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83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214870-0B1A-204C-A75D-74BE10A8A4EC}" type="datetimeFigureOut">
              <a:rPr kumimoji="1" lang="zh-CN" altLang="en-US" smtClean="0"/>
              <a:t>17-11-7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45DC5-CB24-A748-ACA2-6544398C6563}" type="slidenum">
              <a:rPr kumimoji="1" lang="zh-CN" altLang="en-US" smtClean="0"/>
              <a:t>‹#›</a:t>
            </a:fld>
            <a:endParaRPr kumimoji="1" lang="zh-CN" altLang="en-US"/>
          </a:p>
        </p:txBody>
      </p:sp>
    </p:spTree>
    <p:extLst>
      <p:ext uri="{BB962C8B-B14F-4D97-AF65-F5344CB8AC3E}">
        <p14:creationId xmlns:p14="http://schemas.microsoft.com/office/powerpoint/2010/main" val="39850697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BC45DC5-CB24-A748-ACA2-6544398C6563}" type="slidenum">
              <a:rPr kumimoji="1" lang="zh-CN" altLang="en-US" smtClean="0"/>
              <a:t>1</a:t>
            </a:fld>
            <a:endParaRPr kumimoji="1" lang="zh-CN" altLang="en-US"/>
          </a:p>
        </p:txBody>
      </p:sp>
    </p:spTree>
    <p:extLst>
      <p:ext uri="{BB962C8B-B14F-4D97-AF65-F5344CB8AC3E}">
        <p14:creationId xmlns:p14="http://schemas.microsoft.com/office/powerpoint/2010/main" val="70035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2017年11月7日星期二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2017年11月7日星期二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2017年11月7日星期二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2017年11月7日星期二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33D019-A32C-4EAD-B8E6-DBDA699692FD}" type="datetime2">
              <a:rPr lang="en-US" smtClean="0"/>
              <a:t>2017年11月7日星期二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2017年11月7日星期二</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2017年11月7日星期二</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2017年11月7日星期二</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2017年11月7日星期二</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E976D3-5B7F-4300-ABED-C91F1B2AE209}" type="datetime2">
              <a:rPr lang="en-US" smtClean="0"/>
              <a:t>2017年11月7日星期二</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DC1E59-17DD-41CE-97CA-624A472382D4}" type="datetime2">
              <a:rPr lang="en-US" smtClean="0"/>
              <a:t>2017年11月7日星期二</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2017年11月7日星期二</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488"/>
            <a:ext cx="7848600" cy="2125337"/>
          </a:xfrm>
        </p:spPr>
        <p:txBody>
          <a:bodyPr/>
          <a:lstStyle/>
          <a:p>
            <a:r>
              <a:rPr lang="en-US" altLang="zh-CN" sz="3200" dirty="0" smtClean="0"/>
              <a:t>Robust Classification of EEG Signal for Brain–Computer Interface </a:t>
            </a:r>
            <a:br>
              <a:rPr lang="en-US" altLang="zh-CN" sz="3200" dirty="0" smtClean="0"/>
            </a:br>
            <a:r>
              <a:rPr lang="zh-CN" altLang="en-US" sz="3200" dirty="0"/>
              <a:t>脑机接口脑电</a:t>
            </a:r>
            <a:r>
              <a:rPr lang="zh-CN" altLang="en-US" sz="3200" dirty="0" smtClean="0"/>
              <a:t>信号的</a:t>
            </a:r>
            <a:r>
              <a:rPr lang="zh-CN" altLang="en-US" sz="3200" dirty="0" smtClean="0"/>
              <a:t>稳健性</a:t>
            </a:r>
            <a:r>
              <a:rPr lang="zh-CN" altLang="en-US" sz="3200" dirty="0" smtClean="0"/>
              <a:t>分类</a:t>
            </a:r>
            <a:endParaRPr kumimoji="1" lang="zh-CN" altLang="en-US" sz="3200" dirty="0"/>
          </a:p>
        </p:txBody>
      </p:sp>
      <p:sp>
        <p:nvSpPr>
          <p:cNvPr id="3" name="副标题 2"/>
          <p:cNvSpPr>
            <a:spLocks noGrp="1"/>
          </p:cNvSpPr>
          <p:nvPr>
            <p:ph type="subTitle" idx="1"/>
          </p:nvPr>
        </p:nvSpPr>
        <p:spPr>
          <a:xfrm>
            <a:off x="685799" y="3505199"/>
            <a:ext cx="7362439" cy="2734993"/>
          </a:xfrm>
        </p:spPr>
        <p:txBody>
          <a:bodyPr/>
          <a:lstStyle/>
          <a:p>
            <a:r>
              <a:rPr lang="en-US" altLang="zh-CN" dirty="0" err="1"/>
              <a:t>Thulasidas</a:t>
            </a:r>
            <a:r>
              <a:rPr lang="en-US" altLang="zh-CN" dirty="0"/>
              <a:t> M, Guan C, Wu J. Robust classification of EEG signal for brain-computer interface[J]. IEEE Transactions on Neural Systems &amp; Rehabilitation Engineering A Publication of the IEEE Engineering in Medicine &amp; Biology Society, 2006, 14(1):24.</a:t>
            </a:r>
            <a:endParaRPr kumimoji="1" lang="zh-CN" altLang="en-US" dirty="0"/>
          </a:p>
        </p:txBody>
      </p:sp>
    </p:spTree>
    <p:extLst>
      <p:ext uri="{BB962C8B-B14F-4D97-AF65-F5344CB8AC3E}">
        <p14:creationId xmlns:p14="http://schemas.microsoft.com/office/powerpoint/2010/main" val="30755791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lang="zh-CN" altLang="en-US" dirty="0"/>
              <a:t>图4显示了根据训练SVM的实验轮数的准确度。显示了平均准确度停滞在轮数为7的时候，这告诉我们可以减少训练时间30%。注意在研究中，我们使用了所有41个字符在训练数据集中。</a:t>
            </a:r>
          </a:p>
          <a:p>
            <a:pPr marL="0" indent="0">
              <a:buNone/>
            </a:pPr>
            <a:endParaRPr kumimoji="1" lang="zh-CN" altLang="en-US" dirty="0"/>
          </a:p>
        </p:txBody>
      </p:sp>
      <p:pic>
        <p:nvPicPr>
          <p:cNvPr id="4" name="图片 3" descr="屏幕快照 2017-11-07 下午12.2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9087"/>
            <a:ext cx="9144000" cy="4638912"/>
          </a:xfrm>
          <a:prstGeom prst="rect">
            <a:avLst/>
          </a:prstGeom>
        </p:spPr>
      </p:pic>
    </p:spTree>
    <p:extLst>
      <p:ext uri="{BB962C8B-B14F-4D97-AF65-F5344CB8AC3E}">
        <p14:creationId xmlns:p14="http://schemas.microsoft.com/office/powerpoint/2010/main" val="9307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773761"/>
            <a:ext cx="8229600" cy="5703239"/>
          </a:xfrm>
        </p:spPr>
        <p:txBody>
          <a:bodyPr/>
          <a:lstStyle/>
          <a:p>
            <a:pPr marL="0" indent="0">
              <a:buNone/>
            </a:pPr>
            <a:r>
              <a:rPr lang="zh-CN" altLang="en-US" dirty="0"/>
              <a:t>图5显示准确度根据训练中使用的字符数的变化。在研究中，训练数据集被分成包含一个或更多单词（训练短语）的子集。因此我们测试精确度使用3，8，13，16，21，25，29，32，37和41字符。平均饱和精确度约为25个字符。训练数据超过25个字符也没有用。使用25个字符训练导致了40%的训练时间缩短。</a:t>
            </a:r>
          </a:p>
          <a:p>
            <a:pPr marL="0" indent="0">
              <a:buNone/>
            </a:pPr>
            <a:endParaRPr kumimoji="1" lang="zh-CN" altLang="en-US" dirty="0"/>
          </a:p>
        </p:txBody>
      </p:sp>
      <p:pic>
        <p:nvPicPr>
          <p:cNvPr id="4" name="图片 3" descr="屏幕快照 2017-11-07 下午12.21.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487" y="3278600"/>
            <a:ext cx="6598424" cy="3579400"/>
          </a:xfrm>
          <a:prstGeom prst="rect">
            <a:avLst/>
          </a:prstGeom>
        </p:spPr>
      </p:pic>
    </p:spTree>
    <p:extLst>
      <p:ext uri="{BB962C8B-B14F-4D97-AF65-F5344CB8AC3E}">
        <p14:creationId xmlns:p14="http://schemas.microsoft.com/office/powerpoint/2010/main" val="40734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lang="zh-CN" altLang="en-US" dirty="0"/>
              <a:t>这些结果显示</a:t>
            </a:r>
            <a:r>
              <a:rPr lang="zh-CN" altLang="en-US" dirty="0" smtClean="0"/>
              <a:t>，如果训练</a:t>
            </a:r>
            <a:r>
              <a:rPr lang="zh-CN" altLang="en-US" dirty="0"/>
              <a:t>用的实验轮数和字符数不相关</a:t>
            </a:r>
            <a:r>
              <a:rPr lang="zh-CN" altLang="en-US" dirty="0" smtClean="0"/>
              <a:t>的话</a:t>
            </a:r>
            <a:r>
              <a:rPr lang="zh-CN" altLang="en-US" dirty="0" smtClean="0"/>
              <a:t>，</a:t>
            </a:r>
            <a:r>
              <a:rPr lang="zh-CN" altLang="en-US" dirty="0" smtClean="0"/>
              <a:t>训练所需时间可以减</a:t>
            </a:r>
            <a:r>
              <a:rPr lang="zh-CN" altLang="en-US" dirty="0"/>
              <a:t>少</a:t>
            </a:r>
            <a:r>
              <a:rPr lang="zh-CN" altLang="en-US" dirty="0" smtClean="0"/>
              <a:t>58%。</a:t>
            </a:r>
            <a:r>
              <a:rPr lang="zh-CN" altLang="en-US" dirty="0"/>
              <a:t>但是假设他们是不相关的是没理由的，如表2所示，减少轮数30%并减少字符数40%导致平均准确率降低了5%。</a:t>
            </a:r>
          </a:p>
          <a:p>
            <a:pPr marL="0" indent="0">
              <a:buNone/>
            </a:pPr>
            <a:endParaRPr kumimoji="1" lang="zh-CN" altLang="en-US" dirty="0"/>
          </a:p>
        </p:txBody>
      </p:sp>
      <p:pic>
        <p:nvPicPr>
          <p:cNvPr id="4" name="图片 3" descr="屏幕快照 2017-11-07 下午12.22.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707" y="2467467"/>
            <a:ext cx="5854700" cy="2247900"/>
          </a:xfrm>
          <a:prstGeom prst="rect">
            <a:avLst/>
          </a:prstGeom>
        </p:spPr>
      </p:pic>
    </p:spTree>
    <p:extLst>
      <p:ext uri="{BB962C8B-B14F-4D97-AF65-F5344CB8AC3E}">
        <p14:creationId xmlns:p14="http://schemas.microsoft.com/office/powerpoint/2010/main" val="389708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45719"/>
          </a:xfrm>
        </p:spPr>
        <p:txBody>
          <a:bodyPr>
            <a:normAutofit fontScale="90000"/>
          </a:bodyPr>
          <a:lstStyle/>
          <a:p>
            <a:r>
              <a:rPr kumimoji="1" lang="en-US" altLang="zh-CN"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lang="zh-CN" altLang="en-US" dirty="0"/>
              <a:t>基于P300事件相关电位的文本输入应用。通过使用SVM分类器和一个新的特征我们获得了很高的准确率。</a:t>
            </a:r>
          </a:p>
          <a:p>
            <a:pPr marL="0" indent="0">
              <a:buNone/>
            </a:pPr>
            <a:r>
              <a:rPr lang="zh-CN" altLang="en-US" dirty="0"/>
              <a:t>这项技术让我们能在不牺牲准确率的前提下保持快速拼写的性能，因此将其应用在在线模型中。</a:t>
            </a:r>
          </a:p>
          <a:p>
            <a:pPr marL="0" indent="0">
              <a:buNone/>
            </a:pPr>
            <a:r>
              <a:rPr lang="zh-CN" altLang="en-US" dirty="0"/>
              <a:t>为了更进一步提高易用性，我们进行了各种关于如何最小化所需的训练时间的研究。现</a:t>
            </a:r>
            <a:r>
              <a:rPr lang="zh-CN" altLang="en-US" dirty="0" smtClean="0"/>
              <a:t>在的数据</a:t>
            </a:r>
            <a:r>
              <a:rPr lang="zh-CN" altLang="en-US" dirty="0" smtClean="0"/>
              <a:t>由</a:t>
            </a:r>
            <a:r>
              <a:rPr lang="zh-CN" altLang="en-US" dirty="0"/>
              <a:t>9</a:t>
            </a:r>
            <a:r>
              <a:rPr lang="zh-CN" altLang="en-US" dirty="0" smtClean="0"/>
              <a:t>个</a:t>
            </a:r>
            <a:r>
              <a:rPr lang="zh-CN" altLang="en-US" dirty="0"/>
              <a:t>健康的受试者提供，在线测试精确度高达95%。我们发现训练时间可以进一步缩短其当前值的两倍，约20min。</a:t>
            </a:r>
          </a:p>
          <a:p>
            <a:endParaRPr kumimoji="1" lang="zh-CN" altLang="en-US" dirty="0"/>
          </a:p>
        </p:txBody>
      </p:sp>
    </p:spTree>
    <p:extLst>
      <p:ext uri="{BB962C8B-B14F-4D97-AF65-F5344CB8AC3E}">
        <p14:creationId xmlns:p14="http://schemas.microsoft.com/office/powerpoint/2010/main" val="614889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P300 </a:t>
            </a:r>
            <a:r>
              <a:rPr lang="zh-CN" altLang="zh-CN" dirty="0"/>
              <a:t>输入拼写系统</a:t>
            </a:r>
            <a:r>
              <a:rPr lang="zh-CN" altLang="zh-CN" dirty="0"/>
              <a:t> </a:t>
            </a:r>
            <a:endParaRPr kumimoji="1" lang="zh-CN" altLang="en-US" dirty="0"/>
          </a:p>
        </p:txBody>
      </p:sp>
      <p:sp>
        <p:nvSpPr>
          <p:cNvPr id="3" name="内容占位符 2"/>
          <p:cNvSpPr>
            <a:spLocks noGrp="1"/>
          </p:cNvSpPr>
          <p:nvPr>
            <p:ph idx="1"/>
          </p:nvPr>
        </p:nvSpPr>
        <p:spPr/>
        <p:txBody>
          <a:bodyPr/>
          <a:lstStyle/>
          <a:p>
            <a:pPr marL="0" indent="0">
              <a:buNone/>
            </a:pPr>
            <a:r>
              <a:rPr lang="zh-CN" altLang="zh-CN" dirty="0"/>
              <a:t>当一个罕见</a:t>
            </a:r>
            <a:r>
              <a:rPr lang="zh-CN" altLang="zh-CN" dirty="0" smtClean="0"/>
              <a:t>的</a:t>
            </a:r>
            <a:r>
              <a:rPr lang="zh-CN" altLang="en-US" dirty="0" smtClean="0"/>
              <a:t>，</a:t>
            </a:r>
            <a:r>
              <a:rPr lang="zh-CN" altLang="zh-CN" dirty="0" smtClean="0"/>
              <a:t>预</a:t>
            </a:r>
            <a:r>
              <a:rPr lang="zh-CN" altLang="zh-CN" dirty="0"/>
              <a:t>期的事件发生时，</a:t>
            </a:r>
            <a:r>
              <a:rPr lang="en-US" altLang="zh-CN" dirty="0"/>
              <a:t>P300</a:t>
            </a:r>
            <a:r>
              <a:rPr lang="zh-CN" altLang="zh-CN" dirty="0"/>
              <a:t>电位产生于</a:t>
            </a:r>
            <a:r>
              <a:rPr lang="en-US" altLang="zh-CN" dirty="0"/>
              <a:t>EEG</a:t>
            </a:r>
            <a:r>
              <a:rPr lang="zh-CN" altLang="zh-CN" dirty="0"/>
              <a:t>测量值的中心位置。</a:t>
            </a:r>
            <a:r>
              <a:rPr lang="en-US" altLang="zh-CN" dirty="0"/>
              <a:t>P300</a:t>
            </a:r>
            <a:r>
              <a:rPr lang="zh-CN" altLang="zh-CN" dirty="0"/>
              <a:t>是用户大脑记录事件时的信号，一般发生在罕见事件发生</a:t>
            </a:r>
            <a:r>
              <a:rPr lang="en-US" altLang="zh-CN" dirty="0"/>
              <a:t>300ms</a:t>
            </a:r>
            <a:r>
              <a:rPr lang="zh-CN" altLang="zh-CN" dirty="0"/>
              <a:t>之后</a:t>
            </a:r>
            <a:r>
              <a:rPr lang="zh-CN" altLang="zh-CN" dirty="0"/>
              <a:t> </a:t>
            </a:r>
            <a:r>
              <a:rPr lang="zh-CN" altLang="en-US" dirty="0" smtClean="0"/>
              <a:t>。</a:t>
            </a:r>
            <a:endParaRPr lang="en-US" altLang="zh-CN" dirty="0" smtClean="0"/>
          </a:p>
          <a:p>
            <a:pPr marL="0" indent="0">
              <a:buNone/>
            </a:pPr>
            <a:r>
              <a:rPr lang="en-US" altLang="zh-CN" dirty="0"/>
              <a:t>P300 Speller</a:t>
            </a:r>
            <a:r>
              <a:rPr lang="zh-CN" altLang="zh-CN" dirty="0"/>
              <a:t>系统是一个</a:t>
            </a:r>
            <a:r>
              <a:rPr lang="en-US" altLang="zh-CN" dirty="0"/>
              <a:t>6×6</a:t>
            </a:r>
            <a:r>
              <a:rPr lang="zh-CN" altLang="zh-CN" dirty="0"/>
              <a:t>的字符矩阵。用户的任务是集中注意力在预定义的短语的字符上，一次一个字符。矩阵的所有行和列依次、随机加亮</a:t>
            </a:r>
            <a:r>
              <a:rPr lang="en-US" altLang="zh-CN" dirty="0"/>
              <a:t>100ms</a:t>
            </a:r>
            <a:r>
              <a:rPr lang="zh-CN" altLang="zh-CN" dirty="0"/>
              <a:t>，接着不加亮</a:t>
            </a:r>
            <a:r>
              <a:rPr lang="en-US" altLang="zh-CN" dirty="0"/>
              <a:t>75ms</a:t>
            </a:r>
            <a:r>
              <a:rPr lang="zh-CN" altLang="zh-CN" dirty="0"/>
              <a:t>。</a:t>
            </a:r>
            <a:r>
              <a:rPr lang="en-US" altLang="zh-CN" dirty="0"/>
              <a:t>12</a:t>
            </a:r>
            <a:r>
              <a:rPr lang="zh-CN" altLang="zh-CN" dirty="0"/>
              <a:t>次加亮中有</a:t>
            </a:r>
            <a:r>
              <a:rPr lang="en-US" altLang="zh-CN" dirty="0"/>
              <a:t>2</a:t>
            </a:r>
            <a:r>
              <a:rPr lang="zh-CN" altLang="zh-CN" dirty="0"/>
              <a:t>次加亮包含目标字符。由罕见刺激诱发的响应不同于那些不包含目标字符的刺激诱发的响应。以响应形式的不同，分类器进行分类，是</a:t>
            </a:r>
            <a:r>
              <a:rPr lang="en-US" altLang="zh-CN" dirty="0"/>
              <a:t>P300 Speller</a:t>
            </a:r>
            <a:r>
              <a:rPr lang="zh-CN" altLang="zh-CN" dirty="0"/>
              <a:t>的工作原理。</a:t>
            </a:r>
          </a:p>
          <a:p>
            <a:pPr marL="0" indent="0">
              <a:buNone/>
            </a:pPr>
            <a:endParaRPr kumimoji="1" lang="zh-CN" altLang="en-US" dirty="0"/>
          </a:p>
        </p:txBody>
      </p:sp>
      <p:pic>
        <p:nvPicPr>
          <p:cNvPr id="4" name="图片 3" descr="屏幕快照 2017-11-07 上午11.0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963" y="4992945"/>
            <a:ext cx="2760008" cy="1865055"/>
          </a:xfrm>
          <a:prstGeom prst="rect">
            <a:avLst/>
          </a:prstGeom>
        </p:spPr>
      </p:pic>
    </p:spTree>
    <p:extLst>
      <p:ext uri="{BB962C8B-B14F-4D97-AF65-F5344CB8AC3E}">
        <p14:creationId xmlns:p14="http://schemas.microsoft.com/office/powerpoint/2010/main" val="17908485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数据采集</a:t>
            </a:r>
            <a:endParaRPr kumimoji="1" lang="zh-CN" altLang="en-US" dirty="0"/>
          </a:p>
        </p:txBody>
      </p:sp>
      <p:sp>
        <p:nvSpPr>
          <p:cNvPr id="3" name="内容占位符 2"/>
          <p:cNvSpPr>
            <a:spLocks noGrp="1"/>
          </p:cNvSpPr>
          <p:nvPr>
            <p:ph idx="1"/>
          </p:nvPr>
        </p:nvSpPr>
        <p:spPr/>
        <p:txBody>
          <a:bodyPr>
            <a:normAutofit/>
          </a:bodyPr>
          <a:lstStyle/>
          <a:p>
            <a:r>
              <a:rPr lang="zh-CN" altLang="zh-CN" dirty="0"/>
              <a:t>基于一个</a:t>
            </a:r>
            <a:r>
              <a:rPr lang="en-US" altLang="zh-CN" dirty="0" err="1"/>
              <a:t>Neuroscan</a:t>
            </a:r>
            <a:r>
              <a:rPr lang="zh-CN" altLang="zh-CN" dirty="0"/>
              <a:t>放大器</a:t>
            </a:r>
            <a:r>
              <a:rPr lang="en-US" altLang="zh-CN" dirty="0"/>
              <a:t>SynAmps2</a:t>
            </a:r>
            <a:r>
              <a:rPr lang="zh-CN" altLang="zh-CN" dirty="0"/>
              <a:t>，有</a:t>
            </a:r>
            <a:r>
              <a:rPr lang="en-US" altLang="zh-CN" dirty="0"/>
              <a:t>64</a:t>
            </a:r>
            <a:r>
              <a:rPr lang="zh-CN" altLang="zh-CN" dirty="0"/>
              <a:t>个单极信道，</a:t>
            </a:r>
            <a:r>
              <a:rPr lang="en-US" altLang="zh-CN" dirty="0"/>
              <a:t>4</a:t>
            </a:r>
            <a:r>
              <a:rPr lang="zh-CN" altLang="zh-CN" dirty="0"/>
              <a:t>个双极</a:t>
            </a:r>
            <a:r>
              <a:rPr lang="zh-CN" altLang="zh-CN" dirty="0" smtClean="0"/>
              <a:t>性信道</a:t>
            </a:r>
            <a:r>
              <a:rPr lang="zh-CN" altLang="en-US" dirty="0" smtClean="0"/>
              <a:t>，</a:t>
            </a:r>
            <a:r>
              <a:rPr lang="zh-CN" altLang="zh-CN" dirty="0" smtClean="0"/>
              <a:t>双极</a:t>
            </a:r>
            <a:r>
              <a:rPr lang="zh-CN" altLang="zh-CN" dirty="0"/>
              <a:t>性信道用来监控眼部活动或者眨眼</a:t>
            </a:r>
            <a:r>
              <a:rPr lang="zh-CN" altLang="zh-CN" dirty="0"/>
              <a:t> </a:t>
            </a:r>
            <a:r>
              <a:rPr lang="zh-CN" altLang="en-US" dirty="0" smtClean="0"/>
              <a:t>。</a:t>
            </a:r>
            <a:endParaRPr lang="en-US" altLang="zh-CN" dirty="0" smtClean="0"/>
          </a:p>
          <a:p>
            <a:r>
              <a:rPr lang="zh-CN" altLang="zh-CN" dirty="0"/>
              <a:t>对</a:t>
            </a:r>
            <a:r>
              <a:rPr lang="en-US" altLang="zh-CN" dirty="0"/>
              <a:t>9</a:t>
            </a:r>
            <a:r>
              <a:rPr lang="zh-CN" altLang="zh-CN" dirty="0"/>
              <a:t>位不同受试者单独进行测试，收集数据</a:t>
            </a:r>
            <a:r>
              <a:rPr lang="zh-CN" altLang="zh-CN" dirty="0" smtClean="0"/>
              <a:t>。</a:t>
            </a:r>
            <a:endParaRPr lang="en-US" altLang="zh-CN" dirty="0" smtClean="0"/>
          </a:p>
          <a:p>
            <a:r>
              <a:rPr lang="zh-CN" altLang="zh-CN" dirty="0"/>
              <a:t>受试</a:t>
            </a:r>
            <a:r>
              <a:rPr lang="zh-CN" altLang="zh-CN" dirty="0" smtClean="0"/>
              <a:t>者准备</a:t>
            </a:r>
            <a:r>
              <a:rPr lang="zh-CN" altLang="en-US" dirty="0" smtClean="0"/>
              <a:t>：</a:t>
            </a:r>
            <a:r>
              <a:rPr lang="zh-CN" altLang="zh-CN" dirty="0" smtClean="0"/>
              <a:t>受试带电极帽</a:t>
            </a:r>
            <a:r>
              <a:rPr lang="zh-CN" altLang="en-US" dirty="0" smtClean="0"/>
              <a:t>，</a:t>
            </a:r>
            <a:r>
              <a:rPr lang="zh-CN" altLang="zh-CN" dirty="0" smtClean="0"/>
              <a:t>介绍测试和训练流</a:t>
            </a:r>
            <a:r>
              <a:rPr lang="zh-CN" altLang="zh-CN" dirty="0"/>
              <a:t>程。</a:t>
            </a:r>
          </a:p>
          <a:p>
            <a:r>
              <a:rPr lang="zh-CN" altLang="zh-CN" dirty="0"/>
              <a:t>训练数据收集；受试看一</a:t>
            </a:r>
            <a:r>
              <a:rPr lang="zh-CN" altLang="zh-CN" dirty="0" smtClean="0"/>
              <a:t>系列目标</a:t>
            </a:r>
            <a:r>
              <a:rPr lang="zh-CN" altLang="zh-CN" dirty="0"/>
              <a:t>字符</a:t>
            </a:r>
            <a:r>
              <a:rPr lang="zh-CN" altLang="zh-CN" dirty="0" smtClean="0"/>
              <a:t>。</a:t>
            </a:r>
            <a:r>
              <a:rPr lang="zh-CN" altLang="en-US" dirty="0" smtClean="0"/>
              <a:t>每一个字符高亮显示</a:t>
            </a:r>
            <a:r>
              <a:rPr lang="en-US" altLang="zh-CN" dirty="0" smtClean="0"/>
              <a:t>4s</a:t>
            </a:r>
            <a:r>
              <a:rPr lang="zh-CN" altLang="en-US" dirty="0" smtClean="0"/>
              <a:t>，然</a:t>
            </a:r>
            <a:r>
              <a:rPr lang="zh-CN" altLang="zh-CN" dirty="0" smtClean="0"/>
              <a:t>后</a:t>
            </a:r>
            <a:r>
              <a:rPr lang="zh-CN" altLang="zh-CN" dirty="0"/>
              <a:t>有</a:t>
            </a:r>
            <a:r>
              <a:rPr lang="en-US" altLang="zh-CN" dirty="0"/>
              <a:t>2.5s</a:t>
            </a:r>
            <a:r>
              <a:rPr lang="zh-CN" altLang="zh-CN" dirty="0"/>
              <a:t>的预备间隙，接着对受试者进行</a:t>
            </a:r>
            <a:r>
              <a:rPr lang="en-US" altLang="zh-CN" dirty="0"/>
              <a:t>10</a:t>
            </a:r>
            <a:r>
              <a:rPr lang="zh-CN" altLang="zh-CN" dirty="0"/>
              <a:t>轮的</a:t>
            </a:r>
            <a:r>
              <a:rPr lang="en-US" altLang="zh-CN" dirty="0"/>
              <a:t>12</a:t>
            </a:r>
            <a:r>
              <a:rPr lang="zh-CN" altLang="zh-CN" dirty="0"/>
              <a:t>个视觉刺激</a:t>
            </a:r>
            <a:r>
              <a:rPr lang="zh-CN" altLang="zh-CN" dirty="0" smtClean="0"/>
              <a:t>。</a:t>
            </a:r>
            <a:r>
              <a:rPr lang="zh-CN" altLang="en-US" dirty="0" smtClean="0"/>
              <a:t>每</a:t>
            </a:r>
            <a:r>
              <a:rPr lang="zh-CN" altLang="zh-CN" dirty="0" smtClean="0"/>
              <a:t>轮结束</a:t>
            </a:r>
            <a:r>
              <a:rPr lang="zh-CN" altLang="zh-CN" dirty="0"/>
              <a:t>后，有半秒的短暂休息</a:t>
            </a:r>
            <a:r>
              <a:rPr lang="zh-CN" altLang="zh-CN" dirty="0" smtClean="0"/>
              <a:t>。</a:t>
            </a:r>
            <a:endParaRPr lang="en-US" altLang="zh-CN" dirty="0" smtClean="0"/>
          </a:p>
          <a:p>
            <a:r>
              <a:rPr lang="zh-CN" altLang="zh-CN" dirty="0" smtClean="0"/>
              <a:t>测试数据收集</a:t>
            </a:r>
            <a:r>
              <a:rPr lang="zh-CN" altLang="en-US" dirty="0" smtClean="0"/>
              <a:t>：</a:t>
            </a:r>
            <a:r>
              <a:rPr lang="zh-CN" altLang="zh-CN" dirty="0" smtClean="0"/>
              <a:t>在测试数据收集过</a:t>
            </a:r>
            <a:r>
              <a:rPr lang="zh-CN" altLang="zh-CN" dirty="0"/>
              <a:t>程中，受试者被要求去集中注意实验者给的一个单词里的字符。接着行和列开始随机闪烁。</a:t>
            </a:r>
            <a:r>
              <a:rPr lang="en-US" altLang="zh-CN" dirty="0"/>
              <a:t>10</a:t>
            </a:r>
            <a:r>
              <a:rPr lang="zh-CN" altLang="zh-CN" dirty="0"/>
              <a:t>轮以后，软件识别出字符，接着休息</a:t>
            </a:r>
            <a:r>
              <a:rPr lang="en-US" altLang="zh-CN" dirty="0"/>
              <a:t>2.5s</a:t>
            </a:r>
            <a:r>
              <a:rPr lang="zh-CN" altLang="zh-CN" dirty="0"/>
              <a:t>，开始拼写下一个字符。一个单词的数据收集完毕后开始下一个单词。</a:t>
            </a:r>
            <a:r>
              <a:rPr lang="zh-CN" altLang="zh-CN" dirty="0"/>
              <a:t> </a:t>
            </a:r>
            <a:endParaRPr lang="en-US" altLang="zh-CN" dirty="0" smtClean="0"/>
          </a:p>
          <a:p>
            <a:endParaRPr kumimoji="1" lang="zh-CN" altLang="en-US" dirty="0"/>
          </a:p>
        </p:txBody>
      </p:sp>
    </p:spTree>
    <p:extLst>
      <p:ext uri="{BB962C8B-B14F-4D97-AF65-F5344CB8AC3E}">
        <p14:creationId xmlns:p14="http://schemas.microsoft.com/office/powerpoint/2010/main" val="146620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信号处理</a:t>
            </a:r>
            <a:endParaRPr kumimoji="1" lang="zh-CN" altLang="en-US" dirty="0"/>
          </a:p>
        </p:txBody>
      </p:sp>
      <p:sp>
        <p:nvSpPr>
          <p:cNvPr id="3" name="内容占位符 2"/>
          <p:cNvSpPr>
            <a:spLocks noGrp="1"/>
          </p:cNvSpPr>
          <p:nvPr>
            <p:ph idx="1"/>
          </p:nvPr>
        </p:nvSpPr>
        <p:spPr/>
        <p:txBody>
          <a:bodyPr/>
          <a:lstStyle/>
          <a:p>
            <a:r>
              <a:rPr lang="zh-CN" altLang="en-US" dirty="0"/>
              <a:t>采样速率250Hz。</a:t>
            </a:r>
          </a:p>
          <a:p>
            <a:r>
              <a:rPr lang="zh-CN" altLang="en-US" dirty="0"/>
              <a:t>采用现有的64通道中的25个通道。除了两个远距离位置P7和P8，手动信道选择为C3、C4、Cz、CPz和FCz，所有受试者都选择这25个信道。</a:t>
            </a:r>
          </a:p>
          <a:p>
            <a:r>
              <a:rPr lang="zh-CN" altLang="en-US" dirty="0"/>
              <a:t>应用主成分分析（principal component analysis ,PCA）进一步减少信道数量，选出20个特征值最大的信道，去眼电伪迹。</a:t>
            </a:r>
          </a:p>
          <a:p>
            <a:endParaRPr kumimoji="1" lang="zh-CN" altLang="en-US" dirty="0"/>
          </a:p>
        </p:txBody>
      </p:sp>
    </p:spTree>
    <p:extLst>
      <p:ext uri="{BB962C8B-B14F-4D97-AF65-F5344CB8AC3E}">
        <p14:creationId xmlns:p14="http://schemas.microsoft.com/office/powerpoint/2010/main" val="150919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a:t>
            </a:r>
            <a:r>
              <a:rPr lang="zh-CN" altLang="en-US" dirty="0"/>
              <a:t>减少所需学习时间</a:t>
            </a:r>
            <a:endParaRPr kumimoji="1" lang="zh-CN" altLang="en-US" dirty="0"/>
          </a:p>
        </p:txBody>
      </p:sp>
      <p:sp>
        <p:nvSpPr>
          <p:cNvPr id="3" name="内容占位符 2"/>
          <p:cNvSpPr>
            <a:spLocks noGrp="1"/>
          </p:cNvSpPr>
          <p:nvPr>
            <p:ph idx="1"/>
          </p:nvPr>
        </p:nvSpPr>
        <p:spPr/>
        <p:txBody>
          <a:bodyPr/>
          <a:lstStyle/>
          <a:p>
            <a:r>
              <a:rPr lang="zh-CN" altLang="en-US" dirty="0"/>
              <a:t>学习（训练）时间需要减少到最小。在我们的实验中，所有行和列每轮都随即闪烁一次，我们训练数据用41个字符×10轮，可以用一个包含训练数据子集的SVM模型研究精确度的依赖性。研究这个问题分两种方法：</a:t>
            </a:r>
          </a:p>
          <a:p>
            <a:r>
              <a:rPr lang="zh-CN" altLang="en-US" dirty="0" smtClean="0"/>
              <a:t>1</a:t>
            </a:r>
            <a:r>
              <a:rPr lang="en-US" altLang="zh-CN" dirty="0" smtClean="0"/>
              <a:t>.</a:t>
            </a:r>
            <a:r>
              <a:rPr lang="zh-CN" altLang="en-US" dirty="0" smtClean="0"/>
              <a:t>采用</a:t>
            </a:r>
            <a:r>
              <a:rPr lang="zh-CN" altLang="en-US" dirty="0"/>
              <a:t>所有41个字符，以每个单字符出现的轮数作为函数；</a:t>
            </a:r>
          </a:p>
          <a:p>
            <a:r>
              <a:rPr lang="zh-CN" altLang="en-US" dirty="0" smtClean="0"/>
              <a:t>2</a:t>
            </a:r>
            <a:r>
              <a:rPr lang="en-US" altLang="zh-CN" dirty="0" smtClean="0"/>
              <a:t>.</a:t>
            </a:r>
            <a:r>
              <a:rPr lang="zh-CN" altLang="en-US" dirty="0" smtClean="0"/>
              <a:t>采用</a:t>
            </a:r>
            <a:r>
              <a:rPr lang="zh-CN" altLang="en-US" dirty="0"/>
              <a:t>所有10轮数据，以训练集中字符数作为函数；</a:t>
            </a:r>
          </a:p>
          <a:p>
            <a:endParaRPr kumimoji="1" lang="zh-CN" altLang="en-US" dirty="0"/>
          </a:p>
        </p:txBody>
      </p:sp>
    </p:spTree>
    <p:extLst>
      <p:ext uri="{BB962C8B-B14F-4D97-AF65-F5344CB8AC3E}">
        <p14:creationId xmlns:p14="http://schemas.microsoft.com/office/powerpoint/2010/main" val="147166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lang="zh-CN" altLang="en-US" dirty="0"/>
              <a:t>图2中，x轴是实验轮数，Y是分类器对应轮数时的精确度。第十轮得到本实验最终的精确度</a:t>
            </a:r>
            <a:r>
              <a:rPr lang="zh-CN" altLang="en-US" dirty="0" smtClean="0"/>
              <a:t>。</a:t>
            </a:r>
            <a:r>
              <a:rPr lang="zh-CN" altLang="en-US" dirty="0" smtClean="0"/>
              <a:t>实验</a:t>
            </a:r>
            <a:r>
              <a:rPr lang="en-US" altLang="zh-CN" dirty="0" smtClean="0"/>
              <a:t>7</a:t>
            </a:r>
            <a:r>
              <a:rPr lang="zh-CN" altLang="en-US" dirty="0" smtClean="0"/>
              <a:t>轮，</a:t>
            </a:r>
            <a:r>
              <a:rPr lang="zh-CN" altLang="en-US" dirty="0" smtClean="0"/>
              <a:t>平均准确度约为90%</a:t>
            </a:r>
            <a:r>
              <a:rPr lang="zh-CN" altLang="en-US" dirty="0"/>
              <a:t>，</a:t>
            </a:r>
            <a:r>
              <a:rPr lang="zh-CN" altLang="en-US" dirty="0" smtClean="0"/>
              <a:t>实验</a:t>
            </a:r>
            <a:r>
              <a:rPr lang="en-US" altLang="zh-CN" dirty="0" smtClean="0"/>
              <a:t>10</a:t>
            </a:r>
            <a:r>
              <a:rPr lang="zh-CN" altLang="en-US" dirty="0" smtClean="0"/>
              <a:t>轮，准确度</a:t>
            </a:r>
            <a:r>
              <a:rPr lang="zh-CN" altLang="en-US" dirty="0" smtClean="0"/>
              <a:t>增</a:t>
            </a:r>
            <a:r>
              <a:rPr lang="zh-CN" altLang="en-US" dirty="0"/>
              <a:t>加至</a:t>
            </a:r>
            <a:r>
              <a:rPr lang="zh-CN" altLang="en-US" dirty="0" smtClean="0"/>
              <a:t>95%。</a:t>
            </a:r>
            <a:r>
              <a:rPr lang="zh-CN" altLang="en-US" dirty="0"/>
              <a:t>由此，我们确定精确度比较好时对应的实验轮数；超过了这个点数据收集就没有意义了。</a:t>
            </a:r>
          </a:p>
          <a:p>
            <a:pPr marL="0" indent="0">
              <a:buNone/>
            </a:pPr>
            <a:endParaRPr kumimoji="1" lang="zh-CN" altLang="en-US" dirty="0"/>
          </a:p>
        </p:txBody>
      </p:sp>
      <p:pic>
        <p:nvPicPr>
          <p:cNvPr id="4" name="图片 3" descr="屏幕快照 2017-11-07 下午12.1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4460"/>
            <a:ext cx="6831997" cy="4103540"/>
          </a:xfrm>
          <a:prstGeom prst="rect">
            <a:avLst/>
          </a:prstGeom>
        </p:spPr>
      </p:pic>
    </p:spTree>
    <p:extLst>
      <p:ext uri="{BB962C8B-B14F-4D97-AF65-F5344CB8AC3E}">
        <p14:creationId xmlns:p14="http://schemas.microsoft.com/office/powerpoint/2010/main" val="97600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lang="zh-CN" altLang="en-US" dirty="0" smtClean="0"/>
              <a:t>我们</a:t>
            </a:r>
            <a:r>
              <a:rPr lang="zh-CN" altLang="en-US" dirty="0"/>
              <a:t>用了所有10轮实验。</a:t>
            </a:r>
          </a:p>
          <a:p>
            <a:pPr marL="0" indent="0">
              <a:buNone/>
            </a:pPr>
            <a:r>
              <a:rPr lang="zh-CN" altLang="en-US" dirty="0"/>
              <a:t>（1）对角线元素是受试者用自己的模型测试时的准确度。</a:t>
            </a:r>
          </a:p>
          <a:p>
            <a:pPr marL="0" indent="0">
              <a:buNone/>
            </a:pPr>
            <a:r>
              <a:rPr lang="zh-CN" altLang="en-US" dirty="0"/>
              <a:t>（2）非对角线元素值比较低，显示了受试者数据特异性程度非常高。</a:t>
            </a:r>
          </a:p>
          <a:p>
            <a:pPr marL="0" indent="0">
              <a:buNone/>
            </a:pPr>
            <a:r>
              <a:rPr lang="zh-CN" altLang="en-US" dirty="0"/>
              <a:t>（3）P300信号可能在不同受试者之间非常不同。</a:t>
            </a:r>
          </a:p>
          <a:p>
            <a:pPr marL="0" indent="0">
              <a:buNone/>
            </a:pPr>
            <a:endParaRPr kumimoji="1" lang="zh-CN" altLang="en-US" dirty="0"/>
          </a:p>
        </p:txBody>
      </p:sp>
      <p:pic>
        <p:nvPicPr>
          <p:cNvPr id="4" name="图片 3" descr="屏幕快照 2017-11-07 下午12.18.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51" y="2870261"/>
            <a:ext cx="6235700" cy="3632200"/>
          </a:xfrm>
          <a:prstGeom prst="rect">
            <a:avLst/>
          </a:prstGeom>
        </p:spPr>
      </p:pic>
    </p:spTree>
    <p:extLst>
      <p:ext uri="{BB962C8B-B14F-4D97-AF65-F5344CB8AC3E}">
        <p14:creationId xmlns:p14="http://schemas.microsoft.com/office/powerpoint/2010/main" val="255198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lstStyle/>
          <a:p>
            <a:pPr marL="0" indent="0">
              <a:buNone/>
            </a:pPr>
            <a:r>
              <a:rPr lang="zh-CN" altLang="en-US" dirty="0"/>
              <a:t>图3中，我们画出了9位受试者的P300电位。</a:t>
            </a:r>
          </a:p>
          <a:p>
            <a:pPr marL="0" indent="0">
              <a:buNone/>
            </a:pPr>
            <a:endParaRPr kumimoji="1" lang="zh-CN" altLang="en-US" dirty="0"/>
          </a:p>
        </p:txBody>
      </p:sp>
      <p:pic>
        <p:nvPicPr>
          <p:cNvPr id="4" name="图片 3" descr="屏幕快照 2017-11-07 下午12.18.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5334000"/>
          </a:xfrm>
          <a:prstGeom prst="rect">
            <a:avLst/>
          </a:prstGeom>
        </p:spPr>
      </p:pic>
    </p:spTree>
    <p:extLst>
      <p:ext uri="{BB962C8B-B14F-4D97-AF65-F5344CB8AC3E}">
        <p14:creationId xmlns:p14="http://schemas.microsoft.com/office/powerpoint/2010/main" val="1816664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220</TotalTime>
  <Words>657</Words>
  <Application>Microsoft Macintosh PowerPoint</Application>
  <PresentationFormat>全屏显示(4:3)</PresentationFormat>
  <Paragraphs>39</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清晰</vt:lpstr>
      <vt:lpstr>Robust Classification of EEG Signal for Brain–Computer Interface  脑机接口脑电信号的稳健性分类</vt:lpstr>
      <vt:lpstr> </vt:lpstr>
      <vt:lpstr>P300 输入拼写系统 </vt:lpstr>
      <vt:lpstr>数据采集</vt:lpstr>
      <vt:lpstr>信号处理</vt:lpstr>
      <vt:lpstr>Methods:减少所需学习时间</vt:lpstr>
      <vt:lpstr> </vt:lpstr>
      <vt:lpstr> </vt:lpstr>
      <vt:lpstr>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sub band entropy based feature extraction method for BCI  基于小波子带熵的脑机接口特征提取方法</dc:title>
  <dc:creator>Ming Chan</dc:creator>
  <cp:lastModifiedBy>Ming Chan</cp:lastModifiedBy>
  <cp:revision>8</cp:revision>
  <dcterms:created xsi:type="dcterms:W3CDTF">2017-11-07T00:46:12Z</dcterms:created>
  <dcterms:modified xsi:type="dcterms:W3CDTF">2017-11-07T04:26:48Z</dcterms:modified>
</cp:coreProperties>
</file>