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6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428" autoAdjust="0"/>
  </p:normalViewPr>
  <p:slideViewPr>
    <p:cSldViewPr snapToGrid="0" snapToObjects="1">
      <p:cViewPr varScale="1">
        <p:scale>
          <a:sx n="110" d="100"/>
          <a:sy n="110" d="100"/>
        </p:scale>
        <p:origin x="-85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2017年11月21日星期二</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2017年11月21日星期二</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2017年11月21日星期二</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2017年11月21日星期二</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933D019-A32C-4EAD-B8E6-DBDA699692FD}" type="datetime2">
              <a:rPr lang="en-US" smtClean="0"/>
              <a:t>2017年11月21日星期二</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2017年11月21日星期二</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2017年11月21日星期二</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2017年11月21日星期二</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2017年11月21日星期二</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FE976D3-5B7F-4300-ABED-C91F1B2AE209}" type="datetime2">
              <a:rPr lang="en-US" smtClean="0"/>
              <a:t>2017年11月21日星期二</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BDC1E59-17DD-41CE-97CA-624A472382D4}" type="datetime2">
              <a:rPr lang="en-US" smtClean="0"/>
              <a:t>2017年11月21日星期二</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2017年11月21日星期二</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基于不同调制方式的视觉诱发电位脑机接口</a:t>
            </a:r>
            <a:r>
              <a:rPr lang="zh-CN" altLang="en-US" dirty="0" smtClean="0"/>
              <a:t>研究</a:t>
            </a:r>
            <a:endParaRPr kumimoji="1" lang="zh-CN" altLang="en-US" dirty="0"/>
          </a:p>
        </p:txBody>
      </p:sp>
      <p:sp>
        <p:nvSpPr>
          <p:cNvPr id="3" name="副标题 2"/>
          <p:cNvSpPr>
            <a:spLocks noGrp="1"/>
          </p:cNvSpPr>
          <p:nvPr>
            <p:ph type="subTitle" idx="1"/>
          </p:nvPr>
        </p:nvSpPr>
        <p:spPr/>
        <p:txBody>
          <a:bodyPr/>
          <a:lstStyle/>
          <a:p>
            <a:r>
              <a:rPr lang="zh-CN" altLang="en-US" dirty="0"/>
              <a:t>黄引</a:t>
            </a:r>
            <a:r>
              <a:rPr lang="en-US" altLang="zh-CN" dirty="0" smtClean="0"/>
              <a:t>.</a:t>
            </a:r>
            <a:r>
              <a:rPr lang="zh-CN" altLang="en-US" dirty="0" smtClean="0"/>
              <a:t> 基于</a:t>
            </a:r>
            <a:r>
              <a:rPr lang="zh-CN" altLang="en-US" dirty="0"/>
              <a:t>不同调制方式的视觉诱发电位脑机接口研究</a:t>
            </a:r>
            <a:r>
              <a:rPr lang="en-US" altLang="zh-CN" dirty="0"/>
              <a:t>[D]</a:t>
            </a:r>
            <a:r>
              <a:rPr lang="en-US" altLang="zh-CN" dirty="0" smtClean="0"/>
              <a:t>.</a:t>
            </a:r>
            <a:r>
              <a:rPr lang="zh-CN" altLang="en-US" dirty="0" smtClean="0"/>
              <a:t> 南昌</a:t>
            </a:r>
            <a:r>
              <a:rPr lang="zh-CN" altLang="en-US" dirty="0"/>
              <a:t>大学</a:t>
            </a:r>
            <a:r>
              <a:rPr lang="en-US" altLang="zh-CN" dirty="0"/>
              <a:t>, 2016.</a:t>
            </a:r>
            <a:endParaRPr kumimoji="1" lang="zh-CN" altLang="en-US" dirty="0"/>
          </a:p>
        </p:txBody>
      </p:sp>
    </p:spTree>
    <p:extLst>
      <p:ext uri="{BB962C8B-B14F-4D97-AF65-F5344CB8AC3E}">
        <p14:creationId xmlns:p14="http://schemas.microsoft.com/office/powerpoint/2010/main" val="1490288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b="1" dirty="0"/>
              <a:t>c-VEP</a:t>
            </a:r>
            <a:r>
              <a:rPr lang="zh-TW" altLang="en-US" dirty="0"/>
              <a:t>脑机接口 </a:t>
            </a:r>
            <a:endParaRPr kumimoji="1" lang="zh-CN" altLang="en-US" dirty="0"/>
          </a:p>
        </p:txBody>
      </p:sp>
      <p:sp>
        <p:nvSpPr>
          <p:cNvPr id="3" name="内容占位符 2"/>
          <p:cNvSpPr>
            <a:spLocks noGrp="1"/>
          </p:cNvSpPr>
          <p:nvPr>
            <p:ph idx="1"/>
          </p:nvPr>
        </p:nvSpPr>
        <p:spPr/>
        <p:txBody>
          <a:bodyPr>
            <a:normAutofit/>
          </a:bodyPr>
          <a:lstStyle/>
          <a:p>
            <a:pPr marL="0" indent="457200">
              <a:lnSpc>
                <a:spcPct val="125000"/>
              </a:lnSpc>
              <a:buNone/>
            </a:pPr>
            <a:r>
              <a:rPr lang="en-US" altLang="zh-CN" dirty="0">
                <a:ea typeface="楷体-简"/>
              </a:rPr>
              <a:t>c-VEP BCI</a:t>
            </a:r>
            <a:r>
              <a:rPr lang="zh-CN" altLang="en-US" dirty="0">
                <a:ea typeface="楷体-简"/>
              </a:rPr>
              <a:t>用一组相同长度的二进制伪随机序列对刺激块进行调制。</a:t>
            </a:r>
            <a:r>
              <a:rPr lang="zh-CN" altLang="en-US" dirty="0" smtClean="0">
                <a:ea typeface="楷体-简"/>
              </a:rPr>
              <a:t>当某一种序列与其时间位移序列正交或近似正交时</a:t>
            </a:r>
            <a:r>
              <a:rPr lang="en-US" altLang="zh-CN" dirty="0">
                <a:ea typeface="楷体-简"/>
              </a:rPr>
              <a:t>,</a:t>
            </a:r>
            <a:r>
              <a:rPr lang="zh-CN" altLang="en-US" dirty="0" smtClean="0">
                <a:ea typeface="楷体-简"/>
              </a:rPr>
              <a:t>可以采用该序列和其时间位移序列对各个</a:t>
            </a:r>
            <a:r>
              <a:rPr lang="zh-CN" altLang="en-US" dirty="0">
                <a:ea typeface="楷体-简"/>
              </a:rPr>
              <a:t>目标进行调制。伪随机序列用于诱发电位</a:t>
            </a:r>
            <a:r>
              <a:rPr lang="zh-CN" altLang="en-US" dirty="0" smtClean="0">
                <a:ea typeface="楷体-简"/>
              </a:rPr>
              <a:t>的提取的原理是基于系统辨识</a:t>
            </a:r>
            <a:r>
              <a:rPr lang="en-US" altLang="zh-CN" dirty="0">
                <a:ea typeface="楷体-简"/>
              </a:rPr>
              <a:t>,</a:t>
            </a:r>
            <a:r>
              <a:rPr lang="zh-CN" altLang="en-US" dirty="0">
                <a:ea typeface="楷体-简"/>
              </a:rPr>
              <a:t>利用伪随机序列取代单脉冲作为刺激</a:t>
            </a:r>
            <a:r>
              <a:rPr lang="en-US" altLang="zh-CN" dirty="0">
                <a:ea typeface="楷体-简"/>
              </a:rPr>
              <a:t>,</a:t>
            </a:r>
            <a:r>
              <a:rPr lang="zh-CN" altLang="en-US" dirty="0">
                <a:ea typeface="楷体-简"/>
              </a:rPr>
              <a:t>并通过解卷积算法求出系统</a:t>
            </a:r>
            <a:r>
              <a:rPr lang="zh-CN" altLang="en-US" dirty="0" smtClean="0">
                <a:ea typeface="楷体-简"/>
              </a:rPr>
              <a:t>的冲击响应</a:t>
            </a:r>
            <a:r>
              <a:rPr lang="en-US" altLang="zh-CN" dirty="0">
                <a:ea typeface="楷体-简"/>
              </a:rPr>
              <a:t>,</a:t>
            </a:r>
            <a:r>
              <a:rPr lang="zh-CN" altLang="en-US" dirty="0">
                <a:ea typeface="楷体-简"/>
              </a:rPr>
              <a:t>即要检测的诱发电位。 </a:t>
            </a:r>
          </a:p>
          <a:p>
            <a:pPr marL="0" indent="457200">
              <a:lnSpc>
                <a:spcPct val="125000"/>
              </a:lnSpc>
              <a:buNone/>
            </a:pPr>
            <a:r>
              <a:rPr lang="zh-CN" altLang="en-US" dirty="0">
                <a:ea typeface="楷体-简"/>
              </a:rPr>
              <a:t>与</a:t>
            </a:r>
            <a:r>
              <a:rPr lang="en-US" altLang="zh-CN" dirty="0">
                <a:ea typeface="楷体-简"/>
              </a:rPr>
              <a:t>f-VEP BCI</a:t>
            </a:r>
            <a:r>
              <a:rPr lang="zh-CN" altLang="en-US" dirty="0">
                <a:ea typeface="楷体-简"/>
              </a:rPr>
              <a:t>不同的是</a:t>
            </a:r>
            <a:r>
              <a:rPr lang="en-US" altLang="zh-CN" dirty="0">
                <a:ea typeface="楷体-简"/>
              </a:rPr>
              <a:t>,c-VEP BCI</a:t>
            </a:r>
            <a:r>
              <a:rPr lang="zh-CN" altLang="en-US" dirty="0">
                <a:ea typeface="楷体-简"/>
              </a:rPr>
              <a:t>的目标识别是通过将实验数据与各目标</a:t>
            </a:r>
            <a:r>
              <a:rPr lang="zh-CN" altLang="en-US" dirty="0" smtClean="0">
                <a:ea typeface="楷体-简"/>
              </a:rPr>
              <a:t>的模板进行匹配</a:t>
            </a:r>
            <a:r>
              <a:rPr lang="en-US" altLang="zh-CN" dirty="0">
                <a:ea typeface="楷体-简"/>
              </a:rPr>
              <a:t>,</a:t>
            </a:r>
            <a:r>
              <a:rPr lang="zh-CN" altLang="en-US" dirty="0">
                <a:ea typeface="楷体-简"/>
              </a:rPr>
              <a:t>与之相关值最大所对应的目标即为受试者注视的目标</a:t>
            </a:r>
            <a:r>
              <a:rPr lang="en-US" altLang="zh-CN" dirty="0">
                <a:ea typeface="楷体-简"/>
              </a:rPr>
              <a:t>,</a:t>
            </a:r>
            <a:r>
              <a:rPr lang="zh-CN" altLang="en-US" dirty="0" smtClean="0">
                <a:ea typeface="楷体-简"/>
              </a:rPr>
              <a:t>在实验之前需先获</a:t>
            </a:r>
            <a:r>
              <a:rPr lang="zh-CN" altLang="en-US" dirty="0">
                <a:ea typeface="楷体-简"/>
              </a:rPr>
              <a:t>取各目标的模板</a:t>
            </a:r>
            <a:r>
              <a:rPr lang="zh-CN" altLang="en-US" dirty="0" smtClean="0">
                <a:ea typeface="楷体-简"/>
              </a:rPr>
              <a:t>。</a:t>
            </a:r>
            <a:endParaRPr lang="zh-CN" altLang="en-US" dirty="0">
              <a:ea typeface="楷体-简"/>
            </a:endParaRPr>
          </a:p>
          <a:p>
            <a:pPr marL="0" indent="457200">
              <a:lnSpc>
                <a:spcPct val="125000"/>
              </a:lnSpc>
              <a:buNone/>
            </a:pPr>
            <a:endParaRPr kumimoji="1" lang="zh-CN" altLang="en-US" dirty="0">
              <a:ea typeface="楷体-简"/>
            </a:endParaRPr>
          </a:p>
        </p:txBody>
      </p:sp>
    </p:spTree>
    <p:extLst>
      <p:ext uri="{BB962C8B-B14F-4D97-AF65-F5344CB8AC3E}">
        <p14:creationId xmlns:p14="http://schemas.microsoft.com/office/powerpoint/2010/main" val="326669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基于频率调制的 </a:t>
            </a:r>
            <a:r>
              <a:rPr lang="en-US" altLang="zh-CN" b="1" dirty="0"/>
              <a:t>SSVEP </a:t>
            </a:r>
            <a:r>
              <a:rPr lang="zh-CN" altLang="en-US" dirty="0"/>
              <a:t>信号处理算法 </a:t>
            </a:r>
            <a:endParaRPr kumimoji="1" lang="zh-CN" altLang="en-US" dirty="0"/>
          </a:p>
        </p:txBody>
      </p:sp>
      <p:sp>
        <p:nvSpPr>
          <p:cNvPr id="3" name="内容占位符 2"/>
          <p:cNvSpPr>
            <a:spLocks noGrp="1"/>
          </p:cNvSpPr>
          <p:nvPr>
            <p:ph idx="1"/>
          </p:nvPr>
        </p:nvSpPr>
        <p:spPr/>
        <p:txBody>
          <a:bodyPr>
            <a:normAutofit fontScale="92500"/>
          </a:bodyPr>
          <a:lstStyle/>
          <a:p>
            <a:pPr marL="0" indent="457200">
              <a:lnSpc>
                <a:spcPct val="145000"/>
              </a:lnSpc>
              <a:buNone/>
            </a:pPr>
            <a:r>
              <a:rPr lang="zh-CN" altLang="en-US" dirty="0">
                <a:ea typeface="楷体-简"/>
              </a:rPr>
              <a:t>频率检测算法应用较</a:t>
            </a:r>
            <a:r>
              <a:rPr lang="zh-CN" altLang="en-US" dirty="0" smtClean="0">
                <a:ea typeface="楷体-简"/>
              </a:rPr>
              <a:t>多的是功率谱密度</a:t>
            </a:r>
            <a:r>
              <a:rPr lang="zh-CN" altLang="en-US" dirty="0">
                <a:ea typeface="楷体-简"/>
              </a:rPr>
              <a:t>分析</a:t>
            </a:r>
            <a:r>
              <a:rPr lang="en-US" altLang="zh-CN" dirty="0" smtClean="0">
                <a:ea typeface="楷体-简"/>
              </a:rPr>
              <a:t>(PSDA</a:t>
            </a:r>
            <a:r>
              <a:rPr lang="en-US" altLang="zh-CN" dirty="0">
                <a:ea typeface="楷体-简"/>
              </a:rPr>
              <a:t>)</a:t>
            </a:r>
            <a:r>
              <a:rPr lang="zh-CN" altLang="en-US" dirty="0">
                <a:ea typeface="楷体-简"/>
              </a:rPr>
              <a:t>和典型相关分析</a:t>
            </a:r>
            <a:r>
              <a:rPr lang="en-US" altLang="zh-CN" dirty="0" smtClean="0">
                <a:ea typeface="楷体-简"/>
              </a:rPr>
              <a:t>(CCA</a:t>
            </a:r>
            <a:r>
              <a:rPr lang="en-US" altLang="zh-CN" dirty="0">
                <a:ea typeface="楷体-简"/>
              </a:rPr>
              <a:t>),PSDA</a:t>
            </a:r>
            <a:r>
              <a:rPr lang="zh-CN" altLang="en-US" dirty="0">
                <a:ea typeface="楷体-简"/>
              </a:rPr>
              <a:t>的原理是根据脑电信号频域各频率处</a:t>
            </a:r>
            <a:r>
              <a:rPr lang="zh-CN" altLang="en-US" dirty="0" smtClean="0">
                <a:ea typeface="楷体-简"/>
              </a:rPr>
              <a:t>的幅度大小来识别受试</a:t>
            </a:r>
            <a:r>
              <a:rPr lang="zh-CN" altLang="en-US" dirty="0">
                <a:ea typeface="楷体-简"/>
              </a:rPr>
              <a:t>者注视的目标</a:t>
            </a:r>
            <a:r>
              <a:rPr lang="en-US" altLang="zh-CN" dirty="0">
                <a:ea typeface="楷体-简"/>
              </a:rPr>
              <a:t>,CCA </a:t>
            </a:r>
            <a:r>
              <a:rPr lang="zh-CN" altLang="en-US" dirty="0">
                <a:ea typeface="楷体-简"/>
              </a:rPr>
              <a:t>的原理是根据脑电信号与各频率的参考</a:t>
            </a:r>
            <a:r>
              <a:rPr lang="zh-CN" altLang="en-US" dirty="0" smtClean="0">
                <a:ea typeface="楷体-简"/>
              </a:rPr>
              <a:t>信号的相关值</a:t>
            </a:r>
            <a:r>
              <a:rPr lang="zh-CN" altLang="en-US" dirty="0">
                <a:ea typeface="楷体-简"/>
              </a:rPr>
              <a:t>大小来识别受试者注视的目标。 </a:t>
            </a:r>
          </a:p>
          <a:p>
            <a:pPr marL="0" indent="457200">
              <a:lnSpc>
                <a:spcPct val="145000"/>
              </a:lnSpc>
              <a:buNone/>
            </a:pPr>
            <a:r>
              <a:rPr lang="zh-CN" altLang="en-US" dirty="0">
                <a:ea typeface="楷体-简"/>
              </a:rPr>
              <a:t>通常情况下</a:t>
            </a:r>
            <a:r>
              <a:rPr lang="en-US" altLang="zh-CN" dirty="0">
                <a:ea typeface="楷体-简"/>
              </a:rPr>
              <a:t>,CCA </a:t>
            </a:r>
            <a:r>
              <a:rPr lang="zh-CN" altLang="en-US" dirty="0">
                <a:ea typeface="楷体-简"/>
              </a:rPr>
              <a:t>算法的性能比 </a:t>
            </a:r>
            <a:r>
              <a:rPr lang="en-US" altLang="zh-CN" dirty="0">
                <a:ea typeface="楷体-简"/>
              </a:rPr>
              <a:t>PSDA </a:t>
            </a:r>
            <a:r>
              <a:rPr lang="zh-CN" altLang="en-US" dirty="0">
                <a:ea typeface="楷体-简"/>
              </a:rPr>
              <a:t>的性能更好</a:t>
            </a:r>
            <a:r>
              <a:rPr lang="en-US" altLang="zh-CN" dirty="0">
                <a:ea typeface="楷体-简"/>
              </a:rPr>
              <a:t>,</a:t>
            </a:r>
            <a:r>
              <a:rPr lang="zh-CN" altLang="en-US" dirty="0">
                <a:ea typeface="楷体-简"/>
              </a:rPr>
              <a:t>这主要是因为 </a:t>
            </a:r>
            <a:r>
              <a:rPr lang="en-US" altLang="zh-CN" dirty="0">
                <a:ea typeface="楷体-简"/>
              </a:rPr>
              <a:t>CCA </a:t>
            </a:r>
            <a:r>
              <a:rPr lang="zh-CN" altLang="en-US" dirty="0" smtClean="0">
                <a:ea typeface="楷体-简"/>
              </a:rPr>
              <a:t>算法处</a:t>
            </a:r>
            <a:r>
              <a:rPr lang="zh-CN" altLang="en-US" dirty="0">
                <a:ea typeface="楷体-简"/>
              </a:rPr>
              <a:t>理的是多导联信号</a:t>
            </a:r>
            <a:r>
              <a:rPr lang="en-US" altLang="zh-CN" dirty="0">
                <a:ea typeface="楷体-简"/>
              </a:rPr>
              <a:t>,PSDA </a:t>
            </a:r>
            <a:r>
              <a:rPr lang="zh-CN" altLang="en-US" dirty="0">
                <a:ea typeface="楷体-简"/>
              </a:rPr>
              <a:t>处理的是单导联信号</a:t>
            </a:r>
            <a:r>
              <a:rPr lang="en-US" altLang="zh-CN" dirty="0">
                <a:ea typeface="楷体-简"/>
              </a:rPr>
              <a:t>,</a:t>
            </a:r>
            <a:r>
              <a:rPr lang="zh-CN" altLang="en-US" dirty="0">
                <a:ea typeface="楷体-简"/>
              </a:rPr>
              <a:t>多导联</a:t>
            </a:r>
            <a:r>
              <a:rPr lang="zh-CN" altLang="en-US" dirty="0" smtClean="0">
                <a:ea typeface="楷体-简"/>
              </a:rPr>
              <a:t>包含的有效信息比单导联</a:t>
            </a:r>
            <a:r>
              <a:rPr lang="zh-CN" altLang="en-US" dirty="0">
                <a:ea typeface="楷体-简"/>
              </a:rPr>
              <a:t>更多</a:t>
            </a:r>
            <a:r>
              <a:rPr lang="en-US" altLang="zh-CN" dirty="0">
                <a:ea typeface="楷体-简"/>
              </a:rPr>
              <a:t>,</a:t>
            </a:r>
            <a:r>
              <a:rPr lang="zh-CN" altLang="en-US" dirty="0">
                <a:ea typeface="楷体-简"/>
              </a:rPr>
              <a:t>并且 </a:t>
            </a:r>
            <a:r>
              <a:rPr lang="en-US" altLang="zh-CN" dirty="0">
                <a:ea typeface="楷体-简"/>
              </a:rPr>
              <a:t>CCA </a:t>
            </a:r>
            <a:r>
              <a:rPr lang="zh-CN" altLang="en-US" dirty="0">
                <a:ea typeface="楷体-简"/>
              </a:rPr>
              <a:t>算法能够根据导联对 </a:t>
            </a:r>
            <a:r>
              <a:rPr lang="en-US" altLang="zh-CN" dirty="0">
                <a:ea typeface="楷体-简"/>
              </a:rPr>
              <a:t>SSVEP </a:t>
            </a:r>
            <a:r>
              <a:rPr lang="zh-CN" altLang="en-US" dirty="0" smtClean="0">
                <a:ea typeface="楷体-简"/>
              </a:rPr>
              <a:t>源信号的贡献大小对各导联自动加权</a:t>
            </a:r>
            <a:r>
              <a:rPr lang="en-US" altLang="zh-CN" dirty="0" smtClean="0">
                <a:ea typeface="楷体-简"/>
              </a:rPr>
              <a:t>,</a:t>
            </a:r>
            <a:r>
              <a:rPr lang="zh-CN" altLang="en-US" dirty="0" smtClean="0">
                <a:ea typeface="楷体-简"/>
              </a:rPr>
              <a:t>提高信噪比。</a:t>
            </a:r>
            <a:endParaRPr lang="zh-CN" altLang="en-US" dirty="0">
              <a:ea typeface="楷体-简"/>
            </a:endParaRPr>
          </a:p>
          <a:p>
            <a:pPr marL="0" indent="0">
              <a:buNone/>
            </a:pPr>
            <a:endParaRPr kumimoji="1" lang="zh-CN" altLang="en-US" dirty="0"/>
          </a:p>
        </p:txBody>
      </p:sp>
    </p:spTree>
    <p:extLst>
      <p:ext uri="{BB962C8B-B14F-4D97-AF65-F5344CB8AC3E}">
        <p14:creationId xmlns:p14="http://schemas.microsoft.com/office/powerpoint/2010/main" val="321531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基于频率和相位混合调制的</a:t>
            </a:r>
            <a:r>
              <a:rPr lang="en-US" altLang="zh-CN" b="1" dirty="0"/>
              <a:t>SSVEP BCI </a:t>
            </a:r>
            <a:endParaRPr lang="zh-CN" altLang="en-US" dirty="0">
              <a:effectLst/>
            </a:endParaRPr>
          </a:p>
        </p:txBody>
      </p:sp>
      <p:sp>
        <p:nvSpPr>
          <p:cNvPr id="3" name="内容占位符 2"/>
          <p:cNvSpPr>
            <a:spLocks noGrp="1"/>
          </p:cNvSpPr>
          <p:nvPr>
            <p:ph idx="1"/>
          </p:nvPr>
        </p:nvSpPr>
        <p:spPr/>
        <p:txBody>
          <a:bodyPr>
            <a:normAutofit/>
          </a:bodyPr>
          <a:lstStyle/>
          <a:p>
            <a:pPr marL="0" indent="457200">
              <a:lnSpc>
                <a:spcPct val="125000"/>
              </a:lnSpc>
              <a:buNone/>
            </a:pPr>
            <a:r>
              <a:rPr lang="zh-CN" altLang="en-US" dirty="0">
                <a:ea typeface="楷体-简"/>
              </a:rPr>
              <a:t>传统的基于 </a:t>
            </a:r>
            <a:r>
              <a:rPr lang="en-US" altLang="zh-CN" dirty="0">
                <a:ea typeface="楷体-简"/>
              </a:rPr>
              <a:t>SSVEP </a:t>
            </a:r>
            <a:r>
              <a:rPr lang="zh-CN" altLang="en-US" dirty="0">
                <a:ea typeface="楷体-简"/>
              </a:rPr>
              <a:t>的 </a:t>
            </a:r>
            <a:r>
              <a:rPr lang="en-US" altLang="zh-CN" dirty="0">
                <a:ea typeface="楷体-简"/>
              </a:rPr>
              <a:t>BCI </a:t>
            </a:r>
            <a:r>
              <a:rPr lang="zh-CN" altLang="en-US" dirty="0">
                <a:ea typeface="楷体-简"/>
              </a:rPr>
              <a:t>系统采用频率编码</a:t>
            </a:r>
            <a:r>
              <a:rPr lang="en-US" altLang="zh-CN" dirty="0">
                <a:ea typeface="楷体-简"/>
              </a:rPr>
              <a:t>,</a:t>
            </a:r>
            <a:r>
              <a:rPr lang="zh-CN" altLang="en-US" dirty="0">
                <a:ea typeface="楷体-简"/>
              </a:rPr>
              <a:t>每个刺激块以不同频率闪烁</a:t>
            </a:r>
            <a:r>
              <a:rPr lang="en-US" altLang="zh-CN" dirty="0">
                <a:ea typeface="楷体-简"/>
              </a:rPr>
              <a:t>, </a:t>
            </a:r>
            <a:r>
              <a:rPr lang="zh-CN" altLang="en-US" dirty="0">
                <a:ea typeface="楷体-简"/>
              </a:rPr>
              <a:t>根据枕部区域的 </a:t>
            </a:r>
            <a:r>
              <a:rPr lang="en-US" altLang="zh-CN" dirty="0">
                <a:ea typeface="楷体-简"/>
              </a:rPr>
              <a:t>EEG </a:t>
            </a:r>
            <a:r>
              <a:rPr lang="zh-CN" altLang="en-US" dirty="0">
                <a:ea typeface="楷体-简"/>
              </a:rPr>
              <a:t>信号的幅度特征识别被选择的目标。然而 </a:t>
            </a:r>
            <a:r>
              <a:rPr lang="en-US" altLang="zh-CN" dirty="0">
                <a:ea typeface="楷体-简"/>
              </a:rPr>
              <a:t>SSVEP </a:t>
            </a:r>
            <a:r>
              <a:rPr lang="zh-CN" altLang="en-US" dirty="0" smtClean="0">
                <a:ea typeface="楷体-简"/>
              </a:rPr>
              <a:t>的响应频带很窄</a:t>
            </a:r>
            <a:r>
              <a:rPr lang="en-US" altLang="zh-CN" dirty="0">
                <a:ea typeface="楷体-简"/>
              </a:rPr>
              <a:t>,</a:t>
            </a:r>
            <a:r>
              <a:rPr lang="zh-CN" altLang="en-US" dirty="0">
                <a:ea typeface="楷体-简"/>
              </a:rPr>
              <a:t>并且受试者在某些频率处诱发的 </a:t>
            </a:r>
            <a:r>
              <a:rPr lang="en-US" altLang="zh-CN" dirty="0">
                <a:ea typeface="楷体-简"/>
              </a:rPr>
              <a:t>SSVEP </a:t>
            </a:r>
            <a:r>
              <a:rPr lang="zh-CN" altLang="en-US" dirty="0">
                <a:ea typeface="楷体-简"/>
              </a:rPr>
              <a:t>信号弱</a:t>
            </a:r>
            <a:r>
              <a:rPr lang="en-US" altLang="zh-CN" dirty="0" smtClean="0">
                <a:ea typeface="楷体-简"/>
              </a:rPr>
              <a:t>,</a:t>
            </a:r>
            <a:r>
              <a:rPr lang="zh-CN" altLang="en-US" dirty="0">
                <a:ea typeface="楷体-简"/>
              </a:rPr>
              <a:t>基于频率调制的 </a:t>
            </a:r>
            <a:r>
              <a:rPr lang="en-US" altLang="zh-CN" dirty="0">
                <a:ea typeface="楷体-简"/>
              </a:rPr>
              <a:t>SSVEP BCI </a:t>
            </a:r>
            <a:r>
              <a:rPr lang="zh-CN" altLang="en-US" dirty="0">
                <a:ea typeface="楷体-简"/>
              </a:rPr>
              <a:t>系统所能呈现的目标数满足不了实际需求</a:t>
            </a:r>
            <a:r>
              <a:rPr lang="zh-CN" altLang="en-US" dirty="0" smtClean="0">
                <a:ea typeface="楷体-简"/>
              </a:rPr>
              <a:t>。为了提高频率</a:t>
            </a:r>
            <a:r>
              <a:rPr lang="zh-CN" altLang="en-US" dirty="0">
                <a:ea typeface="楷体-简"/>
              </a:rPr>
              <a:t>利用率</a:t>
            </a:r>
            <a:r>
              <a:rPr lang="en-US" altLang="zh-CN" dirty="0" smtClean="0">
                <a:ea typeface="楷体-简"/>
              </a:rPr>
              <a:t>,</a:t>
            </a:r>
            <a:r>
              <a:rPr lang="zh-CN" altLang="en-US" dirty="0" smtClean="0">
                <a:ea typeface="楷体-简"/>
              </a:rPr>
              <a:t>研究了基于频率和相位混合调制的稳态视觉诱发电</a:t>
            </a:r>
            <a:r>
              <a:rPr lang="zh-CN" altLang="en-US" dirty="0">
                <a:ea typeface="楷体-简"/>
              </a:rPr>
              <a:t>位脑机接口</a:t>
            </a:r>
            <a:r>
              <a:rPr lang="en-US" altLang="zh-CN" dirty="0">
                <a:ea typeface="楷体-简"/>
              </a:rPr>
              <a:t>,</a:t>
            </a:r>
            <a:r>
              <a:rPr lang="zh-CN" altLang="en-US" dirty="0">
                <a:ea typeface="楷体-简"/>
              </a:rPr>
              <a:t>在这种脑机接口系统中</a:t>
            </a:r>
            <a:r>
              <a:rPr lang="en-US" altLang="zh-CN" dirty="0">
                <a:ea typeface="楷体-简"/>
              </a:rPr>
              <a:t>,</a:t>
            </a:r>
            <a:r>
              <a:rPr lang="zh-CN" altLang="en-US" dirty="0">
                <a:ea typeface="楷体-简"/>
              </a:rPr>
              <a:t>同一频率可以用来调制多个目标</a:t>
            </a:r>
            <a:r>
              <a:rPr lang="en-US" altLang="zh-CN" dirty="0">
                <a:ea typeface="楷体-简"/>
              </a:rPr>
              <a:t>,</a:t>
            </a:r>
            <a:r>
              <a:rPr lang="zh-CN" altLang="en-US" dirty="0" smtClean="0">
                <a:ea typeface="楷体-简"/>
              </a:rPr>
              <a:t>但是调制频率</a:t>
            </a:r>
            <a:r>
              <a:rPr lang="zh-CN" altLang="en-US" dirty="0">
                <a:ea typeface="楷体-简"/>
              </a:rPr>
              <a:t>相同的刺激块的调制相位互不相同</a:t>
            </a:r>
            <a:r>
              <a:rPr lang="en-US" altLang="zh-CN" dirty="0">
                <a:ea typeface="楷体-简"/>
              </a:rPr>
              <a:t>,</a:t>
            </a:r>
            <a:r>
              <a:rPr lang="zh-CN" altLang="en-US" dirty="0">
                <a:ea typeface="楷体-简"/>
              </a:rPr>
              <a:t>从而</a:t>
            </a:r>
            <a:r>
              <a:rPr lang="zh-CN" altLang="en-US" dirty="0" smtClean="0">
                <a:ea typeface="楷体-简"/>
              </a:rPr>
              <a:t>大幅提高系统的编码目标数。</a:t>
            </a:r>
            <a:endParaRPr lang="zh-CN" altLang="en-US" dirty="0">
              <a:ea typeface="楷体-简"/>
            </a:endParaRP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2551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相位解码原理 </a:t>
            </a:r>
            <a:endParaRPr kumimoji="1" lang="zh-CN" altLang="en-US" dirty="0"/>
          </a:p>
        </p:txBody>
      </p:sp>
      <p:sp>
        <p:nvSpPr>
          <p:cNvPr id="3" name="内容占位符 2"/>
          <p:cNvSpPr>
            <a:spLocks noGrp="1"/>
          </p:cNvSpPr>
          <p:nvPr>
            <p:ph idx="1"/>
          </p:nvPr>
        </p:nvSpPr>
        <p:spPr/>
        <p:txBody>
          <a:bodyPr>
            <a:normAutofit/>
          </a:bodyPr>
          <a:lstStyle/>
          <a:p>
            <a:pPr marL="0" indent="457200">
              <a:lnSpc>
                <a:spcPct val="145000"/>
              </a:lnSpc>
              <a:buNone/>
            </a:pPr>
            <a:r>
              <a:rPr lang="en-US" altLang="zh-CN" sz="2000" dirty="0">
                <a:ea typeface="楷体-简"/>
              </a:rPr>
              <a:t>SSVEP </a:t>
            </a:r>
            <a:r>
              <a:rPr lang="zh-CN" altLang="en-US" sz="2000" dirty="0">
                <a:ea typeface="楷体-简"/>
              </a:rPr>
              <a:t>和刺激目标是锁相的</a:t>
            </a:r>
            <a:r>
              <a:rPr lang="en-US" altLang="zh-CN" sz="2000" dirty="0">
                <a:ea typeface="楷体-简"/>
              </a:rPr>
              <a:t>,</a:t>
            </a:r>
            <a:r>
              <a:rPr lang="zh-CN" altLang="en-US" sz="2000" dirty="0">
                <a:ea typeface="楷体-简"/>
              </a:rPr>
              <a:t>也就是说 </a:t>
            </a:r>
            <a:r>
              <a:rPr lang="en-US" altLang="zh-CN" sz="2000" dirty="0">
                <a:ea typeface="楷体-简"/>
              </a:rPr>
              <a:t>SSVEP </a:t>
            </a:r>
            <a:r>
              <a:rPr lang="zh-CN" altLang="en-US" sz="2000" dirty="0">
                <a:ea typeface="楷体-简"/>
              </a:rPr>
              <a:t>和刺激信号之间</a:t>
            </a:r>
            <a:r>
              <a:rPr lang="zh-CN" altLang="en-US" sz="2000" dirty="0" smtClean="0">
                <a:ea typeface="楷体-简"/>
              </a:rPr>
              <a:t>的相位差是固定值</a:t>
            </a:r>
            <a:r>
              <a:rPr lang="zh-CN" altLang="en-US" sz="2000" dirty="0" smtClean="0">
                <a:ea typeface="楷体-简"/>
              </a:rPr>
              <a:t>。</a:t>
            </a:r>
            <a:r>
              <a:rPr lang="zh-CN" altLang="en-US" sz="2000" dirty="0">
                <a:ea typeface="楷体-简"/>
              </a:rPr>
              <a:t>根据这个特点脑机接口系统可以对同一频率下不同相位</a:t>
            </a:r>
            <a:r>
              <a:rPr lang="zh-CN" altLang="en-US" sz="2000" dirty="0" smtClean="0">
                <a:ea typeface="楷体-简"/>
              </a:rPr>
              <a:t>的刺激快引起</a:t>
            </a:r>
            <a:r>
              <a:rPr lang="zh-CN" altLang="en-US" sz="2000" dirty="0">
                <a:ea typeface="楷体-简"/>
              </a:rPr>
              <a:t>的 </a:t>
            </a:r>
            <a:r>
              <a:rPr lang="en-US" altLang="zh-CN" sz="2000" dirty="0">
                <a:ea typeface="楷体-简"/>
              </a:rPr>
              <a:t>SSVEP </a:t>
            </a:r>
            <a:r>
              <a:rPr lang="zh-CN" altLang="en-US" sz="2000" dirty="0">
                <a:ea typeface="楷体-简"/>
              </a:rPr>
              <a:t>的相位进行区分。图 </a:t>
            </a:r>
            <a:r>
              <a:rPr lang="en-US" altLang="zh-CN" sz="2000" dirty="0">
                <a:ea typeface="楷体-简"/>
              </a:rPr>
              <a:t>3.7 </a:t>
            </a:r>
            <a:r>
              <a:rPr lang="zh-CN" altLang="en-US" sz="2000" dirty="0">
                <a:ea typeface="楷体-简"/>
              </a:rPr>
              <a:t>为一名受试者分别注视六个频率为 </a:t>
            </a:r>
            <a:r>
              <a:rPr lang="en-US" altLang="zh-CN" sz="2000" dirty="0">
                <a:ea typeface="楷体-简"/>
              </a:rPr>
              <a:t>10Hz, </a:t>
            </a:r>
            <a:r>
              <a:rPr lang="zh-CN" altLang="en-US" sz="2000" dirty="0">
                <a:ea typeface="楷体-简"/>
              </a:rPr>
              <a:t>相位为 </a:t>
            </a:r>
            <a:r>
              <a:rPr lang="en-US" altLang="zh-CN" sz="2000" dirty="0">
                <a:ea typeface="楷体-简"/>
              </a:rPr>
              <a:t>0</a:t>
            </a:r>
            <a:r>
              <a:rPr lang="zh-CN" altLang="en-US" sz="2000" dirty="0">
                <a:ea typeface="楷体-简"/>
              </a:rPr>
              <a:t>、</a:t>
            </a:r>
            <a:r>
              <a:rPr lang="en-US" altLang="zh-CN" sz="2000" dirty="0">
                <a:ea typeface="楷体-简"/>
              </a:rPr>
              <a:t>pi/3</a:t>
            </a:r>
            <a:r>
              <a:rPr lang="zh-CN" altLang="en-US" sz="2000" dirty="0">
                <a:ea typeface="楷体-简"/>
              </a:rPr>
              <a:t>、</a:t>
            </a:r>
            <a:r>
              <a:rPr lang="en-US" altLang="zh-CN" sz="2000" dirty="0">
                <a:ea typeface="楷体-简"/>
              </a:rPr>
              <a:t>2pi/3</a:t>
            </a:r>
            <a:r>
              <a:rPr lang="zh-CN" altLang="en-US" sz="2000" dirty="0">
                <a:ea typeface="楷体-简"/>
              </a:rPr>
              <a:t>、</a:t>
            </a:r>
            <a:r>
              <a:rPr lang="en-US" altLang="zh-CN" sz="2000" dirty="0">
                <a:ea typeface="楷体-简"/>
              </a:rPr>
              <a:t>pi</a:t>
            </a:r>
            <a:r>
              <a:rPr lang="zh-CN" altLang="en-US" sz="2000" dirty="0">
                <a:ea typeface="楷体-简"/>
              </a:rPr>
              <a:t>、</a:t>
            </a:r>
            <a:r>
              <a:rPr lang="en-US" altLang="zh-CN" sz="2000" dirty="0">
                <a:ea typeface="楷体-简"/>
              </a:rPr>
              <a:t>4pi/3</a:t>
            </a:r>
            <a:r>
              <a:rPr lang="zh-CN" altLang="en-US" sz="2000" dirty="0">
                <a:ea typeface="楷体-简"/>
              </a:rPr>
              <a:t>、</a:t>
            </a:r>
            <a:r>
              <a:rPr lang="en-US" altLang="zh-CN" sz="2000" dirty="0">
                <a:ea typeface="楷体-简"/>
              </a:rPr>
              <a:t>5pi/3 </a:t>
            </a:r>
            <a:r>
              <a:rPr lang="zh-CN" altLang="en-US" sz="2000" dirty="0">
                <a:ea typeface="楷体-简"/>
              </a:rPr>
              <a:t>的闪烁块刺激时</a:t>
            </a:r>
            <a:r>
              <a:rPr lang="en-US" altLang="zh-CN" sz="2000" dirty="0">
                <a:ea typeface="楷体-简"/>
              </a:rPr>
              <a:t>,</a:t>
            </a:r>
            <a:r>
              <a:rPr lang="zh-CN" altLang="en-US" sz="2000" dirty="0">
                <a:ea typeface="楷体-简"/>
              </a:rPr>
              <a:t>产生的脑电</a:t>
            </a:r>
            <a:r>
              <a:rPr lang="zh-CN" altLang="en-US" sz="2000" dirty="0" smtClean="0">
                <a:ea typeface="楷体-简"/>
              </a:rPr>
              <a:t>信号的基频成分做</a:t>
            </a:r>
            <a:r>
              <a:rPr lang="en-US" altLang="zh-CN" sz="2000" dirty="0" smtClean="0">
                <a:ea typeface="楷体-简"/>
              </a:rPr>
              <a:t>FFT</a:t>
            </a:r>
            <a:r>
              <a:rPr lang="zh-CN" altLang="en-US" sz="2000" dirty="0" smtClean="0">
                <a:ea typeface="楷体-简"/>
              </a:rPr>
              <a:t>后的相位分布图</a:t>
            </a:r>
            <a:r>
              <a:rPr lang="zh-CN" altLang="en-US" sz="2000" dirty="0">
                <a:ea typeface="楷体-简"/>
              </a:rPr>
              <a:t>。</a:t>
            </a:r>
            <a:r>
              <a:rPr lang="zh-CN" altLang="en-US" sz="2000" dirty="0" smtClean="0">
                <a:ea typeface="楷体-简"/>
              </a:rPr>
              <a:t>图</a:t>
            </a:r>
            <a:r>
              <a:rPr lang="en-US" altLang="zh-CN" sz="2000" dirty="0" smtClean="0">
                <a:ea typeface="楷体-简"/>
              </a:rPr>
              <a:t>3.7</a:t>
            </a:r>
            <a:r>
              <a:rPr lang="zh-CN" altLang="en-US" sz="2000" dirty="0" smtClean="0">
                <a:ea typeface="楷体-简"/>
              </a:rPr>
              <a:t>表明</a:t>
            </a:r>
            <a:r>
              <a:rPr lang="zh-CN" altLang="en-US" sz="2000" dirty="0">
                <a:ea typeface="楷体-简"/>
              </a:rPr>
              <a:t>同一目标对应的傅立叶系数聚集于</a:t>
            </a:r>
            <a:r>
              <a:rPr lang="zh-CN" altLang="en-US" sz="2000" dirty="0" smtClean="0">
                <a:ea typeface="楷体-简"/>
              </a:rPr>
              <a:t>某一区域</a:t>
            </a:r>
            <a:r>
              <a:rPr lang="en-US" altLang="zh-CN" sz="2000" dirty="0">
                <a:ea typeface="楷体-简"/>
              </a:rPr>
              <a:t>,</a:t>
            </a:r>
            <a:r>
              <a:rPr lang="zh-CN" altLang="en-US" sz="2000" dirty="0">
                <a:ea typeface="楷体-简"/>
              </a:rPr>
              <a:t>不同目标对应的傅立叶系数分散在复平面内的不同区域。 </a:t>
            </a:r>
          </a:p>
          <a:p>
            <a:pPr marL="0" indent="0">
              <a:buNone/>
            </a:pPr>
            <a:endParaRPr kumimoji="1" lang="zh-CN" altLang="en-US" dirty="0"/>
          </a:p>
        </p:txBody>
      </p:sp>
      <p:pic>
        <p:nvPicPr>
          <p:cNvPr id="4" name="图片 3" descr="屏幕快照 2017-11-21 下午8.57.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272" y="4452953"/>
            <a:ext cx="3740727" cy="2278047"/>
          </a:xfrm>
          <a:prstGeom prst="rect">
            <a:avLst/>
          </a:prstGeom>
        </p:spPr>
      </p:pic>
    </p:spTree>
    <p:extLst>
      <p:ext uri="{BB962C8B-B14F-4D97-AF65-F5344CB8AC3E}">
        <p14:creationId xmlns:p14="http://schemas.microsoft.com/office/powerpoint/2010/main" val="83494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基于频率和相位混合调制的 </a:t>
            </a:r>
            <a:r>
              <a:rPr lang="en-US" altLang="zh-CN" b="1" dirty="0"/>
              <a:t>SSVEP </a:t>
            </a:r>
            <a:r>
              <a:rPr lang="zh-CN" altLang="en-US" b="1" dirty="0"/>
              <a:t>信号处理算法 </a:t>
            </a:r>
            <a:endParaRPr kumimoji="1" lang="zh-CN" altLang="en-US" dirty="0"/>
          </a:p>
        </p:txBody>
      </p:sp>
      <p:pic>
        <p:nvPicPr>
          <p:cNvPr id="4" name="内容占位符 3" descr="屏幕快照 2017-11-21 下午8.59.28.png"/>
          <p:cNvPicPr>
            <a:picLocks noGrp="1" noChangeAspect="1"/>
          </p:cNvPicPr>
          <p:nvPr>
            <p:ph idx="1"/>
          </p:nvPr>
        </p:nvPicPr>
        <p:blipFill rotWithShape="1">
          <a:blip r:embed="rId2">
            <a:extLst>
              <a:ext uri="{28A0092B-C50C-407E-A947-70E740481C1C}">
                <a14:useLocalDpi xmlns:a14="http://schemas.microsoft.com/office/drawing/2010/main" val="0"/>
              </a:ext>
            </a:extLst>
          </a:blip>
          <a:srcRect t="-8549" b="-11771"/>
          <a:stretch/>
        </p:blipFill>
        <p:spPr>
          <a:xfrm>
            <a:off x="0" y="1600200"/>
            <a:ext cx="9144000" cy="4876800"/>
          </a:xfrm>
        </p:spPr>
      </p:pic>
    </p:spTree>
    <p:extLst>
      <p:ext uri="{BB962C8B-B14F-4D97-AF65-F5344CB8AC3E}">
        <p14:creationId xmlns:p14="http://schemas.microsoft.com/office/powerpoint/2010/main" val="145311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normAutofit fontScale="85000" lnSpcReduction="10000"/>
          </a:bodyPr>
          <a:lstStyle/>
          <a:p>
            <a:pPr marL="0" indent="457200">
              <a:lnSpc>
                <a:spcPct val="135000"/>
              </a:lnSpc>
              <a:buNone/>
            </a:pPr>
            <a:r>
              <a:rPr lang="en-US" altLang="zh-CN" dirty="0" smtClean="0">
                <a:latin typeface="Songti SC Regular"/>
                <a:ea typeface="楷体-简"/>
                <a:cs typeface="Songti SC Regular"/>
              </a:rPr>
              <a:t>PSDA </a:t>
            </a:r>
            <a:r>
              <a:rPr lang="zh-CN" altLang="en-US" dirty="0">
                <a:latin typeface="Songti SC Regular"/>
                <a:ea typeface="楷体-简"/>
                <a:cs typeface="Songti SC Regular"/>
              </a:rPr>
              <a:t>算法是通过将脑电</a:t>
            </a:r>
            <a:r>
              <a:rPr lang="zh-CN" altLang="en-US" dirty="0" smtClean="0">
                <a:latin typeface="Songti SC Regular"/>
                <a:ea typeface="楷体-简"/>
                <a:cs typeface="Songti SC Regular"/>
              </a:rPr>
              <a:t>信号从时域变换至频域</a:t>
            </a:r>
            <a:r>
              <a:rPr lang="en-US" altLang="zh-CN" dirty="0">
                <a:latin typeface="Songti SC Regular"/>
                <a:ea typeface="楷体-简"/>
                <a:cs typeface="Songti SC Regular"/>
              </a:rPr>
              <a:t>,</a:t>
            </a:r>
            <a:r>
              <a:rPr lang="zh-CN" altLang="en-US" dirty="0">
                <a:latin typeface="Songti SC Regular"/>
                <a:ea typeface="楷体-简"/>
                <a:cs typeface="Songti SC Regular"/>
              </a:rPr>
              <a:t>根据频域不同频率处信噪比大小来识别注视目标</a:t>
            </a:r>
            <a:r>
              <a:rPr lang="en-US" altLang="zh-CN" dirty="0">
                <a:latin typeface="Songti SC Regular"/>
                <a:ea typeface="楷体-简"/>
                <a:cs typeface="Songti SC Regular"/>
              </a:rPr>
              <a:t>,PSDA </a:t>
            </a:r>
            <a:r>
              <a:rPr lang="zh-CN" altLang="en-US" dirty="0" smtClean="0">
                <a:latin typeface="Songti SC Regular"/>
                <a:ea typeface="楷体-简"/>
                <a:cs typeface="Songti SC Regular"/>
              </a:rPr>
              <a:t>只能处理单导联数据</a:t>
            </a:r>
            <a:r>
              <a:rPr lang="en-US" altLang="zh-CN" dirty="0">
                <a:latin typeface="Songti SC Regular"/>
                <a:ea typeface="楷体-简"/>
                <a:cs typeface="Songti SC Regular"/>
              </a:rPr>
              <a:t>;CCA </a:t>
            </a:r>
            <a:r>
              <a:rPr lang="zh-CN" altLang="en-US" dirty="0">
                <a:latin typeface="Songti SC Regular"/>
                <a:ea typeface="楷体-简"/>
                <a:cs typeface="Songti SC Regular"/>
              </a:rPr>
              <a:t>算法是将脑电信号与各刺激频率的正余弦信号做典型相关计算</a:t>
            </a:r>
            <a:r>
              <a:rPr lang="en-US" altLang="zh-CN" dirty="0" smtClean="0">
                <a:latin typeface="Songti SC Regular"/>
                <a:ea typeface="楷体-简"/>
                <a:cs typeface="Songti SC Regular"/>
              </a:rPr>
              <a:t>,</a:t>
            </a:r>
            <a:r>
              <a:rPr lang="zh-CN" altLang="en-US" dirty="0" smtClean="0">
                <a:latin typeface="Songti SC Regular"/>
                <a:ea typeface="楷体-简"/>
                <a:cs typeface="Songti SC Regular"/>
              </a:rPr>
              <a:t>由于脑电</a:t>
            </a:r>
            <a:r>
              <a:rPr lang="zh-CN" altLang="en-US" dirty="0">
                <a:latin typeface="Songti SC Regular"/>
                <a:ea typeface="楷体-简"/>
                <a:cs typeface="Songti SC Regular"/>
              </a:rPr>
              <a:t>信号包含刺激频率成分</a:t>
            </a:r>
            <a:r>
              <a:rPr lang="en-US" altLang="zh-CN" dirty="0">
                <a:latin typeface="Songti SC Regular"/>
                <a:ea typeface="楷体-简"/>
                <a:cs typeface="Songti SC Regular"/>
              </a:rPr>
              <a:t>,</a:t>
            </a:r>
            <a:r>
              <a:rPr lang="zh-CN" altLang="en-US" dirty="0">
                <a:latin typeface="Songti SC Regular"/>
                <a:ea typeface="楷体-简"/>
                <a:cs typeface="Songti SC Regular"/>
              </a:rPr>
              <a:t>因此与刺激频率的正余弦函数相关值最大</a:t>
            </a:r>
            <a:r>
              <a:rPr lang="en-US" altLang="zh-CN" dirty="0" smtClean="0">
                <a:latin typeface="Songti SC Regular"/>
                <a:ea typeface="楷体-简"/>
                <a:cs typeface="Songti SC Regular"/>
              </a:rPr>
              <a:t>,CCA</a:t>
            </a:r>
            <a:r>
              <a:rPr lang="zh-CN" altLang="en-US" dirty="0" smtClean="0">
                <a:latin typeface="Songti SC Regular"/>
                <a:ea typeface="楷体-简"/>
                <a:cs typeface="Songti SC Regular"/>
              </a:rPr>
              <a:t>处</a:t>
            </a:r>
            <a:r>
              <a:rPr lang="zh-CN" altLang="en-US" dirty="0">
                <a:latin typeface="Songti SC Regular"/>
                <a:ea typeface="楷体-简"/>
                <a:cs typeface="Songti SC Regular"/>
              </a:rPr>
              <a:t>理的是多导联数据</a:t>
            </a:r>
            <a:r>
              <a:rPr lang="en-US" altLang="zh-CN" dirty="0">
                <a:latin typeface="Songti SC Regular"/>
                <a:ea typeface="楷体-简"/>
                <a:cs typeface="Songti SC Regular"/>
              </a:rPr>
              <a:t>,</a:t>
            </a:r>
            <a:r>
              <a:rPr lang="zh-CN" altLang="en-US" dirty="0">
                <a:latin typeface="Songti SC Regular"/>
                <a:ea typeface="楷体-简"/>
                <a:cs typeface="Songti SC Regular"/>
              </a:rPr>
              <a:t>研究表明</a:t>
            </a:r>
            <a:r>
              <a:rPr lang="zh-CN" altLang="en-US" dirty="0" smtClean="0">
                <a:latin typeface="Songti SC Regular"/>
                <a:ea typeface="楷体-简"/>
                <a:cs typeface="Songti SC Regular"/>
              </a:rPr>
              <a:t>与</a:t>
            </a:r>
            <a:r>
              <a:rPr lang="en-US" altLang="zh-CN" dirty="0" smtClean="0">
                <a:latin typeface="Songti SC Regular"/>
                <a:ea typeface="楷体-简"/>
                <a:cs typeface="Songti SC Regular"/>
              </a:rPr>
              <a:t>PSDA</a:t>
            </a:r>
            <a:r>
              <a:rPr lang="zh-CN" altLang="en-US" dirty="0" smtClean="0">
                <a:latin typeface="Songti SC Regular"/>
                <a:ea typeface="楷体-简"/>
                <a:cs typeface="Songti SC Regular"/>
              </a:rPr>
              <a:t>相比</a:t>
            </a:r>
            <a:r>
              <a:rPr lang="en-US" altLang="zh-CN" dirty="0">
                <a:latin typeface="Songti SC Regular"/>
                <a:ea typeface="楷体-简"/>
                <a:cs typeface="Songti SC Regular"/>
              </a:rPr>
              <a:t>,CCA </a:t>
            </a:r>
            <a:r>
              <a:rPr lang="zh-CN" altLang="en-US" dirty="0">
                <a:latin typeface="Songti SC Regular"/>
                <a:ea typeface="楷体-简"/>
                <a:cs typeface="Songti SC Regular"/>
              </a:rPr>
              <a:t>表现出更优的性能。 </a:t>
            </a:r>
            <a:endParaRPr lang="zh-CN" altLang="en-US" dirty="0">
              <a:latin typeface="Songti SC Regular"/>
              <a:ea typeface="楷体-简"/>
              <a:cs typeface="Songti SC Regular"/>
            </a:endParaRPr>
          </a:p>
          <a:p>
            <a:pPr marL="0" indent="457200">
              <a:lnSpc>
                <a:spcPct val="135000"/>
              </a:lnSpc>
              <a:buNone/>
            </a:pPr>
            <a:r>
              <a:rPr lang="zh-CN" altLang="en-US" dirty="0">
                <a:latin typeface="Songti SC Regular"/>
                <a:ea typeface="楷体-简"/>
                <a:cs typeface="Songti SC Regular"/>
              </a:rPr>
              <a:t>为了使 </a:t>
            </a:r>
            <a:r>
              <a:rPr lang="en-US" altLang="zh-CN" dirty="0">
                <a:latin typeface="Songti SC Regular"/>
                <a:ea typeface="楷体-简"/>
                <a:cs typeface="Songti SC Regular"/>
              </a:rPr>
              <a:t>SSVEP </a:t>
            </a:r>
            <a:r>
              <a:rPr lang="zh-CN" altLang="en-US" dirty="0">
                <a:latin typeface="Songti SC Regular"/>
                <a:ea typeface="楷体-简"/>
                <a:cs typeface="Songti SC Regular"/>
              </a:rPr>
              <a:t>脑机接口能应用于更多的场合</a:t>
            </a:r>
            <a:r>
              <a:rPr lang="en-US" altLang="zh-CN" dirty="0">
                <a:latin typeface="Songti SC Regular"/>
                <a:ea typeface="楷体-简"/>
                <a:cs typeface="Songti SC Regular"/>
              </a:rPr>
              <a:t>,</a:t>
            </a:r>
            <a:r>
              <a:rPr lang="zh-CN" altLang="en-US" dirty="0">
                <a:latin typeface="Songti SC Regular"/>
                <a:ea typeface="楷体-简"/>
                <a:cs typeface="Songti SC Regular"/>
              </a:rPr>
              <a:t>并突破该系统遇</a:t>
            </a:r>
            <a:r>
              <a:rPr lang="zh-CN" altLang="en-US" dirty="0" smtClean="0">
                <a:latin typeface="Songti SC Regular"/>
                <a:ea typeface="楷体-简"/>
                <a:cs typeface="Songti SC Regular"/>
              </a:rPr>
              <a:t>到的可用频率短缺瓶颈</a:t>
            </a:r>
            <a:r>
              <a:rPr lang="en-US" altLang="zh-CN" dirty="0" smtClean="0">
                <a:latin typeface="Songti SC Regular"/>
                <a:ea typeface="楷体-简"/>
                <a:cs typeface="Songti SC Regular"/>
              </a:rPr>
              <a:t>,</a:t>
            </a:r>
            <a:r>
              <a:rPr lang="zh-CN" altLang="en-US" dirty="0" smtClean="0">
                <a:latin typeface="Songti SC Regular"/>
                <a:ea typeface="楷体-简"/>
                <a:cs typeface="Songti SC Regular"/>
              </a:rPr>
              <a:t>研究了频率和相位混合调制的 </a:t>
            </a:r>
            <a:r>
              <a:rPr lang="en-US" altLang="zh-CN" dirty="0">
                <a:latin typeface="Songti SC Regular"/>
                <a:ea typeface="楷体-简"/>
                <a:cs typeface="Songti SC Regular"/>
              </a:rPr>
              <a:t>SSVEP </a:t>
            </a:r>
            <a:r>
              <a:rPr lang="zh-CN" altLang="en-US" dirty="0">
                <a:latin typeface="Songti SC Regular"/>
                <a:ea typeface="楷体-简"/>
                <a:cs typeface="Songti SC Regular"/>
              </a:rPr>
              <a:t>脑机接口。</a:t>
            </a:r>
            <a:r>
              <a:rPr lang="zh-CN" altLang="en-US" dirty="0" smtClean="0">
                <a:latin typeface="Songti SC Regular"/>
                <a:ea typeface="楷体-简"/>
                <a:cs typeface="Songti SC Regular"/>
              </a:rPr>
              <a:t>由于同一频率</a:t>
            </a:r>
            <a:r>
              <a:rPr lang="zh-CN" altLang="en-US" dirty="0">
                <a:latin typeface="Songti SC Regular"/>
                <a:ea typeface="楷体-简"/>
                <a:cs typeface="Songti SC Regular"/>
              </a:rPr>
              <a:t>不同相位处的傅立叶系数分散于复平面内</a:t>
            </a:r>
            <a:r>
              <a:rPr lang="en-US" altLang="zh-CN" dirty="0">
                <a:latin typeface="Songti SC Regular"/>
                <a:ea typeface="楷体-简"/>
                <a:cs typeface="Songti SC Regular"/>
              </a:rPr>
              <a:t>,</a:t>
            </a:r>
            <a:r>
              <a:rPr lang="zh-CN" altLang="en-US" dirty="0">
                <a:latin typeface="Songti SC Regular"/>
                <a:ea typeface="楷体-简"/>
                <a:cs typeface="Songti SC Regular"/>
              </a:rPr>
              <a:t>同一频率同一相位处</a:t>
            </a:r>
            <a:r>
              <a:rPr lang="zh-CN" altLang="en-US" dirty="0" smtClean="0">
                <a:latin typeface="Songti SC Regular"/>
                <a:ea typeface="楷体-简"/>
                <a:cs typeface="Songti SC Regular"/>
              </a:rPr>
              <a:t>的傅立叶系数聚集于复</a:t>
            </a:r>
            <a:r>
              <a:rPr lang="zh-CN" altLang="en-US" dirty="0">
                <a:latin typeface="Songti SC Regular"/>
                <a:ea typeface="楷体-简"/>
                <a:cs typeface="Songti SC Regular"/>
              </a:rPr>
              <a:t>平面的某一区域</a:t>
            </a:r>
            <a:r>
              <a:rPr lang="en-US" altLang="zh-CN" dirty="0">
                <a:latin typeface="Songti SC Regular"/>
                <a:ea typeface="楷体-简"/>
                <a:cs typeface="Songti SC Regular"/>
              </a:rPr>
              <a:t>,</a:t>
            </a:r>
            <a:r>
              <a:rPr lang="zh-CN" altLang="en-US" dirty="0">
                <a:latin typeface="Songti SC Regular"/>
                <a:ea typeface="楷体-简"/>
                <a:cs typeface="Songti SC Regular"/>
              </a:rPr>
              <a:t>另一方面不同频率处的幅值各不相同</a:t>
            </a:r>
            <a:r>
              <a:rPr lang="en-US" altLang="zh-CN" dirty="0">
                <a:latin typeface="Songti SC Regular"/>
                <a:ea typeface="楷体-简"/>
                <a:cs typeface="Songti SC Regular"/>
              </a:rPr>
              <a:t>,</a:t>
            </a:r>
            <a:r>
              <a:rPr lang="zh-CN" altLang="en-US" dirty="0" smtClean="0">
                <a:latin typeface="Songti SC Regular"/>
                <a:ea typeface="楷体-简"/>
                <a:cs typeface="Songti SC Regular"/>
              </a:rPr>
              <a:t>根据这个原理</a:t>
            </a:r>
            <a:r>
              <a:rPr lang="en-US" altLang="zh-CN" dirty="0">
                <a:latin typeface="Songti SC Regular"/>
                <a:ea typeface="楷体-简"/>
                <a:cs typeface="Songti SC Regular"/>
              </a:rPr>
              <a:t>,</a:t>
            </a:r>
            <a:r>
              <a:rPr lang="zh-CN" altLang="en-US" dirty="0">
                <a:latin typeface="Songti SC Regular"/>
                <a:ea typeface="楷体-简"/>
                <a:cs typeface="Songti SC Regular"/>
              </a:rPr>
              <a:t>采用 </a:t>
            </a:r>
            <a:r>
              <a:rPr lang="en-US" altLang="zh-CN" dirty="0">
                <a:latin typeface="Songti SC Regular"/>
                <a:ea typeface="楷体-简"/>
                <a:cs typeface="Songti SC Regular"/>
              </a:rPr>
              <a:t>FFT </a:t>
            </a:r>
            <a:r>
              <a:rPr lang="zh-CN" altLang="en-US" dirty="0">
                <a:latin typeface="Songti SC Regular"/>
                <a:ea typeface="楷体-简"/>
                <a:cs typeface="Songti SC Regular"/>
              </a:rPr>
              <a:t>计算各刺激频率处的傅立叶系数</a:t>
            </a:r>
            <a:r>
              <a:rPr lang="en-US" altLang="zh-CN" dirty="0">
                <a:latin typeface="Songti SC Regular"/>
                <a:ea typeface="楷体-简"/>
                <a:cs typeface="Songti SC Regular"/>
              </a:rPr>
              <a:t>,</a:t>
            </a:r>
            <a:r>
              <a:rPr lang="zh-CN" altLang="en-US" dirty="0">
                <a:latin typeface="Songti SC Regular"/>
                <a:ea typeface="楷体-简"/>
                <a:cs typeface="Songti SC Regular"/>
              </a:rPr>
              <a:t>并将傅立叶系数投影至</a:t>
            </a:r>
            <a:r>
              <a:rPr lang="zh-CN" altLang="en-US" dirty="0" smtClean="0">
                <a:latin typeface="Songti SC Regular"/>
                <a:ea typeface="楷体-简"/>
                <a:cs typeface="Songti SC Regular"/>
              </a:rPr>
              <a:t>各目标</a:t>
            </a:r>
            <a:r>
              <a:rPr lang="zh-CN" altLang="en-US" dirty="0">
                <a:latin typeface="Songti SC Regular"/>
                <a:ea typeface="楷体-简"/>
                <a:cs typeface="Songti SC Regular"/>
              </a:rPr>
              <a:t>的参考相位</a:t>
            </a:r>
            <a:r>
              <a:rPr lang="en-US" altLang="zh-CN" dirty="0">
                <a:latin typeface="Songti SC Regular"/>
                <a:ea typeface="楷体-简"/>
                <a:cs typeface="Songti SC Regular"/>
              </a:rPr>
              <a:t>,</a:t>
            </a:r>
            <a:r>
              <a:rPr lang="zh-CN" altLang="en-US" dirty="0">
                <a:latin typeface="Songti SC Regular"/>
                <a:ea typeface="楷体-简"/>
                <a:cs typeface="Songti SC Regular"/>
              </a:rPr>
              <a:t>投影值最大所对应的目标即为识别目标</a:t>
            </a:r>
            <a:r>
              <a:rPr lang="zh-CN" altLang="en-US" dirty="0" smtClean="0">
                <a:latin typeface="Songti SC Regular"/>
                <a:ea typeface="楷体-简"/>
                <a:cs typeface="Songti SC Regular"/>
              </a:rPr>
              <a:t>。</a:t>
            </a:r>
            <a:endParaRPr lang="en-US" altLang="zh-CN" dirty="0" smtClean="0">
              <a:latin typeface="Songti SC Regular"/>
              <a:ea typeface="楷体-简"/>
              <a:cs typeface="Songti SC Regular"/>
            </a:endParaRPr>
          </a:p>
          <a:p>
            <a:pPr marL="0" indent="457200">
              <a:lnSpc>
                <a:spcPct val="135000"/>
              </a:lnSpc>
              <a:buNone/>
            </a:pPr>
            <a:r>
              <a:rPr lang="zh-CN" altLang="en-US" dirty="0" smtClean="0">
                <a:latin typeface="Songti SC Regular"/>
                <a:ea typeface="楷体-简"/>
                <a:cs typeface="Songti SC Regular"/>
              </a:rPr>
              <a:t>实验结果</a:t>
            </a:r>
            <a:r>
              <a:rPr lang="zh-CN" altLang="en-US" dirty="0">
                <a:latin typeface="Songti SC Regular"/>
                <a:ea typeface="楷体-简"/>
                <a:cs typeface="Songti SC Regular"/>
              </a:rPr>
              <a:t>表明这种调制方式下时间窗为 </a:t>
            </a:r>
            <a:r>
              <a:rPr lang="en-US" altLang="zh-CN" dirty="0">
                <a:latin typeface="Songti SC Regular"/>
                <a:ea typeface="楷体-简"/>
                <a:cs typeface="Songti SC Regular"/>
              </a:rPr>
              <a:t>2s </a:t>
            </a:r>
            <a:r>
              <a:rPr lang="zh-CN" altLang="en-US" dirty="0">
                <a:latin typeface="Songti SC Regular"/>
                <a:ea typeface="楷体-简"/>
                <a:cs typeface="Songti SC Regular"/>
              </a:rPr>
              <a:t>时目标识 别率达到 </a:t>
            </a:r>
            <a:r>
              <a:rPr lang="en-US" altLang="zh-CN" dirty="0">
                <a:latin typeface="Songti SC Regular"/>
                <a:ea typeface="楷体-简"/>
                <a:cs typeface="Songti SC Regular"/>
              </a:rPr>
              <a:t>89.30%,</a:t>
            </a:r>
            <a:r>
              <a:rPr lang="zh-CN" altLang="en-US" dirty="0">
                <a:latin typeface="Songti SC Regular"/>
                <a:ea typeface="楷体-简"/>
                <a:cs typeface="Songti SC Regular"/>
              </a:rPr>
              <a:t>频率调制的目标识别率为 </a:t>
            </a:r>
            <a:r>
              <a:rPr lang="en-US" altLang="zh-CN" dirty="0">
                <a:latin typeface="Songti SC Regular"/>
                <a:ea typeface="楷体-简"/>
                <a:cs typeface="Songti SC Regular"/>
              </a:rPr>
              <a:t>93.80%,</a:t>
            </a:r>
            <a:r>
              <a:rPr lang="zh-CN" altLang="en-US" dirty="0" smtClean="0">
                <a:latin typeface="Songti SC Regular"/>
                <a:ea typeface="楷体-简"/>
                <a:cs typeface="Songti SC Regular"/>
              </a:rPr>
              <a:t>虽然与频率调制相比识别率</a:t>
            </a:r>
            <a:r>
              <a:rPr lang="zh-CN" altLang="en-US" dirty="0">
                <a:latin typeface="Songti SC Regular"/>
                <a:ea typeface="楷体-简"/>
                <a:cs typeface="Songti SC Regular"/>
              </a:rPr>
              <a:t>下降</a:t>
            </a:r>
            <a:r>
              <a:rPr lang="en-US" altLang="zh-CN" dirty="0">
                <a:latin typeface="Songti SC Regular"/>
                <a:ea typeface="楷体-简"/>
                <a:cs typeface="Songti SC Regular"/>
              </a:rPr>
              <a:t>,</a:t>
            </a:r>
            <a:r>
              <a:rPr lang="zh-CN" altLang="en-US" dirty="0">
                <a:latin typeface="Songti SC Regular"/>
                <a:ea typeface="楷体-简"/>
                <a:cs typeface="Songti SC Regular"/>
              </a:rPr>
              <a:t>但是能够满足需求。 </a:t>
            </a:r>
            <a:endParaRPr lang="zh-CN" altLang="en-US" dirty="0">
              <a:latin typeface="Songti SC Regular"/>
              <a:ea typeface="楷体-简"/>
              <a:cs typeface="Songti SC Regular"/>
            </a:endParaRPr>
          </a:p>
        </p:txBody>
      </p:sp>
    </p:spTree>
    <p:extLst>
      <p:ext uri="{BB962C8B-B14F-4D97-AF65-F5344CB8AC3E}">
        <p14:creationId xmlns:p14="http://schemas.microsoft.com/office/powerpoint/2010/main" val="4209930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伪随机码调制的 </a:t>
            </a:r>
            <a:r>
              <a:rPr lang="en-US" altLang="zh-CN" b="1" dirty="0"/>
              <a:t>VEP </a:t>
            </a:r>
            <a:r>
              <a:rPr lang="zh-CN" altLang="en-US" dirty="0"/>
              <a:t>脑机接口 </a:t>
            </a:r>
            <a:endParaRPr kumimoji="1" lang="zh-CN" altLang="en-US" dirty="0"/>
          </a:p>
        </p:txBody>
      </p:sp>
      <p:sp>
        <p:nvSpPr>
          <p:cNvPr id="3" name="内容占位符 2"/>
          <p:cNvSpPr>
            <a:spLocks noGrp="1"/>
          </p:cNvSpPr>
          <p:nvPr>
            <p:ph idx="1"/>
          </p:nvPr>
        </p:nvSpPr>
        <p:spPr/>
        <p:txBody>
          <a:bodyPr/>
          <a:lstStyle/>
          <a:p>
            <a:pPr marL="0" indent="457200">
              <a:lnSpc>
                <a:spcPct val="125000"/>
              </a:lnSpc>
              <a:buNone/>
            </a:pPr>
            <a:r>
              <a:rPr lang="zh-CN" altLang="en-US" dirty="0">
                <a:ea typeface="楷体-简"/>
              </a:rPr>
              <a:t>伪随机码调制的 </a:t>
            </a:r>
            <a:r>
              <a:rPr lang="en-US" altLang="zh-CN" dirty="0">
                <a:ea typeface="楷体-简"/>
              </a:rPr>
              <a:t>VEP </a:t>
            </a:r>
            <a:r>
              <a:rPr lang="zh-CN" altLang="en-US" dirty="0">
                <a:ea typeface="楷体-简"/>
              </a:rPr>
              <a:t>脑机接口中的</a:t>
            </a:r>
            <a:r>
              <a:rPr lang="zh-CN" altLang="en-US" dirty="0" smtClean="0">
                <a:ea typeface="楷体-简"/>
              </a:rPr>
              <a:t>各个刺激块采用二进制伪随机码及其圆周移位序列调制。</a:t>
            </a:r>
            <a:endParaRPr lang="en-US" altLang="zh-CN" dirty="0" smtClean="0">
              <a:ea typeface="楷体-简"/>
            </a:endParaRPr>
          </a:p>
          <a:p>
            <a:pPr marL="0" indent="457200">
              <a:lnSpc>
                <a:spcPct val="125000"/>
              </a:lnSpc>
              <a:buNone/>
            </a:pPr>
            <a:r>
              <a:rPr lang="en-US" altLang="zh-CN" b="1" dirty="0">
                <a:ea typeface="楷体-简"/>
              </a:rPr>
              <a:t>M</a:t>
            </a:r>
            <a:r>
              <a:rPr lang="zh-CN" altLang="en-US" dirty="0" smtClean="0">
                <a:ea typeface="楷体-简"/>
              </a:rPr>
              <a:t>序列</a:t>
            </a:r>
            <a:r>
              <a:rPr lang="zh-CN" altLang="en-US" dirty="0" smtClean="0">
                <a:ea typeface="楷体-简"/>
              </a:rPr>
              <a:t>：</a:t>
            </a:r>
            <a:endParaRPr lang="en-US" altLang="zh-CN" dirty="0">
              <a:ea typeface="楷体-简"/>
            </a:endParaRPr>
          </a:p>
          <a:p>
            <a:pPr marL="0" indent="0">
              <a:buNone/>
            </a:pPr>
            <a:endParaRPr kumimoji="1" lang="zh-CN" altLang="en-US" dirty="0"/>
          </a:p>
        </p:txBody>
      </p:sp>
      <p:pic>
        <p:nvPicPr>
          <p:cNvPr id="4" name="图片 3" descr="屏幕快照 2017-11-21 下午9.06.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882" y="3146714"/>
            <a:ext cx="6832600" cy="3035300"/>
          </a:xfrm>
          <a:prstGeom prst="rect">
            <a:avLst/>
          </a:prstGeom>
        </p:spPr>
      </p:pic>
    </p:spTree>
    <p:extLst>
      <p:ext uri="{BB962C8B-B14F-4D97-AF65-F5344CB8AC3E}">
        <p14:creationId xmlns:p14="http://schemas.microsoft.com/office/powerpoint/2010/main" val="337006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伪随机码</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457200">
              <a:lnSpc>
                <a:spcPct val="135000"/>
              </a:lnSpc>
              <a:buNone/>
            </a:pPr>
            <a:r>
              <a:rPr lang="zh-CN" altLang="en-US" dirty="0">
                <a:ea typeface="楷体-简"/>
              </a:rPr>
              <a:t>近完美序列 </a:t>
            </a:r>
            <a:endParaRPr lang="zh-CN" altLang="en-US" dirty="0">
              <a:ea typeface="楷体-简"/>
            </a:endParaRPr>
          </a:p>
          <a:p>
            <a:pPr marL="0" indent="457200">
              <a:lnSpc>
                <a:spcPct val="135000"/>
              </a:lnSpc>
              <a:buNone/>
            </a:pPr>
            <a:r>
              <a:rPr lang="zh-CN" altLang="en-US" dirty="0">
                <a:ea typeface="楷体-简"/>
              </a:rPr>
              <a:t>除了零点外其它点上的自相关函数均为零的理想伪随机序列为完美序列</a:t>
            </a:r>
            <a:r>
              <a:rPr lang="en-US" altLang="zh-CN" dirty="0" smtClean="0">
                <a:ea typeface="楷体-简"/>
              </a:rPr>
              <a:t>,</a:t>
            </a:r>
            <a:r>
              <a:rPr lang="zh-CN" altLang="en-US" dirty="0" smtClean="0">
                <a:ea typeface="楷体-简"/>
              </a:rPr>
              <a:t>然而在</a:t>
            </a:r>
            <a:r>
              <a:rPr lang="zh-CN" altLang="en-US" dirty="0">
                <a:ea typeface="楷体-简"/>
              </a:rPr>
              <a:t>周期</a:t>
            </a:r>
            <a:r>
              <a:rPr lang="en-US" altLang="zh-CN" dirty="0">
                <a:ea typeface="楷体-简"/>
              </a:rPr>
              <a:t>(4,12100)</a:t>
            </a:r>
            <a:r>
              <a:rPr lang="zh-CN" altLang="en-US" dirty="0">
                <a:ea typeface="楷体-简"/>
              </a:rPr>
              <a:t>内不存在二进制完美</a:t>
            </a:r>
            <a:r>
              <a:rPr lang="zh-CN" altLang="en-US" dirty="0" smtClean="0">
                <a:ea typeface="楷体-简"/>
              </a:rPr>
              <a:t>序列。</a:t>
            </a:r>
            <a:r>
              <a:rPr lang="zh-CN" altLang="en-US" dirty="0">
                <a:ea typeface="楷体-简"/>
              </a:rPr>
              <a:t>因此</a:t>
            </a:r>
            <a:r>
              <a:rPr lang="en-US" altLang="zh-CN" dirty="0">
                <a:ea typeface="楷体-简"/>
              </a:rPr>
              <a:t>,</a:t>
            </a:r>
            <a:r>
              <a:rPr lang="zh-CN" altLang="en-US" dirty="0">
                <a:ea typeface="楷体-简"/>
              </a:rPr>
              <a:t>自相关函数</a:t>
            </a:r>
            <a:r>
              <a:rPr lang="zh-CN" altLang="en-US" dirty="0" smtClean="0">
                <a:ea typeface="楷体-简"/>
              </a:rPr>
              <a:t>在中间</a:t>
            </a:r>
            <a:r>
              <a:rPr lang="zh-CN" altLang="en-US" dirty="0">
                <a:ea typeface="楷体-简"/>
              </a:rPr>
              <a:t>点和零点为非零值</a:t>
            </a:r>
            <a:r>
              <a:rPr lang="en-US" altLang="zh-CN" dirty="0">
                <a:ea typeface="楷体-简"/>
              </a:rPr>
              <a:t>,</a:t>
            </a:r>
            <a:r>
              <a:rPr lang="zh-CN" altLang="en-US" dirty="0">
                <a:ea typeface="楷体-简"/>
              </a:rPr>
              <a:t>其余点上均为 </a:t>
            </a:r>
            <a:r>
              <a:rPr lang="en-US" altLang="zh-CN" dirty="0">
                <a:ea typeface="楷体-简"/>
              </a:rPr>
              <a:t>0 </a:t>
            </a:r>
            <a:r>
              <a:rPr lang="zh-CN" altLang="en-US" dirty="0">
                <a:ea typeface="楷体-简"/>
              </a:rPr>
              <a:t>的伪随机序列称为近完美码</a:t>
            </a:r>
            <a:r>
              <a:rPr lang="en-US" altLang="zh-CN" dirty="0">
                <a:ea typeface="楷体-简"/>
              </a:rPr>
              <a:t>,</a:t>
            </a:r>
            <a:r>
              <a:rPr lang="zh-CN" altLang="en-US" dirty="0">
                <a:ea typeface="楷体-简"/>
              </a:rPr>
              <a:t>它是一种</a:t>
            </a:r>
            <a:r>
              <a:rPr lang="zh-CN" altLang="en-US" dirty="0" smtClean="0">
                <a:ea typeface="楷体-简"/>
              </a:rPr>
              <a:t>特殊的二进制伪随</a:t>
            </a:r>
            <a:r>
              <a:rPr lang="zh-CN" altLang="en-US" dirty="0">
                <a:ea typeface="楷体-简"/>
              </a:rPr>
              <a:t>机序列。近完美序列的码长为 </a:t>
            </a:r>
            <a:r>
              <a:rPr lang="en-US" altLang="zh-CN" dirty="0">
                <a:ea typeface="楷体-简"/>
              </a:rPr>
              <a:t>4 </a:t>
            </a:r>
            <a:r>
              <a:rPr lang="zh-CN" altLang="en-US" dirty="0">
                <a:ea typeface="楷体-简"/>
              </a:rPr>
              <a:t>的整数倍</a:t>
            </a:r>
            <a:r>
              <a:rPr lang="zh-CN" altLang="en-US" dirty="0" smtClean="0">
                <a:ea typeface="楷体-简"/>
              </a:rPr>
              <a:t>。</a:t>
            </a:r>
            <a:endParaRPr lang="en-US" altLang="zh-CN" dirty="0" smtClean="0">
              <a:ea typeface="楷体-简"/>
            </a:endParaRPr>
          </a:p>
          <a:p>
            <a:pPr marL="0" indent="457200">
              <a:lnSpc>
                <a:spcPct val="135000"/>
              </a:lnSpc>
              <a:buNone/>
            </a:pPr>
            <a:r>
              <a:rPr lang="zh-CN" altLang="en-US" dirty="0" smtClean="0">
                <a:ea typeface="楷体-简"/>
              </a:rPr>
              <a:t>假设周期为 </a:t>
            </a:r>
            <a:r>
              <a:rPr lang="en-US" altLang="zh-CN" dirty="0">
                <a:ea typeface="楷体-简"/>
              </a:rPr>
              <a:t>n </a:t>
            </a:r>
            <a:r>
              <a:rPr lang="zh-CN" altLang="en-US" dirty="0" smtClean="0">
                <a:ea typeface="楷体-简"/>
              </a:rPr>
              <a:t>的近完美序列为 </a:t>
            </a:r>
            <a:r>
              <a:rPr lang="en-US" altLang="zh-CN" dirty="0">
                <a:ea typeface="楷体-简"/>
              </a:rPr>
              <a:t>E(e0,e1, ⋯,en-1),</a:t>
            </a:r>
            <a:r>
              <a:rPr lang="zh-CN" altLang="en-US" dirty="0">
                <a:ea typeface="楷体-简"/>
              </a:rPr>
              <a:t>其元素具备两个特点</a:t>
            </a:r>
            <a:r>
              <a:rPr lang="en-US" altLang="zh-CN" dirty="0">
                <a:ea typeface="楷体-简"/>
              </a:rPr>
              <a:t>:</a:t>
            </a:r>
            <a:r>
              <a:rPr lang="zh-CN" altLang="en-US" dirty="0">
                <a:ea typeface="楷体-简"/>
              </a:rPr>
              <a:t>第一个</a:t>
            </a:r>
            <a:r>
              <a:rPr lang="zh-CN" altLang="en-US" dirty="0" smtClean="0">
                <a:ea typeface="楷体-简"/>
              </a:rPr>
              <a:t>是元素为</a:t>
            </a:r>
            <a:r>
              <a:rPr lang="en-US" altLang="zh-CN" dirty="0" smtClean="0">
                <a:ea typeface="楷体-简"/>
              </a:rPr>
              <a:t>1</a:t>
            </a:r>
            <a:r>
              <a:rPr lang="zh-CN" altLang="en-US" dirty="0" smtClean="0">
                <a:ea typeface="楷体-简"/>
              </a:rPr>
              <a:t>的个数比元素为</a:t>
            </a:r>
            <a:r>
              <a:rPr lang="en-US" altLang="zh-CN" dirty="0">
                <a:ea typeface="楷体-简"/>
              </a:rPr>
              <a:t>-</a:t>
            </a:r>
            <a:r>
              <a:rPr lang="en-US" altLang="zh-CN" dirty="0" smtClean="0">
                <a:ea typeface="楷体-简"/>
              </a:rPr>
              <a:t>1</a:t>
            </a:r>
            <a:r>
              <a:rPr lang="zh-CN" altLang="en-US" dirty="0" smtClean="0">
                <a:ea typeface="楷体-简"/>
              </a:rPr>
              <a:t>的</a:t>
            </a:r>
            <a:r>
              <a:rPr lang="zh-CN" altLang="en-US" dirty="0">
                <a:ea typeface="楷体-简"/>
              </a:rPr>
              <a:t>个数少两个</a:t>
            </a:r>
            <a:r>
              <a:rPr lang="en-US" altLang="zh-CN" dirty="0">
                <a:ea typeface="楷体-简"/>
              </a:rPr>
              <a:t>,</a:t>
            </a:r>
            <a:r>
              <a:rPr lang="zh-CN" altLang="en-US" dirty="0" smtClean="0">
                <a:ea typeface="楷体-简"/>
              </a:rPr>
              <a:t>即元素为</a:t>
            </a:r>
            <a:r>
              <a:rPr lang="en-US" altLang="zh-CN" dirty="0" smtClean="0">
                <a:ea typeface="楷体-简"/>
              </a:rPr>
              <a:t>1</a:t>
            </a:r>
            <a:r>
              <a:rPr lang="zh-CN" altLang="en-US" dirty="0" smtClean="0">
                <a:ea typeface="楷体-简"/>
              </a:rPr>
              <a:t>的个数为</a:t>
            </a:r>
            <a:r>
              <a:rPr lang="en-US" altLang="zh-CN" dirty="0" smtClean="0">
                <a:ea typeface="楷体-简"/>
              </a:rPr>
              <a:t>n</a:t>
            </a:r>
            <a:r>
              <a:rPr lang="en-US" altLang="zh-CN" dirty="0">
                <a:ea typeface="楷体-简"/>
              </a:rPr>
              <a:t>/2-1,</a:t>
            </a:r>
            <a:r>
              <a:rPr lang="zh-CN" altLang="en-US" dirty="0">
                <a:ea typeface="楷体-简"/>
              </a:rPr>
              <a:t>元素为</a:t>
            </a:r>
            <a:r>
              <a:rPr lang="en-US" altLang="zh-CN" dirty="0">
                <a:ea typeface="楷体-简"/>
              </a:rPr>
              <a:t>-</a:t>
            </a:r>
            <a:r>
              <a:rPr lang="en-US" altLang="zh-CN" dirty="0" smtClean="0">
                <a:ea typeface="楷体-简"/>
              </a:rPr>
              <a:t>1</a:t>
            </a:r>
            <a:r>
              <a:rPr lang="zh-CN" altLang="en-US" dirty="0" smtClean="0">
                <a:ea typeface="楷体-简"/>
              </a:rPr>
              <a:t>的个数为</a:t>
            </a:r>
            <a:r>
              <a:rPr lang="en-US" altLang="zh-CN" dirty="0" smtClean="0">
                <a:ea typeface="楷体-简"/>
              </a:rPr>
              <a:t>n</a:t>
            </a:r>
            <a:r>
              <a:rPr lang="en-US" altLang="zh-CN" dirty="0">
                <a:ea typeface="楷体-简"/>
              </a:rPr>
              <a:t>/2+1</a:t>
            </a:r>
            <a:r>
              <a:rPr lang="zh-CN" altLang="en-US" dirty="0">
                <a:ea typeface="楷体-简"/>
              </a:rPr>
              <a:t>。第二个是第 </a:t>
            </a:r>
            <a:r>
              <a:rPr lang="en-US" altLang="zh-CN" dirty="0">
                <a:ea typeface="楷体-简"/>
              </a:rPr>
              <a:t>n/2 </a:t>
            </a:r>
            <a:r>
              <a:rPr lang="zh-CN" altLang="en-US" dirty="0">
                <a:ea typeface="楷体-简"/>
              </a:rPr>
              <a:t>个和第 </a:t>
            </a:r>
            <a:r>
              <a:rPr lang="en-US" altLang="zh-CN" dirty="0">
                <a:ea typeface="楷体-简"/>
              </a:rPr>
              <a:t>n </a:t>
            </a:r>
            <a:r>
              <a:rPr lang="zh-CN" altLang="en-US" dirty="0">
                <a:ea typeface="楷体-简"/>
              </a:rPr>
              <a:t>个元素为</a:t>
            </a:r>
            <a:r>
              <a:rPr lang="en-US" altLang="zh-CN" dirty="0">
                <a:ea typeface="楷体-简"/>
              </a:rPr>
              <a:t>-1,</a:t>
            </a:r>
            <a:r>
              <a:rPr lang="zh-CN" altLang="en-US" dirty="0">
                <a:ea typeface="楷体-简"/>
              </a:rPr>
              <a:t>除了这两处外</a:t>
            </a:r>
            <a:r>
              <a:rPr lang="zh-CN" altLang="en-US" dirty="0" smtClean="0">
                <a:ea typeface="楷体-简"/>
              </a:rPr>
              <a:t>序列的前半部分与后半部分互补。</a:t>
            </a:r>
            <a:r>
              <a:rPr lang="zh-CN" altLang="en-US" dirty="0">
                <a:ea typeface="楷体-简"/>
              </a:rPr>
              <a:t>近</a:t>
            </a:r>
            <a:r>
              <a:rPr lang="zh-CN" altLang="en-US" dirty="0" smtClean="0">
                <a:ea typeface="楷体-简"/>
              </a:rPr>
              <a:t>完美序列是根据特征公式采用计算机技术进行搜索而获</a:t>
            </a:r>
            <a:r>
              <a:rPr lang="zh-CN" altLang="en-US" dirty="0">
                <a:ea typeface="楷体-简"/>
              </a:rPr>
              <a:t>得的</a:t>
            </a:r>
            <a:r>
              <a:rPr lang="en-US" altLang="zh-CN" dirty="0">
                <a:ea typeface="楷体-简"/>
              </a:rPr>
              <a:t>,</a:t>
            </a:r>
            <a:r>
              <a:rPr lang="zh-CN" altLang="en-US" dirty="0">
                <a:ea typeface="楷体-简"/>
              </a:rPr>
              <a:t>特征公式如式</a:t>
            </a:r>
            <a:r>
              <a:rPr lang="en-US" altLang="zh-CN" dirty="0">
                <a:ea typeface="楷体-简"/>
              </a:rPr>
              <a:t>(4.1)</a:t>
            </a:r>
            <a:r>
              <a:rPr lang="zh-CN" altLang="en-US" dirty="0">
                <a:ea typeface="楷体-简"/>
              </a:rPr>
              <a:t>所示</a:t>
            </a:r>
            <a:r>
              <a:rPr lang="en-US" altLang="zh-CN" dirty="0">
                <a:ea typeface="楷体-简"/>
              </a:rPr>
              <a:t>: </a:t>
            </a:r>
            <a:endParaRPr lang="zh-CN" altLang="en-US" dirty="0">
              <a:ea typeface="楷体-简"/>
            </a:endParaRPr>
          </a:p>
          <a:p>
            <a:endParaRPr lang="zh-CN" altLang="en-US" dirty="0"/>
          </a:p>
        </p:txBody>
      </p:sp>
      <p:pic>
        <p:nvPicPr>
          <p:cNvPr id="4" name="图片 3" descr="屏幕快照 2017-11-21 下午9.09.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909" y="6175142"/>
            <a:ext cx="5518727" cy="507236"/>
          </a:xfrm>
          <a:prstGeom prst="rect">
            <a:avLst/>
          </a:prstGeom>
        </p:spPr>
      </p:pic>
    </p:spTree>
    <p:extLst>
      <p:ext uri="{BB962C8B-B14F-4D97-AF65-F5344CB8AC3E}">
        <p14:creationId xmlns:p14="http://schemas.microsoft.com/office/powerpoint/2010/main" val="4209210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伪随机码</a:t>
            </a:r>
            <a:endParaRPr kumimoji="1" lang="zh-CN" altLang="en-US" dirty="0"/>
          </a:p>
        </p:txBody>
      </p:sp>
      <p:sp>
        <p:nvSpPr>
          <p:cNvPr id="3" name="内容占位符 2"/>
          <p:cNvSpPr>
            <a:spLocks noGrp="1"/>
          </p:cNvSpPr>
          <p:nvPr>
            <p:ph idx="1"/>
          </p:nvPr>
        </p:nvSpPr>
        <p:spPr/>
        <p:txBody>
          <a:bodyPr>
            <a:normAutofit/>
          </a:bodyPr>
          <a:lstStyle/>
          <a:p>
            <a:pPr marL="0" indent="457200">
              <a:lnSpc>
                <a:spcPct val="125000"/>
              </a:lnSpc>
              <a:buNone/>
            </a:pPr>
            <a:r>
              <a:rPr lang="tr-TR" altLang="zh-CN" b="1" dirty="0">
                <a:ea typeface="楷体-简"/>
              </a:rPr>
              <a:t>Golay</a:t>
            </a:r>
            <a:r>
              <a:rPr lang="zh-CN" altLang="tr-TR" dirty="0">
                <a:ea typeface="楷体-简"/>
              </a:rPr>
              <a:t>互补序列 </a:t>
            </a:r>
            <a:endParaRPr lang="en-US" altLang="zh-CN" dirty="0" smtClean="0">
              <a:ea typeface="楷体-简"/>
            </a:endParaRPr>
          </a:p>
          <a:p>
            <a:pPr marL="0" indent="457200">
              <a:lnSpc>
                <a:spcPct val="125000"/>
              </a:lnSpc>
              <a:buNone/>
            </a:pPr>
            <a:r>
              <a:rPr lang="zh-TW" altLang="en-US" dirty="0">
                <a:ea typeface="楷体-简"/>
              </a:rPr>
              <a:t>对于一对长度为 </a:t>
            </a:r>
            <a:r>
              <a:rPr lang="en-US" altLang="zh-TW" dirty="0">
                <a:ea typeface="楷体-简"/>
              </a:rPr>
              <a:t>2 </a:t>
            </a:r>
            <a:r>
              <a:rPr lang="zh-TW" altLang="en-US" dirty="0">
                <a:ea typeface="楷体-简"/>
              </a:rPr>
              <a:t>的种子序列对 </a:t>
            </a:r>
            <a:r>
              <a:rPr lang="en-US" altLang="zh-TW" dirty="0">
                <a:ea typeface="楷体-简"/>
              </a:rPr>
              <a:t>A1(01),B1(00) </a:t>
            </a:r>
            <a:r>
              <a:rPr lang="zh-CN" altLang="en-US" dirty="0" smtClean="0">
                <a:ea typeface="楷体-简"/>
              </a:rPr>
              <a:t>：</a:t>
            </a:r>
            <a:endParaRPr lang="zh-TW" altLang="en-US" dirty="0">
              <a:ea typeface="楷体-简"/>
            </a:endParaRPr>
          </a:p>
          <a:p>
            <a:pPr marL="0" indent="457200">
              <a:lnSpc>
                <a:spcPct val="125000"/>
              </a:lnSpc>
              <a:buNone/>
            </a:pPr>
            <a:r>
              <a:rPr lang="en-US" altLang="zh-TW" dirty="0" smtClean="0">
                <a:ea typeface="楷体-简"/>
              </a:rPr>
              <a:t>A</a:t>
            </a:r>
            <a:r>
              <a:rPr lang="zh-TW" altLang="en-US" dirty="0">
                <a:ea typeface="楷体-简"/>
              </a:rPr>
              <a:t>、</a:t>
            </a:r>
            <a:r>
              <a:rPr lang="en-US" altLang="zh-TW" dirty="0">
                <a:ea typeface="楷体-简"/>
              </a:rPr>
              <a:t>B </a:t>
            </a:r>
            <a:r>
              <a:rPr lang="zh-TW" altLang="en-US" dirty="0">
                <a:ea typeface="楷体-简"/>
              </a:rPr>
              <a:t>序列组合就构成一个 </a:t>
            </a:r>
            <a:r>
              <a:rPr lang="en-US" altLang="zh-TW" dirty="0" err="1">
                <a:ea typeface="楷体-简"/>
              </a:rPr>
              <a:t>Golay</a:t>
            </a:r>
            <a:r>
              <a:rPr lang="en-US" altLang="zh-TW" dirty="0">
                <a:ea typeface="楷体-简"/>
              </a:rPr>
              <a:t> </a:t>
            </a:r>
            <a:r>
              <a:rPr lang="zh-TW" altLang="en-US" dirty="0">
                <a:ea typeface="楷体-简"/>
              </a:rPr>
              <a:t>互补序列</a:t>
            </a:r>
            <a:r>
              <a:rPr lang="en-US" altLang="zh-TW" dirty="0">
                <a:ea typeface="楷体-简"/>
              </a:rPr>
              <a:t>:0100011 101001000010001111011011100010010000111010001001011100010</a:t>
            </a:r>
            <a:r>
              <a:rPr lang="zh-TW" altLang="en-US" dirty="0">
                <a:ea typeface="楷体-简"/>
              </a:rPr>
              <a:t>。本文</a:t>
            </a:r>
            <a:r>
              <a:rPr lang="zh-TW" altLang="en-US" dirty="0" smtClean="0">
                <a:ea typeface="楷体-简"/>
              </a:rPr>
              <a:t>采用的是该互补</a:t>
            </a:r>
            <a:r>
              <a:rPr lang="zh-TW" altLang="en-US" dirty="0">
                <a:ea typeface="楷体-简"/>
              </a:rPr>
              <a:t>序列。 </a:t>
            </a:r>
            <a:endParaRPr lang="zh-TW" altLang="en-US" dirty="0">
              <a:ea typeface="楷体-简"/>
            </a:endParaRPr>
          </a:p>
          <a:p>
            <a:pPr marL="0" indent="0">
              <a:buNone/>
            </a:pPr>
            <a:endParaRPr lang="tr-TR" altLang="zh-CN" dirty="0"/>
          </a:p>
          <a:p>
            <a:endParaRPr kumimoji="1" lang="zh-CN" altLang="en-US" dirty="0"/>
          </a:p>
        </p:txBody>
      </p:sp>
      <p:pic>
        <p:nvPicPr>
          <p:cNvPr id="4" name="图片 3" descr="屏幕快照 2017-11-21 下午9.12.2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1273" y="4451389"/>
            <a:ext cx="4502727" cy="2406611"/>
          </a:xfrm>
          <a:prstGeom prst="rect">
            <a:avLst/>
          </a:prstGeom>
        </p:spPr>
      </p:pic>
    </p:spTree>
    <p:extLst>
      <p:ext uri="{BB962C8B-B14F-4D97-AF65-F5344CB8AC3E}">
        <p14:creationId xmlns:p14="http://schemas.microsoft.com/office/powerpoint/2010/main" val="293721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模板匹配法 </a:t>
            </a:r>
            <a:endParaRPr kumimoji="1" lang="zh-CN" altLang="en-US" dirty="0"/>
          </a:p>
        </p:txBody>
      </p:sp>
      <p:sp>
        <p:nvSpPr>
          <p:cNvPr id="3" name="内容占位符 2"/>
          <p:cNvSpPr>
            <a:spLocks noGrp="1"/>
          </p:cNvSpPr>
          <p:nvPr>
            <p:ph idx="1"/>
          </p:nvPr>
        </p:nvSpPr>
        <p:spPr/>
        <p:txBody>
          <a:bodyPr>
            <a:normAutofit/>
          </a:bodyPr>
          <a:lstStyle/>
          <a:p>
            <a:pPr marL="0" indent="457200">
              <a:lnSpc>
                <a:spcPct val="125000"/>
              </a:lnSpc>
              <a:buNone/>
            </a:pPr>
            <a:r>
              <a:rPr lang="zh-CN" altLang="en-US" dirty="0">
                <a:ea typeface="楷体-简"/>
              </a:rPr>
              <a:t>不同目标诱发的 </a:t>
            </a:r>
            <a:r>
              <a:rPr lang="en-US" altLang="zh-CN" dirty="0">
                <a:ea typeface="楷体-简"/>
              </a:rPr>
              <a:t>c-VEP </a:t>
            </a:r>
            <a:r>
              <a:rPr lang="zh-CN" altLang="en-US" dirty="0">
                <a:ea typeface="楷体-简"/>
              </a:rPr>
              <a:t>信号之间是时间移位的关系</a:t>
            </a:r>
            <a:r>
              <a:rPr lang="en-US" altLang="zh-CN" dirty="0">
                <a:ea typeface="楷体-简"/>
              </a:rPr>
              <a:t>,</a:t>
            </a:r>
            <a:r>
              <a:rPr lang="zh-CN" altLang="en-US" dirty="0" smtClean="0">
                <a:ea typeface="楷体-简"/>
              </a:rPr>
              <a:t>因此可以采用模板匹配</a:t>
            </a:r>
            <a:r>
              <a:rPr lang="zh-CN" altLang="en-US" dirty="0">
                <a:ea typeface="楷体-简"/>
              </a:rPr>
              <a:t>法来识别目标。这种方法需要在实验之前获取各个目标的模板</a:t>
            </a:r>
            <a:r>
              <a:rPr lang="en-US" altLang="zh-CN" dirty="0">
                <a:ea typeface="楷体-简"/>
              </a:rPr>
              <a:t>,</a:t>
            </a:r>
            <a:r>
              <a:rPr lang="zh-CN" altLang="en-US" dirty="0">
                <a:ea typeface="楷体-简"/>
              </a:rPr>
              <a:t>某个目标</a:t>
            </a:r>
            <a:r>
              <a:rPr lang="zh-CN" altLang="en-US" dirty="0" smtClean="0">
                <a:ea typeface="楷体-简"/>
              </a:rPr>
              <a:t>的模板可以通过平均多个</a:t>
            </a:r>
            <a:r>
              <a:rPr lang="zh-CN" altLang="en-US" dirty="0">
                <a:ea typeface="楷体-简"/>
              </a:rPr>
              <a:t>刺激周期的实验数据获得</a:t>
            </a:r>
            <a:r>
              <a:rPr lang="en-US" altLang="zh-CN" dirty="0">
                <a:ea typeface="楷体-简"/>
              </a:rPr>
              <a:t>,</a:t>
            </a:r>
            <a:r>
              <a:rPr lang="zh-CN" altLang="en-US" dirty="0">
                <a:ea typeface="楷体-简"/>
              </a:rPr>
              <a:t>增强信号成分</a:t>
            </a:r>
            <a:r>
              <a:rPr lang="en-US" altLang="zh-CN" dirty="0">
                <a:ea typeface="楷体-简"/>
              </a:rPr>
              <a:t>,</a:t>
            </a:r>
            <a:r>
              <a:rPr lang="zh-CN" altLang="en-US" dirty="0">
                <a:ea typeface="楷体-简"/>
              </a:rPr>
              <a:t>降低噪声</a:t>
            </a:r>
            <a:r>
              <a:rPr lang="en-US" altLang="zh-CN" dirty="0" smtClean="0">
                <a:ea typeface="楷体-简"/>
              </a:rPr>
              <a:t>,</a:t>
            </a:r>
            <a:r>
              <a:rPr lang="zh-CN" altLang="en-US" dirty="0" smtClean="0">
                <a:ea typeface="楷体-简"/>
              </a:rPr>
              <a:t>该</a:t>
            </a:r>
            <a:r>
              <a:rPr lang="zh-CN" altLang="en-US" dirty="0">
                <a:ea typeface="楷体-简"/>
              </a:rPr>
              <a:t>目标作为参考目标。其余目标的模板通过对参考目标的模板的</a:t>
            </a:r>
            <a:r>
              <a:rPr lang="zh-CN" altLang="en-US" dirty="0" smtClean="0">
                <a:ea typeface="楷体-简"/>
              </a:rPr>
              <a:t>不同时间位移获</a:t>
            </a:r>
            <a:r>
              <a:rPr lang="zh-CN" altLang="en-US" dirty="0">
                <a:ea typeface="楷体-简"/>
              </a:rPr>
              <a:t>得。获得所有目标的模板后</a:t>
            </a:r>
            <a:r>
              <a:rPr lang="en-US" altLang="zh-CN" dirty="0">
                <a:ea typeface="楷体-简"/>
              </a:rPr>
              <a:t>,</a:t>
            </a:r>
            <a:r>
              <a:rPr lang="zh-CN" altLang="en-US" dirty="0">
                <a:ea typeface="楷体-简"/>
              </a:rPr>
              <a:t>通过将实验数据与各个目标</a:t>
            </a:r>
            <a:r>
              <a:rPr lang="zh-CN" altLang="en-US" dirty="0" smtClean="0">
                <a:ea typeface="楷体-简"/>
              </a:rPr>
              <a:t>的模板做相关运算可以实现</a:t>
            </a:r>
            <a:r>
              <a:rPr lang="zh-CN" altLang="en-US" dirty="0">
                <a:ea typeface="楷体-简"/>
              </a:rPr>
              <a:t>目标识别。模板匹配算法的流程如下</a:t>
            </a:r>
            <a:r>
              <a:rPr lang="en-US" altLang="zh-CN" dirty="0">
                <a:ea typeface="楷体-简"/>
              </a:rPr>
              <a:t>: </a:t>
            </a:r>
            <a:endParaRPr lang="zh-CN" altLang="en-US" dirty="0">
              <a:ea typeface="楷体-简"/>
            </a:endParaRPr>
          </a:p>
          <a:p>
            <a:endParaRPr kumimoji="1" lang="zh-CN" altLang="en-US" dirty="0"/>
          </a:p>
        </p:txBody>
      </p:sp>
    </p:spTree>
    <p:extLst>
      <p:ext uri="{BB962C8B-B14F-4D97-AF65-F5344CB8AC3E}">
        <p14:creationId xmlns:p14="http://schemas.microsoft.com/office/powerpoint/2010/main" val="329879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基于头皮脑电图信号的脑机接口分类 </a:t>
            </a:r>
            <a:endParaRPr kumimoji="1" lang="zh-CN" altLang="en-US" dirty="0"/>
          </a:p>
        </p:txBody>
      </p:sp>
      <p:sp>
        <p:nvSpPr>
          <p:cNvPr id="3" name="内容占位符 2"/>
          <p:cNvSpPr>
            <a:spLocks noGrp="1"/>
          </p:cNvSpPr>
          <p:nvPr>
            <p:ph idx="1"/>
          </p:nvPr>
        </p:nvSpPr>
        <p:spPr/>
        <p:txBody>
          <a:bodyPr/>
          <a:lstStyle/>
          <a:p>
            <a:r>
              <a:rPr lang="zh-CN" altLang="en-US" dirty="0"/>
              <a:t>运动想象脑机接口 </a:t>
            </a:r>
          </a:p>
          <a:p>
            <a:r>
              <a:rPr lang="zh-CN" altLang="en-US" dirty="0"/>
              <a:t>慢皮层电位脑机接口 </a:t>
            </a:r>
          </a:p>
          <a:p>
            <a:r>
              <a:rPr lang="zh-CN" altLang="en-US" dirty="0"/>
              <a:t>事件相关电位脑机接口 </a:t>
            </a:r>
          </a:p>
          <a:p>
            <a:r>
              <a:rPr lang="zh-CN" altLang="en-US" dirty="0"/>
              <a:t>视觉诱发脑机接口 </a:t>
            </a:r>
          </a:p>
          <a:p>
            <a:endParaRPr kumimoji="1" lang="zh-CN" altLang="en-US" dirty="0"/>
          </a:p>
        </p:txBody>
      </p:sp>
    </p:spTree>
    <p:extLst>
      <p:ext uri="{BB962C8B-B14F-4D97-AF65-F5344CB8AC3E}">
        <p14:creationId xmlns:p14="http://schemas.microsoft.com/office/powerpoint/2010/main" val="3952233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normAutofit/>
          </a:bodyPr>
          <a:lstStyle/>
          <a:p>
            <a:pPr indent="0">
              <a:lnSpc>
                <a:spcPct val="135000"/>
              </a:lnSpc>
            </a:pPr>
            <a:r>
              <a:rPr lang="zh-CN" altLang="en-US" dirty="0">
                <a:ea typeface="楷体-简"/>
              </a:rPr>
              <a:t>获取计算参考目标的目标所需的数据。选取目标 </a:t>
            </a:r>
            <a:r>
              <a:rPr lang="en-US" altLang="zh-CN" dirty="0">
                <a:ea typeface="楷体-简"/>
              </a:rPr>
              <a:t>k0 </a:t>
            </a:r>
            <a:r>
              <a:rPr lang="zh-CN" altLang="en-US" dirty="0">
                <a:ea typeface="楷体-简"/>
              </a:rPr>
              <a:t>为参考目标</a:t>
            </a:r>
            <a:r>
              <a:rPr lang="en-US" altLang="zh-CN" dirty="0">
                <a:ea typeface="楷体-简"/>
              </a:rPr>
              <a:t>,</a:t>
            </a:r>
            <a:r>
              <a:rPr lang="zh-CN" altLang="en-US" dirty="0" smtClean="0">
                <a:ea typeface="楷体-简"/>
              </a:rPr>
              <a:t>实验开始前</a:t>
            </a:r>
            <a:r>
              <a:rPr lang="en-US" altLang="zh-CN" dirty="0">
                <a:ea typeface="楷体-简"/>
              </a:rPr>
              <a:t>,</a:t>
            </a:r>
            <a:r>
              <a:rPr lang="zh-CN" altLang="en-US" dirty="0">
                <a:ea typeface="楷体-简"/>
              </a:rPr>
              <a:t>受试者持续注视该</a:t>
            </a:r>
            <a:r>
              <a:rPr lang="zh-CN" altLang="en-US" dirty="0" smtClean="0">
                <a:ea typeface="楷体-简"/>
              </a:rPr>
              <a:t>目标大约</a:t>
            </a:r>
            <a:r>
              <a:rPr lang="en-US" altLang="zh-CN" dirty="0" smtClean="0">
                <a:ea typeface="楷体-简"/>
              </a:rPr>
              <a:t>3</a:t>
            </a:r>
            <a:r>
              <a:rPr lang="en-US" altLang="zh-CN" dirty="0">
                <a:ea typeface="楷体-简"/>
              </a:rPr>
              <a:t>-</a:t>
            </a:r>
            <a:r>
              <a:rPr lang="en-US" altLang="zh-CN" dirty="0" smtClean="0">
                <a:ea typeface="楷体-简"/>
              </a:rPr>
              <a:t>4</a:t>
            </a:r>
            <a:r>
              <a:rPr lang="zh-CN" altLang="en-US" dirty="0" smtClean="0">
                <a:ea typeface="楷体-简"/>
              </a:rPr>
              <a:t>分</a:t>
            </a:r>
            <a:r>
              <a:rPr lang="zh-CN" altLang="en-US" dirty="0">
                <a:ea typeface="楷体-简"/>
              </a:rPr>
              <a:t>钟</a:t>
            </a:r>
            <a:r>
              <a:rPr lang="en-US" altLang="zh-CN" dirty="0">
                <a:ea typeface="楷体-简"/>
              </a:rPr>
              <a:t>,</a:t>
            </a:r>
            <a:r>
              <a:rPr lang="zh-CN" altLang="en-US" dirty="0">
                <a:ea typeface="楷体-简"/>
              </a:rPr>
              <a:t>获得参考目标</a:t>
            </a:r>
            <a:r>
              <a:rPr lang="zh-CN" altLang="en-US" dirty="0" smtClean="0">
                <a:ea typeface="楷体-简"/>
              </a:rPr>
              <a:t>的大约</a:t>
            </a:r>
            <a:r>
              <a:rPr lang="en-US" altLang="zh-CN" dirty="0" smtClean="0">
                <a:ea typeface="楷体-简"/>
              </a:rPr>
              <a:t>200</a:t>
            </a:r>
            <a:r>
              <a:rPr lang="zh-CN" altLang="en-US" dirty="0" smtClean="0">
                <a:ea typeface="楷体-简"/>
              </a:rPr>
              <a:t>个</a:t>
            </a:r>
            <a:r>
              <a:rPr lang="zh-CN" altLang="en-US" dirty="0">
                <a:ea typeface="楷体-简"/>
              </a:rPr>
              <a:t>刺激</a:t>
            </a:r>
            <a:r>
              <a:rPr lang="zh-CN" altLang="en-US" dirty="0" smtClean="0">
                <a:ea typeface="楷体-简"/>
              </a:rPr>
              <a:t>周期的数据。</a:t>
            </a:r>
            <a:endParaRPr lang="en-US" altLang="zh-CN" dirty="0" smtClean="0">
              <a:ea typeface="楷体-简"/>
            </a:endParaRPr>
          </a:p>
          <a:p>
            <a:pPr indent="0">
              <a:lnSpc>
                <a:spcPct val="135000"/>
              </a:lnSpc>
            </a:pPr>
            <a:r>
              <a:rPr lang="zh-CN" altLang="en-US" dirty="0">
                <a:ea typeface="楷体-简"/>
              </a:rPr>
              <a:t>计算参考目标的模板。通过步骤 </a:t>
            </a:r>
            <a:r>
              <a:rPr lang="en-US" altLang="zh-CN" dirty="0">
                <a:ea typeface="楷体-简"/>
              </a:rPr>
              <a:t>1 </a:t>
            </a:r>
            <a:r>
              <a:rPr lang="zh-CN" altLang="en-US" dirty="0">
                <a:ea typeface="楷体-简"/>
              </a:rPr>
              <a:t>获得了参考目标 </a:t>
            </a:r>
            <a:r>
              <a:rPr lang="en-US" altLang="zh-CN" dirty="0">
                <a:ea typeface="楷体-简"/>
              </a:rPr>
              <a:t>k0 </a:t>
            </a:r>
            <a:r>
              <a:rPr lang="zh-CN" altLang="en-US" dirty="0">
                <a:ea typeface="楷体-简"/>
              </a:rPr>
              <a:t>的 </a:t>
            </a:r>
            <a:r>
              <a:rPr lang="en-US" altLang="zh-CN" dirty="0">
                <a:ea typeface="楷体-简"/>
              </a:rPr>
              <a:t>N </a:t>
            </a:r>
            <a:r>
              <a:rPr lang="zh-CN" altLang="en-US" dirty="0">
                <a:ea typeface="楷体-简"/>
              </a:rPr>
              <a:t>个刺激</a:t>
            </a:r>
            <a:r>
              <a:rPr lang="zh-CN" altLang="en-US" dirty="0" smtClean="0">
                <a:ea typeface="楷体-简"/>
              </a:rPr>
              <a:t>周期的脑电数据 </a:t>
            </a:r>
            <a:r>
              <a:rPr lang="en-US" altLang="zh-CN" dirty="0" err="1">
                <a:ea typeface="楷体-简"/>
              </a:rPr>
              <a:t>xn</a:t>
            </a:r>
            <a:r>
              <a:rPr lang="en-US" altLang="zh-CN" dirty="0">
                <a:ea typeface="楷体-简"/>
              </a:rPr>
              <a:t>(t),n=1,2,...,N,</a:t>
            </a:r>
            <a:r>
              <a:rPr lang="zh-CN" altLang="en-US" dirty="0">
                <a:ea typeface="楷体-简"/>
              </a:rPr>
              <a:t>将这 </a:t>
            </a:r>
            <a:r>
              <a:rPr lang="en-US" altLang="zh-CN" dirty="0">
                <a:ea typeface="楷体-简"/>
              </a:rPr>
              <a:t>N </a:t>
            </a:r>
            <a:r>
              <a:rPr lang="zh-CN" altLang="en-US" dirty="0">
                <a:ea typeface="楷体-简"/>
              </a:rPr>
              <a:t>个刺激</a:t>
            </a:r>
            <a:r>
              <a:rPr lang="zh-CN" altLang="en-US" dirty="0" smtClean="0">
                <a:ea typeface="楷体-简"/>
              </a:rPr>
              <a:t>周期的数据做平均处理即可得到参考模板</a:t>
            </a:r>
            <a:r>
              <a:rPr lang="en-US" altLang="zh-CN" i="1" dirty="0">
                <a:ea typeface="楷体-简"/>
              </a:rPr>
              <a:t>Mk</a:t>
            </a:r>
            <a:r>
              <a:rPr lang="en-US" altLang="zh-CN" dirty="0">
                <a:ea typeface="楷体-简"/>
              </a:rPr>
              <a:t>0 (</a:t>
            </a:r>
            <a:r>
              <a:rPr lang="en-US" altLang="zh-CN" i="1" dirty="0">
                <a:ea typeface="楷体-简"/>
              </a:rPr>
              <a:t>t</a:t>
            </a:r>
            <a:r>
              <a:rPr lang="en-US" altLang="zh-CN" dirty="0" smtClean="0">
                <a:ea typeface="楷体-简"/>
              </a:rPr>
              <a:t>)</a:t>
            </a:r>
            <a:r>
              <a:rPr lang="zh-CN" altLang="en-US" dirty="0" smtClean="0">
                <a:ea typeface="楷体-简"/>
              </a:rPr>
              <a:t>。</a:t>
            </a:r>
            <a:endParaRPr lang="zh-CN" altLang="en-US" dirty="0">
              <a:ea typeface="楷体-简"/>
            </a:endParaRPr>
          </a:p>
          <a:p>
            <a:pPr indent="0">
              <a:lnSpc>
                <a:spcPct val="135000"/>
              </a:lnSpc>
            </a:pPr>
            <a:r>
              <a:rPr lang="zh-CN" altLang="en-US" dirty="0">
                <a:ea typeface="楷体-简"/>
              </a:rPr>
              <a:t>获得其他目标的模板 </a:t>
            </a:r>
            <a:r>
              <a:rPr lang="en-US" altLang="zh-CN" dirty="0">
                <a:ea typeface="楷体-简"/>
              </a:rPr>
              <a:t>Mk(t)</a:t>
            </a:r>
            <a:r>
              <a:rPr lang="zh-CN" altLang="en-US" dirty="0">
                <a:ea typeface="楷体-简"/>
              </a:rPr>
              <a:t>。由于各个刺激</a:t>
            </a:r>
            <a:r>
              <a:rPr lang="zh-CN" altLang="en-US" dirty="0" smtClean="0">
                <a:ea typeface="楷体-简"/>
              </a:rPr>
              <a:t>目标模板之间是时间位移关</a:t>
            </a:r>
            <a:r>
              <a:rPr lang="zh-CN" altLang="en-US" dirty="0">
                <a:ea typeface="楷体-简"/>
              </a:rPr>
              <a:t>系</a:t>
            </a:r>
            <a:r>
              <a:rPr lang="en-US" altLang="zh-CN" dirty="0">
                <a:ea typeface="楷体-简"/>
              </a:rPr>
              <a:t>,</a:t>
            </a:r>
            <a:r>
              <a:rPr lang="zh-CN" altLang="en-US" dirty="0">
                <a:ea typeface="楷体-简"/>
              </a:rPr>
              <a:t>因此通过对参考目标做不同时间位移可以得到其它目标的模板 </a:t>
            </a:r>
            <a:r>
              <a:rPr lang="zh-CN" altLang="en-US" dirty="0" smtClean="0">
                <a:ea typeface="楷体-简"/>
              </a:rPr>
              <a:t>。</a:t>
            </a:r>
            <a:endParaRPr lang="en-US" altLang="zh-CN" dirty="0" smtClean="0">
              <a:ea typeface="楷体-简"/>
            </a:endParaRPr>
          </a:p>
          <a:p>
            <a:pPr indent="0">
              <a:lnSpc>
                <a:spcPct val="135000"/>
              </a:lnSpc>
            </a:pPr>
            <a:endParaRPr lang="en-US" altLang="zh-CN" dirty="0">
              <a:ea typeface="楷体-简"/>
            </a:endParaRPr>
          </a:p>
          <a:p>
            <a:pPr indent="0">
              <a:lnSpc>
                <a:spcPct val="135000"/>
              </a:lnSpc>
            </a:pPr>
            <a:r>
              <a:rPr lang="zh-CN" altLang="en-US" dirty="0" smtClean="0">
                <a:ea typeface="楷体-简"/>
              </a:rPr>
              <a:t>           </a:t>
            </a:r>
            <a:r>
              <a:rPr lang="zh-CN" altLang="en-US" dirty="0" smtClean="0">
                <a:ea typeface="楷体-简"/>
              </a:rPr>
              <a:t>表示</a:t>
            </a:r>
            <a:r>
              <a:rPr lang="zh-CN" altLang="en-US" dirty="0">
                <a:ea typeface="楷体-简"/>
              </a:rPr>
              <a:t>目标</a:t>
            </a:r>
            <a:r>
              <a:rPr lang="en-US" altLang="zh-CN" dirty="0">
                <a:ea typeface="楷体-简"/>
              </a:rPr>
              <a:t>k</a:t>
            </a:r>
            <a:r>
              <a:rPr lang="zh-CN" altLang="en-US" dirty="0">
                <a:ea typeface="楷体-简"/>
              </a:rPr>
              <a:t>与参考目标</a:t>
            </a:r>
            <a:r>
              <a:rPr lang="en-US" altLang="zh-CN" dirty="0">
                <a:ea typeface="楷体-简"/>
              </a:rPr>
              <a:t>k0</a:t>
            </a:r>
            <a:r>
              <a:rPr lang="zh-CN" altLang="en-US" dirty="0">
                <a:ea typeface="楷体-简"/>
              </a:rPr>
              <a:t>的时间间隔 </a:t>
            </a:r>
            <a:endParaRPr lang="zh-CN" altLang="en-US" dirty="0">
              <a:ea typeface="楷体-简"/>
            </a:endParaRPr>
          </a:p>
          <a:p>
            <a:pPr indent="0">
              <a:lnSpc>
                <a:spcPct val="135000"/>
              </a:lnSpc>
            </a:pPr>
            <a:endParaRPr lang="zh-CN" altLang="en-US" dirty="0">
              <a:ea typeface="楷体-简"/>
            </a:endParaRPr>
          </a:p>
          <a:p>
            <a:pPr indent="0">
              <a:lnSpc>
                <a:spcPct val="135000"/>
              </a:lnSpc>
            </a:pPr>
            <a:endParaRPr lang="zh-CN" altLang="en-US" dirty="0">
              <a:ea typeface="楷体-简"/>
            </a:endParaRPr>
          </a:p>
          <a:p>
            <a:pPr indent="0">
              <a:lnSpc>
                <a:spcPct val="135000"/>
              </a:lnSpc>
            </a:pPr>
            <a:endParaRPr kumimoji="1" lang="zh-CN" altLang="en-US" dirty="0">
              <a:ea typeface="楷体-简"/>
            </a:endParaRPr>
          </a:p>
        </p:txBody>
      </p:sp>
      <p:pic>
        <p:nvPicPr>
          <p:cNvPr id="4" name="图片 3" descr="屏幕快照 2017-11-21 下午9.2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241" y="5345546"/>
            <a:ext cx="4965700" cy="419100"/>
          </a:xfrm>
          <a:prstGeom prst="rect">
            <a:avLst/>
          </a:prstGeom>
        </p:spPr>
      </p:pic>
      <p:pic>
        <p:nvPicPr>
          <p:cNvPr id="6" name="图片 5" descr="屏幕快照 2017-11-21 下午9.22.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41" y="6030769"/>
            <a:ext cx="711200" cy="292100"/>
          </a:xfrm>
          <a:prstGeom prst="rect">
            <a:avLst/>
          </a:prstGeom>
        </p:spPr>
      </p:pic>
    </p:spTree>
    <p:extLst>
      <p:ext uri="{BB962C8B-B14F-4D97-AF65-F5344CB8AC3E}">
        <p14:creationId xmlns:p14="http://schemas.microsoft.com/office/powerpoint/2010/main" val="24575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normAutofit/>
          </a:bodyPr>
          <a:lstStyle/>
          <a:p>
            <a:pPr indent="183600">
              <a:lnSpc>
                <a:spcPct val="125000"/>
              </a:lnSpc>
            </a:pPr>
            <a:r>
              <a:rPr kumimoji="1" lang="zh-CN" altLang="en-US" dirty="0" smtClean="0">
                <a:ea typeface="楷体-简"/>
              </a:rPr>
              <a:t>相关运算。将一个刺激周期的实验数据段</a:t>
            </a:r>
            <a:r>
              <a:rPr kumimoji="1" lang="en-US" altLang="zh-CN" dirty="0" smtClean="0">
                <a:ea typeface="楷体-简"/>
              </a:rPr>
              <a:t>x(t)</a:t>
            </a:r>
            <a:r>
              <a:rPr kumimoji="1" lang="zh-CN" altLang="en-US" dirty="0" smtClean="0">
                <a:ea typeface="楷体-简"/>
              </a:rPr>
              <a:t>和每个目标的模板数据作相关运算，得到相关值：</a:t>
            </a:r>
            <a:endParaRPr kumimoji="1" lang="en-US" altLang="zh-CN" dirty="0" smtClean="0">
              <a:ea typeface="楷体-简"/>
            </a:endParaRPr>
          </a:p>
          <a:p>
            <a:pPr indent="183600">
              <a:lnSpc>
                <a:spcPct val="125000"/>
              </a:lnSpc>
            </a:pPr>
            <a:endParaRPr kumimoji="1" lang="en-US" altLang="zh-CN" dirty="0">
              <a:ea typeface="楷体-简"/>
            </a:endParaRPr>
          </a:p>
          <a:p>
            <a:pPr indent="183600">
              <a:lnSpc>
                <a:spcPct val="125000"/>
              </a:lnSpc>
            </a:pPr>
            <a:endParaRPr kumimoji="1" lang="en-US" altLang="zh-CN" dirty="0" smtClean="0">
              <a:ea typeface="楷体-简"/>
            </a:endParaRPr>
          </a:p>
          <a:p>
            <a:pPr indent="183600">
              <a:lnSpc>
                <a:spcPct val="125000"/>
              </a:lnSpc>
            </a:pPr>
            <a:endParaRPr kumimoji="1" lang="en-US" altLang="zh-CN" dirty="0">
              <a:ea typeface="楷体-简"/>
            </a:endParaRPr>
          </a:p>
          <a:p>
            <a:pPr indent="183600">
              <a:lnSpc>
                <a:spcPct val="125000"/>
              </a:lnSpc>
            </a:pPr>
            <a:r>
              <a:rPr lang="zh-CN" altLang="en-US" dirty="0">
                <a:ea typeface="楷体-简"/>
              </a:rPr>
              <a:t>目标识别。最大相关值对应的目标即为识别</a:t>
            </a:r>
            <a:r>
              <a:rPr lang="zh-CN" altLang="en-US" dirty="0" smtClean="0">
                <a:ea typeface="楷体-简"/>
              </a:rPr>
              <a:t>目标</a:t>
            </a:r>
            <a:endParaRPr lang="zh-CN" altLang="en-US" dirty="0">
              <a:ea typeface="楷体-简"/>
            </a:endParaRPr>
          </a:p>
          <a:p>
            <a:pPr indent="183600">
              <a:lnSpc>
                <a:spcPct val="125000"/>
              </a:lnSpc>
            </a:pPr>
            <a:endParaRPr kumimoji="1" lang="zh-CN" altLang="en-US" dirty="0">
              <a:ea typeface="楷体-简"/>
            </a:endParaRPr>
          </a:p>
        </p:txBody>
      </p:sp>
      <p:pic>
        <p:nvPicPr>
          <p:cNvPr id="4" name="图片 3" descr="屏幕快照 2017-11-21 下午9.24.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99" y="1667164"/>
            <a:ext cx="3454400" cy="711200"/>
          </a:xfrm>
          <a:prstGeom prst="rect">
            <a:avLst/>
          </a:prstGeom>
        </p:spPr>
      </p:pic>
      <p:pic>
        <p:nvPicPr>
          <p:cNvPr id="5" name="图片 4" descr="屏幕快照 2017-11-21 下午9.24.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423" y="2819400"/>
            <a:ext cx="5219700" cy="304800"/>
          </a:xfrm>
          <a:prstGeom prst="rect">
            <a:avLst/>
          </a:prstGeom>
        </p:spPr>
      </p:pic>
    </p:spTree>
    <p:extLst>
      <p:ext uri="{BB962C8B-B14F-4D97-AF65-F5344CB8AC3E}">
        <p14:creationId xmlns:p14="http://schemas.microsoft.com/office/powerpoint/2010/main" val="1430870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M</a:t>
            </a:r>
            <a:r>
              <a:rPr lang="zh-CN" altLang="en-US" dirty="0"/>
              <a:t>序列</a:t>
            </a:r>
            <a:r>
              <a:rPr lang="zh-CN" altLang="en-US" dirty="0" smtClean="0"/>
              <a:t>、近</a:t>
            </a:r>
            <a:r>
              <a:rPr lang="zh-CN" altLang="en-US" dirty="0"/>
              <a:t>完美</a:t>
            </a:r>
            <a:r>
              <a:rPr lang="zh-CN" altLang="en-US" dirty="0" smtClean="0"/>
              <a:t>序列</a:t>
            </a:r>
            <a:r>
              <a:rPr lang="zh-CN" altLang="en-US" dirty="0" smtClean="0"/>
              <a:t>和</a:t>
            </a:r>
            <a:r>
              <a:rPr lang="en-US" altLang="zh-CN" b="1" dirty="0" err="1"/>
              <a:t>Golay</a:t>
            </a:r>
            <a:r>
              <a:rPr lang="zh-CN" altLang="en-US" dirty="0"/>
              <a:t>互补</a:t>
            </a:r>
            <a:r>
              <a:rPr lang="zh-CN" altLang="en-US" dirty="0" smtClean="0"/>
              <a:t>序列的比较 </a:t>
            </a:r>
            <a:endParaRPr kumimoji="1" lang="zh-CN" altLang="en-US" dirty="0"/>
          </a:p>
        </p:txBody>
      </p:sp>
      <p:sp>
        <p:nvSpPr>
          <p:cNvPr id="3" name="内容占位符 2"/>
          <p:cNvSpPr>
            <a:spLocks noGrp="1"/>
          </p:cNvSpPr>
          <p:nvPr>
            <p:ph idx="1"/>
          </p:nvPr>
        </p:nvSpPr>
        <p:spPr/>
        <p:txBody>
          <a:bodyPr>
            <a:normAutofit/>
          </a:bodyPr>
          <a:lstStyle/>
          <a:p>
            <a:pPr indent="183600">
              <a:lnSpc>
                <a:spcPct val="125000"/>
              </a:lnSpc>
            </a:pPr>
            <a:r>
              <a:rPr lang="zh-CN" altLang="en-US" dirty="0">
                <a:ea typeface="楷体-简"/>
              </a:rPr>
              <a:t>在 </a:t>
            </a:r>
            <a:r>
              <a:rPr lang="en-US" altLang="zh-CN" dirty="0">
                <a:ea typeface="楷体-简"/>
              </a:rPr>
              <a:t>c-VEP </a:t>
            </a:r>
            <a:r>
              <a:rPr lang="zh-CN" altLang="en-US" dirty="0">
                <a:ea typeface="楷体-简"/>
              </a:rPr>
              <a:t>脑机接口中</a:t>
            </a:r>
            <a:r>
              <a:rPr lang="en-US" altLang="zh-CN" dirty="0">
                <a:ea typeface="楷体-简"/>
              </a:rPr>
              <a:t>,</a:t>
            </a:r>
            <a:r>
              <a:rPr lang="zh-CN" altLang="en-US" dirty="0">
                <a:ea typeface="楷体-简"/>
              </a:rPr>
              <a:t>为了避免相互干扰</a:t>
            </a:r>
            <a:r>
              <a:rPr lang="en-US" altLang="zh-CN" dirty="0">
                <a:ea typeface="楷体-简"/>
              </a:rPr>
              <a:t>,</a:t>
            </a:r>
            <a:r>
              <a:rPr lang="zh-CN" altLang="en-US" dirty="0">
                <a:ea typeface="楷体-简"/>
              </a:rPr>
              <a:t>调制序列应具有尖锐</a:t>
            </a:r>
            <a:r>
              <a:rPr lang="zh-CN" altLang="en-US" dirty="0" smtClean="0">
                <a:ea typeface="楷体-简"/>
              </a:rPr>
              <a:t>的自相关函数</a:t>
            </a:r>
            <a:r>
              <a:rPr lang="en-US" altLang="zh-CN" dirty="0">
                <a:ea typeface="楷体-简"/>
              </a:rPr>
              <a:t>,</a:t>
            </a:r>
            <a:r>
              <a:rPr lang="zh-CN" altLang="en-US" dirty="0">
                <a:ea typeface="楷体-简"/>
              </a:rPr>
              <a:t>其主瓣幅度高、宽度窄</a:t>
            </a:r>
            <a:r>
              <a:rPr lang="en-US" altLang="zh-CN" dirty="0">
                <a:ea typeface="楷体-简"/>
              </a:rPr>
              <a:t>,</a:t>
            </a:r>
            <a:r>
              <a:rPr lang="zh-CN" altLang="en-US" dirty="0">
                <a:ea typeface="楷体-简"/>
              </a:rPr>
              <a:t>而旁瓣幅度低。图 </a:t>
            </a:r>
            <a:r>
              <a:rPr lang="en-US" altLang="zh-CN" dirty="0">
                <a:ea typeface="楷体-简"/>
              </a:rPr>
              <a:t>4.9 </a:t>
            </a:r>
            <a:r>
              <a:rPr lang="zh-CN" altLang="en-US" dirty="0">
                <a:ea typeface="楷体-简"/>
              </a:rPr>
              <a:t>为受试者 </a:t>
            </a:r>
            <a:r>
              <a:rPr lang="en-US" altLang="zh-CN" dirty="0">
                <a:ea typeface="楷体-简"/>
              </a:rPr>
              <a:t>HY </a:t>
            </a:r>
            <a:r>
              <a:rPr lang="zh-CN" altLang="en-US" dirty="0">
                <a:ea typeface="楷体-简"/>
              </a:rPr>
              <a:t>在三种</a:t>
            </a:r>
            <a:r>
              <a:rPr lang="zh-CN" altLang="en-US" dirty="0" smtClean="0">
                <a:ea typeface="楷体-简"/>
              </a:rPr>
              <a:t>序列下的诱发波形与其自相关</a:t>
            </a:r>
            <a:r>
              <a:rPr lang="zh-CN" altLang="en-US" dirty="0">
                <a:ea typeface="楷体-简"/>
              </a:rPr>
              <a:t>函数波形</a:t>
            </a:r>
            <a:r>
              <a:rPr lang="en-US" altLang="zh-CN" dirty="0">
                <a:ea typeface="楷体-简"/>
              </a:rPr>
              <a:t>,</a:t>
            </a:r>
            <a:r>
              <a:rPr lang="zh-CN" altLang="en-US" dirty="0">
                <a:ea typeface="楷体-简"/>
              </a:rPr>
              <a:t>同一列的图形为某种序列</a:t>
            </a:r>
            <a:r>
              <a:rPr lang="zh-CN" altLang="en-US" dirty="0" smtClean="0">
                <a:ea typeface="楷体-简"/>
              </a:rPr>
              <a:t>下的诱发波形和自相关</a:t>
            </a:r>
            <a:r>
              <a:rPr lang="zh-CN" altLang="en-US" dirty="0">
                <a:ea typeface="楷体-简"/>
              </a:rPr>
              <a:t>函数。从图 </a:t>
            </a:r>
            <a:r>
              <a:rPr lang="en-US" altLang="zh-CN" dirty="0">
                <a:ea typeface="楷体-简"/>
              </a:rPr>
              <a:t>4.9 </a:t>
            </a:r>
            <a:r>
              <a:rPr lang="zh-CN" altLang="en-US" dirty="0">
                <a:ea typeface="楷体-简"/>
              </a:rPr>
              <a:t>可以发现</a:t>
            </a:r>
            <a:r>
              <a:rPr lang="en-US" altLang="zh-CN" dirty="0">
                <a:ea typeface="楷体-简"/>
              </a:rPr>
              <a:t>,</a:t>
            </a:r>
            <a:r>
              <a:rPr lang="zh-CN" altLang="en-US" dirty="0">
                <a:ea typeface="楷体-简"/>
              </a:rPr>
              <a:t>与 </a:t>
            </a:r>
            <a:r>
              <a:rPr lang="en-US" altLang="zh-CN" dirty="0">
                <a:ea typeface="楷体-简"/>
              </a:rPr>
              <a:t>M </a:t>
            </a:r>
            <a:r>
              <a:rPr lang="zh-CN" altLang="en-US" dirty="0">
                <a:ea typeface="楷体-简"/>
              </a:rPr>
              <a:t>序列相比</a:t>
            </a:r>
            <a:r>
              <a:rPr lang="en-US" altLang="zh-CN" dirty="0">
                <a:ea typeface="楷体-简"/>
              </a:rPr>
              <a:t>,</a:t>
            </a:r>
            <a:r>
              <a:rPr lang="zh-CN" altLang="en-US" dirty="0">
                <a:ea typeface="楷体-简"/>
              </a:rPr>
              <a:t>近完美序列和 </a:t>
            </a:r>
            <a:r>
              <a:rPr lang="en-US" altLang="zh-CN" dirty="0" err="1">
                <a:ea typeface="楷体-简"/>
              </a:rPr>
              <a:t>Golay</a:t>
            </a:r>
            <a:r>
              <a:rPr lang="en-US" altLang="zh-CN" dirty="0">
                <a:ea typeface="楷体-简"/>
              </a:rPr>
              <a:t> AB </a:t>
            </a:r>
            <a:r>
              <a:rPr lang="zh-CN" altLang="en-US" dirty="0" smtClean="0">
                <a:ea typeface="楷体-简"/>
              </a:rPr>
              <a:t>序列的自相关</a:t>
            </a:r>
            <a:r>
              <a:rPr lang="zh-CN" altLang="en-US" dirty="0">
                <a:ea typeface="楷体-简"/>
              </a:rPr>
              <a:t>函数波形在零点具有更尖锐的峰值</a:t>
            </a:r>
            <a:r>
              <a:rPr lang="en-US" altLang="zh-CN" dirty="0">
                <a:ea typeface="楷体-简"/>
              </a:rPr>
              <a:t>,</a:t>
            </a:r>
            <a:r>
              <a:rPr lang="zh-CN" altLang="en-US" dirty="0">
                <a:ea typeface="楷体-简"/>
              </a:rPr>
              <a:t>且整体旁瓣更低</a:t>
            </a:r>
            <a:r>
              <a:rPr lang="zh-CN" altLang="en-US" dirty="0" smtClean="0">
                <a:ea typeface="楷体-简"/>
              </a:rPr>
              <a:t>。</a:t>
            </a:r>
            <a:endParaRPr lang="zh-CN" altLang="en-US" dirty="0">
              <a:ea typeface="楷体-简"/>
            </a:endParaRPr>
          </a:p>
          <a:p>
            <a:endParaRPr kumimoji="1" lang="zh-CN" altLang="en-US" dirty="0"/>
          </a:p>
        </p:txBody>
      </p:sp>
      <p:pic>
        <p:nvPicPr>
          <p:cNvPr id="4" name="图片 3" descr="屏幕快照 2017-11-21 下午9.27.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55" y="4073986"/>
            <a:ext cx="4626839" cy="2784013"/>
          </a:xfrm>
          <a:prstGeom prst="rect">
            <a:avLst/>
          </a:prstGeom>
        </p:spPr>
      </p:pic>
    </p:spTree>
    <p:extLst>
      <p:ext uri="{BB962C8B-B14F-4D97-AF65-F5344CB8AC3E}">
        <p14:creationId xmlns:p14="http://schemas.microsoft.com/office/powerpoint/2010/main" val="1731198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识别准确率 </a:t>
            </a:r>
            <a:r>
              <a:rPr lang="zh-CN" altLang="en-US" dirty="0"/>
              <a:t/>
            </a:r>
            <a:br>
              <a:rPr lang="zh-CN" altLang="en-US" dirty="0"/>
            </a:br>
            <a:endParaRPr kumimoji="1" lang="zh-CN" altLang="en-US" dirty="0"/>
          </a:p>
        </p:txBody>
      </p:sp>
      <p:sp>
        <p:nvSpPr>
          <p:cNvPr id="3" name="内容占位符 2"/>
          <p:cNvSpPr>
            <a:spLocks noGrp="1"/>
          </p:cNvSpPr>
          <p:nvPr>
            <p:ph idx="1"/>
          </p:nvPr>
        </p:nvSpPr>
        <p:spPr/>
        <p:txBody>
          <a:bodyPr>
            <a:normAutofit/>
          </a:bodyPr>
          <a:lstStyle/>
          <a:p>
            <a:pPr marL="0" indent="457200">
              <a:lnSpc>
                <a:spcPct val="145000"/>
              </a:lnSpc>
              <a:buNone/>
            </a:pPr>
            <a:r>
              <a:rPr lang="zh-CN" altLang="en-US" sz="2000" dirty="0" smtClean="0">
                <a:ea typeface="楷体-简"/>
              </a:rPr>
              <a:t>从表 </a:t>
            </a:r>
            <a:r>
              <a:rPr lang="en-US" altLang="zh-CN" sz="2000" dirty="0">
                <a:ea typeface="楷体-简"/>
              </a:rPr>
              <a:t>4.1 </a:t>
            </a:r>
            <a:r>
              <a:rPr lang="zh-CN" altLang="en-US" sz="2000" dirty="0">
                <a:ea typeface="楷体-简"/>
              </a:rPr>
              <a:t>可以看 出</a:t>
            </a:r>
            <a:r>
              <a:rPr lang="en-US" altLang="zh-CN" sz="2000" dirty="0">
                <a:ea typeface="楷体-简"/>
              </a:rPr>
              <a:t>,</a:t>
            </a:r>
            <a:r>
              <a:rPr lang="zh-CN" altLang="en-US" sz="2000" dirty="0">
                <a:ea typeface="楷体-简"/>
              </a:rPr>
              <a:t>大部分受试者在近完美序列和 </a:t>
            </a:r>
            <a:r>
              <a:rPr lang="en-US" altLang="zh-CN" sz="2000" dirty="0" err="1">
                <a:ea typeface="楷体-简"/>
              </a:rPr>
              <a:t>Golay</a:t>
            </a:r>
            <a:r>
              <a:rPr lang="en-US" altLang="zh-CN" sz="2000" dirty="0">
                <a:ea typeface="楷体-简"/>
              </a:rPr>
              <a:t> AB </a:t>
            </a:r>
            <a:r>
              <a:rPr lang="zh-CN" altLang="en-US" sz="2000" dirty="0">
                <a:ea typeface="楷体-简"/>
              </a:rPr>
              <a:t>序列下的识别准确率更高。</a:t>
            </a:r>
            <a:r>
              <a:rPr lang="zh-CN" altLang="en-US" sz="2000" dirty="0" smtClean="0">
                <a:ea typeface="楷体-简"/>
              </a:rPr>
              <a:t>在</a:t>
            </a:r>
            <a:r>
              <a:rPr lang="en-US" altLang="zh-CN" sz="2000" dirty="0" smtClean="0">
                <a:ea typeface="楷体-简"/>
              </a:rPr>
              <a:t>M</a:t>
            </a:r>
            <a:r>
              <a:rPr lang="zh-CN" altLang="en-US" sz="2000" dirty="0" smtClean="0">
                <a:ea typeface="楷体-简"/>
              </a:rPr>
              <a:t>序列</a:t>
            </a:r>
            <a:r>
              <a:rPr lang="zh-CN" altLang="en-US" sz="2000" dirty="0">
                <a:ea typeface="楷体-简"/>
              </a:rPr>
              <a:t>、近完美序列、</a:t>
            </a:r>
            <a:r>
              <a:rPr lang="en-US" altLang="zh-CN" sz="2000" dirty="0" err="1">
                <a:ea typeface="楷体-简"/>
              </a:rPr>
              <a:t>Golay</a:t>
            </a:r>
            <a:r>
              <a:rPr lang="en-US" altLang="zh-CN" sz="2000" dirty="0">
                <a:ea typeface="楷体-简"/>
              </a:rPr>
              <a:t> </a:t>
            </a:r>
            <a:r>
              <a:rPr lang="en-US" altLang="zh-CN" sz="2000" dirty="0" smtClean="0">
                <a:ea typeface="楷体-简"/>
              </a:rPr>
              <a:t>AB</a:t>
            </a:r>
            <a:r>
              <a:rPr lang="zh-CN" altLang="en-US" sz="2000" dirty="0" smtClean="0">
                <a:ea typeface="楷体-简"/>
              </a:rPr>
              <a:t>序列三种</a:t>
            </a:r>
            <a:r>
              <a:rPr lang="zh-CN" altLang="en-US" sz="2000" dirty="0">
                <a:ea typeface="楷体-简"/>
              </a:rPr>
              <a:t>序列</a:t>
            </a:r>
            <a:r>
              <a:rPr lang="zh-CN" altLang="en-US" sz="2000" dirty="0" smtClean="0">
                <a:ea typeface="楷体-简"/>
              </a:rPr>
              <a:t>下的平均识别率分别为</a:t>
            </a:r>
            <a:r>
              <a:rPr lang="en-US" altLang="zh-CN" sz="2000" dirty="0" smtClean="0">
                <a:ea typeface="楷体-简"/>
              </a:rPr>
              <a:t>89.71</a:t>
            </a:r>
            <a:r>
              <a:rPr lang="en-US" altLang="zh-CN" sz="2000" dirty="0">
                <a:ea typeface="楷体-简"/>
              </a:rPr>
              <a:t>%</a:t>
            </a:r>
            <a:r>
              <a:rPr lang="zh-CN" altLang="en-US" sz="2000" dirty="0">
                <a:ea typeface="楷体-简"/>
              </a:rPr>
              <a:t>、</a:t>
            </a:r>
            <a:r>
              <a:rPr lang="en-US" altLang="zh-CN" sz="2000" dirty="0">
                <a:ea typeface="楷体-简"/>
              </a:rPr>
              <a:t>94.29</a:t>
            </a:r>
            <a:r>
              <a:rPr lang="en-US" altLang="zh-CN" sz="2000" dirty="0" smtClean="0">
                <a:ea typeface="楷体-简"/>
              </a:rPr>
              <a:t>%</a:t>
            </a:r>
            <a:r>
              <a:rPr lang="zh-CN" altLang="en-US" sz="2000" dirty="0" smtClean="0">
                <a:ea typeface="楷体-简"/>
              </a:rPr>
              <a:t>，</a:t>
            </a:r>
            <a:r>
              <a:rPr lang="en-US" altLang="zh-CN" sz="2000" dirty="0" smtClean="0">
                <a:ea typeface="楷体-简"/>
              </a:rPr>
              <a:t>93.20</a:t>
            </a:r>
            <a:r>
              <a:rPr lang="en-US" altLang="zh-CN" sz="2000" dirty="0">
                <a:ea typeface="楷体-简"/>
              </a:rPr>
              <a:t>%</a:t>
            </a:r>
            <a:r>
              <a:rPr lang="zh-CN" altLang="en-US" sz="2000" dirty="0">
                <a:ea typeface="楷体-简"/>
              </a:rPr>
              <a:t>。研究结果表明在三种伪随机序列调制下</a:t>
            </a:r>
            <a:r>
              <a:rPr lang="en-US" altLang="zh-CN" sz="2000" dirty="0">
                <a:ea typeface="楷体-简"/>
              </a:rPr>
              <a:t>,</a:t>
            </a:r>
            <a:r>
              <a:rPr lang="zh-CN" altLang="en-US" sz="2000" dirty="0">
                <a:ea typeface="楷体-简"/>
              </a:rPr>
              <a:t>受试者的目标识别率均较高</a:t>
            </a:r>
            <a:r>
              <a:rPr lang="en-US" altLang="zh-CN" sz="2000" dirty="0" smtClean="0">
                <a:ea typeface="楷体-简"/>
              </a:rPr>
              <a:t>,</a:t>
            </a:r>
            <a:r>
              <a:rPr lang="zh-CN" altLang="en-US" sz="2000" dirty="0" smtClean="0">
                <a:ea typeface="楷体-简"/>
              </a:rPr>
              <a:t>但是相比于 </a:t>
            </a:r>
            <a:r>
              <a:rPr lang="en-US" altLang="zh-CN" sz="2000" dirty="0">
                <a:ea typeface="楷体-简"/>
              </a:rPr>
              <a:t>M </a:t>
            </a:r>
            <a:r>
              <a:rPr lang="zh-CN" altLang="en-US" sz="2000" dirty="0">
                <a:ea typeface="楷体-简"/>
              </a:rPr>
              <a:t>序列</a:t>
            </a:r>
            <a:r>
              <a:rPr lang="en-US" altLang="zh-CN" sz="2000" dirty="0">
                <a:ea typeface="楷体-简"/>
              </a:rPr>
              <a:t>,</a:t>
            </a:r>
            <a:r>
              <a:rPr lang="zh-CN" altLang="en-US" sz="2000" dirty="0">
                <a:ea typeface="楷体-简"/>
              </a:rPr>
              <a:t>近完美序列和 </a:t>
            </a:r>
            <a:r>
              <a:rPr lang="en-US" altLang="zh-CN" sz="2000" dirty="0" err="1">
                <a:ea typeface="楷体-简"/>
              </a:rPr>
              <a:t>Golay</a:t>
            </a:r>
            <a:r>
              <a:rPr lang="en-US" altLang="zh-CN" sz="2000" dirty="0">
                <a:ea typeface="楷体-简"/>
              </a:rPr>
              <a:t> AB </a:t>
            </a:r>
            <a:r>
              <a:rPr lang="zh-CN" altLang="en-US" sz="2000" dirty="0">
                <a:ea typeface="楷体-简"/>
              </a:rPr>
              <a:t>序列获得的识别率更高</a:t>
            </a:r>
            <a:r>
              <a:rPr lang="en-US" altLang="zh-CN" sz="2000" dirty="0">
                <a:ea typeface="楷体-简"/>
              </a:rPr>
              <a:t>,</a:t>
            </a:r>
            <a:r>
              <a:rPr lang="zh-CN" altLang="en-US" sz="2000" dirty="0">
                <a:ea typeface="楷体-简"/>
              </a:rPr>
              <a:t>且近完</a:t>
            </a:r>
            <a:r>
              <a:rPr lang="zh-CN" altLang="en-US" sz="2000" dirty="0" smtClean="0">
                <a:ea typeface="楷体-简"/>
              </a:rPr>
              <a:t>美序列和 </a:t>
            </a:r>
            <a:r>
              <a:rPr lang="en-US" altLang="zh-CN" sz="2000" dirty="0" err="1">
                <a:ea typeface="楷体-简"/>
              </a:rPr>
              <a:t>Golay</a:t>
            </a:r>
            <a:r>
              <a:rPr lang="en-US" altLang="zh-CN" sz="2000" dirty="0">
                <a:ea typeface="楷体-简"/>
              </a:rPr>
              <a:t> AB </a:t>
            </a:r>
            <a:r>
              <a:rPr lang="zh-CN" altLang="en-US" sz="2000" dirty="0">
                <a:ea typeface="楷体-简"/>
              </a:rPr>
              <a:t>序列获得的识别率很接近</a:t>
            </a:r>
            <a:r>
              <a:rPr lang="en-US" altLang="zh-CN" sz="2000" dirty="0">
                <a:ea typeface="楷体-简"/>
              </a:rPr>
              <a:t>,</a:t>
            </a:r>
            <a:r>
              <a:rPr lang="zh-CN" altLang="en-US" sz="2000" dirty="0">
                <a:ea typeface="楷体-简"/>
              </a:rPr>
              <a:t>同时这两种序列的自相关函数</a:t>
            </a:r>
            <a:r>
              <a:rPr lang="zh-CN" altLang="en-US" sz="2000" dirty="0" smtClean="0">
                <a:ea typeface="楷体-简"/>
              </a:rPr>
              <a:t>波形具有更尖锐</a:t>
            </a:r>
            <a:r>
              <a:rPr lang="zh-CN" altLang="en-US" sz="2000" dirty="0">
                <a:ea typeface="楷体-简"/>
              </a:rPr>
              <a:t>的峰值</a:t>
            </a:r>
            <a:r>
              <a:rPr lang="en-US" altLang="zh-CN" sz="2000" dirty="0">
                <a:ea typeface="楷体-简"/>
              </a:rPr>
              <a:t>,</a:t>
            </a:r>
            <a:r>
              <a:rPr lang="zh-CN" altLang="en-US" sz="2000" dirty="0">
                <a:ea typeface="楷体-简"/>
              </a:rPr>
              <a:t>因此近完美序列和 </a:t>
            </a:r>
            <a:r>
              <a:rPr lang="en-US" altLang="zh-CN" sz="2000" dirty="0" err="1">
                <a:ea typeface="楷体-简"/>
              </a:rPr>
              <a:t>Golay</a:t>
            </a:r>
            <a:r>
              <a:rPr lang="en-US" altLang="zh-CN" sz="2000" dirty="0">
                <a:ea typeface="楷体-简"/>
              </a:rPr>
              <a:t> AB </a:t>
            </a:r>
            <a:r>
              <a:rPr lang="zh-CN" altLang="en-US" sz="2000" dirty="0">
                <a:ea typeface="楷体-简"/>
              </a:rPr>
              <a:t>序列的调制性能更佳</a:t>
            </a:r>
            <a:r>
              <a:rPr lang="zh-CN" altLang="en-US" sz="2000" dirty="0" smtClean="0">
                <a:ea typeface="楷体-简"/>
              </a:rPr>
              <a:t>。</a:t>
            </a:r>
            <a:endParaRPr lang="zh-CN" altLang="en-US" sz="2000" dirty="0">
              <a:ea typeface="楷体-简"/>
            </a:endParaRPr>
          </a:p>
          <a:p>
            <a:endParaRPr kumimoji="1" lang="zh-CN" altLang="en-US" dirty="0"/>
          </a:p>
        </p:txBody>
      </p:sp>
      <p:pic>
        <p:nvPicPr>
          <p:cNvPr id="4" name="图片 3" descr="屏幕快照 2017-11-21 下午9.29.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49" y="4768272"/>
            <a:ext cx="4852550" cy="2089727"/>
          </a:xfrm>
          <a:prstGeom prst="rect">
            <a:avLst/>
          </a:prstGeom>
        </p:spPr>
      </p:pic>
    </p:spTree>
    <p:extLst>
      <p:ext uri="{BB962C8B-B14F-4D97-AF65-F5344CB8AC3E}">
        <p14:creationId xmlns:p14="http://schemas.microsoft.com/office/powerpoint/2010/main" val="3161406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不同编码分组调制的多导联 </a:t>
            </a:r>
            <a:r>
              <a:rPr lang="en-US" altLang="zh-CN" b="1" dirty="0"/>
              <a:t>VEP </a:t>
            </a:r>
            <a:r>
              <a:rPr lang="zh-CN" altLang="en-US" dirty="0"/>
              <a:t>脑机接口 </a:t>
            </a:r>
            <a:endParaRPr kumimoji="1" lang="zh-CN" altLang="en-US" dirty="0"/>
          </a:p>
        </p:txBody>
      </p:sp>
      <p:sp>
        <p:nvSpPr>
          <p:cNvPr id="3" name="内容占位符 2"/>
          <p:cNvSpPr>
            <a:spLocks noGrp="1"/>
          </p:cNvSpPr>
          <p:nvPr>
            <p:ph idx="1"/>
          </p:nvPr>
        </p:nvSpPr>
        <p:spPr/>
        <p:txBody>
          <a:bodyPr>
            <a:normAutofit/>
          </a:bodyPr>
          <a:lstStyle/>
          <a:p>
            <a:pPr marL="0" indent="457200">
              <a:lnSpc>
                <a:spcPct val="125000"/>
              </a:lnSpc>
              <a:buNone/>
            </a:pPr>
            <a:r>
              <a:rPr lang="zh-CN" altLang="en-US" dirty="0" smtClean="0">
                <a:ea typeface="楷体-简"/>
              </a:rPr>
              <a:t>在</a:t>
            </a:r>
            <a:r>
              <a:rPr lang="zh-CN" altLang="en-US" dirty="0" smtClean="0">
                <a:ea typeface="楷体-简"/>
              </a:rPr>
              <a:t>之前介绍</a:t>
            </a:r>
            <a:r>
              <a:rPr lang="zh-CN" altLang="en-US" dirty="0" smtClean="0">
                <a:ea typeface="楷体-简"/>
              </a:rPr>
              <a:t>的脑机接口系统中</a:t>
            </a:r>
            <a:r>
              <a:rPr lang="en-US" altLang="zh-CN" dirty="0">
                <a:ea typeface="楷体-简"/>
              </a:rPr>
              <a:t>,</a:t>
            </a:r>
            <a:r>
              <a:rPr lang="zh-CN" altLang="en-US" dirty="0">
                <a:ea typeface="楷体-简"/>
              </a:rPr>
              <a:t>刺激目标数只有 </a:t>
            </a:r>
            <a:r>
              <a:rPr lang="en-US" altLang="zh-CN" dirty="0">
                <a:ea typeface="楷体-简"/>
              </a:rPr>
              <a:t>16 </a:t>
            </a:r>
            <a:r>
              <a:rPr lang="zh-CN" altLang="en-US" dirty="0">
                <a:ea typeface="楷体-简"/>
              </a:rPr>
              <a:t>个</a:t>
            </a:r>
            <a:r>
              <a:rPr lang="en-US" altLang="zh-CN" dirty="0">
                <a:ea typeface="楷体-简"/>
              </a:rPr>
              <a:t>,</a:t>
            </a:r>
            <a:r>
              <a:rPr lang="zh-CN" altLang="en-US" dirty="0">
                <a:ea typeface="楷体-简"/>
              </a:rPr>
              <a:t>在某些场合仍然满</a:t>
            </a:r>
            <a:r>
              <a:rPr lang="zh-CN" altLang="en-US" dirty="0" smtClean="0">
                <a:ea typeface="楷体-简"/>
              </a:rPr>
              <a:t>足不了实际需</a:t>
            </a:r>
            <a:r>
              <a:rPr lang="zh-CN" altLang="en-US" dirty="0">
                <a:ea typeface="楷体-简"/>
              </a:rPr>
              <a:t>求</a:t>
            </a:r>
            <a:r>
              <a:rPr lang="en-US" altLang="zh-CN" dirty="0">
                <a:ea typeface="楷体-简"/>
              </a:rPr>
              <a:t>,</a:t>
            </a:r>
            <a:r>
              <a:rPr lang="zh-CN" altLang="en-US" dirty="0">
                <a:ea typeface="楷体-简"/>
              </a:rPr>
              <a:t>并且采用的电极数只有两个</a:t>
            </a:r>
            <a:r>
              <a:rPr lang="en-US" altLang="zh-CN" dirty="0">
                <a:ea typeface="楷体-简"/>
              </a:rPr>
              <a:t>,</a:t>
            </a:r>
            <a:r>
              <a:rPr lang="zh-CN" altLang="en-US" dirty="0">
                <a:ea typeface="楷体-简"/>
              </a:rPr>
              <a:t>包含的信息非常有限。</a:t>
            </a:r>
            <a:r>
              <a:rPr lang="zh-CN" altLang="en-US" dirty="0" smtClean="0">
                <a:ea typeface="楷体-简"/>
              </a:rPr>
              <a:t>为了</a:t>
            </a:r>
            <a:r>
              <a:rPr lang="zh-CN" altLang="en-US" dirty="0" smtClean="0">
                <a:ea typeface="楷体-简"/>
              </a:rPr>
              <a:t>提</a:t>
            </a:r>
            <a:r>
              <a:rPr lang="zh-CN" altLang="en-US" dirty="0" smtClean="0">
                <a:ea typeface="楷体-简"/>
              </a:rPr>
              <a:t>高脑机接</a:t>
            </a:r>
            <a:r>
              <a:rPr lang="zh-CN" altLang="en-US" dirty="0">
                <a:ea typeface="楷体-简"/>
              </a:rPr>
              <a:t>口的性能</a:t>
            </a:r>
            <a:r>
              <a:rPr lang="en-US" altLang="zh-CN" dirty="0" smtClean="0">
                <a:ea typeface="楷体-简"/>
              </a:rPr>
              <a:t>,</a:t>
            </a:r>
            <a:r>
              <a:rPr lang="zh-CN" altLang="en-US" dirty="0" smtClean="0">
                <a:ea typeface="楷体-简"/>
              </a:rPr>
              <a:t>从两个方面对系统进行优化</a:t>
            </a:r>
            <a:r>
              <a:rPr lang="en-US" altLang="zh-CN" dirty="0">
                <a:ea typeface="楷体-简"/>
              </a:rPr>
              <a:t>:</a:t>
            </a:r>
            <a:r>
              <a:rPr lang="zh-CN" altLang="en-US" dirty="0">
                <a:ea typeface="楷体-简"/>
              </a:rPr>
              <a:t>刺激目标数和导联。增</a:t>
            </a:r>
            <a:r>
              <a:rPr lang="zh-CN" altLang="en-US" dirty="0" smtClean="0">
                <a:ea typeface="楷体-简"/>
              </a:rPr>
              <a:t>加刺激</a:t>
            </a:r>
            <a:r>
              <a:rPr lang="zh-CN" altLang="en-US" dirty="0">
                <a:ea typeface="楷体-简"/>
              </a:rPr>
              <a:t>目标数的方法是采用不同编码分组调制</a:t>
            </a:r>
            <a:r>
              <a:rPr lang="en-US" altLang="zh-CN" dirty="0">
                <a:ea typeface="楷体-简"/>
              </a:rPr>
              <a:t>;</a:t>
            </a:r>
            <a:r>
              <a:rPr lang="zh-CN" altLang="en-US" dirty="0">
                <a:ea typeface="楷体-简"/>
              </a:rPr>
              <a:t>在导联方面</a:t>
            </a:r>
            <a:r>
              <a:rPr lang="en-US" altLang="zh-CN" dirty="0">
                <a:ea typeface="楷体-简"/>
              </a:rPr>
              <a:t>,</a:t>
            </a:r>
            <a:r>
              <a:rPr lang="zh-CN" altLang="en-US" dirty="0">
                <a:ea typeface="楷体-简"/>
              </a:rPr>
              <a:t>采用多个电极</a:t>
            </a:r>
            <a:r>
              <a:rPr lang="en-US" altLang="zh-CN" dirty="0">
                <a:ea typeface="楷体-简"/>
              </a:rPr>
              <a:t>,</a:t>
            </a:r>
            <a:r>
              <a:rPr lang="zh-CN" altLang="en-US" dirty="0" smtClean="0">
                <a:ea typeface="楷体-简"/>
              </a:rPr>
              <a:t>并使用空域滤波器将多导联数据线</a:t>
            </a:r>
            <a:r>
              <a:rPr lang="zh-CN" altLang="en-US" dirty="0">
                <a:ea typeface="楷体-简"/>
              </a:rPr>
              <a:t>性融合为单导联数据</a:t>
            </a:r>
            <a:r>
              <a:rPr lang="en-US" altLang="zh-CN" dirty="0">
                <a:ea typeface="楷体-简"/>
              </a:rPr>
              <a:t>,</a:t>
            </a:r>
            <a:r>
              <a:rPr lang="zh-CN" altLang="en-US" dirty="0">
                <a:ea typeface="楷体-简"/>
              </a:rPr>
              <a:t>空域滤波</a:t>
            </a:r>
            <a:r>
              <a:rPr lang="zh-CN" altLang="en-US" dirty="0" smtClean="0">
                <a:ea typeface="楷体-简"/>
              </a:rPr>
              <a:t>器的导联权重采用优化算法获</a:t>
            </a:r>
            <a:r>
              <a:rPr lang="zh-CN" altLang="en-US" dirty="0">
                <a:ea typeface="楷体-简"/>
              </a:rPr>
              <a:t>得。 </a:t>
            </a:r>
            <a:endParaRPr lang="zh-CN" altLang="en-US" dirty="0">
              <a:ea typeface="楷体-简"/>
            </a:endParaRPr>
          </a:p>
          <a:p>
            <a:endParaRPr kumimoji="1" lang="zh-CN" altLang="en-US" dirty="0"/>
          </a:p>
        </p:txBody>
      </p:sp>
    </p:spTree>
    <p:extLst>
      <p:ext uri="{BB962C8B-B14F-4D97-AF65-F5344CB8AC3E}">
        <p14:creationId xmlns:p14="http://schemas.microsoft.com/office/powerpoint/2010/main" val="96149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空域滤波器优化算法 </a:t>
            </a:r>
            <a:endParaRPr kumimoji="1" lang="zh-CN" altLang="en-US" dirty="0"/>
          </a:p>
        </p:txBody>
      </p:sp>
      <p:sp>
        <p:nvSpPr>
          <p:cNvPr id="3" name="内容占位符 2"/>
          <p:cNvSpPr>
            <a:spLocks noGrp="1"/>
          </p:cNvSpPr>
          <p:nvPr>
            <p:ph idx="1"/>
          </p:nvPr>
        </p:nvSpPr>
        <p:spPr/>
        <p:txBody>
          <a:bodyPr>
            <a:normAutofit/>
          </a:bodyPr>
          <a:lstStyle/>
          <a:p>
            <a:pPr marL="0" indent="457200">
              <a:lnSpc>
                <a:spcPct val="125000"/>
              </a:lnSpc>
              <a:buNone/>
            </a:pPr>
            <a:r>
              <a:rPr lang="zh-CN" altLang="en-US" dirty="0">
                <a:ea typeface="楷体-简"/>
              </a:rPr>
              <a:t>在</a:t>
            </a:r>
            <a:r>
              <a:rPr lang="en-US" altLang="zh-CN" dirty="0">
                <a:ea typeface="楷体-简"/>
              </a:rPr>
              <a:t>c-VEP</a:t>
            </a:r>
            <a:r>
              <a:rPr lang="zh-CN" altLang="en-US" dirty="0">
                <a:ea typeface="楷体-简"/>
              </a:rPr>
              <a:t>脑机接口中</a:t>
            </a:r>
            <a:r>
              <a:rPr lang="en-US" altLang="zh-CN" dirty="0">
                <a:ea typeface="楷体-简"/>
              </a:rPr>
              <a:t>,</a:t>
            </a:r>
            <a:r>
              <a:rPr lang="zh-CN" altLang="en-US" dirty="0">
                <a:ea typeface="楷体-简"/>
              </a:rPr>
              <a:t>由于单导联数据包含的信息非常有限</a:t>
            </a:r>
            <a:r>
              <a:rPr lang="en-US" altLang="zh-CN" dirty="0">
                <a:ea typeface="楷体-简"/>
              </a:rPr>
              <a:t>,</a:t>
            </a:r>
            <a:r>
              <a:rPr lang="zh-CN" altLang="en-US" dirty="0" smtClean="0">
                <a:ea typeface="楷体-简"/>
              </a:rPr>
              <a:t>因此为了</a:t>
            </a:r>
            <a:r>
              <a:rPr lang="zh-CN" altLang="en-US" dirty="0" smtClean="0">
                <a:ea typeface="楷体-简"/>
              </a:rPr>
              <a:t>提</a:t>
            </a:r>
            <a:r>
              <a:rPr lang="zh-CN" altLang="en-US" dirty="0" smtClean="0">
                <a:ea typeface="楷体-简"/>
              </a:rPr>
              <a:t>高系统</a:t>
            </a:r>
            <a:r>
              <a:rPr lang="zh-CN" altLang="en-US" dirty="0">
                <a:ea typeface="楷体-简"/>
              </a:rPr>
              <a:t>的性能</a:t>
            </a:r>
            <a:r>
              <a:rPr lang="en-US" altLang="zh-CN" dirty="0">
                <a:ea typeface="楷体-简"/>
              </a:rPr>
              <a:t>,</a:t>
            </a:r>
            <a:r>
              <a:rPr lang="zh-CN" altLang="en-US" dirty="0">
                <a:ea typeface="楷体-简"/>
              </a:rPr>
              <a:t>我们可以联合多个导联的信息。在联合多导联脑电信息的方法中</a:t>
            </a:r>
            <a:r>
              <a:rPr lang="en-US" altLang="zh-CN" dirty="0" smtClean="0">
                <a:ea typeface="楷体-简"/>
              </a:rPr>
              <a:t>,</a:t>
            </a:r>
            <a:r>
              <a:rPr lang="zh-CN" altLang="en-US" dirty="0" smtClean="0">
                <a:ea typeface="楷体-简"/>
              </a:rPr>
              <a:t>空域滤波器</a:t>
            </a:r>
            <a:r>
              <a:rPr lang="zh-CN" altLang="en-US" dirty="0">
                <a:ea typeface="楷体-简"/>
              </a:rPr>
              <a:t>是常用的方法</a:t>
            </a:r>
            <a:r>
              <a:rPr lang="en-US" altLang="zh-CN" dirty="0">
                <a:ea typeface="楷体-简"/>
              </a:rPr>
              <a:t>,</a:t>
            </a:r>
            <a:r>
              <a:rPr lang="zh-CN" altLang="en-US" dirty="0">
                <a:ea typeface="楷体-简"/>
              </a:rPr>
              <a:t>通过多个导联数据的线</a:t>
            </a:r>
            <a:r>
              <a:rPr lang="zh-CN" altLang="en-US" dirty="0" smtClean="0">
                <a:ea typeface="楷体-简"/>
              </a:rPr>
              <a:t>性组合来</a:t>
            </a:r>
            <a:r>
              <a:rPr lang="zh-CN" altLang="en-US" dirty="0" smtClean="0">
                <a:ea typeface="楷体-简"/>
              </a:rPr>
              <a:t>提</a:t>
            </a:r>
            <a:r>
              <a:rPr lang="zh-CN" altLang="en-US" dirty="0" smtClean="0">
                <a:ea typeface="楷体-简"/>
              </a:rPr>
              <a:t>高脑电信号的信噪比。</a:t>
            </a:r>
            <a:endParaRPr lang="en-US" altLang="zh-CN" dirty="0" smtClean="0">
              <a:ea typeface="楷体-简"/>
            </a:endParaRPr>
          </a:p>
          <a:p>
            <a:pPr marL="0" indent="457200">
              <a:lnSpc>
                <a:spcPct val="125000"/>
              </a:lnSpc>
              <a:buNone/>
            </a:pPr>
            <a:r>
              <a:rPr lang="zh-CN" altLang="en-US" dirty="0" smtClean="0">
                <a:ea typeface="楷体-简"/>
              </a:rPr>
              <a:t>空域滤波器主要分为两大类</a:t>
            </a:r>
            <a:r>
              <a:rPr lang="en-US" altLang="zh-CN" dirty="0">
                <a:ea typeface="楷体-简"/>
              </a:rPr>
              <a:t>:</a:t>
            </a:r>
            <a:r>
              <a:rPr lang="zh-CN" altLang="en-US" dirty="0">
                <a:ea typeface="楷体-简"/>
              </a:rPr>
              <a:t>一类是各导联权重固定的空域滤波器</a:t>
            </a:r>
            <a:r>
              <a:rPr lang="en-US" altLang="zh-CN" dirty="0">
                <a:ea typeface="楷体-简"/>
              </a:rPr>
              <a:t>;</a:t>
            </a:r>
            <a:r>
              <a:rPr lang="zh-CN" altLang="en-US" dirty="0" smtClean="0">
                <a:ea typeface="楷体-简"/>
              </a:rPr>
              <a:t>另一类是基于数据统计</a:t>
            </a:r>
            <a:r>
              <a:rPr lang="zh-CN" altLang="en-US" dirty="0">
                <a:ea typeface="楷体-简"/>
              </a:rPr>
              <a:t>分析的空域滤波方法。后一种方法从数据出发</a:t>
            </a:r>
            <a:r>
              <a:rPr lang="en-US" altLang="zh-CN" dirty="0">
                <a:ea typeface="楷体-简"/>
              </a:rPr>
              <a:t>,</a:t>
            </a:r>
            <a:r>
              <a:rPr lang="zh-CN" altLang="en-US" dirty="0" smtClean="0">
                <a:ea typeface="楷体-简"/>
              </a:rPr>
              <a:t>依据某种优化准则</a:t>
            </a:r>
            <a:r>
              <a:rPr lang="en-US" altLang="zh-CN" dirty="0">
                <a:ea typeface="楷体-简"/>
              </a:rPr>
              <a:t>,</a:t>
            </a:r>
            <a:r>
              <a:rPr lang="zh-CN" altLang="en-US" dirty="0">
                <a:ea typeface="楷体-简"/>
              </a:rPr>
              <a:t>采用优化方法来获得最优的空域滤波器</a:t>
            </a:r>
            <a:r>
              <a:rPr lang="en-US" altLang="zh-CN" dirty="0">
                <a:ea typeface="楷体-简"/>
              </a:rPr>
              <a:t>,</a:t>
            </a:r>
            <a:r>
              <a:rPr lang="zh-CN" altLang="en-US" dirty="0">
                <a:ea typeface="楷体-简"/>
              </a:rPr>
              <a:t>本文</a:t>
            </a:r>
            <a:r>
              <a:rPr lang="zh-CN" altLang="en-US" dirty="0" smtClean="0">
                <a:ea typeface="楷体-简"/>
              </a:rPr>
              <a:t>研究的是基于数据统计</a:t>
            </a:r>
            <a:r>
              <a:rPr lang="zh-CN" altLang="en-US" dirty="0">
                <a:ea typeface="楷体-简"/>
              </a:rPr>
              <a:t>分析的空域滤波方法。 </a:t>
            </a:r>
            <a:endParaRPr lang="zh-CN" altLang="en-US" dirty="0">
              <a:ea typeface="楷体-简"/>
            </a:endParaRPr>
          </a:p>
          <a:p>
            <a:pPr marL="0" indent="0">
              <a:buNone/>
            </a:pPr>
            <a:endParaRPr kumimoji="1" lang="zh-CN" altLang="en-US" dirty="0"/>
          </a:p>
        </p:txBody>
      </p:sp>
    </p:spTree>
    <p:extLst>
      <p:ext uri="{BB962C8B-B14F-4D97-AF65-F5344CB8AC3E}">
        <p14:creationId xmlns:p14="http://schemas.microsoft.com/office/powerpoint/2010/main" val="269990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基于数据统计分析的空域滤波器原理 </a:t>
            </a:r>
            <a:endParaRPr kumimoji="1" lang="zh-CN" altLang="en-US" dirty="0"/>
          </a:p>
        </p:txBody>
      </p:sp>
      <p:sp>
        <p:nvSpPr>
          <p:cNvPr id="3" name="内容占位符 2"/>
          <p:cNvSpPr>
            <a:spLocks noGrp="1"/>
          </p:cNvSpPr>
          <p:nvPr>
            <p:ph idx="1"/>
          </p:nvPr>
        </p:nvSpPr>
        <p:spPr/>
        <p:txBody>
          <a:bodyPr>
            <a:normAutofit fontScale="85000" lnSpcReduction="20000"/>
          </a:bodyPr>
          <a:lstStyle/>
          <a:p>
            <a:pPr marL="0" indent="457200">
              <a:lnSpc>
                <a:spcPct val="135000"/>
              </a:lnSpc>
              <a:buNone/>
            </a:pPr>
            <a:r>
              <a:rPr lang="zh-CN" altLang="en-US" dirty="0">
                <a:ea typeface="楷体-简"/>
              </a:rPr>
              <a:t>一般常用的优化思</a:t>
            </a:r>
            <a:r>
              <a:rPr lang="zh-CN" altLang="en-US" dirty="0" smtClean="0">
                <a:ea typeface="楷体-简"/>
              </a:rPr>
              <a:t>路有两个</a:t>
            </a:r>
            <a:r>
              <a:rPr lang="zh-CN" altLang="en-US" dirty="0" smtClean="0">
                <a:ea typeface="楷体-简"/>
              </a:rPr>
              <a:t>，</a:t>
            </a:r>
            <a:r>
              <a:rPr lang="zh-CN" altLang="en-US" dirty="0" smtClean="0">
                <a:ea typeface="楷体-简"/>
              </a:rPr>
              <a:t>第一个优化思路为最大化差异</a:t>
            </a:r>
            <a:r>
              <a:rPr lang="zh-CN" altLang="en-US" dirty="0" smtClean="0">
                <a:ea typeface="楷体-简"/>
              </a:rPr>
              <a:t>，</a:t>
            </a:r>
            <a:r>
              <a:rPr lang="zh-CN" altLang="en-US" dirty="0" smtClean="0">
                <a:ea typeface="楷体-简"/>
              </a:rPr>
              <a:t>第二个优化思</a:t>
            </a:r>
            <a:r>
              <a:rPr lang="zh-CN" altLang="en-US" dirty="0">
                <a:ea typeface="楷体-简"/>
              </a:rPr>
              <a:t>路是最大化相似度 </a:t>
            </a:r>
            <a:r>
              <a:rPr kumimoji="1" lang="zh-CN" altLang="en-US" dirty="0" smtClean="0">
                <a:ea typeface="楷体-简"/>
              </a:rPr>
              <a:t>。</a:t>
            </a:r>
            <a:endParaRPr kumimoji="1" lang="en-US" altLang="zh-CN" dirty="0" smtClean="0">
              <a:ea typeface="楷体-简"/>
            </a:endParaRPr>
          </a:p>
          <a:p>
            <a:pPr marL="0" indent="457200">
              <a:lnSpc>
                <a:spcPct val="135000"/>
              </a:lnSpc>
              <a:buNone/>
            </a:pPr>
            <a:r>
              <a:rPr lang="zh-CN" altLang="en-US" dirty="0">
                <a:ea typeface="楷体-简"/>
              </a:rPr>
              <a:t>最大化差异的优化条件。</a:t>
            </a:r>
            <a:r>
              <a:rPr lang="zh-CN" altLang="en-US" dirty="0" smtClean="0">
                <a:ea typeface="楷体-简"/>
              </a:rPr>
              <a:t>式中</a:t>
            </a:r>
            <a:r>
              <a:rPr lang="en-US" altLang="zh-CN" dirty="0" err="1" smtClean="0">
                <a:ea typeface="楷体-简"/>
              </a:rPr>
              <a:t>C</a:t>
            </a:r>
            <a:r>
              <a:rPr lang="en-US" altLang="zh-CN" dirty="0" err="1" smtClean="0">
                <a:ea typeface="楷体-简"/>
              </a:rPr>
              <a:t>xx</a:t>
            </a:r>
            <a:r>
              <a:rPr lang="zh-CN" altLang="en-US" dirty="0" smtClean="0">
                <a:ea typeface="楷体-简"/>
              </a:rPr>
              <a:t>代表</a:t>
            </a:r>
            <a:r>
              <a:rPr lang="zh-CN" altLang="en-US" dirty="0">
                <a:ea typeface="楷体-简"/>
              </a:rPr>
              <a:t>矩阵</a:t>
            </a:r>
            <a:r>
              <a:rPr lang="en-US" altLang="zh-CN" dirty="0">
                <a:ea typeface="楷体-简"/>
              </a:rPr>
              <a:t>X</a:t>
            </a:r>
            <a:r>
              <a:rPr lang="zh-CN" altLang="en-US" dirty="0">
                <a:ea typeface="楷体-简"/>
              </a:rPr>
              <a:t>的自相关矩阵。该式表达的物理意义为</a:t>
            </a:r>
            <a:r>
              <a:rPr lang="en-US" altLang="zh-CN" dirty="0">
                <a:ea typeface="楷体-简"/>
              </a:rPr>
              <a:t>:</a:t>
            </a:r>
            <a:r>
              <a:rPr lang="zh-CN" altLang="en-US" dirty="0">
                <a:ea typeface="楷体-简"/>
              </a:rPr>
              <a:t>寻找空域滤波器</a:t>
            </a:r>
            <a:r>
              <a:rPr lang="en-US" altLang="zh-CN" i="1" dirty="0">
                <a:ea typeface="楷体-简"/>
              </a:rPr>
              <a:t>w</a:t>
            </a:r>
            <a:r>
              <a:rPr lang="en-US" altLang="zh-CN" dirty="0">
                <a:ea typeface="楷体-简"/>
              </a:rPr>
              <a:t>, </a:t>
            </a:r>
            <a:r>
              <a:rPr lang="zh-CN" altLang="en-US" dirty="0">
                <a:ea typeface="楷体-简"/>
              </a:rPr>
              <a:t>使得源信号的能量比值最大。 </a:t>
            </a:r>
            <a:endParaRPr lang="en-US" altLang="zh-CN" dirty="0" smtClean="0">
              <a:ea typeface="楷体-简"/>
            </a:endParaRPr>
          </a:p>
          <a:p>
            <a:pPr marL="0" indent="457200">
              <a:lnSpc>
                <a:spcPct val="135000"/>
              </a:lnSpc>
              <a:buNone/>
            </a:pPr>
            <a:endParaRPr lang="en-US" altLang="zh-CN" dirty="0">
              <a:ea typeface="楷体-简"/>
            </a:endParaRPr>
          </a:p>
          <a:p>
            <a:pPr marL="0" indent="457200">
              <a:lnSpc>
                <a:spcPct val="135000"/>
              </a:lnSpc>
              <a:buNone/>
            </a:pPr>
            <a:endParaRPr lang="en-US" altLang="zh-CN" dirty="0" smtClean="0">
              <a:ea typeface="楷体-简"/>
            </a:endParaRPr>
          </a:p>
          <a:p>
            <a:pPr marL="0" indent="457200">
              <a:lnSpc>
                <a:spcPct val="135000"/>
              </a:lnSpc>
              <a:buNone/>
            </a:pPr>
            <a:r>
              <a:rPr lang="zh-CN" altLang="en-US" dirty="0" smtClean="0">
                <a:ea typeface="楷体-简"/>
              </a:rPr>
              <a:t>最大化</a:t>
            </a:r>
            <a:r>
              <a:rPr lang="zh-CN" altLang="en-US" dirty="0">
                <a:ea typeface="楷体-简"/>
              </a:rPr>
              <a:t>相似度的优化条件。式中</a:t>
            </a:r>
            <a:r>
              <a:rPr lang="en-US" altLang="zh-CN" dirty="0">
                <a:ea typeface="楷体-简"/>
              </a:rPr>
              <a:t>CXY</a:t>
            </a:r>
            <a:r>
              <a:rPr lang="zh-CN" altLang="en-US" dirty="0">
                <a:ea typeface="楷体-简"/>
              </a:rPr>
              <a:t>代表矩阵</a:t>
            </a:r>
            <a:r>
              <a:rPr lang="en-US" altLang="zh-CN" dirty="0">
                <a:ea typeface="楷体-简"/>
              </a:rPr>
              <a:t>X</a:t>
            </a:r>
            <a:r>
              <a:rPr lang="zh-CN" altLang="en-US" dirty="0">
                <a:ea typeface="楷体-简"/>
              </a:rPr>
              <a:t>和</a:t>
            </a:r>
            <a:r>
              <a:rPr lang="en-US" altLang="zh-CN" dirty="0">
                <a:ea typeface="楷体-简"/>
              </a:rPr>
              <a:t>Y </a:t>
            </a:r>
            <a:r>
              <a:rPr lang="zh-CN" altLang="en-US" dirty="0" smtClean="0">
                <a:ea typeface="楷体-简"/>
              </a:rPr>
              <a:t>的互相关矩阵</a:t>
            </a:r>
            <a:r>
              <a:rPr lang="zh-CN" altLang="en-US" dirty="0">
                <a:ea typeface="楷体-简"/>
              </a:rPr>
              <a:t>。 </a:t>
            </a:r>
            <a:endParaRPr lang="en-US" altLang="zh-CN" dirty="0" smtClean="0">
              <a:ea typeface="楷体-简"/>
            </a:endParaRPr>
          </a:p>
          <a:p>
            <a:pPr marL="0" indent="457200">
              <a:lnSpc>
                <a:spcPct val="135000"/>
              </a:lnSpc>
              <a:buNone/>
            </a:pPr>
            <a:endParaRPr lang="en-US" altLang="zh-CN" dirty="0">
              <a:ea typeface="楷体-简"/>
            </a:endParaRPr>
          </a:p>
          <a:p>
            <a:pPr marL="0" indent="457200">
              <a:lnSpc>
                <a:spcPct val="135000"/>
              </a:lnSpc>
              <a:buNone/>
            </a:pPr>
            <a:endParaRPr lang="en-US" altLang="zh-CN" dirty="0" smtClean="0">
              <a:ea typeface="楷体-简"/>
            </a:endParaRPr>
          </a:p>
          <a:p>
            <a:pPr marL="0" indent="457200">
              <a:lnSpc>
                <a:spcPct val="135000"/>
              </a:lnSpc>
              <a:buNone/>
            </a:pPr>
            <a:r>
              <a:rPr lang="zh-CN" altLang="en-US" dirty="0" smtClean="0">
                <a:ea typeface="楷体-简"/>
              </a:rPr>
              <a:t>这两种</a:t>
            </a:r>
            <a:r>
              <a:rPr lang="zh-CN" altLang="en-US" dirty="0">
                <a:ea typeface="楷体-简"/>
              </a:rPr>
              <a:t>条件的使用决定于信号处理的需求。当需要体现两个数据集的差异 时</a:t>
            </a:r>
            <a:r>
              <a:rPr lang="en-US" altLang="zh-CN" dirty="0">
                <a:ea typeface="楷体-简"/>
              </a:rPr>
              <a:t>,</a:t>
            </a:r>
            <a:r>
              <a:rPr lang="zh-CN" altLang="en-US" dirty="0">
                <a:ea typeface="楷体-简"/>
              </a:rPr>
              <a:t>采用最大化差异条件。当需要寻找两个数据集的相似性时</a:t>
            </a:r>
            <a:r>
              <a:rPr lang="en-US" altLang="zh-CN" dirty="0">
                <a:ea typeface="楷体-简"/>
              </a:rPr>
              <a:t>,</a:t>
            </a:r>
            <a:r>
              <a:rPr lang="zh-CN" altLang="en-US" dirty="0">
                <a:ea typeface="楷体-简"/>
              </a:rPr>
              <a:t>需要采用最大 化相关条件。 </a:t>
            </a:r>
            <a:endParaRPr lang="zh-CN" altLang="en-US" dirty="0">
              <a:ea typeface="楷体-简"/>
            </a:endParaRPr>
          </a:p>
          <a:p>
            <a:pPr marL="0" indent="0">
              <a:buNone/>
            </a:pPr>
            <a:endParaRPr lang="zh-CN" altLang="en-US" dirty="0"/>
          </a:p>
          <a:p>
            <a:pPr marL="0" indent="0">
              <a:buNone/>
            </a:pPr>
            <a:endParaRPr lang="zh-CN" altLang="en-US" dirty="0"/>
          </a:p>
          <a:p>
            <a:pPr marL="0" indent="0">
              <a:buNone/>
            </a:pPr>
            <a:endParaRPr lang="zh-CN" altLang="en-US" dirty="0"/>
          </a:p>
        </p:txBody>
      </p:sp>
      <p:pic>
        <p:nvPicPr>
          <p:cNvPr id="4" name="图片 3" descr="屏幕快照 2017-11-21 下午9.42.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904" y="3164609"/>
            <a:ext cx="1618096" cy="729546"/>
          </a:xfrm>
          <a:prstGeom prst="rect">
            <a:avLst/>
          </a:prstGeom>
        </p:spPr>
      </p:pic>
      <p:pic>
        <p:nvPicPr>
          <p:cNvPr id="5" name="图片 4" descr="屏幕快照 2017-11-21 下午9.42.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618" y="4427682"/>
            <a:ext cx="2718377" cy="739308"/>
          </a:xfrm>
          <a:prstGeom prst="rect">
            <a:avLst/>
          </a:prstGeom>
        </p:spPr>
      </p:pic>
    </p:spTree>
    <p:extLst>
      <p:ext uri="{BB962C8B-B14F-4D97-AF65-F5344CB8AC3E}">
        <p14:creationId xmlns:p14="http://schemas.microsoft.com/office/powerpoint/2010/main" val="2665255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不同编码分组调制 </a:t>
            </a:r>
            <a:endParaRPr kumimoji="1" lang="zh-CN" altLang="en-US" dirty="0"/>
          </a:p>
        </p:txBody>
      </p:sp>
      <p:sp>
        <p:nvSpPr>
          <p:cNvPr id="3" name="内容占位符 2"/>
          <p:cNvSpPr>
            <a:spLocks noGrp="1"/>
          </p:cNvSpPr>
          <p:nvPr>
            <p:ph idx="1"/>
          </p:nvPr>
        </p:nvSpPr>
        <p:spPr/>
        <p:txBody>
          <a:bodyPr>
            <a:normAutofit/>
          </a:bodyPr>
          <a:lstStyle/>
          <a:p>
            <a:pPr marL="0" indent="457200">
              <a:lnSpc>
                <a:spcPct val="125000"/>
              </a:lnSpc>
              <a:buNone/>
            </a:pPr>
            <a:r>
              <a:rPr lang="zh-CN" altLang="en-US" dirty="0">
                <a:ea typeface="楷体-简"/>
              </a:rPr>
              <a:t>当采用伪随机码对刺激器的方块进行调制时</a:t>
            </a:r>
            <a:r>
              <a:rPr lang="en-US" altLang="zh-CN" dirty="0">
                <a:ea typeface="楷体-简"/>
              </a:rPr>
              <a:t>,</a:t>
            </a:r>
            <a:r>
              <a:rPr lang="zh-CN" altLang="en-US" dirty="0">
                <a:ea typeface="楷体-简"/>
              </a:rPr>
              <a:t>增加刺激</a:t>
            </a:r>
            <a:r>
              <a:rPr lang="zh-CN" altLang="en-US" dirty="0" smtClean="0">
                <a:ea typeface="楷体-简"/>
              </a:rPr>
              <a:t>目标数可以通过两</a:t>
            </a:r>
            <a:r>
              <a:rPr lang="zh-CN" altLang="en-US" dirty="0">
                <a:ea typeface="楷体-简"/>
              </a:rPr>
              <a:t>种方法实现。一种是减少相邻两个刺激目标间的时间间隔</a:t>
            </a:r>
            <a:r>
              <a:rPr lang="en-US" altLang="zh-CN" dirty="0">
                <a:ea typeface="楷体-简"/>
              </a:rPr>
              <a:t>,</a:t>
            </a:r>
            <a:r>
              <a:rPr lang="zh-CN" altLang="en-US" dirty="0" smtClean="0">
                <a:ea typeface="楷体-简"/>
              </a:rPr>
              <a:t>例如在调制码码长为 </a:t>
            </a:r>
            <a:r>
              <a:rPr lang="en-US" altLang="zh-CN" dirty="0">
                <a:ea typeface="楷体-简"/>
              </a:rPr>
              <a:t>64 </a:t>
            </a:r>
            <a:r>
              <a:rPr lang="zh-CN" altLang="en-US" dirty="0">
                <a:ea typeface="楷体-简"/>
              </a:rPr>
              <a:t>位系统中</a:t>
            </a:r>
            <a:r>
              <a:rPr lang="en-US" altLang="zh-CN" dirty="0">
                <a:ea typeface="楷体-简"/>
              </a:rPr>
              <a:t>,</a:t>
            </a:r>
            <a:r>
              <a:rPr lang="zh-CN" altLang="en-US" dirty="0">
                <a:ea typeface="楷体-简"/>
              </a:rPr>
              <a:t>将相邻两个刺激块的调制序列的移位从 </a:t>
            </a:r>
            <a:r>
              <a:rPr lang="en-US" altLang="zh-CN" dirty="0">
                <a:ea typeface="楷体-简"/>
              </a:rPr>
              <a:t>4 </a:t>
            </a:r>
            <a:r>
              <a:rPr lang="zh-CN" altLang="en-US" dirty="0">
                <a:ea typeface="楷体-简"/>
              </a:rPr>
              <a:t>位减少到 </a:t>
            </a:r>
            <a:r>
              <a:rPr lang="en-US" altLang="zh-CN" dirty="0">
                <a:ea typeface="楷体-简"/>
              </a:rPr>
              <a:t>2 </a:t>
            </a:r>
            <a:r>
              <a:rPr lang="zh-CN" altLang="en-US" dirty="0" smtClean="0">
                <a:ea typeface="楷体-简"/>
              </a:rPr>
              <a:t>位可以将刺激</a:t>
            </a:r>
            <a:r>
              <a:rPr lang="zh-CN" altLang="en-US" dirty="0">
                <a:ea typeface="楷体-简"/>
              </a:rPr>
              <a:t>目标数增加一倍</a:t>
            </a:r>
            <a:r>
              <a:rPr lang="en-US" altLang="zh-CN" dirty="0">
                <a:ea typeface="楷体-简"/>
              </a:rPr>
              <a:t>,</a:t>
            </a:r>
            <a:r>
              <a:rPr lang="zh-CN" altLang="en-US" dirty="0">
                <a:ea typeface="楷体-简"/>
              </a:rPr>
              <a:t>但是这种方法会导致目标识别率下降</a:t>
            </a:r>
            <a:r>
              <a:rPr lang="en-US" altLang="zh-CN" dirty="0">
                <a:ea typeface="楷体-简"/>
              </a:rPr>
              <a:t>;</a:t>
            </a:r>
            <a:r>
              <a:rPr lang="zh-CN" altLang="en-US" dirty="0" smtClean="0">
                <a:ea typeface="楷体-简"/>
              </a:rPr>
              <a:t>另外一种方法是增加码长</a:t>
            </a:r>
            <a:r>
              <a:rPr lang="en-US" altLang="zh-CN" dirty="0">
                <a:ea typeface="楷体-简"/>
              </a:rPr>
              <a:t>,</a:t>
            </a:r>
            <a:r>
              <a:rPr lang="zh-CN" altLang="en-US" dirty="0">
                <a:ea typeface="楷体-简"/>
              </a:rPr>
              <a:t>然而增加码长会使得刺激周期增加</a:t>
            </a:r>
            <a:r>
              <a:rPr lang="en-US" altLang="zh-CN" dirty="0">
                <a:ea typeface="楷体-简"/>
              </a:rPr>
              <a:t>,</a:t>
            </a:r>
            <a:r>
              <a:rPr lang="zh-CN" altLang="en-US" dirty="0">
                <a:ea typeface="楷体-简"/>
              </a:rPr>
              <a:t>识别一个目标所需</a:t>
            </a:r>
            <a:r>
              <a:rPr lang="zh-CN" altLang="en-US" dirty="0" smtClean="0">
                <a:ea typeface="楷体-简"/>
              </a:rPr>
              <a:t>的时间至少为 </a:t>
            </a:r>
            <a:r>
              <a:rPr lang="en-US" altLang="zh-CN" dirty="0">
                <a:ea typeface="楷体-简"/>
              </a:rPr>
              <a:t>1 </a:t>
            </a:r>
            <a:r>
              <a:rPr lang="zh-CN" altLang="en-US" dirty="0">
                <a:ea typeface="楷体-简"/>
              </a:rPr>
              <a:t>到 </a:t>
            </a:r>
            <a:r>
              <a:rPr lang="en-US" altLang="zh-CN" dirty="0">
                <a:ea typeface="楷体-简"/>
              </a:rPr>
              <a:t>2 </a:t>
            </a:r>
            <a:r>
              <a:rPr lang="zh-CN" altLang="en-US" dirty="0">
                <a:ea typeface="楷体-简"/>
              </a:rPr>
              <a:t>个刺激周期</a:t>
            </a:r>
            <a:r>
              <a:rPr lang="en-US" altLang="zh-CN" dirty="0">
                <a:ea typeface="楷体-简"/>
              </a:rPr>
              <a:t>,</a:t>
            </a:r>
            <a:r>
              <a:rPr lang="zh-CN" altLang="en-US" dirty="0">
                <a:ea typeface="楷体-简"/>
              </a:rPr>
              <a:t>因此这种降低了目标识别的速度。 </a:t>
            </a:r>
            <a:endParaRPr lang="zh-CN" altLang="en-US" dirty="0">
              <a:ea typeface="楷体-简"/>
            </a:endParaRPr>
          </a:p>
          <a:p>
            <a:pPr marL="0" indent="0">
              <a:buNone/>
            </a:pPr>
            <a:endParaRPr lang="zh-CN" altLang="en-US" dirty="0"/>
          </a:p>
        </p:txBody>
      </p:sp>
    </p:spTree>
    <p:extLst>
      <p:ext uri="{BB962C8B-B14F-4D97-AF65-F5344CB8AC3E}">
        <p14:creationId xmlns:p14="http://schemas.microsoft.com/office/powerpoint/2010/main" val="276095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normAutofit/>
          </a:bodyPr>
          <a:lstStyle/>
          <a:p>
            <a:pPr marL="0" indent="457200">
              <a:lnSpc>
                <a:spcPct val="145000"/>
              </a:lnSpc>
              <a:buNone/>
            </a:pPr>
            <a:r>
              <a:rPr lang="zh-CN" altLang="en-US" dirty="0">
                <a:ea typeface="楷体-简"/>
              </a:rPr>
              <a:t>为了增加刺激目标数</a:t>
            </a:r>
            <a:r>
              <a:rPr lang="en-US" altLang="zh-CN" dirty="0">
                <a:ea typeface="楷体-简"/>
              </a:rPr>
              <a:t>,</a:t>
            </a:r>
            <a:r>
              <a:rPr lang="zh-CN" altLang="en-US" dirty="0">
                <a:ea typeface="楷体-简"/>
              </a:rPr>
              <a:t>并同时确保高的目标识别率和快速的目标识别速度</a:t>
            </a:r>
            <a:r>
              <a:rPr lang="en-US" altLang="zh-CN" dirty="0" smtClean="0">
                <a:ea typeface="楷体-简"/>
              </a:rPr>
              <a:t>,</a:t>
            </a:r>
            <a:r>
              <a:rPr lang="zh-CN" altLang="en-US" dirty="0" smtClean="0">
                <a:ea typeface="楷体-简"/>
              </a:rPr>
              <a:t>本文</a:t>
            </a:r>
            <a:r>
              <a:rPr lang="zh-CN" altLang="en-US" dirty="0" smtClean="0">
                <a:ea typeface="楷体-简"/>
              </a:rPr>
              <a:t>提</a:t>
            </a:r>
            <a:r>
              <a:rPr lang="zh-CN" altLang="en-US" dirty="0" smtClean="0">
                <a:ea typeface="楷体-简"/>
              </a:rPr>
              <a:t>出</a:t>
            </a:r>
            <a:r>
              <a:rPr lang="zh-CN" altLang="en-US" dirty="0">
                <a:ea typeface="楷体-简"/>
              </a:rPr>
              <a:t>了不同编码分组调制。实现方法是将刺激目标分成几组</a:t>
            </a:r>
            <a:r>
              <a:rPr lang="en-US" altLang="zh-CN" dirty="0">
                <a:ea typeface="楷体-简"/>
              </a:rPr>
              <a:t>,</a:t>
            </a:r>
            <a:r>
              <a:rPr lang="zh-CN" altLang="en-US" dirty="0">
                <a:ea typeface="楷体-简"/>
              </a:rPr>
              <a:t>每组使用</a:t>
            </a:r>
            <a:r>
              <a:rPr lang="zh-CN" altLang="en-US" dirty="0" smtClean="0">
                <a:ea typeface="楷体-简"/>
              </a:rPr>
              <a:t>不同的调制编码</a:t>
            </a:r>
            <a:r>
              <a:rPr lang="zh-CN" altLang="en-US" dirty="0">
                <a:ea typeface="楷体-简"/>
              </a:rPr>
              <a:t>。</a:t>
            </a:r>
            <a:r>
              <a:rPr lang="zh-CN" altLang="en-US" dirty="0" smtClean="0">
                <a:ea typeface="楷体-简"/>
              </a:rPr>
              <a:t>图</a:t>
            </a:r>
            <a:r>
              <a:rPr lang="en-US" altLang="zh-CN" dirty="0" smtClean="0">
                <a:ea typeface="楷体-简"/>
              </a:rPr>
              <a:t>5.1</a:t>
            </a:r>
            <a:r>
              <a:rPr lang="en-US" altLang="zh-CN" dirty="0">
                <a:ea typeface="楷体-简"/>
              </a:rPr>
              <a:t>(a)</a:t>
            </a:r>
            <a:r>
              <a:rPr lang="zh-CN" altLang="en-US" dirty="0">
                <a:ea typeface="楷体-简"/>
              </a:rPr>
              <a:t>显示</a:t>
            </a:r>
            <a:r>
              <a:rPr lang="zh-CN" altLang="en-US" dirty="0" smtClean="0">
                <a:ea typeface="楷体-简"/>
              </a:rPr>
              <a:t>的是使用两种调制序列对</a:t>
            </a:r>
            <a:r>
              <a:rPr lang="en-US" altLang="zh-CN" dirty="0" smtClean="0">
                <a:ea typeface="楷体-简"/>
              </a:rPr>
              <a:t>32</a:t>
            </a:r>
            <a:r>
              <a:rPr lang="zh-CN" altLang="en-US" dirty="0" smtClean="0">
                <a:ea typeface="楷体-简"/>
              </a:rPr>
              <a:t>个</a:t>
            </a:r>
            <a:r>
              <a:rPr lang="zh-CN" altLang="en-US" dirty="0">
                <a:ea typeface="楷体-简"/>
              </a:rPr>
              <a:t>刺激</a:t>
            </a:r>
            <a:r>
              <a:rPr lang="zh-CN" altLang="en-US" dirty="0" smtClean="0">
                <a:ea typeface="楷体-简"/>
              </a:rPr>
              <a:t>目标进行调制</a:t>
            </a:r>
            <a:r>
              <a:rPr lang="en-US" altLang="zh-CN" dirty="0">
                <a:ea typeface="楷体-简"/>
              </a:rPr>
              <a:t>,</a:t>
            </a:r>
            <a:r>
              <a:rPr lang="zh-CN" altLang="en-US" dirty="0">
                <a:ea typeface="楷体-简"/>
              </a:rPr>
              <a:t>灰色方块为刺激目标</a:t>
            </a:r>
            <a:r>
              <a:rPr lang="zh-CN" altLang="en-US" dirty="0" smtClean="0">
                <a:ea typeface="楷体-简"/>
              </a:rPr>
              <a:t>。在 </a:t>
            </a:r>
            <a:r>
              <a:rPr lang="en-US" altLang="zh-CN" dirty="0" err="1">
                <a:ea typeface="楷体-简"/>
              </a:rPr>
              <a:t>Golay</a:t>
            </a:r>
            <a:r>
              <a:rPr lang="en-US" altLang="zh-CN" dirty="0">
                <a:ea typeface="楷体-简"/>
              </a:rPr>
              <a:t> AB </a:t>
            </a:r>
            <a:r>
              <a:rPr lang="zh-CN" altLang="en-US" dirty="0">
                <a:ea typeface="楷体-简"/>
              </a:rPr>
              <a:t>码或近完美码调制下</a:t>
            </a:r>
            <a:r>
              <a:rPr lang="en-US" altLang="zh-CN" dirty="0" smtClean="0">
                <a:ea typeface="楷体-简"/>
              </a:rPr>
              <a:t>,</a:t>
            </a:r>
            <a:r>
              <a:rPr lang="zh-CN" altLang="en-US" dirty="0" smtClean="0">
                <a:ea typeface="楷体-简"/>
              </a:rPr>
              <a:t>目标</a:t>
            </a:r>
            <a:r>
              <a:rPr lang="zh-CN" altLang="en-US" dirty="0">
                <a:ea typeface="楷体-简"/>
              </a:rPr>
              <a:t>的识别率较高</a:t>
            </a:r>
            <a:r>
              <a:rPr lang="en-US" altLang="zh-CN" dirty="0">
                <a:ea typeface="楷体-简"/>
              </a:rPr>
              <a:t>,</a:t>
            </a:r>
            <a:r>
              <a:rPr lang="zh-CN" altLang="en-US" dirty="0">
                <a:ea typeface="楷体-简"/>
              </a:rPr>
              <a:t>所以采用这两种码对两组目标进行调制</a:t>
            </a:r>
            <a:r>
              <a:rPr lang="en-US" altLang="zh-CN" dirty="0">
                <a:ea typeface="楷体-简"/>
              </a:rPr>
              <a:t>,</a:t>
            </a:r>
            <a:r>
              <a:rPr lang="zh-CN" altLang="en-US" dirty="0" smtClean="0">
                <a:ea typeface="楷体-简"/>
              </a:rPr>
              <a:t>图</a:t>
            </a:r>
            <a:r>
              <a:rPr lang="en-US" altLang="zh-CN" dirty="0" smtClean="0">
                <a:ea typeface="楷体-简"/>
              </a:rPr>
              <a:t>5.1</a:t>
            </a:r>
            <a:r>
              <a:rPr lang="en-US" altLang="zh-CN" dirty="0">
                <a:ea typeface="楷体-简"/>
              </a:rPr>
              <a:t>(b)</a:t>
            </a:r>
            <a:r>
              <a:rPr lang="zh-CN" altLang="en-US" dirty="0" smtClean="0">
                <a:ea typeface="楷体-简"/>
              </a:rPr>
              <a:t>是两种码</a:t>
            </a:r>
            <a:r>
              <a:rPr lang="zh-CN" altLang="en-US" dirty="0">
                <a:ea typeface="楷体-简"/>
              </a:rPr>
              <a:t>的二进制序列及其移位后的序列</a:t>
            </a:r>
            <a:r>
              <a:rPr lang="en-US" altLang="zh-CN" dirty="0">
                <a:ea typeface="楷体-简"/>
              </a:rPr>
              <a:t>,</a:t>
            </a:r>
            <a:r>
              <a:rPr lang="zh-CN" altLang="en-US" dirty="0">
                <a:ea typeface="楷体-简"/>
              </a:rPr>
              <a:t>相邻两个刺激块间的刺激序列的移位是 </a:t>
            </a:r>
            <a:r>
              <a:rPr lang="en-US" altLang="zh-CN" dirty="0">
                <a:ea typeface="楷体-简"/>
              </a:rPr>
              <a:t>4 </a:t>
            </a:r>
            <a:r>
              <a:rPr lang="zh-CN" altLang="en-US" dirty="0">
                <a:ea typeface="楷体-简"/>
              </a:rPr>
              <a:t>帧。</a:t>
            </a:r>
            <a:r>
              <a:rPr lang="en-US" altLang="zh-CN" dirty="0">
                <a:ea typeface="楷体-简"/>
              </a:rPr>
              <a:t>T0 </a:t>
            </a:r>
            <a:r>
              <a:rPr lang="zh-CN" altLang="en-US" dirty="0">
                <a:ea typeface="楷体-简"/>
              </a:rPr>
              <a:t>至 </a:t>
            </a:r>
            <a:r>
              <a:rPr lang="en-US" altLang="zh-CN" dirty="0">
                <a:ea typeface="楷体-简"/>
              </a:rPr>
              <a:t>T15 </a:t>
            </a:r>
            <a:r>
              <a:rPr lang="zh-CN" altLang="en-US" dirty="0">
                <a:ea typeface="楷体-简"/>
              </a:rPr>
              <a:t>的调制码</a:t>
            </a:r>
            <a:r>
              <a:rPr lang="zh-CN" altLang="en-US" dirty="0" smtClean="0">
                <a:ea typeface="楷体-简"/>
              </a:rPr>
              <a:t>采用</a:t>
            </a:r>
            <a:r>
              <a:rPr lang="en-US" altLang="zh-CN" dirty="0" err="1" smtClean="0">
                <a:ea typeface="楷体-简"/>
              </a:rPr>
              <a:t>Golay</a:t>
            </a:r>
            <a:r>
              <a:rPr lang="en-US" altLang="zh-CN" dirty="0" smtClean="0">
                <a:ea typeface="楷体-简"/>
              </a:rPr>
              <a:t> </a:t>
            </a:r>
            <a:r>
              <a:rPr lang="en-US" altLang="zh-CN" dirty="0">
                <a:ea typeface="楷体-简"/>
              </a:rPr>
              <a:t>AB </a:t>
            </a:r>
            <a:r>
              <a:rPr lang="zh-CN" altLang="en-US" dirty="0">
                <a:ea typeface="楷体-简"/>
              </a:rPr>
              <a:t>序列</a:t>
            </a:r>
            <a:r>
              <a:rPr lang="en-US" altLang="zh-CN" dirty="0">
                <a:ea typeface="楷体-简"/>
              </a:rPr>
              <a:t>,T16 </a:t>
            </a:r>
            <a:r>
              <a:rPr lang="zh-CN" altLang="en-US" dirty="0">
                <a:ea typeface="楷体-简"/>
              </a:rPr>
              <a:t>至 </a:t>
            </a:r>
            <a:r>
              <a:rPr lang="en-US" altLang="zh-CN" dirty="0">
                <a:ea typeface="楷体-简"/>
              </a:rPr>
              <a:t>T31 </a:t>
            </a:r>
            <a:r>
              <a:rPr lang="zh-CN" altLang="en-US" dirty="0">
                <a:ea typeface="楷体-简"/>
              </a:rPr>
              <a:t>的调制码采用近完美</a:t>
            </a:r>
            <a:r>
              <a:rPr lang="zh-CN" altLang="en-US" dirty="0" smtClean="0">
                <a:ea typeface="楷体-简"/>
              </a:rPr>
              <a:t>序列</a:t>
            </a:r>
            <a:r>
              <a:rPr lang="zh-CN" altLang="en-US" dirty="0">
                <a:ea typeface="楷体-简"/>
              </a:rPr>
              <a:t>。 </a:t>
            </a:r>
            <a:endParaRPr lang="zh-CN" altLang="en-US" dirty="0">
              <a:ea typeface="楷体-简"/>
            </a:endParaRPr>
          </a:p>
          <a:p>
            <a:endParaRPr kumimoji="1" lang="zh-CN" altLang="en-US" dirty="0"/>
          </a:p>
        </p:txBody>
      </p:sp>
      <p:pic>
        <p:nvPicPr>
          <p:cNvPr id="4" name="图片 3" descr="屏幕快照 2017-11-21 下午9.50.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859" y="5222597"/>
            <a:ext cx="3852141" cy="1635403"/>
          </a:xfrm>
          <a:prstGeom prst="rect">
            <a:avLst/>
          </a:prstGeom>
        </p:spPr>
      </p:pic>
    </p:spTree>
    <p:extLst>
      <p:ext uri="{BB962C8B-B14F-4D97-AF65-F5344CB8AC3E}">
        <p14:creationId xmlns:p14="http://schemas.microsoft.com/office/powerpoint/2010/main" val="3887145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0" indent="457200">
              <a:lnSpc>
                <a:spcPct val="125000"/>
              </a:lnSpc>
              <a:buNone/>
            </a:pPr>
            <a:r>
              <a:rPr lang="zh-CN" altLang="en-US" dirty="0">
                <a:ea typeface="楷体-简"/>
              </a:rPr>
              <a:t>通过训练阶段</a:t>
            </a:r>
            <a:r>
              <a:rPr lang="en-US" altLang="zh-CN" dirty="0">
                <a:ea typeface="楷体-简"/>
              </a:rPr>
              <a:t>,</a:t>
            </a:r>
            <a:r>
              <a:rPr lang="zh-CN" altLang="en-US" dirty="0">
                <a:ea typeface="楷体-简"/>
              </a:rPr>
              <a:t>我们得到了</a:t>
            </a:r>
            <a:r>
              <a:rPr lang="en-US" altLang="zh-CN" dirty="0">
                <a:ea typeface="楷体-简"/>
              </a:rPr>
              <a:t>T10</a:t>
            </a:r>
            <a:r>
              <a:rPr lang="zh-CN" altLang="en-US" dirty="0">
                <a:ea typeface="楷体-简"/>
              </a:rPr>
              <a:t>和</a:t>
            </a:r>
            <a:r>
              <a:rPr lang="en-US" altLang="zh-CN" dirty="0">
                <a:ea typeface="楷体-简"/>
              </a:rPr>
              <a:t>T26</a:t>
            </a:r>
            <a:r>
              <a:rPr lang="zh-CN" altLang="en-US" dirty="0">
                <a:ea typeface="楷体-简"/>
              </a:rPr>
              <a:t>的多导联模板</a:t>
            </a:r>
            <a:r>
              <a:rPr lang="en-US" altLang="zh-CN" dirty="0">
                <a:ea typeface="楷体-简"/>
              </a:rPr>
              <a:t>,T0</a:t>
            </a:r>
            <a:r>
              <a:rPr lang="zh-CN" altLang="en-US" dirty="0">
                <a:ea typeface="楷体-简"/>
              </a:rPr>
              <a:t>至</a:t>
            </a:r>
            <a:r>
              <a:rPr lang="en-US" altLang="zh-CN" dirty="0">
                <a:ea typeface="楷体-简"/>
              </a:rPr>
              <a:t>T15</a:t>
            </a:r>
            <a:r>
              <a:rPr lang="zh-CN" altLang="en-US" dirty="0">
                <a:ea typeface="楷体-简"/>
              </a:rPr>
              <a:t>的</a:t>
            </a:r>
            <a:r>
              <a:rPr lang="zh-CN" altLang="en-US" dirty="0" smtClean="0">
                <a:ea typeface="楷体-简"/>
              </a:rPr>
              <a:t>多导联模板通过对</a:t>
            </a:r>
            <a:r>
              <a:rPr lang="en-US" altLang="zh-CN" dirty="0">
                <a:ea typeface="楷体-简"/>
              </a:rPr>
              <a:t>T10</a:t>
            </a:r>
            <a:r>
              <a:rPr lang="zh-CN" altLang="en-US" dirty="0">
                <a:ea typeface="楷体-简"/>
              </a:rPr>
              <a:t>的多导联模板的不同移位产生</a:t>
            </a:r>
            <a:r>
              <a:rPr lang="en-US" altLang="zh-CN" dirty="0">
                <a:ea typeface="楷体-简"/>
              </a:rPr>
              <a:t>,T16</a:t>
            </a:r>
            <a:r>
              <a:rPr lang="zh-CN" altLang="en-US" dirty="0">
                <a:ea typeface="楷体-简"/>
              </a:rPr>
              <a:t>至</a:t>
            </a:r>
            <a:r>
              <a:rPr lang="en-US" altLang="zh-CN" dirty="0">
                <a:ea typeface="楷体-简"/>
              </a:rPr>
              <a:t>T31</a:t>
            </a:r>
            <a:r>
              <a:rPr lang="zh-CN" altLang="en-US" dirty="0">
                <a:ea typeface="楷体-简"/>
              </a:rPr>
              <a:t>的多导联模板通过对</a:t>
            </a:r>
            <a:r>
              <a:rPr lang="en-US" altLang="zh-CN" dirty="0" smtClean="0">
                <a:ea typeface="楷体-简"/>
              </a:rPr>
              <a:t>T26</a:t>
            </a:r>
            <a:r>
              <a:rPr lang="zh-CN" altLang="en-US" dirty="0" smtClean="0">
                <a:ea typeface="楷体-简"/>
              </a:rPr>
              <a:t>的多导联模板的</a:t>
            </a:r>
            <a:r>
              <a:rPr lang="zh-CN" altLang="en-US" dirty="0">
                <a:ea typeface="楷体-简"/>
              </a:rPr>
              <a:t>不同移位产生。根据</a:t>
            </a:r>
            <a:r>
              <a:rPr lang="en-US" altLang="zh-CN" dirty="0">
                <a:ea typeface="楷体-简"/>
              </a:rPr>
              <a:t>T10</a:t>
            </a:r>
            <a:r>
              <a:rPr lang="zh-CN" altLang="en-US" dirty="0">
                <a:ea typeface="楷体-简"/>
              </a:rPr>
              <a:t>或</a:t>
            </a:r>
            <a:r>
              <a:rPr lang="en-US" altLang="zh-CN" dirty="0">
                <a:ea typeface="楷体-简"/>
              </a:rPr>
              <a:t>T26</a:t>
            </a:r>
            <a:r>
              <a:rPr lang="zh-CN" altLang="en-US" dirty="0">
                <a:ea typeface="楷体-简"/>
              </a:rPr>
              <a:t>的多导联模板数据</a:t>
            </a:r>
            <a:r>
              <a:rPr lang="en-US" altLang="zh-CN" dirty="0">
                <a:ea typeface="楷体-简"/>
              </a:rPr>
              <a:t>,</a:t>
            </a:r>
            <a:r>
              <a:rPr lang="zh-CN" altLang="en-US" dirty="0">
                <a:ea typeface="楷体-简"/>
              </a:rPr>
              <a:t>采用</a:t>
            </a:r>
            <a:r>
              <a:rPr lang="en-US" altLang="zh-CN" dirty="0">
                <a:ea typeface="楷体-简"/>
              </a:rPr>
              <a:t>CCA</a:t>
            </a:r>
            <a:r>
              <a:rPr lang="zh-CN" altLang="en-US" dirty="0" smtClean="0">
                <a:ea typeface="楷体-简"/>
              </a:rPr>
              <a:t>或</a:t>
            </a:r>
            <a:r>
              <a:rPr lang="en-US" altLang="zh-CN" dirty="0" smtClean="0">
                <a:ea typeface="楷体-简"/>
              </a:rPr>
              <a:t>MCC</a:t>
            </a:r>
            <a:r>
              <a:rPr lang="zh-CN" altLang="en-US" dirty="0">
                <a:ea typeface="楷体-简"/>
              </a:rPr>
              <a:t>算法获得空域滤波器</a:t>
            </a:r>
            <a:r>
              <a:rPr lang="en-US" altLang="zh-CN" i="1" dirty="0" err="1">
                <a:ea typeface="楷体-简"/>
              </a:rPr>
              <a:t>Wx</a:t>
            </a:r>
            <a:r>
              <a:rPr lang="zh-CN" altLang="en-US" dirty="0">
                <a:ea typeface="楷体-简"/>
              </a:rPr>
              <a:t>或</a:t>
            </a:r>
            <a:r>
              <a:rPr lang="en-US" altLang="zh-CN" i="1" dirty="0">
                <a:ea typeface="楷体-简"/>
              </a:rPr>
              <a:t>w</a:t>
            </a:r>
            <a:r>
              <a:rPr lang="en-US" altLang="zh-CN" dirty="0">
                <a:ea typeface="楷体-简"/>
              </a:rPr>
              <a:t>,</a:t>
            </a:r>
            <a:r>
              <a:rPr lang="zh-CN" altLang="en-US" dirty="0">
                <a:ea typeface="楷体-简"/>
              </a:rPr>
              <a:t>并利用空域滤波器分别将</a:t>
            </a:r>
            <a:r>
              <a:rPr lang="en-US" altLang="zh-CN" dirty="0">
                <a:ea typeface="楷体-简"/>
              </a:rPr>
              <a:t>32</a:t>
            </a:r>
            <a:r>
              <a:rPr lang="zh-CN" altLang="en-US" dirty="0">
                <a:ea typeface="楷体-简"/>
              </a:rPr>
              <a:t>个刺激目标</a:t>
            </a:r>
            <a:r>
              <a:rPr lang="zh-CN" altLang="en-US" dirty="0" smtClean="0">
                <a:ea typeface="楷体-简"/>
              </a:rPr>
              <a:t>的多</a:t>
            </a:r>
            <a:r>
              <a:rPr lang="zh-CN" altLang="en-US" dirty="0">
                <a:ea typeface="楷体-简"/>
              </a:rPr>
              <a:t>导联模板线性融合为单导联模板。空域滤波后的单导联实验数据与</a:t>
            </a:r>
            <a:r>
              <a:rPr lang="en-US" altLang="zh-CN" dirty="0">
                <a:ea typeface="楷体-简"/>
              </a:rPr>
              <a:t>32</a:t>
            </a:r>
            <a:r>
              <a:rPr lang="zh-CN" altLang="en-US" dirty="0" smtClean="0">
                <a:ea typeface="楷体-简"/>
              </a:rPr>
              <a:t>个模板匹配</a:t>
            </a:r>
            <a:r>
              <a:rPr lang="en-US" altLang="zh-CN" dirty="0">
                <a:ea typeface="楷体-简"/>
              </a:rPr>
              <a:t>,</a:t>
            </a:r>
            <a:r>
              <a:rPr lang="zh-CN" altLang="en-US" dirty="0">
                <a:ea typeface="楷体-简"/>
              </a:rPr>
              <a:t>相关系数最大值所对应的目标即为受试者注视的目标。 </a:t>
            </a:r>
            <a:endParaRPr lang="zh-CN" altLang="en-US" dirty="0">
              <a:ea typeface="楷体-简"/>
            </a:endParaRPr>
          </a:p>
          <a:p>
            <a:pPr marL="0" indent="0">
              <a:buNone/>
            </a:pPr>
            <a:endParaRPr lang="zh-CN" altLang="en-US" dirty="0"/>
          </a:p>
        </p:txBody>
      </p:sp>
    </p:spTree>
    <p:extLst>
      <p:ext uri="{BB962C8B-B14F-4D97-AF65-F5344CB8AC3E}">
        <p14:creationId xmlns:p14="http://schemas.microsoft.com/office/powerpoint/2010/main" val="75562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视觉诱发脑机接口 </a:t>
            </a:r>
            <a:endParaRPr kumimoji="1" lang="zh-CN" altLang="en-US" dirty="0"/>
          </a:p>
        </p:txBody>
      </p:sp>
      <p:sp>
        <p:nvSpPr>
          <p:cNvPr id="3" name="内容占位符 2"/>
          <p:cNvSpPr>
            <a:spLocks noGrp="1"/>
          </p:cNvSpPr>
          <p:nvPr>
            <p:ph idx="1"/>
          </p:nvPr>
        </p:nvSpPr>
        <p:spPr/>
        <p:txBody>
          <a:bodyPr>
            <a:normAutofit/>
          </a:bodyPr>
          <a:lstStyle/>
          <a:p>
            <a:pPr marL="0" indent="457200">
              <a:lnSpc>
                <a:spcPct val="145000"/>
              </a:lnSpc>
              <a:buNone/>
            </a:pPr>
            <a:r>
              <a:rPr lang="zh-CN" altLang="en-US" dirty="0">
                <a:ea typeface="楷体-简"/>
              </a:rPr>
              <a:t>视觉诱发电位脑机接口有三种调制方式</a:t>
            </a:r>
            <a:r>
              <a:rPr lang="en-US" altLang="zh-CN" dirty="0">
                <a:ea typeface="楷体-简"/>
              </a:rPr>
              <a:t>:</a:t>
            </a:r>
            <a:r>
              <a:rPr lang="zh-CN" altLang="en-US" dirty="0">
                <a:ea typeface="楷体-简"/>
              </a:rPr>
              <a:t>时间调制、</a:t>
            </a:r>
            <a:r>
              <a:rPr lang="zh-CN" altLang="en-US" dirty="0" smtClean="0">
                <a:ea typeface="楷体-简"/>
              </a:rPr>
              <a:t>频率调制和伪随机码调制</a:t>
            </a:r>
            <a:r>
              <a:rPr lang="en-US" altLang="zh-CN" dirty="0">
                <a:ea typeface="楷体-简"/>
              </a:rPr>
              <a:t>,</a:t>
            </a:r>
            <a:r>
              <a:rPr lang="zh-CN" altLang="en-US" dirty="0">
                <a:ea typeface="楷体-简"/>
              </a:rPr>
              <a:t>在频率调制方式中</a:t>
            </a:r>
            <a:r>
              <a:rPr lang="en-US" altLang="zh-CN" dirty="0">
                <a:ea typeface="楷体-简"/>
              </a:rPr>
              <a:t>,</a:t>
            </a:r>
            <a:r>
              <a:rPr lang="zh-CN" altLang="en-US" dirty="0">
                <a:ea typeface="楷体-简"/>
              </a:rPr>
              <a:t>还可以结合相位对刺激块混合调制。当使用</a:t>
            </a:r>
            <a:r>
              <a:rPr lang="zh-CN" altLang="en-US" dirty="0" smtClean="0">
                <a:ea typeface="楷体-简"/>
              </a:rPr>
              <a:t>者受到频率小于</a:t>
            </a:r>
            <a:r>
              <a:rPr lang="en-US" altLang="zh-CN" dirty="0" smtClean="0">
                <a:ea typeface="楷体-简"/>
              </a:rPr>
              <a:t>6Hz</a:t>
            </a:r>
            <a:r>
              <a:rPr lang="zh-CN" altLang="en-US" dirty="0" smtClean="0">
                <a:ea typeface="楷体-简"/>
              </a:rPr>
              <a:t>的</a:t>
            </a:r>
            <a:r>
              <a:rPr lang="zh-CN" altLang="en-US" dirty="0">
                <a:ea typeface="楷体-简"/>
              </a:rPr>
              <a:t>闪烁块刺激时</a:t>
            </a:r>
            <a:r>
              <a:rPr lang="en-US" altLang="zh-CN" dirty="0">
                <a:ea typeface="楷体-简"/>
              </a:rPr>
              <a:t>,</a:t>
            </a:r>
            <a:r>
              <a:rPr lang="zh-CN" altLang="en-US" dirty="0">
                <a:ea typeface="楷体-简"/>
              </a:rPr>
              <a:t>产生的视觉诱发电位为瞬态视觉诱发电位</a:t>
            </a:r>
            <a:r>
              <a:rPr lang="en-US" altLang="zh-CN" dirty="0">
                <a:ea typeface="楷体-简"/>
              </a:rPr>
              <a:t>(Visual Evoked </a:t>
            </a:r>
            <a:r>
              <a:rPr lang="en-US" altLang="zh-CN" dirty="0" smtClean="0">
                <a:ea typeface="楷体-简"/>
              </a:rPr>
              <a:t>Potential</a:t>
            </a:r>
            <a:r>
              <a:rPr lang="zh-CN" altLang="en-US" dirty="0" smtClean="0">
                <a:ea typeface="楷体-简"/>
              </a:rPr>
              <a:t> </a:t>
            </a:r>
            <a:r>
              <a:rPr lang="en-US" altLang="zh-CN" dirty="0" smtClean="0">
                <a:ea typeface="楷体-简"/>
              </a:rPr>
              <a:t>,</a:t>
            </a:r>
            <a:r>
              <a:rPr lang="en-US" altLang="zh-CN" dirty="0">
                <a:ea typeface="楷体-简"/>
              </a:rPr>
              <a:t>T</a:t>
            </a:r>
            <a:r>
              <a:rPr lang="en-US" altLang="zh-CN" dirty="0" smtClean="0">
                <a:ea typeface="楷体-简"/>
              </a:rPr>
              <a:t>SVEP</a:t>
            </a:r>
            <a:r>
              <a:rPr lang="en-US" altLang="zh-CN" dirty="0">
                <a:ea typeface="楷体-简"/>
              </a:rPr>
              <a:t>),</a:t>
            </a:r>
            <a:r>
              <a:rPr lang="zh-CN" altLang="en-US" dirty="0">
                <a:ea typeface="楷体-简"/>
              </a:rPr>
              <a:t>当受到频率大于</a:t>
            </a:r>
            <a:r>
              <a:rPr lang="en-US" altLang="zh-CN" dirty="0">
                <a:ea typeface="楷体-简"/>
              </a:rPr>
              <a:t>6Hz</a:t>
            </a:r>
            <a:r>
              <a:rPr lang="zh-CN" altLang="en-US" dirty="0">
                <a:ea typeface="楷体-简"/>
              </a:rPr>
              <a:t>的闪烁块刺激时</a:t>
            </a:r>
            <a:r>
              <a:rPr lang="en-US" altLang="zh-CN" dirty="0">
                <a:ea typeface="楷体-简"/>
              </a:rPr>
              <a:t>,</a:t>
            </a:r>
            <a:r>
              <a:rPr lang="zh-CN" altLang="en-US" dirty="0">
                <a:ea typeface="楷体-简"/>
              </a:rPr>
              <a:t>产</a:t>
            </a:r>
            <a:r>
              <a:rPr lang="zh-CN" altLang="en-US" dirty="0" smtClean="0">
                <a:ea typeface="楷体-简"/>
              </a:rPr>
              <a:t>生的视觉诱发电位为稳态视觉诱发电位</a:t>
            </a:r>
            <a:r>
              <a:rPr lang="en-US" altLang="zh-CN" dirty="0">
                <a:ea typeface="楷体-简"/>
              </a:rPr>
              <a:t>(Steady-State Visual Evoked </a:t>
            </a:r>
            <a:r>
              <a:rPr lang="en-US" altLang="zh-CN" dirty="0" smtClean="0">
                <a:ea typeface="楷体-简"/>
              </a:rPr>
              <a:t>Potentials</a:t>
            </a:r>
            <a:r>
              <a:rPr lang="zh-CN" altLang="en-US" dirty="0">
                <a:ea typeface="楷体-简"/>
              </a:rPr>
              <a:t>,</a:t>
            </a:r>
            <a:r>
              <a:rPr lang="en-US" altLang="zh-CN" dirty="0" smtClean="0">
                <a:ea typeface="楷体-简"/>
              </a:rPr>
              <a:t>SSVEP</a:t>
            </a:r>
            <a:r>
              <a:rPr lang="en-US" altLang="zh-CN" dirty="0">
                <a:ea typeface="楷体-简"/>
              </a:rPr>
              <a:t>)</a:t>
            </a:r>
            <a:r>
              <a:rPr lang="zh-CN" altLang="en-US" dirty="0">
                <a:ea typeface="楷体-简"/>
              </a:rPr>
              <a:t>。 </a:t>
            </a:r>
          </a:p>
          <a:p>
            <a:endParaRPr kumimoji="1" lang="zh-CN" altLang="en-US" dirty="0"/>
          </a:p>
        </p:txBody>
      </p:sp>
    </p:spTree>
    <p:extLst>
      <p:ext uri="{BB962C8B-B14F-4D97-AF65-F5344CB8AC3E}">
        <p14:creationId xmlns:p14="http://schemas.microsoft.com/office/powerpoint/2010/main" val="3724797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识别准确率</a:t>
            </a:r>
            <a:endParaRPr kumimoji="1" lang="zh-CN" altLang="en-US" dirty="0"/>
          </a:p>
        </p:txBody>
      </p:sp>
      <p:sp>
        <p:nvSpPr>
          <p:cNvPr id="3" name="内容占位符 2"/>
          <p:cNvSpPr>
            <a:spLocks noGrp="1"/>
          </p:cNvSpPr>
          <p:nvPr>
            <p:ph idx="1"/>
          </p:nvPr>
        </p:nvSpPr>
        <p:spPr/>
        <p:txBody>
          <a:bodyPr>
            <a:normAutofit lnSpcReduction="10000"/>
          </a:bodyPr>
          <a:lstStyle/>
          <a:p>
            <a:pPr marL="0" indent="457200">
              <a:lnSpc>
                <a:spcPct val="125000"/>
              </a:lnSpc>
              <a:buNone/>
            </a:pPr>
            <a:r>
              <a:rPr lang="en-US" altLang="zh-CN" dirty="0">
                <a:ea typeface="楷体-简"/>
              </a:rPr>
              <a:t>M</a:t>
            </a:r>
            <a:r>
              <a:rPr lang="zh-CN" altLang="en-US" dirty="0">
                <a:ea typeface="楷体-简"/>
              </a:rPr>
              <a:t>序列调制的刺激器中</a:t>
            </a:r>
            <a:r>
              <a:rPr lang="en-US" altLang="zh-CN" dirty="0">
                <a:ea typeface="楷体-简"/>
              </a:rPr>
              <a:t>,</a:t>
            </a:r>
            <a:r>
              <a:rPr lang="zh-CN" altLang="en-US" dirty="0">
                <a:ea typeface="楷体-简"/>
              </a:rPr>
              <a:t>相邻两个刺激块的序列移位为</a:t>
            </a:r>
            <a:r>
              <a:rPr lang="en-US" altLang="zh-CN" dirty="0">
                <a:ea typeface="楷体-简"/>
              </a:rPr>
              <a:t>2</a:t>
            </a:r>
            <a:r>
              <a:rPr lang="zh-CN" altLang="en-US" dirty="0">
                <a:ea typeface="楷体-简"/>
              </a:rPr>
              <a:t>帧</a:t>
            </a:r>
            <a:r>
              <a:rPr lang="en-US" altLang="zh-CN" dirty="0">
                <a:ea typeface="楷体-简"/>
              </a:rPr>
              <a:t>,</a:t>
            </a:r>
            <a:r>
              <a:rPr lang="zh-CN" altLang="en-US" dirty="0">
                <a:ea typeface="楷体-简"/>
              </a:rPr>
              <a:t>刺激</a:t>
            </a:r>
            <a:r>
              <a:rPr lang="zh-CN" altLang="en-US" dirty="0" smtClean="0">
                <a:ea typeface="楷体-简"/>
              </a:rPr>
              <a:t>目标数为</a:t>
            </a:r>
            <a:r>
              <a:rPr lang="en-US" altLang="zh-CN" dirty="0">
                <a:ea typeface="楷体-简"/>
              </a:rPr>
              <a:t>32,</a:t>
            </a:r>
            <a:r>
              <a:rPr lang="zh-CN" altLang="en-US" dirty="0">
                <a:ea typeface="楷体-简"/>
              </a:rPr>
              <a:t>参考目标为</a:t>
            </a:r>
            <a:r>
              <a:rPr lang="en-US" altLang="zh-CN" dirty="0">
                <a:ea typeface="楷体-简"/>
              </a:rPr>
              <a:t>T20,</a:t>
            </a:r>
            <a:r>
              <a:rPr lang="zh-CN" altLang="en-US" dirty="0">
                <a:ea typeface="楷体-简"/>
              </a:rPr>
              <a:t>如图</a:t>
            </a:r>
            <a:r>
              <a:rPr lang="en-US" altLang="zh-CN" dirty="0">
                <a:ea typeface="楷体-简"/>
              </a:rPr>
              <a:t>5.3</a:t>
            </a:r>
            <a:r>
              <a:rPr lang="zh-CN" altLang="en-US" dirty="0">
                <a:ea typeface="楷体-简"/>
              </a:rPr>
              <a:t>所示</a:t>
            </a:r>
            <a:r>
              <a:rPr lang="zh-CN" altLang="en-US" dirty="0" smtClean="0">
                <a:ea typeface="楷体-简"/>
              </a:rPr>
              <a:t>。从表</a:t>
            </a:r>
            <a:r>
              <a:rPr lang="en-US" altLang="zh-CN" dirty="0">
                <a:ea typeface="楷体-简"/>
              </a:rPr>
              <a:t>5.2</a:t>
            </a:r>
            <a:r>
              <a:rPr lang="zh-CN" altLang="en-US" dirty="0">
                <a:ea typeface="楷体-简"/>
              </a:rPr>
              <a:t>可以发现</a:t>
            </a:r>
            <a:r>
              <a:rPr lang="en-US" altLang="zh-CN" dirty="0">
                <a:ea typeface="楷体-简"/>
              </a:rPr>
              <a:t>,</a:t>
            </a:r>
            <a:r>
              <a:rPr lang="zh-CN" altLang="en-US" dirty="0">
                <a:ea typeface="楷体-简"/>
              </a:rPr>
              <a:t>除受试者</a:t>
            </a:r>
            <a:r>
              <a:rPr lang="en-US" altLang="zh-CN" dirty="0">
                <a:ea typeface="楷体-简"/>
              </a:rPr>
              <a:t>FH</a:t>
            </a:r>
            <a:r>
              <a:rPr lang="zh-CN" altLang="en-US" dirty="0">
                <a:ea typeface="楷体-简"/>
              </a:rPr>
              <a:t>外</a:t>
            </a:r>
            <a:r>
              <a:rPr lang="en-US" altLang="zh-CN" dirty="0">
                <a:ea typeface="楷体-简"/>
              </a:rPr>
              <a:t>,</a:t>
            </a:r>
            <a:r>
              <a:rPr lang="zh-CN" altLang="en-US" dirty="0">
                <a:ea typeface="楷体-简"/>
              </a:rPr>
              <a:t>其余受试者在两种序列分组调制</a:t>
            </a:r>
            <a:r>
              <a:rPr lang="zh-CN" altLang="en-US" dirty="0" smtClean="0">
                <a:ea typeface="楷体-简"/>
              </a:rPr>
              <a:t>下的识别率均比</a:t>
            </a:r>
            <a:r>
              <a:rPr lang="en-US" altLang="zh-CN" dirty="0">
                <a:ea typeface="楷体-简"/>
              </a:rPr>
              <a:t>M</a:t>
            </a:r>
            <a:r>
              <a:rPr lang="zh-CN" altLang="en-US" dirty="0">
                <a:ea typeface="楷体-简"/>
              </a:rPr>
              <a:t>序列调制下的识别率高</a:t>
            </a:r>
            <a:r>
              <a:rPr lang="en-US" altLang="zh-CN" dirty="0">
                <a:ea typeface="楷体-简"/>
              </a:rPr>
              <a:t>,</a:t>
            </a:r>
            <a:r>
              <a:rPr lang="zh-CN" altLang="en-US" dirty="0">
                <a:ea typeface="楷体-简"/>
              </a:rPr>
              <a:t>且受试者</a:t>
            </a:r>
            <a:r>
              <a:rPr lang="en-US" altLang="zh-CN" dirty="0">
                <a:ea typeface="楷体-简"/>
              </a:rPr>
              <a:t>HY</a:t>
            </a:r>
            <a:r>
              <a:rPr lang="zh-CN" altLang="en-US" dirty="0">
                <a:ea typeface="楷体-简"/>
              </a:rPr>
              <a:t>在两种情况</a:t>
            </a:r>
            <a:r>
              <a:rPr lang="zh-CN" altLang="en-US" dirty="0" smtClean="0">
                <a:ea typeface="楷体-简"/>
              </a:rPr>
              <a:t>下的识别率分别为</a:t>
            </a:r>
            <a:r>
              <a:rPr lang="en-US" altLang="zh-CN" dirty="0" smtClean="0">
                <a:ea typeface="楷体-简"/>
              </a:rPr>
              <a:t>92.20</a:t>
            </a:r>
            <a:r>
              <a:rPr lang="en-US" altLang="zh-CN" dirty="0">
                <a:ea typeface="楷体-简"/>
              </a:rPr>
              <a:t>%</a:t>
            </a:r>
            <a:r>
              <a:rPr lang="zh-CN" altLang="en-US" dirty="0">
                <a:ea typeface="楷体-简"/>
              </a:rPr>
              <a:t>、</a:t>
            </a:r>
            <a:r>
              <a:rPr lang="en-US" altLang="zh-CN" dirty="0">
                <a:ea typeface="楷体-简"/>
              </a:rPr>
              <a:t>81.58%</a:t>
            </a:r>
            <a:r>
              <a:rPr lang="zh-CN" altLang="en-US" dirty="0">
                <a:ea typeface="楷体-简"/>
              </a:rPr>
              <a:t>。在</a:t>
            </a:r>
            <a:r>
              <a:rPr lang="en-US" altLang="zh-CN" dirty="0">
                <a:ea typeface="楷体-简"/>
              </a:rPr>
              <a:t>M</a:t>
            </a:r>
            <a:r>
              <a:rPr lang="zh-CN" altLang="en-US" dirty="0">
                <a:ea typeface="楷体-简"/>
              </a:rPr>
              <a:t>序列调制下受试者识别率的平均值为</a:t>
            </a:r>
            <a:r>
              <a:rPr lang="en-US" altLang="zh-CN" dirty="0">
                <a:ea typeface="楷体-简"/>
              </a:rPr>
              <a:t>87.23%,</a:t>
            </a:r>
            <a:r>
              <a:rPr lang="zh-CN" altLang="en-US" dirty="0" smtClean="0">
                <a:ea typeface="楷体-简"/>
              </a:rPr>
              <a:t>而在两种序列分组调</a:t>
            </a:r>
            <a:r>
              <a:rPr lang="zh-CN" altLang="en-US" dirty="0">
                <a:ea typeface="楷体-简"/>
              </a:rPr>
              <a:t>制下受试者的平均值为</a:t>
            </a:r>
            <a:r>
              <a:rPr lang="en-US" altLang="zh-CN" dirty="0">
                <a:ea typeface="楷体-简"/>
              </a:rPr>
              <a:t>92.34%,</a:t>
            </a:r>
            <a:r>
              <a:rPr lang="zh-CN" altLang="en-US" dirty="0">
                <a:ea typeface="楷体-简"/>
              </a:rPr>
              <a:t>从平均值来看两者相差</a:t>
            </a:r>
            <a:r>
              <a:rPr lang="en-US" altLang="zh-CN" dirty="0">
                <a:ea typeface="楷体-简"/>
              </a:rPr>
              <a:t>5.11%</a:t>
            </a:r>
            <a:r>
              <a:rPr lang="zh-CN" altLang="en-US" dirty="0">
                <a:ea typeface="楷体-简"/>
              </a:rPr>
              <a:t>。</a:t>
            </a:r>
            <a:r>
              <a:rPr lang="zh-CN" altLang="en-US" dirty="0" smtClean="0">
                <a:ea typeface="楷体-简"/>
              </a:rPr>
              <a:t>实验</a:t>
            </a:r>
            <a:r>
              <a:rPr lang="zh-CN" altLang="en-US" dirty="0">
                <a:ea typeface="楷体-简"/>
              </a:rPr>
              <a:t>结果表明采用不同序列分组调制比采用一种序列、减少目标间</a:t>
            </a:r>
            <a:r>
              <a:rPr lang="zh-CN" altLang="en-US" dirty="0" smtClean="0">
                <a:ea typeface="楷体-简"/>
              </a:rPr>
              <a:t>的时间间隔来增加刺激</a:t>
            </a:r>
            <a:r>
              <a:rPr lang="zh-CN" altLang="en-US" dirty="0">
                <a:ea typeface="楷体-简"/>
              </a:rPr>
              <a:t>目标数更加有效</a:t>
            </a:r>
            <a:r>
              <a:rPr lang="en-US" altLang="zh-CN" dirty="0">
                <a:ea typeface="楷体-简"/>
              </a:rPr>
              <a:t>,</a:t>
            </a:r>
            <a:r>
              <a:rPr lang="zh-CN" altLang="en-US" dirty="0">
                <a:ea typeface="楷体-简"/>
              </a:rPr>
              <a:t>并且这种方法所需的目标检测时间没有增加</a:t>
            </a:r>
            <a:r>
              <a:rPr lang="en-US" altLang="zh-CN" dirty="0">
                <a:ea typeface="楷体-简"/>
              </a:rPr>
              <a:t>,</a:t>
            </a:r>
            <a:r>
              <a:rPr lang="zh-CN" altLang="en-US" dirty="0">
                <a:ea typeface="楷体-简"/>
              </a:rPr>
              <a:t>既确</a:t>
            </a:r>
            <a:r>
              <a:rPr lang="zh-CN" altLang="en-US" dirty="0" smtClean="0">
                <a:ea typeface="楷体-简"/>
              </a:rPr>
              <a:t>保了</a:t>
            </a:r>
            <a:r>
              <a:rPr lang="zh-CN" altLang="en-US" dirty="0">
                <a:ea typeface="楷体-简"/>
              </a:rPr>
              <a:t>高的目标识别率和检测速度</a:t>
            </a:r>
            <a:r>
              <a:rPr lang="en-US" altLang="zh-CN" dirty="0">
                <a:ea typeface="楷体-简"/>
              </a:rPr>
              <a:t>,</a:t>
            </a:r>
            <a:r>
              <a:rPr lang="zh-CN" altLang="en-US" dirty="0">
                <a:ea typeface="楷体-简"/>
              </a:rPr>
              <a:t>同时增加了刺激目标</a:t>
            </a:r>
            <a:r>
              <a:rPr lang="zh-CN" altLang="en-US" dirty="0" smtClean="0">
                <a:ea typeface="楷体-简"/>
              </a:rPr>
              <a:t>的个数</a:t>
            </a:r>
            <a:r>
              <a:rPr lang="zh-CN" altLang="en-US" dirty="0" smtClean="0">
                <a:ea typeface="楷体-简"/>
              </a:rPr>
              <a:t>。</a:t>
            </a:r>
            <a:endParaRPr lang="zh-CN" altLang="en-US" dirty="0">
              <a:ea typeface="楷体-简"/>
            </a:endParaRPr>
          </a:p>
        </p:txBody>
      </p:sp>
    </p:spTree>
    <p:extLst>
      <p:ext uri="{BB962C8B-B14F-4D97-AF65-F5344CB8AC3E}">
        <p14:creationId xmlns:p14="http://schemas.microsoft.com/office/powerpoint/2010/main" val="3044256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pic>
        <p:nvPicPr>
          <p:cNvPr id="4" name="内容占位符 3" descr="屏幕快照 2017-11-21 下午10.12.3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656" t="-37670" r="8300" b="-34040"/>
          <a:stretch/>
        </p:blipFill>
        <p:spPr>
          <a:xfrm>
            <a:off x="0" y="369455"/>
            <a:ext cx="9144000" cy="6107545"/>
          </a:xfrm>
        </p:spPr>
      </p:pic>
    </p:spTree>
    <p:extLst>
      <p:ext uri="{BB962C8B-B14F-4D97-AF65-F5344CB8AC3E}">
        <p14:creationId xmlns:p14="http://schemas.microsoft.com/office/powerpoint/2010/main" val="2144111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结论</a:t>
            </a:r>
            <a:endParaRPr kumimoji="1" lang="zh-CN" altLang="en-US" dirty="0"/>
          </a:p>
        </p:txBody>
      </p:sp>
      <p:sp>
        <p:nvSpPr>
          <p:cNvPr id="3" name="内容占位符 2"/>
          <p:cNvSpPr>
            <a:spLocks noGrp="1"/>
          </p:cNvSpPr>
          <p:nvPr>
            <p:ph idx="1"/>
          </p:nvPr>
        </p:nvSpPr>
        <p:spPr/>
        <p:txBody>
          <a:bodyPr/>
          <a:lstStyle/>
          <a:p>
            <a:pPr marL="0" indent="457200">
              <a:lnSpc>
                <a:spcPct val="125000"/>
              </a:lnSpc>
              <a:buNone/>
            </a:pPr>
            <a:r>
              <a:rPr lang="zh-CN" altLang="en-US" dirty="0" smtClean="0">
                <a:ea typeface="楷体-简"/>
              </a:rPr>
              <a:t>结果证</a:t>
            </a:r>
            <a:r>
              <a:rPr lang="zh-CN" altLang="en-US" dirty="0">
                <a:ea typeface="楷体-简"/>
              </a:rPr>
              <a:t>明不同编码分组调制这种方法能够保证高的识别率</a:t>
            </a:r>
            <a:r>
              <a:rPr lang="en-US" altLang="zh-CN" dirty="0">
                <a:ea typeface="楷体-简"/>
              </a:rPr>
              <a:t>,</a:t>
            </a:r>
            <a:r>
              <a:rPr lang="zh-CN" altLang="en-US" dirty="0">
                <a:ea typeface="楷体-简"/>
              </a:rPr>
              <a:t>同时不降低目标 识别速率</a:t>
            </a:r>
            <a:r>
              <a:rPr lang="en-US" altLang="zh-CN" dirty="0">
                <a:ea typeface="楷体-简"/>
              </a:rPr>
              <a:t>,</a:t>
            </a:r>
            <a:r>
              <a:rPr lang="zh-CN" altLang="en-US" dirty="0" smtClean="0">
                <a:ea typeface="楷体-简"/>
              </a:rPr>
              <a:t>同时兼顾了识别率和识别速</a:t>
            </a:r>
            <a:r>
              <a:rPr lang="zh-CN" altLang="en-US" dirty="0" smtClean="0">
                <a:ea typeface="楷体-简"/>
              </a:rPr>
              <a:t>率。</a:t>
            </a:r>
            <a:endParaRPr lang="zh-CN" altLang="en-US" dirty="0">
              <a:effectLst/>
              <a:ea typeface="楷体-简"/>
            </a:endParaRPr>
          </a:p>
        </p:txBody>
      </p:sp>
    </p:spTree>
    <p:extLst>
      <p:ext uri="{BB962C8B-B14F-4D97-AF65-F5344CB8AC3E}">
        <p14:creationId xmlns:p14="http://schemas.microsoft.com/office/powerpoint/2010/main" val="2609291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异步脑机接口系统</a:t>
            </a:r>
            <a:r>
              <a:rPr lang="zh-CN" altLang="en-US" dirty="0" smtClean="0"/>
              <a:t>的实现</a:t>
            </a:r>
            <a:endParaRPr lang="zh-CN" altLang="en-US" dirty="0">
              <a:effectLst/>
            </a:endParaRPr>
          </a:p>
        </p:txBody>
      </p:sp>
      <p:sp>
        <p:nvSpPr>
          <p:cNvPr id="3" name="内容占位符 2"/>
          <p:cNvSpPr>
            <a:spLocks noGrp="1"/>
          </p:cNvSpPr>
          <p:nvPr>
            <p:ph idx="1"/>
          </p:nvPr>
        </p:nvSpPr>
        <p:spPr/>
        <p:txBody>
          <a:bodyPr/>
          <a:lstStyle/>
          <a:p>
            <a:pPr marL="0" indent="457200">
              <a:lnSpc>
                <a:spcPct val="125000"/>
              </a:lnSpc>
              <a:buNone/>
            </a:pPr>
            <a:r>
              <a:rPr lang="zh-CN" altLang="en-US" dirty="0">
                <a:ea typeface="楷体-简"/>
              </a:rPr>
              <a:t>在实现实用化产品过程中</a:t>
            </a:r>
            <a:r>
              <a:rPr lang="en-US" altLang="zh-CN" dirty="0">
                <a:ea typeface="楷体-简"/>
              </a:rPr>
              <a:t>,</a:t>
            </a:r>
            <a:r>
              <a:rPr lang="zh-CN" altLang="en-US" dirty="0">
                <a:ea typeface="楷体-简"/>
              </a:rPr>
              <a:t>脑机接</a:t>
            </a:r>
            <a:r>
              <a:rPr lang="zh-CN" altLang="en-US" dirty="0" smtClean="0">
                <a:ea typeface="楷体-简"/>
              </a:rPr>
              <a:t>口的研究需要解决如何</a:t>
            </a:r>
            <a:r>
              <a:rPr lang="zh-CN" altLang="en-US" dirty="0">
                <a:ea typeface="楷体-简"/>
              </a:rPr>
              <a:t>采取有效的信号处理算法来区分工作状态和休闲状态</a:t>
            </a:r>
            <a:r>
              <a:rPr lang="en-US" altLang="zh-CN" dirty="0">
                <a:ea typeface="楷体-简"/>
              </a:rPr>
              <a:t>,</a:t>
            </a:r>
            <a:r>
              <a:rPr lang="zh-CN" altLang="en-US" dirty="0" smtClean="0">
                <a:ea typeface="楷体-简"/>
              </a:rPr>
              <a:t>实现异步脑机接口系统</a:t>
            </a:r>
            <a:r>
              <a:rPr lang="zh-CN" altLang="en-US" dirty="0" smtClean="0">
                <a:ea typeface="楷体-简"/>
              </a:rPr>
              <a:t>。</a:t>
            </a:r>
            <a:endParaRPr lang="en-US" altLang="zh-CN" dirty="0" smtClean="0">
              <a:ea typeface="楷体-简"/>
            </a:endParaRPr>
          </a:p>
          <a:p>
            <a:pPr marL="0" indent="457200">
              <a:lnSpc>
                <a:spcPct val="125000"/>
              </a:lnSpc>
              <a:buNone/>
            </a:pPr>
            <a:r>
              <a:rPr lang="zh-CN" altLang="en-US" dirty="0">
                <a:ea typeface="楷体-简"/>
              </a:rPr>
              <a:t>结合多种脑电信号模式 </a:t>
            </a:r>
            <a:r>
              <a:rPr lang="zh-CN" altLang="en-US" dirty="0" smtClean="0">
                <a:ea typeface="楷体-简"/>
              </a:rPr>
              <a:t>，从而实现复杂脑控任务。</a:t>
            </a:r>
            <a:endParaRPr lang="zh-CN" altLang="en-US" dirty="0">
              <a:ea typeface="楷体-简"/>
            </a:endParaRPr>
          </a:p>
          <a:p>
            <a:pPr marL="0" indent="0">
              <a:buNone/>
            </a:pPr>
            <a:endParaRPr lang="zh-CN" altLang="en-US" dirty="0"/>
          </a:p>
          <a:p>
            <a:pPr marL="0" indent="0">
              <a:buNone/>
            </a:pPr>
            <a:endParaRPr kumimoji="1" lang="zh-CN" altLang="en-US" dirty="0"/>
          </a:p>
        </p:txBody>
      </p:sp>
    </p:spTree>
    <p:extLst>
      <p:ext uri="{BB962C8B-B14F-4D97-AF65-F5344CB8AC3E}">
        <p14:creationId xmlns:p14="http://schemas.microsoft.com/office/powerpoint/2010/main" val="22306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系统性能 </a:t>
            </a:r>
            <a:endParaRPr lang="zh-CN" altLang="en-US" dirty="0">
              <a:effectLst/>
            </a:endParaRPr>
          </a:p>
        </p:txBody>
      </p:sp>
      <p:sp>
        <p:nvSpPr>
          <p:cNvPr id="3" name="内容占位符 2"/>
          <p:cNvSpPr>
            <a:spLocks noGrp="1"/>
          </p:cNvSpPr>
          <p:nvPr>
            <p:ph idx="1"/>
          </p:nvPr>
        </p:nvSpPr>
        <p:spPr/>
        <p:txBody>
          <a:bodyPr>
            <a:normAutofit/>
          </a:bodyPr>
          <a:lstStyle/>
          <a:p>
            <a:pPr marL="0" indent="457200">
              <a:lnSpc>
                <a:spcPct val="145000"/>
              </a:lnSpc>
              <a:buNone/>
            </a:pPr>
            <a:r>
              <a:rPr lang="zh-CN" altLang="en-US" dirty="0">
                <a:ea typeface="楷体-简"/>
              </a:rPr>
              <a:t>在脑机接口中</a:t>
            </a:r>
            <a:r>
              <a:rPr lang="en-US" altLang="zh-CN" dirty="0">
                <a:ea typeface="楷体-简"/>
              </a:rPr>
              <a:t>,</a:t>
            </a:r>
            <a:r>
              <a:rPr lang="zh-CN" altLang="en-US" dirty="0">
                <a:ea typeface="楷体-简"/>
              </a:rPr>
              <a:t>衡量系统性能的两个主要参数是</a:t>
            </a:r>
            <a:r>
              <a:rPr lang="zh-CN" altLang="en-US" dirty="0" smtClean="0">
                <a:ea typeface="楷体-简"/>
              </a:rPr>
              <a:t>目标识别准确率和信息传输率。在不考虑</a:t>
            </a:r>
            <a:r>
              <a:rPr lang="zh-CN" altLang="en-US" dirty="0">
                <a:ea typeface="楷体-简"/>
              </a:rPr>
              <a:t>使用</a:t>
            </a:r>
            <a:r>
              <a:rPr lang="zh-CN" altLang="en-US" dirty="0" smtClean="0">
                <a:ea typeface="楷体-简"/>
              </a:rPr>
              <a:t>者的情况下</a:t>
            </a:r>
            <a:r>
              <a:rPr lang="en-US" altLang="zh-CN" dirty="0">
                <a:ea typeface="楷体-简"/>
              </a:rPr>
              <a:t>,</a:t>
            </a:r>
            <a:r>
              <a:rPr lang="zh-CN" altLang="en-US" dirty="0">
                <a:ea typeface="楷体-简"/>
              </a:rPr>
              <a:t>系统性能与脑电信号记录方式、信息调制方式、信号处理</a:t>
            </a:r>
            <a:r>
              <a:rPr lang="zh-CN" altLang="en-US" dirty="0" smtClean="0">
                <a:ea typeface="楷体-简"/>
              </a:rPr>
              <a:t>算法有密切关联</a:t>
            </a:r>
            <a:r>
              <a:rPr lang="en-US" altLang="zh-CN" dirty="0">
                <a:ea typeface="楷体-简"/>
              </a:rPr>
              <a:t>,</a:t>
            </a:r>
            <a:r>
              <a:rPr lang="zh-CN" altLang="en-US" dirty="0">
                <a:ea typeface="楷体-简"/>
              </a:rPr>
              <a:t>改善脑电</a:t>
            </a:r>
            <a:r>
              <a:rPr lang="zh-CN" altLang="en-US" dirty="0" smtClean="0">
                <a:ea typeface="楷体-简"/>
              </a:rPr>
              <a:t>信号记录方式和信息调制方式能够提高脑电</a:t>
            </a:r>
            <a:r>
              <a:rPr lang="zh-CN" altLang="en-US" dirty="0">
                <a:ea typeface="楷体-简"/>
              </a:rPr>
              <a:t>信号的信噪比</a:t>
            </a:r>
            <a:r>
              <a:rPr lang="en-US" altLang="zh-CN" dirty="0">
                <a:ea typeface="楷体-简"/>
              </a:rPr>
              <a:t>,</a:t>
            </a:r>
            <a:r>
              <a:rPr lang="zh-CN" altLang="en-US" dirty="0" smtClean="0">
                <a:ea typeface="楷体-简"/>
              </a:rPr>
              <a:t>而改进</a:t>
            </a:r>
            <a:r>
              <a:rPr lang="zh-CN" altLang="en-US" dirty="0">
                <a:ea typeface="楷体-简"/>
              </a:rPr>
              <a:t>信号处理算法能够</a:t>
            </a:r>
            <a:r>
              <a:rPr lang="zh-CN" altLang="en-US" dirty="0" smtClean="0">
                <a:ea typeface="楷体-简"/>
              </a:rPr>
              <a:t>大幅提高准确率和信息传输率</a:t>
            </a:r>
            <a:r>
              <a:rPr lang="zh-CN" altLang="en-US" dirty="0">
                <a:ea typeface="楷体-简"/>
              </a:rPr>
              <a:t>。 </a:t>
            </a:r>
          </a:p>
          <a:p>
            <a:pPr marL="0" indent="457200">
              <a:lnSpc>
                <a:spcPct val="145000"/>
              </a:lnSpc>
              <a:buNone/>
            </a:pPr>
            <a:endParaRPr kumimoji="1" lang="zh-CN" altLang="en-US" dirty="0">
              <a:ea typeface="楷体-简"/>
            </a:endParaRPr>
          </a:p>
        </p:txBody>
      </p:sp>
    </p:spTree>
    <p:extLst>
      <p:ext uri="{BB962C8B-B14F-4D97-AF65-F5344CB8AC3E}">
        <p14:creationId xmlns:p14="http://schemas.microsoft.com/office/powerpoint/2010/main" val="38486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384830"/>
            <a:ext cx="8229600" cy="6092170"/>
          </a:xfrm>
        </p:spPr>
        <p:txBody>
          <a:bodyPr>
            <a:normAutofit/>
          </a:bodyPr>
          <a:lstStyle/>
          <a:p>
            <a:pPr marL="0" indent="457200">
              <a:lnSpc>
                <a:spcPct val="145000"/>
              </a:lnSpc>
              <a:buNone/>
            </a:pPr>
            <a:r>
              <a:rPr lang="zh-CN" altLang="en-US" dirty="0">
                <a:ea typeface="楷体-简"/>
              </a:rPr>
              <a:t>当视觉</a:t>
            </a:r>
            <a:r>
              <a:rPr lang="zh-CN" altLang="en-US" dirty="0" smtClean="0">
                <a:ea typeface="楷体-简"/>
              </a:rPr>
              <a:t>刺激的频率小于</a:t>
            </a:r>
            <a:r>
              <a:rPr lang="en-US" altLang="zh-CN" dirty="0" smtClean="0">
                <a:ea typeface="楷体-简"/>
              </a:rPr>
              <a:t>6Hz</a:t>
            </a:r>
            <a:r>
              <a:rPr lang="zh-CN" altLang="en-US" dirty="0" smtClean="0">
                <a:ea typeface="楷体-简"/>
              </a:rPr>
              <a:t>时</a:t>
            </a:r>
            <a:r>
              <a:rPr lang="en-US" altLang="zh-CN" dirty="0">
                <a:ea typeface="楷体-简"/>
              </a:rPr>
              <a:t>,</a:t>
            </a:r>
            <a:r>
              <a:rPr lang="zh-CN" altLang="en-US" dirty="0">
                <a:ea typeface="楷体-简"/>
              </a:rPr>
              <a:t>产生的视觉诱发电位是瞬态视觉诱发电位</a:t>
            </a:r>
            <a:r>
              <a:rPr lang="en-US" altLang="zh-CN" dirty="0" smtClean="0">
                <a:ea typeface="楷体-简"/>
              </a:rPr>
              <a:t>,</a:t>
            </a:r>
            <a:r>
              <a:rPr lang="zh-CN" altLang="en-US" dirty="0" smtClean="0">
                <a:ea typeface="楷体-简"/>
              </a:rPr>
              <a:t>其</a:t>
            </a:r>
            <a:r>
              <a:rPr lang="zh-CN" altLang="en-US" dirty="0">
                <a:ea typeface="楷体-简"/>
              </a:rPr>
              <a:t>波形</a:t>
            </a:r>
            <a:r>
              <a:rPr lang="zh-CN" altLang="en-US" dirty="0" smtClean="0">
                <a:ea typeface="楷体-简"/>
              </a:rPr>
              <a:t>包含</a:t>
            </a:r>
            <a:r>
              <a:rPr lang="en-US" altLang="zh-CN" dirty="0" smtClean="0">
                <a:ea typeface="楷体-简"/>
              </a:rPr>
              <a:t>N75</a:t>
            </a:r>
            <a:r>
              <a:rPr lang="zh-CN" altLang="en-US" dirty="0">
                <a:ea typeface="楷体-简"/>
              </a:rPr>
              <a:t>、</a:t>
            </a:r>
            <a:r>
              <a:rPr lang="en-US" altLang="zh-CN" dirty="0">
                <a:ea typeface="楷体-简"/>
              </a:rPr>
              <a:t>P100 </a:t>
            </a:r>
            <a:r>
              <a:rPr lang="zh-CN" altLang="en-US" dirty="0">
                <a:ea typeface="楷体-简"/>
              </a:rPr>
              <a:t>和 </a:t>
            </a:r>
            <a:r>
              <a:rPr lang="en-US" altLang="zh-CN" dirty="0">
                <a:ea typeface="楷体-简"/>
              </a:rPr>
              <a:t>N145 </a:t>
            </a:r>
            <a:r>
              <a:rPr lang="zh-CN" altLang="en-US" dirty="0" smtClean="0">
                <a:ea typeface="楷体-简"/>
              </a:rPr>
              <a:t>成分。</a:t>
            </a:r>
            <a:r>
              <a:rPr lang="zh-CN" altLang="en-US" dirty="0">
                <a:ea typeface="楷体-简"/>
              </a:rPr>
              <a:t>当视觉刺激的频率大于 </a:t>
            </a:r>
            <a:r>
              <a:rPr lang="en-US" altLang="zh-CN" dirty="0">
                <a:ea typeface="楷体-简"/>
              </a:rPr>
              <a:t>6Hz </a:t>
            </a:r>
            <a:r>
              <a:rPr lang="zh-CN" altLang="en-US" dirty="0">
                <a:ea typeface="楷体-简"/>
              </a:rPr>
              <a:t>时</a:t>
            </a:r>
            <a:r>
              <a:rPr lang="en-US" altLang="zh-CN" dirty="0">
                <a:ea typeface="楷体-简"/>
              </a:rPr>
              <a:t>,</a:t>
            </a:r>
            <a:r>
              <a:rPr lang="zh-CN" altLang="en-US" dirty="0">
                <a:ea typeface="楷体-简"/>
              </a:rPr>
              <a:t>产</a:t>
            </a:r>
            <a:r>
              <a:rPr lang="zh-CN" altLang="en-US" dirty="0" smtClean="0">
                <a:ea typeface="楷体-简"/>
              </a:rPr>
              <a:t>生的视觉诱发电位是稳态视觉诱发电位</a:t>
            </a:r>
            <a:r>
              <a:rPr lang="en-US" altLang="en-US" dirty="0">
                <a:ea typeface="楷体-简"/>
              </a:rPr>
              <a:t>，</a:t>
            </a:r>
            <a:r>
              <a:rPr lang="zh-CN" altLang="en-US" dirty="0" smtClean="0">
                <a:ea typeface="楷体-简"/>
              </a:rPr>
              <a:t>如图</a:t>
            </a:r>
            <a:r>
              <a:rPr lang="en-US" altLang="zh-CN" dirty="0" smtClean="0">
                <a:ea typeface="楷体-简"/>
              </a:rPr>
              <a:t>2.2</a:t>
            </a:r>
            <a:r>
              <a:rPr lang="en-US" altLang="zh-CN" dirty="0">
                <a:ea typeface="楷体-简"/>
              </a:rPr>
              <a:t>(c)</a:t>
            </a:r>
            <a:r>
              <a:rPr lang="zh-CN" altLang="en-US" dirty="0">
                <a:ea typeface="楷体-简"/>
              </a:rPr>
              <a:t>所示</a:t>
            </a:r>
            <a:r>
              <a:rPr lang="en-US" altLang="zh-CN" dirty="0">
                <a:ea typeface="楷体-简"/>
              </a:rPr>
              <a:t>,</a:t>
            </a:r>
            <a:r>
              <a:rPr lang="zh-CN" altLang="en-US" dirty="0">
                <a:ea typeface="楷体-简"/>
              </a:rPr>
              <a:t>稳态视觉诱发电位的波形类似正弦波。图 </a:t>
            </a:r>
            <a:r>
              <a:rPr lang="en-US" altLang="zh-CN" dirty="0">
                <a:ea typeface="楷体-简"/>
              </a:rPr>
              <a:t>2.2(b)</a:t>
            </a:r>
            <a:r>
              <a:rPr lang="zh-CN" altLang="en-US" dirty="0" smtClean="0">
                <a:ea typeface="楷体-简"/>
              </a:rPr>
              <a:t>显示</a:t>
            </a:r>
            <a:r>
              <a:rPr lang="zh-CN" altLang="en-US" dirty="0">
                <a:ea typeface="楷体-简"/>
              </a:rPr>
              <a:t>的是介于瞬态视觉诱发电位和稳态视觉诱发电位之间的视觉诱发电位波形。 </a:t>
            </a:r>
            <a:endParaRPr lang="zh-CN" altLang="en-US" dirty="0">
              <a:effectLst/>
              <a:ea typeface="楷体-简"/>
            </a:endParaRPr>
          </a:p>
        </p:txBody>
      </p:sp>
      <p:pic>
        <p:nvPicPr>
          <p:cNvPr id="4" name="图片 3" descr="屏幕快照 2017-11-20 下午4.00.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819" y="3694544"/>
            <a:ext cx="3518981" cy="3163455"/>
          </a:xfrm>
          <a:prstGeom prst="rect">
            <a:avLst/>
          </a:prstGeom>
        </p:spPr>
      </p:pic>
    </p:spTree>
    <p:extLst>
      <p:ext uri="{BB962C8B-B14F-4D97-AF65-F5344CB8AC3E}">
        <p14:creationId xmlns:p14="http://schemas.microsoft.com/office/powerpoint/2010/main" val="196154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457200" y="533400"/>
            <a:ext cx="8229600" cy="5943600"/>
          </a:xfrm>
        </p:spPr>
        <p:txBody>
          <a:bodyPr>
            <a:normAutofit/>
          </a:bodyPr>
          <a:lstStyle/>
          <a:p>
            <a:pPr marL="0" indent="457200">
              <a:lnSpc>
                <a:spcPct val="125000"/>
              </a:lnSpc>
              <a:buNone/>
            </a:pPr>
            <a:r>
              <a:rPr lang="en-US" altLang="zh-CN" dirty="0">
                <a:ea typeface="楷体-简"/>
              </a:rPr>
              <a:t>SSVEP </a:t>
            </a:r>
            <a:r>
              <a:rPr lang="zh-CN" altLang="en-US" dirty="0">
                <a:ea typeface="楷体-简"/>
              </a:rPr>
              <a:t>具有明显的周期性特征</a:t>
            </a:r>
            <a:r>
              <a:rPr lang="en-US" altLang="zh-CN" dirty="0">
                <a:ea typeface="楷体-简"/>
              </a:rPr>
              <a:t>,</a:t>
            </a:r>
            <a:r>
              <a:rPr lang="zh-CN" altLang="en-US" dirty="0">
                <a:ea typeface="楷体-简"/>
              </a:rPr>
              <a:t>其频谱包含着一系列与其刺激频率成</a:t>
            </a:r>
            <a:r>
              <a:rPr lang="zh-CN" altLang="en-US" dirty="0" smtClean="0">
                <a:ea typeface="楷体-简"/>
              </a:rPr>
              <a:t>整数倍的频率</a:t>
            </a:r>
            <a:r>
              <a:rPr lang="zh-CN" altLang="en-US" dirty="0">
                <a:ea typeface="楷体-简"/>
              </a:rPr>
              <a:t>成分</a:t>
            </a:r>
            <a:r>
              <a:rPr lang="en-US" altLang="zh-CN" dirty="0">
                <a:ea typeface="楷体-简"/>
              </a:rPr>
              <a:t>,</a:t>
            </a:r>
            <a:r>
              <a:rPr lang="zh-CN" altLang="en-US" dirty="0">
                <a:ea typeface="楷体-简"/>
              </a:rPr>
              <a:t>这种频率跟随的现象也被称为 </a:t>
            </a:r>
            <a:r>
              <a:rPr lang="en-US" altLang="zh-CN" dirty="0">
                <a:ea typeface="楷体-简"/>
              </a:rPr>
              <a:t>SSVEP </a:t>
            </a:r>
            <a:r>
              <a:rPr lang="zh-CN" altLang="en-US" dirty="0">
                <a:ea typeface="楷体-简"/>
              </a:rPr>
              <a:t>的节律同化。如图 </a:t>
            </a:r>
            <a:r>
              <a:rPr lang="en-US" altLang="zh-CN" dirty="0">
                <a:ea typeface="楷体-简"/>
              </a:rPr>
              <a:t>2.3 </a:t>
            </a:r>
            <a:r>
              <a:rPr lang="zh-CN" altLang="en-US" dirty="0" smtClean="0">
                <a:ea typeface="楷体-简"/>
              </a:rPr>
              <a:t>是刺激频率为 </a:t>
            </a:r>
            <a:r>
              <a:rPr lang="en-US" altLang="zh-CN" dirty="0">
                <a:ea typeface="楷体-简"/>
              </a:rPr>
              <a:t>10Hz </a:t>
            </a:r>
            <a:r>
              <a:rPr lang="zh-CN" altLang="en-US" dirty="0">
                <a:ea typeface="楷体-简"/>
              </a:rPr>
              <a:t>诱发的 </a:t>
            </a:r>
            <a:r>
              <a:rPr lang="en-US" altLang="zh-CN" dirty="0">
                <a:ea typeface="楷体-简"/>
              </a:rPr>
              <a:t>SSVEP </a:t>
            </a:r>
            <a:r>
              <a:rPr lang="zh-CN" altLang="en-US" dirty="0">
                <a:ea typeface="楷体-简"/>
              </a:rPr>
              <a:t>频谱图</a:t>
            </a:r>
            <a:r>
              <a:rPr lang="en-US" altLang="zh-CN" dirty="0">
                <a:ea typeface="楷体-简"/>
              </a:rPr>
              <a:t>,</a:t>
            </a:r>
            <a:r>
              <a:rPr lang="zh-CN" altLang="en-US" dirty="0">
                <a:ea typeface="楷体-简"/>
              </a:rPr>
              <a:t>从图中我们可以看出</a:t>
            </a:r>
            <a:r>
              <a:rPr lang="en-US" altLang="zh-CN" dirty="0">
                <a:ea typeface="楷体-简"/>
              </a:rPr>
              <a:t>,10Hz</a:t>
            </a:r>
            <a:r>
              <a:rPr lang="zh-CN" altLang="en-US" dirty="0">
                <a:ea typeface="楷体-简"/>
              </a:rPr>
              <a:t>、</a:t>
            </a:r>
            <a:r>
              <a:rPr lang="en-US" altLang="zh-CN" dirty="0">
                <a:ea typeface="楷体-简"/>
              </a:rPr>
              <a:t>20Hz </a:t>
            </a:r>
            <a:r>
              <a:rPr lang="zh-CN" altLang="en-US" dirty="0">
                <a:ea typeface="楷体-简"/>
              </a:rPr>
              <a:t>和 </a:t>
            </a:r>
            <a:r>
              <a:rPr lang="en-US" altLang="zh-CN" dirty="0">
                <a:ea typeface="楷体-简"/>
              </a:rPr>
              <a:t>30Hz </a:t>
            </a:r>
            <a:r>
              <a:rPr lang="zh-CN" altLang="en-US" dirty="0">
                <a:ea typeface="楷体-简"/>
              </a:rPr>
              <a:t>处都有明显的峰值</a:t>
            </a:r>
            <a:r>
              <a:rPr lang="en-US" altLang="zh-CN" dirty="0">
                <a:ea typeface="楷体-简"/>
              </a:rPr>
              <a:t>,</a:t>
            </a:r>
            <a:r>
              <a:rPr lang="zh-CN" altLang="en-US" dirty="0">
                <a:ea typeface="楷体-简"/>
              </a:rPr>
              <a:t>且基频 </a:t>
            </a:r>
            <a:r>
              <a:rPr lang="en-US" altLang="zh-CN" dirty="0">
                <a:ea typeface="楷体-简"/>
              </a:rPr>
              <a:t>10Hz </a:t>
            </a:r>
            <a:r>
              <a:rPr lang="zh-CN" altLang="en-US" dirty="0">
                <a:ea typeface="楷体-简"/>
              </a:rPr>
              <a:t>处的峰值明显高于二、三次谐波</a:t>
            </a:r>
            <a:r>
              <a:rPr lang="zh-CN" altLang="en-US" dirty="0" smtClean="0">
                <a:ea typeface="楷体-简"/>
              </a:rPr>
              <a:t>。</a:t>
            </a:r>
            <a:endParaRPr kumimoji="1" lang="zh-CN" altLang="en-US" dirty="0">
              <a:ea typeface="楷体-简"/>
            </a:endParaRPr>
          </a:p>
        </p:txBody>
      </p:sp>
      <p:pic>
        <p:nvPicPr>
          <p:cNvPr id="4" name="图片 3" descr="屏幕快照 2017-11-20 下午4.03.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306" y="2946400"/>
            <a:ext cx="6248400" cy="3530600"/>
          </a:xfrm>
          <a:prstGeom prst="rect">
            <a:avLst/>
          </a:prstGeom>
        </p:spPr>
      </p:pic>
    </p:spTree>
    <p:extLst>
      <p:ext uri="{BB962C8B-B14F-4D97-AF65-F5344CB8AC3E}">
        <p14:creationId xmlns:p14="http://schemas.microsoft.com/office/powerpoint/2010/main" val="230142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1" dirty="0"/>
              <a:t>VEP BCI</a:t>
            </a:r>
            <a:r>
              <a:rPr lang="zh-TW" altLang="en-US" dirty="0"/>
              <a:t>信息调制方式 </a:t>
            </a:r>
            <a:endParaRPr lang="zh-TW" altLang="en-US" dirty="0">
              <a:effectLst/>
            </a:endParaRPr>
          </a:p>
        </p:txBody>
      </p:sp>
      <p:sp>
        <p:nvSpPr>
          <p:cNvPr id="3" name="内容占位符 2"/>
          <p:cNvSpPr>
            <a:spLocks noGrp="1"/>
          </p:cNvSpPr>
          <p:nvPr>
            <p:ph idx="1"/>
          </p:nvPr>
        </p:nvSpPr>
        <p:spPr/>
        <p:txBody>
          <a:bodyPr>
            <a:normAutofit/>
          </a:bodyPr>
          <a:lstStyle/>
          <a:p>
            <a:pPr marL="0" indent="457200">
              <a:lnSpc>
                <a:spcPct val="145000"/>
              </a:lnSpc>
              <a:buNone/>
            </a:pPr>
            <a:r>
              <a:rPr lang="zh-CN" altLang="en-US" dirty="0">
                <a:ea typeface="楷体-简"/>
              </a:rPr>
              <a:t>大多数视觉刺激器都采用方波进行调制</a:t>
            </a:r>
            <a:r>
              <a:rPr lang="en-US" altLang="zh-CN" dirty="0">
                <a:ea typeface="楷体-简"/>
              </a:rPr>
              <a:t>,</a:t>
            </a:r>
            <a:r>
              <a:rPr lang="zh-CN" altLang="en-US" dirty="0">
                <a:ea typeface="楷体-简"/>
              </a:rPr>
              <a:t>即只有亮和暗两种状态</a:t>
            </a:r>
            <a:r>
              <a:rPr lang="en-US" altLang="zh-CN" dirty="0">
                <a:ea typeface="楷体-简"/>
              </a:rPr>
              <a:t>,</a:t>
            </a:r>
            <a:r>
              <a:rPr lang="zh-CN" altLang="en-US" dirty="0" smtClean="0">
                <a:ea typeface="楷体-简"/>
              </a:rPr>
              <a:t>因此可以采用二进制序列来对刺激器进行描述。</a:t>
            </a:r>
            <a:endParaRPr lang="en-US" altLang="zh-CN" dirty="0" smtClean="0">
              <a:ea typeface="楷体-简"/>
            </a:endParaRPr>
          </a:p>
          <a:p>
            <a:pPr marL="0" indent="457200">
              <a:lnSpc>
                <a:spcPct val="145000"/>
              </a:lnSpc>
              <a:buNone/>
            </a:pPr>
            <a:r>
              <a:rPr lang="zh-CN" altLang="en-US" dirty="0">
                <a:ea typeface="楷体-简"/>
              </a:rPr>
              <a:t>刺激序列作为系统的输入</a:t>
            </a:r>
            <a:r>
              <a:rPr lang="en-US" altLang="zh-CN" dirty="0">
                <a:ea typeface="楷体-简"/>
              </a:rPr>
              <a:t>,</a:t>
            </a:r>
            <a:r>
              <a:rPr lang="zh-CN" altLang="en-US" dirty="0">
                <a:ea typeface="楷体-简"/>
              </a:rPr>
              <a:t>诱发电位为系统的输出</a:t>
            </a:r>
            <a:r>
              <a:rPr lang="en-US" altLang="zh-CN" dirty="0">
                <a:ea typeface="楷体-简"/>
              </a:rPr>
              <a:t>,</a:t>
            </a:r>
            <a:r>
              <a:rPr lang="zh-CN" altLang="en-US" dirty="0" smtClean="0">
                <a:ea typeface="楷体-简"/>
              </a:rPr>
              <a:t>人的视觉系统</a:t>
            </a:r>
            <a:r>
              <a:rPr lang="zh-CN" altLang="en-US" dirty="0">
                <a:ea typeface="楷体-简"/>
              </a:rPr>
              <a:t>和大脑就是传输</a:t>
            </a:r>
            <a:r>
              <a:rPr lang="zh-CN" altLang="en-US" dirty="0" smtClean="0">
                <a:ea typeface="楷体-简"/>
              </a:rPr>
              <a:t>通道。</a:t>
            </a:r>
            <a:r>
              <a:rPr lang="zh-CN" altLang="en-US" dirty="0">
                <a:ea typeface="楷体-简"/>
              </a:rPr>
              <a:t>按照刺激序列的调制方式</a:t>
            </a:r>
            <a:r>
              <a:rPr lang="en-US" altLang="zh-CN" dirty="0">
                <a:ea typeface="楷体-简"/>
              </a:rPr>
              <a:t>, VEP BCI</a:t>
            </a:r>
            <a:r>
              <a:rPr lang="zh-CN" altLang="en-US" dirty="0">
                <a:ea typeface="楷体-简"/>
              </a:rPr>
              <a:t>可以分为三类</a:t>
            </a:r>
            <a:r>
              <a:rPr lang="en-US" altLang="zh-CN" dirty="0">
                <a:ea typeface="楷体-简"/>
              </a:rPr>
              <a:t>:</a:t>
            </a:r>
            <a:r>
              <a:rPr lang="zh-CN" altLang="en-US" dirty="0">
                <a:ea typeface="楷体-简"/>
              </a:rPr>
              <a:t>时间调制视觉诱发电位脑</a:t>
            </a:r>
            <a:r>
              <a:rPr lang="en-US" altLang="zh-CN" dirty="0">
                <a:ea typeface="楷体-简"/>
              </a:rPr>
              <a:t>-</a:t>
            </a:r>
            <a:r>
              <a:rPr lang="zh-CN" altLang="en-US" dirty="0">
                <a:ea typeface="楷体-简"/>
              </a:rPr>
              <a:t>机接口系统</a:t>
            </a:r>
            <a:r>
              <a:rPr lang="en-US" altLang="zh-CN" dirty="0" smtClean="0">
                <a:ea typeface="楷体-简"/>
              </a:rPr>
              <a:t>(t</a:t>
            </a:r>
            <a:r>
              <a:rPr lang="en-US" altLang="zh-CN" dirty="0">
                <a:ea typeface="楷体-简"/>
              </a:rPr>
              <a:t>-VEP BCI),</a:t>
            </a:r>
            <a:r>
              <a:rPr lang="zh-CN" altLang="en-US" dirty="0">
                <a:ea typeface="楷体-简"/>
              </a:rPr>
              <a:t>频率调制视觉诱发电位脑</a:t>
            </a:r>
            <a:r>
              <a:rPr lang="en-US" altLang="zh-CN" dirty="0">
                <a:ea typeface="楷体-简"/>
              </a:rPr>
              <a:t>-</a:t>
            </a:r>
            <a:r>
              <a:rPr lang="zh-CN" altLang="en-US" dirty="0">
                <a:ea typeface="楷体-简"/>
              </a:rPr>
              <a:t>机接口系统</a:t>
            </a:r>
            <a:r>
              <a:rPr lang="en-US" altLang="zh-CN" dirty="0" smtClean="0">
                <a:ea typeface="楷体-简"/>
              </a:rPr>
              <a:t>(f</a:t>
            </a:r>
            <a:r>
              <a:rPr lang="en-US" altLang="zh-CN" dirty="0">
                <a:ea typeface="楷体-简"/>
              </a:rPr>
              <a:t>-VEP BCI),</a:t>
            </a:r>
            <a:r>
              <a:rPr lang="zh-CN" altLang="en-US" dirty="0">
                <a:ea typeface="楷体-简"/>
              </a:rPr>
              <a:t>伪随机编码调制视觉诱发电位脑</a:t>
            </a:r>
            <a:r>
              <a:rPr lang="en-US" altLang="zh-CN" dirty="0">
                <a:ea typeface="楷体-简"/>
              </a:rPr>
              <a:t>-</a:t>
            </a:r>
            <a:r>
              <a:rPr lang="zh-CN" altLang="en-US" dirty="0">
                <a:ea typeface="楷体-简"/>
              </a:rPr>
              <a:t>机接口系统 </a:t>
            </a:r>
            <a:r>
              <a:rPr lang="en-US" altLang="zh-CN" dirty="0" smtClean="0">
                <a:ea typeface="楷体-简"/>
              </a:rPr>
              <a:t>(c</a:t>
            </a:r>
            <a:r>
              <a:rPr lang="en-US" altLang="zh-CN" dirty="0">
                <a:ea typeface="楷体-简"/>
              </a:rPr>
              <a:t>-VEP BCI)</a:t>
            </a:r>
            <a:r>
              <a:rPr lang="zh-CN" altLang="en-US" dirty="0">
                <a:ea typeface="楷体-简"/>
              </a:rPr>
              <a:t>。 </a:t>
            </a:r>
          </a:p>
          <a:p>
            <a:pPr marL="0" indent="457200">
              <a:lnSpc>
                <a:spcPct val="145000"/>
              </a:lnSpc>
              <a:buNone/>
            </a:pPr>
            <a:endParaRPr lang="zh-CN" altLang="en-US" dirty="0">
              <a:ea typeface="楷体-简"/>
            </a:endParaRPr>
          </a:p>
          <a:p>
            <a:pPr marL="0" indent="457200">
              <a:lnSpc>
                <a:spcPct val="145000"/>
              </a:lnSpc>
              <a:buNone/>
            </a:pPr>
            <a:endParaRPr kumimoji="1" lang="zh-CN" altLang="en-US" dirty="0">
              <a:ea typeface="楷体-简"/>
            </a:endParaRPr>
          </a:p>
        </p:txBody>
      </p:sp>
    </p:spTree>
    <p:extLst>
      <p:ext uri="{BB962C8B-B14F-4D97-AF65-F5344CB8AC3E}">
        <p14:creationId xmlns:p14="http://schemas.microsoft.com/office/powerpoint/2010/main" val="299992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b="1" dirty="0"/>
              <a:t>t-VEP</a:t>
            </a:r>
            <a:r>
              <a:rPr lang="zh-TW" altLang="en-US" dirty="0"/>
              <a:t>脑机接口 </a:t>
            </a:r>
            <a:endParaRPr kumimoji="1" lang="zh-CN" altLang="en-US" dirty="0"/>
          </a:p>
        </p:txBody>
      </p:sp>
      <p:sp>
        <p:nvSpPr>
          <p:cNvPr id="3" name="内容占位符 2"/>
          <p:cNvSpPr>
            <a:spLocks noGrp="1"/>
          </p:cNvSpPr>
          <p:nvPr>
            <p:ph idx="1"/>
          </p:nvPr>
        </p:nvSpPr>
        <p:spPr/>
        <p:txBody>
          <a:bodyPr>
            <a:normAutofit fontScale="85000" lnSpcReduction="10000"/>
          </a:bodyPr>
          <a:lstStyle/>
          <a:p>
            <a:pPr marL="0" indent="457200">
              <a:lnSpc>
                <a:spcPct val="145000"/>
              </a:lnSpc>
              <a:buNone/>
            </a:pPr>
            <a:r>
              <a:rPr lang="zh-CN" altLang="en-US" dirty="0">
                <a:ea typeface="楷体-简"/>
              </a:rPr>
              <a:t>在</a:t>
            </a:r>
            <a:r>
              <a:rPr lang="en-US" altLang="zh-CN" dirty="0">
                <a:ea typeface="楷体-简"/>
              </a:rPr>
              <a:t>t-VEP BCI</a:t>
            </a:r>
            <a:r>
              <a:rPr lang="zh-CN" altLang="en-US" dirty="0">
                <a:ea typeface="楷体-简"/>
              </a:rPr>
              <a:t>中</a:t>
            </a:r>
            <a:r>
              <a:rPr lang="en-US" altLang="zh-CN" dirty="0">
                <a:ea typeface="楷体-简"/>
              </a:rPr>
              <a:t>,</a:t>
            </a:r>
            <a:r>
              <a:rPr lang="zh-CN" altLang="en-US" dirty="0">
                <a:ea typeface="楷体-简"/>
              </a:rPr>
              <a:t>不同的目标的闪烁时刻不一样</a:t>
            </a:r>
            <a:r>
              <a:rPr lang="en-US" altLang="zh-CN" dirty="0" smtClean="0">
                <a:ea typeface="楷体-简"/>
              </a:rPr>
              <a:t>,</a:t>
            </a:r>
            <a:r>
              <a:rPr lang="zh-CN" altLang="en-US" dirty="0" smtClean="0">
                <a:ea typeface="楷体-简"/>
              </a:rPr>
              <a:t> 在任意一个时刻</a:t>
            </a:r>
            <a:r>
              <a:rPr lang="zh-CN" altLang="en-US" dirty="0">
                <a:ea typeface="楷体-简"/>
              </a:rPr>
              <a:t>只有一个目标在闪烁。当</a:t>
            </a:r>
            <a:r>
              <a:rPr lang="en-US" altLang="zh-CN" dirty="0">
                <a:ea typeface="楷体-简"/>
              </a:rPr>
              <a:t>t-VEP BCI</a:t>
            </a:r>
            <a:r>
              <a:rPr lang="zh-CN" altLang="en-US" dirty="0">
                <a:ea typeface="楷体-简"/>
              </a:rPr>
              <a:t>采用显示</a:t>
            </a:r>
            <a:r>
              <a:rPr lang="zh-CN" altLang="en-US" dirty="0" smtClean="0">
                <a:ea typeface="楷体-简"/>
              </a:rPr>
              <a:t>器来实现时</a:t>
            </a:r>
            <a:r>
              <a:rPr lang="en-US" altLang="zh-CN" dirty="0">
                <a:ea typeface="楷体-简"/>
              </a:rPr>
              <a:t>,</a:t>
            </a:r>
            <a:r>
              <a:rPr lang="zh-CN" altLang="en-US" dirty="0">
                <a:ea typeface="楷体-简"/>
              </a:rPr>
              <a:t>其各个目标排布在显示器的不同空间位置上。构造</a:t>
            </a:r>
            <a:r>
              <a:rPr lang="en-US" altLang="zh-CN" dirty="0">
                <a:ea typeface="楷体-简"/>
              </a:rPr>
              <a:t>t-VEP BCI</a:t>
            </a:r>
            <a:r>
              <a:rPr lang="zh-CN" altLang="en-US" dirty="0">
                <a:ea typeface="楷体-简"/>
              </a:rPr>
              <a:t>的闪烁</a:t>
            </a:r>
            <a:r>
              <a:rPr lang="zh-CN" altLang="en-US" dirty="0" smtClean="0">
                <a:ea typeface="楷体-简"/>
              </a:rPr>
              <a:t>序列有多种</a:t>
            </a:r>
            <a:r>
              <a:rPr lang="zh-CN" altLang="en-US" dirty="0">
                <a:ea typeface="楷体-简"/>
              </a:rPr>
              <a:t>方法</a:t>
            </a:r>
            <a:r>
              <a:rPr lang="en-US" altLang="zh-CN" dirty="0">
                <a:ea typeface="楷体-简"/>
              </a:rPr>
              <a:t>,</a:t>
            </a:r>
            <a:r>
              <a:rPr lang="zh-CN" altLang="en-US" dirty="0">
                <a:ea typeface="楷体-简"/>
              </a:rPr>
              <a:t>其中一种方法是通过严格的设计</a:t>
            </a:r>
            <a:r>
              <a:rPr lang="en-US" altLang="zh-CN" dirty="0">
                <a:ea typeface="楷体-简"/>
              </a:rPr>
              <a:t>,</a:t>
            </a:r>
            <a:r>
              <a:rPr lang="zh-CN" altLang="en-US" dirty="0">
                <a:ea typeface="楷体-简"/>
              </a:rPr>
              <a:t>使得各个目标的闪烁时刻完全 不重叠</a:t>
            </a:r>
            <a:r>
              <a:rPr lang="en-US" altLang="zh-CN" dirty="0">
                <a:ea typeface="楷体-简"/>
              </a:rPr>
              <a:t>,</a:t>
            </a:r>
            <a:r>
              <a:rPr lang="zh-CN" altLang="en-US" dirty="0">
                <a:ea typeface="楷体-简"/>
              </a:rPr>
              <a:t>并保证一定的闪烁间隔。由于</a:t>
            </a:r>
            <a:r>
              <a:rPr lang="en-US" altLang="zh-CN" dirty="0">
                <a:ea typeface="楷体-简"/>
              </a:rPr>
              <a:t>t-VEP</a:t>
            </a:r>
            <a:r>
              <a:rPr lang="zh-CN" altLang="en-US" dirty="0">
                <a:ea typeface="楷体-简"/>
              </a:rPr>
              <a:t>的识别必须准确的知道各个目标</a:t>
            </a:r>
            <a:r>
              <a:rPr lang="zh-CN" altLang="en-US" dirty="0" smtClean="0">
                <a:ea typeface="楷体-简"/>
              </a:rPr>
              <a:t>的闪烁时刻</a:t>
            </a:r>
            <a:r>
              <a:rPr lang="en-US" altLang="zh-CN" dirty="0">
                <a:ea typeface="楷体-简"/>
              </a:rPr>
              <a:t>,</a:t>
            </a:r>
            <a:r>
              <a:rPr lang="zh-CN" altLang="en-US" dirty="0">
                <a:ea typeface="楷体-简"/>
              </a:rPr>
              <a:t>因此刺激和脑电数据的记录需要保持严格同步</a:t>
            </a:r>
            <a:r>
              <a:rPr lang="zh-CN" altLang="en-US" dirty="0" smtClean="0">
                <a:ea typeface="楷体-简"/>
              </a:rPr>
              <a:t>。</a:t>
            </a:r>
            <a:endParaRPr lang="zh-CN" altLang="en-US" dirty="0">
              <a:ea typeface="楷体-简"/>
            </a:endParaRPr>
          </a:p>
          <a:p>
            <a:pPr marL="0" indent="457200">
              <a:lnSpc>
                <a:spcPct val="145000"/>
              </a:lnSpc>
              <a:buNone/>
            </a:pPr>
            <a:r>
              <a:rPr lang="zh-CN" altLang="en-US" dirty="0">
                <a:ea typeface="楷体-简"/>
              </a:rPr>
              <a:t>视觉诱发电位与闪烁时刻是相位锁定或时间锁定关系。因此在刺激出现后</a:t>
            </a:r>
            <a:r>
              <a:rPr lang="en-US" altLang="zh-CN" dirty="0" smtClean="0">
                <a:ea typeface="楷体-简"/>
              </a:rPr>
              <a:t>,</a:t>
            </a:r>
            <a:r>
              <a:rPr lang="zh-CN" altLang="en-US" dirty="0" smtClean="0">
                <a:ea typeface="楷体-简"/>
              </a:rPr>
              <a:t>固定时刻会出现诱发电位</a:t>
            </a:r>
            <a:r>
              <a:rPr lang="zh-CN" altLang="en-US" dirty="0">
                <a:ea typeface="楷体-简"/>
              </a:rPr>
              <a:t>。按照注视目标的闪烁时刻对脑电信号进行分段叠加</a:t>
            </a:r>
            <a:r>
              <a:rPr lang="en-US" altLang="zh-CN" dirty="0" smtClean="0">
                <a:ea typeface="楷体-简"/>
              </a:rPr>
              <a:t>,</a:t>
            </a:r>
            <a:r>
              <a:rPr lang="zh-CN" altLang="en-US" dirty="0" smtClean="0">
                <a:ea typeface="楷体-简"/>
              </a:rPr>
              <a:t>能够抵消噪声</a:t>
            </a:r>
            <a:r>
              <a:rPr lang="zh-CN" altLang="en-US" dirty="0">
                <a:ea typeface="楷体-简"/>
              </a:rPr>
              <a:t>成分</a:t>
            </a:r>
            <a:r>
              <a:rPr lang="en-US" altLang="zh-CN" dirty="0">
                <a:ea typeface="楷体-简"/>
              </a:rPr>
              <a:t>,</a:t>
            </a:r>
            <a:r>
              <a:rPr lang="zh-CN" altLang="en-US" dirty="0">
                <a:ea typeface="楷体-简"/>
              </a:rPr>
              <a:t>增大信号成分</a:t>
            </a:r>
            <a:r>
              <a:rPr lang="en-US" altLang="zh-CN" dirty="0">
                <a:ea typeface="楷体-简"/>
              </a:rPr>
              <a:t>,</a:t>
            </a:r>
            <a:r>
              <a:rPr lang="zh-CN" altLang="en-US" dirty="0">
                <a:ea typeface="楷体-简"/>
              </a:rPr>
              <a:t>但是如果按照非注视目标</a:t>
            </a:r>
            <a:r>
              <a:rPr lang="zh-CN" altLang="en-US" dirty="0" smtClean="0">
                <a:ea typeface="楷体-简"/>
              </a:rPr>
              <a:t>的闪烁时刻进行叠</a:t>
            </a:r>
            <a:r>
              <a:rPr lang="zh-CN" altLang="en-US" dirty="0">
                <a:ea typeface="楷体-简"/>
              </a:rPr>
              <a:t>加</a:t>
            </a:r>
            <a:r>
              <a:rPr lang="en-US" altLang="zh-CN" dirty="0">
                <a:ea typeface="楷体-简"/>
              </a:rPr>
              <a:t>,</a:t>
            </a:r>
            <a:r>
              <a:rPr lang="zh-CN" altLang="en-US" dirty="0">
                <a:ea typeface="楷体-简"/>
              </a:rPr>
              <a:t>则会抑制信号成分</a:t>
            </a:r>
            <a:r>
              <a:rPr lang="en-US" altLang="zh-CN" dirty="0">
                <a:ea typeface="楷体-简"/>
              </a:rPr>
              <a:t>,</a:t>
            </a:r>
            <a:r>
              <a:rPr lang="zh-CN" altLang="en-US" dirty="0">
                <a:ea typeface="楷体-简"/>
              </a:rPr>
              <a:t>因此可以通过</a:t>
            </a:r>
            <a:r>
              <a:rPr lang="en-US" altLang="zh-CN" dirty="0">
                <a:ea typeface="楷体-简"/>
              </a:rPr>
              <a:t>VEP</a:t>
            </a:r>
            <a:r>
              <a:rPr lang="zh-CN" altLang="en-US" dirty="0">
                <a:ea typeface="楷体-简"/>
              </a:rPr>
              <a:t>波形来识别</a:t>
            </a:r>
            <a:r>
              <a:rPr lang="en-US" altLang="zh-CN" dirty="0">
                <a:ea typeface="楷体-简"/>
              </a:rPr>
              <a:t>BCI</a:t>
            </a:r>
            <a:r>
              <a:rPr lang="zh-CN" altLang="en-US" dirty="0">
                <a:ea typeface="楷体-简"/>
              </a:rPr>
              <a:t>使用者所注视的</a:t>
            </a:r>
            <a:r>
              <a:rPr lang="zh-CN" altLang="en-US" dirty="0" smtClean="0">
                <a:ea typeface="楷体-简"/>
              </a:rPr>
              <a:t>目标。</a:t>
            </a:r>
            <a:endParaRPr lang="zh-CN" altLang="en-US" dirty="0">
              <a:ea typeface="楷体-简"/>
            </a:endParaRPr>
          </a:p>
          <a:p>
            <a:pPr marL="0" indent="457200">
              <a:lnSpc>
                <a:spcPct val="145000"/>
              </a:lnSpc>
              <a:buNone/>
            </a:pPr>
            <a:endParaRPr kumimoji="1" lang="zh-CN" altLang="en-US" dirty="0">
              <a:ea typeface="楷体-简"/>
            </a:endParaRPr>
          </a:p>
        </p:txBody>
      </p:sp>
    </p:spTree>
    <p:extLst>
      <p:ext uri="{BB962C8B-B14F-4D97-AF65-F5344CB8AC3E}">
        <p14:creationId xmlns:p14="http://schemas.microsoft.com/office/powerpoint/2010/main" val="63910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b="1" dirty="0"/>
              <a:t>f-VEP</a:t>
            </a:r>
            <a:r>
              <a:rPr lang="zh-TW" altLang="en-US" dirty="0"/>
              <a:t>脑机接</a:t>
            </a:r>
            <a:r>
              <a:rPr lang="zh-TW" altLang="en-US" dirty="0" smtClean="0"/>
              <a:t>口</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457200">
              <a:lnSpc>
                <a:spcPct val="145000"/>
              </a:lnSpc>
              <a:buNone/>
            </a:pPr>
            <a:r>
              <a:rPr lang="zh-CN" altLang="en-US" dirty="0">
                <a:ea typeface="楷体-简"/>
              </a:rPr>
              <a:t>在</a:t>
            </a:r>
            <a:r>
              <a:rPr lang="en-US" altLang="zh-CN" dirty="0">
                <a:ea typeface="楷体-简"/>
              </a:rPr>
              <a:t>f-VEP BCI</a:t>
            </a:r>
            <a:r>
              <a:rPr lang="zh-CN" altLang="en-US" dirty="0">
                <a:ea typeface="楷体-简"/>
              </a:rPr>
              <a:t>中</a:t>
            </a:r>
            <a:r>
              <a:rPr lang="en-US" altLang="zh-CN" dirty="0">
                <a:ea typeface="楷体-简"/>
              </a:rPr>
              <a:t>,</a:t>
            </a:r>
            <a:r>
              <a:rPr lang="zh-CN" altLang="en-US" dirty="0">
                <a:ea typeface="楷体-简"/>
              </a:rPr>
              <a:t>不同的目标闪烁频率不一样</a:t>
            </a:r>
            <a:r>
              <a:rPr lang="en-US" altLang="zh-CN" dirty="0">
                <a:ea typeface="楷体-简"/>
              </a:rPr>
              <a:t>,</a:t>
            </a:r>
            <a:r>
              <a:rPr lang="zh-CN" altLang="en-US" dirty="0">
                <a:ea typeface="楷体-简"/>
              </a:rPr>
              <a:t>每个序列占有一个</a:t>
            </a:r>
            <a:r>
              <a:rPr lang="zh-CN" altLang="en-US" dirty="0" smtClean="0">
                <a:ea typeface="楷体-简"/>
              </a:rPr>
              <a:t>独立的频率</a:t>
            </a:r>
            <a:r>
              <a:rPr lang="zh-CN" altLang="en-US" dirty="0">
                <a:ea typeface="楷体-简"/>
              </a:rPr>
              <a:t>。</a:t>
            </a:r>
            <a:r>
              <a:rPr lang="en-US" altLang="zh-CN" dirty="0">
                <a:ea typeface="楷体-简"/>
              </a:rPr>
              <a:t>f-VEP BCI</a:t>
            </a:r>
            <a:r>
              <a:rPr lang="zh-CN" altLang="en-US" dirty="0">
                <a:ea typeface="楷体-简"/>
              </a:rPr>
              <a:t>的刺激频率一般大于</a:t>
            </a:r>
            <a:r>
              <a:rPr lang="en-US" altLang="zh-CN" dirty="0">
                <a:ea typeface="楷体-简"/>
              </a:rPr>
              <a:t>6Hz,</a:t>
            </a:r>
            <a:r>
              <a:rPr lang="zh-CN" altLang="en-US" dirty="0">
                <a:ea typeface="楷体-简"/>
              </a:rPr>
              <a:t>它所产生的</a:t>
            </a:r>
            <a:r>
              <a:rPr lang="en-US" altLang="zh-CN" dirty="0" smtClean="0">
                <a:ea typeface="楷体-简"/>
              </a:rPr>
              <a:t>VEP</a:t>
            </a:r>
            <a:r>
              <a:rPr lang="zh-CN" altLang="en-US" dirty="0" smtClean="0">
                <a:ea typeface="楷体-简"/>
              </a:rPr>
              <a:t>类</a:t>
            </a:r>
            <a:r>
              <a:rPr lang="zh-CN" altLang="en-US" dirty="0">
                <a:ea typeface="楷体-简"/>
              </a:rPr>
              <a:t>似正弦</a:t>
            </a:r>
            <a:r>
              <a:rPr lang="en-US" altLang="zh-CN" dirty="0">
                <a:ea typeface="楷体-简"/>
              </a:rPr>
              <a:t>,</a:t>
            </a:r>
            <a:r>
              <a:rPr lang="zh-CN" altLang="en-US" dirty="0">
                <a:ea typeface="楷体-简"/>
              </a:rPr>
              <a:t>呈稳定态</a:t>
            </a:r>
            <a:r>
              <a:rPr lang="en-US" altLang="zh-CN" dirty="0" smtClean="0">
                <a:ea typeface="楷体-简"/>
              </a:rPr>
              <a:t>,</a:t>
            </a:r>
            <a:r>
              <a:rPr lang="zh-CN" altLang="en-US" dirty="0">
                <a:ea typeface="楷体-简"/>
              </a:rPr>
              <a:t>因此也叫做</a:t>
            </a:r>
            <a:r>
              <a:rPr lang="en-US" altLang="zh-CN" dirty="0">
                <a:ea typeface="楷体-简"/>
              </a:rPr>
              <a:t>SSVEP</a:t>
            </a:r>
            <a:r>
              <a:rPr lang="zh-CN" altLang="en-US" dirty="0" smtClean="0">
                <a:ea typeface="楷体-简"/>
              </a:rPr>
              <a:t>。</a:t>
            </a:r>
            <a:r>
              <a:rPr lang="en-US" altLang="zh-CN" dirty="0" smtClean="0">
                <a:ea typeface="楷体-简"/>
              </a:rPr>
              <a:t>f</a:t>
            </a:r>
            <a:r>
              <a:rPr lang="en-US" altLang="zh-CN" dirty="0">
                <a:ea typeface="楷体-简"/>
              </a:rPr>
              <a:t>-VEP BCI</a:t>
            </a:r>
            <a:r>
              <a:rPr lang="zh-CN" altLang="en-US" dirty="0">
                <a:ea typeface="楷体-简"/>
              </a:rPr>
              <a:t>的各个目标一般以不同的频率闪烁</a:t>
            </a:r>
            <a:r>
              <a:rPr lang="en-US" altLang="zh-CN" dirty="0">
                <a:ea typeface="楷体-简"/>
              </a:rPr>
              <a:t>,</a:t>
            </a:r>
            <a:r>
              <a:rPr lang="zh-CN" altLang="en-US" dirty="0">
                <a:ea typeface="楷体-简"/>
              </a:rPr>
              <a:t>由于不同频率闪烁</a:t>
            </a:r>
            <a:r>
              <a:rPr lang="zh-CN" altLang="en-US" dirty="0" smtClean="0">
                <a:ea typeface="楷体-简"/>
              </a:rPr>
              <a:t>的刺激诱发</a:t>
            </a:r>
            <a:r>
              <a:rPr lang="zh-CN" altLang="en-US" dirty="0">
                <a:ea typeface="楷体-简"/>
              </a:rPr>
              <a:t>的</a:t>
            </a:r>
            <a:r>
              <a:rPr lang="en-US" altLang="zh-CN" dirty="0" smtClean="0">
                <a:ea typeface="楷体-简"/>
              </a:rPr>
              <a:t>SSVEP</a:t>
            </a:r>
            <a:r>
              <a:rPr lang="zh-CN" altLang="en-US" dirty="0" smtClean="0">
                <a:ea typeface="楷体-简"/>
              </a:rPr>
              <a:t>的频谱包含一系列与刺激频率成整数倍关</a:t>
            </a:r>
            <a:r>
              <a:rPr lang="zh-CN" altLang="en-US" dirty="0">
                <a:ea typeface="楷体-简"/>
              </a:rPr>
              <a:t>系的频率成分</a:t>
            </a:r>
            <a:r>
              <a:rPr lang="en-US" altLang="zh-CN" dirty="0">
                <a:ea typeface="楷体-简"/>
              </a:rPr>
              <a:t>,</a:t>
            </a:r>
            <a:r>
              <a:rPr lang="zh-CN" altLang="en-US" dirty="0" smtClean="0">
                <a:ea typeface="楷体-简"/>
              </a:rPr>
              <a:t>其中以基频</a:t>
            </a:r>
            <a:r>
              <a:rPr lang="zh-CN" altLang="en-US" dirty="0">
                <a:ea typeface="楷体-简"/>
              </a:rPr>
              <a:t>成分幅度最大</a:t>
            </a:r>
            <a:r>
              <a:rPr lang="en-US" altLang="zh-CN" dirty="0">
                <a:ea typeface="楷体-简"/>
              </a:rPr>
              <a:t>,</a:t>
            </a:r>
            <a:r>
              <a:rPr lang="zh-CN" altLang="en-US" dirty="0">
                <a:ea typeface="楷体-简"/>
              </a:rPr>
              <a:t>因此可以通过分析脑电信号的频率成分来识别出使用</a:t>
            </a:r>
            <a:r>
              <a:rPr lang="zh-CN" altLang="en-US" dirty="0" smtClean="0">
                <a:ea typeface="楷体-简"/>
              </a:rPr>
              <a:t>者所注视</a:t>
            </a:r>
            <a:r>
              <a:rPr lang="zh-CN" altLang="en-US" dirty="0">
                <a:ea typeface="楷体-简"/>
              </a:rPr>
              <a:t>的</a:t>
            </a:r>
            <a:r>
              <a:rPr lang="zh-CN" altLang="en-US" dirty="0" smtClean="0">
                <a:ea typeface="楷体-简"/>
              </a:rPr>
              <a:t>目标</a:t>
            </a:r>
            <a:r>
              <a:rPr lang="zh-CN" altLang="en-US" dirty="0">
                <a:ea typeface="楷体-简"/>
              </a:rPr>
              <a:t>。</a:t>
            </a:r>
          </a:p>
          <a:p>
            <a:pPr marL="0" indent="457200">
              <a:lnSpc>
                <a:spcPct val="145000"/>
              </a:lnSpc>
              <a:buNone/>
            </a:pPr>
            <a:r>
              <a:rPr lang="zh-CN" altLang="en-US" dirty="0">
                <a:ea typeface="楷体-简"/>
              </a:rPr>
              <a:t>在</a:t>
            </a:r>
            <a:r>
              <a:rPr lang="en-US" altLang="zh-CN" dirty="0">
                <a:ea typeface="楷体-简"/>
              </a:rPr>
              <a:t>f-VEP BCI</a:t>
            </a:r>
            <a:r>
              <a:rPr lang="zh-CN" altLang="en-US" dirty="0">
                <a:ea typeface="楷体-简"/>
              </a:rPr>
              <a:t>中</a:t>
            </a:r>
            <a:r>
              <a:rPr lang="en-US" altLang="zh-CN" dirty="0">
                <a:ea typeface="楷体-简"/>
              </a:rPr>
              <a:t>,</a:t>
            </a:r>
            <a:r>
              <a:rPr lang="zh-CN" altLang="en-US" dirty="0">
                <a:ea typeface="楷体-简"/>
              </a:rPr>
              <a:t>刺激块除了可以采用频率调制</a:t>
            </a:r>
            <a:r>
              <a:rPr lang="en-US" altLang="zh-CN" dirty="0">
                <a:ea typeface="楷体-简"/>
              </a:rPr>
              <a:t>,</a:t>
            </a:r>
            <a:r>
              <a:rPr lang="zh-CN" altLang="en-US" dirty="0" smtClean="0">
                <a:ea typeface="楷体-简"/>
              </a:rPr>
              <a:t>还可以采用相位调制或频率和相位混合调制</a:t>
            </a:r>
            <a:r>
              <a:rPr lang="zh-CN" altLang="en-US" dirty="0">
                <a:ea typeface="楷体-简"/>
              </a:rPr>
              <a:t>。在相位调制中</a:t>
            </a:r>
            <a:r>
              <a:rPr lang="en-US" altLang="zh-CN" dirty="0">
                <a:ea typeface="楷体-简"/>
              </a:rPr>
              <a:t>,</a:t>
            </a:r>
            <a:r>
              <a:rPr lang="zh-CN" altLang="en-US" dirty="0">
                <a:ea typeface="楷体-简"/>
              </a:rPr>
              <a:t>刺激块的刺激频率相同但是相位不同</a:t>
            </a:r>
            <a:r>
              <a:rPr lang="en-US" altLang="zh-CN" dirty="0">
                <a:ea typeface="楷体-简"/>
              </a:rPr>
              <a:t>,</a:t>
            </a:r>
            <a:r>
              <a:rPr lang="zh-CN" altLang="en-US" dirty="0" smtClean="0">
                <a:ea typeface="楷体-简"/>
              </a:rPr>
              <a:t>在频率和相位混合调制中</a:t>
            </a:r>
            <a:r>
              <a:rPr lang="en-US" altLang="zh-CN" dirty="0">
                <a:ea typeface="楷体-简"/>
              </a:rPr>
              <a:t>,</a:t>
            </a:r>
            <a:r>
              <a:rPr lang="zh-CN" altLang="en-US" dirty="0">
                <a:ea typeface="楷体-简"/>
              </a:rPr>
              <a:t>刺激块采用不同的频率调制</a:t>
            </a:r>
            <a:r>
              <a:rPr lang="en-US" altLang="zh-CN" dirty="0">
                <a:ea typeface="楷体-简"/>
              </a:rPr>
              <a:t>,</a:t>
            </a:r>
            <a:r>
              <a:rPr lang="zh-CN" altLang="en-US" dirty="0">
                <a:ea typeface="楷体-简"/>
              </a:rPr>
              <a:t>相同频率下采用</a:t>
            </a:r>
            <a:r>
              <a:rPr lang="zh-CN" altLang="en-US" dirty="0" smtClean="0">
                <a:ea typeface="楷体-简"/>
              </a:rPr>
              <a:t>不同的相位对</a:t>
            </a:r>
            <a:r>
              <a:rPr lang="zh-CN" altLang="en-US" dirty="0">
                <a:ea typeface="楷体-简"/>
              </a:rPr>
              <a:t>不同的</a:t>
            </a:r>
            <a:r>
              <a:rPr lang="zh-CN" altLang="en-US" dirty="0" smtClean="0">
                <a:ea typeface="楷体-简"/>
              </a:rPr>
              <a:t>目标调制</a:t>
            </a:r>
            <a:r>
              <a:rPr lang="zh-CN" altLang="en-US" dirty="0">
                <a:ea typeface="楷体-简"/>
              </a:rPr>
              <a:t>。</a:t>
            </a:r>
          </a:p>
          <a:p>
            <a:pPr marL="0" indent="457200">
              <a:lnSpc>
                <a:spcPct val="145000"/>
              </a:lnSpc>
              <a:buNone/>
            </a:pPr>
            <a:endParaRPr kumimoji="1" lang="zh-CN" altLang="en-US" dirty="0">
              <a:ea typeface="楷体-简"/>
            </a:endParaRPr>
          </a:p>
        </p:txBody>
      </p:sp>
    </p:spTree>
    <p:extLst>
      <p:ext uri="{BB962C8B-B14F-4D97-AF65-F5344CB8AC3E}">
        <p14:creationId xmlns:p14="http://schemas.microsoft.com/office/powerpoint/2010/main" val="3309193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清晰.thmx</Template>
  <TotalTime>816</TotalTime>
  <Words>1979</Words>
  <Application>Microsoft Macintosh PowerPoint</Application>
  <PresentationFormat>全屏显示(4:3)</PresentationFormat>
  <Paragraphs>97</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清晰</vt:lpstr>
      <vt:lpstr>基于不同调制方式的视觉诱发电位脑机接口研究</vt:lpstr>
      <vt:lpstr>基于头皮脑电图信号的脑机接口分类 </vt:lpstr>
      <vt:lpstr>视觉诱发脑机接口 </vt:lpstr>
      <vt:lpstr>系统性能 </vt:lpstr>
      <vt:lpstr> </vt:lpstr>
      <vt:lpstr> </vt:lpstr>
      <vt:lpstr>VEP BCI信息调制方式 </vt:lpstr>
      <vt:lpstr>t-VEP脑机接口 </vt:lpstr>
      <vt:lpstr>f-VEP脑机接口</vt:lpstr>
      <vt:lpstr>c-VEP脑机接口 </vt:lpstr>
      <vt:lpstr>基于频率调制的 SSVEP 信号处理算法 </vt:lpstr>
      <vt:lpstr>基于频率和相位混合调制的SSVEP BCI </vt:lpstr>
      <vt:lpstr>相位解码原理 </vt:lpstr>
      <vt:lpstr>基于频率和相位混合调制的 SSVEP 信号处理算法 </vt:lpstr>
      <vt:lpstr> </vt:lpstr>
      <vt:lpstr>伪随机码调制的 VEP 脑机接口 </vt:lpstr>
      <vt:lpstr>伪随机码</vt:lpstr>
      <vt:lpstr>伪随机码</vt:lpstr>
      <vt:lpstr>模板匹配法 </vt:lpstr>
      <vt:lpstr> </vt:lpstr>
      <vt:lpstr> </vt:lpstr>
      <vt:lpstr>M序列、近完美序列和Golay互补序列的比较 </vt:lpstr>
      <vt:lpstr>识别准确率  </vt:lpstr>
      <vt:lpstr>不同编码分组调制的多导联 VEP 脑机接口 </vt:lpstr>
      <vt:lpstr>空域滤波器优化算法 </vt:lpstr>
      <vt:lpstr>基于数据统计分析的空域滤波器原理 </vt:lpstr>
      <vt:lpstr>不同编码分组调制 </vt:lpstr>
      <vt:lpstr> </vt:lpstr>
      <vt:lpstr>PowerPoint 演示文稿</vt:lpstr>
      <vt:lpstr>识别准确率</vt:lpstr>
      <vt:lpstr> </vt:lpstr>
      <vt:lpstr>结论</vt:lpstr>
      <vt:lpstr>异步脑机接口系统的实现</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基于不同调制方式的视觉诱发电位脑机接口研究 </dc:title>
  <dc:creator>Ming Chan</dc:creator>
  <cp:lastModifiedBy>Ming Chan</cp:lastModifiedBy>
  <cp:revision>28</cp:revision>
  <dcterms:created xsi:type="dcterms:W3CDTF">2017-11-20T05:35:13Z</dcterms:created>
  <dcterms:modified xsi:type="dcterms:W3CDTF">2017-11-21T14:26:21Z</dcterms:modified>
</cp:coreProperties>
</file>