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64" autoAdjust="0"/>
  </p:normalViewPr>
  <p:slideViewPr>
    <p:cSldViewPr snapToGrid="0" snapToObjects="1">
      <p:cViewPr varScale="1">
        <p:scale>
          <a:sx n="164" d="100"/>
          <a:sy n="164" d="100"/>
        </p:scale>
        <p:origin x="-16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2018年3月5日星期一</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2018年3月5日星期一</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2018年3月5日星期一</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2018年3月5日星期一</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933D019-A32C-4EAD-B8E6-DBDA699692FD}" type="datetime2">
              <a:rPr lang="en-US" smtClean="0"/>
              <a:t>2018年3月5日星期一</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2018年3月5日星期一</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2018年3月5日星期一</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2018年3月5日星期一</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2018年3月5日星期一</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FE976D3-5B7F-4300-ABED-C91F1B2AE209}" type="datetime2">
              <a:rPr lang="en-US" smtClean="0"/>
              <a:t>2018年3月5日星期一</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BDC1E59-17DD-41CE-97CA-624A472382D4}" type="datetime2">
              <a:rPr lang="en-US" smtClean="0"/>
              <a:t>2018年3月5日星期一</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2018年3月5日星期一</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3600" dirty="0"/>
              <a:t>An Asynchronously Controlled EEG-Based Virtual Keyboard: Improvement of the Spelling Rate</a:t>
            </a:r>
            <a:endParaRPr kumimoji="1" lang="zh-CN" altLang="en-US" sz="3600" dirty="0"/>
          </a:p>
        </p:txBody>
      </p:sp>
      <p:sp>
        <p:nvSpPr>
          <p:cNvPr id="3" name="副标题 2"/>
          <p:cNvSpPr>
            <a:spLocks noGrp="1"/>
          </p:cNvSpPr>
          <p:nvPr>
            <p:ph type="subTitle" idx="1"/>
          </p:nvPr>
        </p:nvSpPr>
        <p:spPr>
          <a:xfrm>
            <a:off x="685800" y="3505200"/>
            <a:ext cx="7848600" cy="2534784"/>
          </a:xfrm>
        </p:spPr>
        <p:txBody>
          <a:bodyPr/>
          <a:lstStyle/>
          <a:p>
            <a:r>
              <a:rPr lang="en-US" altLang="zh-CN" dirty="0"/>
              <a:t>Scherer R, Müller G R, </a:t>
            </a:r>
            <a:r>
              <a:rPr lang="en-US" altLang="zh-CN" dirty="0" err="1"/>
              <a:t>Neuper</a:t>
            </a:r>
            <a:r>
              <a:rPr lang="en-US" altLang="zh-CN" dirty="0"/>
              <a:t> C, et al. An asynchronously controlled EEG-based virtual keyboard: improvement of the spelling rate.[J]. Biomedical Engineering IEEE Transactions on, 2004, 51(6):979-984.</a:t>
            </a:r>
          </a:p>
          <a:p>
            <a:endParaRPr kumimoji="1" lang="zh-CN" altLang="en-US" dirty="0">
              <a:latin typeface="+mj-lt"/>
            </a:endParaRPr>
          </a:p>
        </p:txBody>
      </p:sp>
    </p:spTree>
    <p:extLst>
      <p:ext uri="{BB962C8B-B14F-4D97-AF65-F5344CB8AC3E}">
        <p14:creationId xmlns:p14="http://schemas.microsoft.com/office/powerpoint/2010/main" val="144879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normAutofit/>
          </a:bodyPr>
          <a:lstStyle/>
          <a:p>
            <a:pPr marL="0" indent="0">
              <a:buNone/>
            </a:pPr>
            <a:r>
              <a:rPr kumimoji="1" lang="zh-CN" altLang="en-US" dirty="0"/>
              <a:t>设计和操作：屏幕分为两部分：一个小的上半部分（约</a:t>
            </a:r>
            <a:r>
              <a:rPr kumimoji="1" lang="en-US" altLang="zh-CN" dirty="0"/>
              <a:t>20%</a:t>
            </a:r>
            <a:r>
              <a:rPr kumimoji="1" lang="zh-CN" altLang="en-US" dirty="0"/>
              <a:t>）用于定义工作选定的字母和单词</a:t>
            </a:r>
            <a:r>
              <a:rPr kumimoji="1" lang="zh-CN" altLang="en-US" dirty="0" smtClean="0"/>
              <a:t>，字母选择过程和视觉反馈</a:t>
            </a:r>
            <a:r>
              <a:rPr kumimoji="1" lang="zh-CN" altLang="en-US" dirty="0"/>
              <a:t>（光标）</a:t>
            </a:r>
            <a:r>
              <a:rPr kumimoji="1" lang="zh-CN" altLang="en-US" dirty="0" smtClean="0"/>
              <a:t>用下半</a:t>
            </a:r>
            <a:r>
              <a:rPr kumimoji="1" lang="zh-CN" altLang="en-US" dirty="0"/>
              <a:t>部分。</a:t>
            </a:r>
            <a:r>
              <a:rPr kumimoji="1" lang="zh-CN" altLang="en-US" dirty="0" smtClean="0"/>
              <a:t>从字母</a:t>
            </a:r>
            <a:r>
              <a:rPr kumimoji="1" lang="zh-CN" altLang="en-US" dirty="0"/>
              <a:t>表中提取的</a:t>
            </a:r>
            <a:r>
              <a:rPr kumimoji="1" lang="en-US" altLang="zh-CN" dirty="0"/>
              <a:t>26</a:t>
            </a:r>
            <a:r>
              <a:rPr kumimoji="1" lang="zh-CN" altLang="en-US" dirty="0"/>
              <a:t>个字母，按字母顺序排列在屏幕左右两侧的两条移动装配线上。在两个字母之间</a:t>
            </a:r>
            <a:r>
              <a:rPr kumimoji="1" lang="zh-CN" altLang="en-US" dirty="0" smtClean="0"/>
              <a:t>的垂直位移应避免</a:t>
            </a:r>
            <a:r>
              <a:rPr kumimoji="1" lang="zh-CN" altLang="en-US" dirty="0" smtClean="0"/>
              <a:t>字符</a:t>
            </a:r>
            <a:r>
              <a:rPr kumimoji="1" lang="zh-CN" altLang="en-US" dirty="0" smtClean="0"/>
              <a:t>之间的竞争</a:t>
            </a:r>
            <a:r>
              <a:rPr kumimoji="1" lang="en-US" altLang="zh-CN" dirty="0" smtClean="0"/>
              <a:t>[</a:t>
            </a:r>
            <a:r>
              <a:rPr kumimoji="1" lang="zh-CN" altLang="en-US" dirty="0"/>
              <a:t>图</a:t>
            </a:r>
            <a:r>
              <a:rPr kumimoji="1" lang="en-US" altLang="zh-CN" dirty="0"/>
              <a:t>3</a:t>
            </a:r>
            <a:r>
              <a:rPr kumimoji="1" lang="zh-CN" altLang="en-US" dirty="0"/>
              <a:t>（</a:t>
            </a:r>
            <a:r>
              <a:rPr kumimoji="1" lang="en-US" altLang="zh-CN" dirty="0"/>
              <a:t>a</a:t>
            </a:r>
            <a:r>
              <a:rPr kumimoji="1" lang="zh-CN" altLang="en-US" dirty="0"/>
              <a:t>）</a:t>
            </a:r>
            <a:r>
              <a:rPr kumimoji="1" lang="en-US" altLang="zh-CN" dirty="0"/>
              <a:t>]</a:t>
            </a:r>
            <a:r>
              <a:rPr kumimoji="1" lang="zh-CN" altLang="en-US" dirty="0"/>
              <a:t>。每五个字母，插入一个控制命令：删除，用于删除最后一个拼写的字母，</a:t>
            </a:r>
            <a:r>
              <a:rPr kumimoji="1" lang="en-US" altLang="zh-CN" dirty="0"/>
              <a:t>OK</a:t>
            </a:r>
            <a:r>
              <a:rPr kumimoji="1" lang="zh-CN" altLang="en-US" dirty="0"/>
              <a:t>确认拼写单词。</a:t>
            </a:r>
            <a:r>
              <a:rPr kumimoji="1" lang="zh-CN" altLang="en-US" dirty="0" smtClean="0"/>
              <a:t>每边可见五个</a:t>
            </a:r>
            <a:r>
              <a:rPr kumimoji="1" lang="zh-CN" altLang="en-US" dirty="0" smtClean="0"/>
              <a:t>字符</a:t>
            </a:r>
            <a:r>
              <a:rPr kumimoji="1" lang="zh-CN" altLang="en-US" dirty="0" smtClean="0"/>
              <a:t>。只要脚</a:t>
            </a:r>
            <a:r>
              <a:rPr kumimoji="1" lang="zh-CN" altLang="en-US" dirty="0" smtClean="0"/>
              <a:t>的</a:t>
            </a:r>
            <a:r>
              <a:rPr kumimoji="1" lang="zh-CN" altLang="en-US" dirty="0" smtClean="0"/>
              <a:t>运动想象</a:t>
            </a:r>
            <a:r>
              <a:rPr kumimoji="1" lang="zh-CN" altLang="en-US" dirty="0" smtClean="0"/>
              <a:t>被侦测到</a:t>
            </a:r>
            <a:r>
              <a:rPr kumimoji="1" lang="zh-CN" altLang="en-US" dirty="0" smtClean="0"/>
              <a:t>，</a:t>
            </a:r>
            <a:r>
              <a:rPr kumimoji="1" lang="zh-CN" altLang="en-US" dirty="0" smtClean="0"/>
              <a:t>字符</a:t>
            </a:r>
            <a:r>
              <a:rPr kumimoji="1" lang="zh-CN" altLang="en-US" dirty="0" smtClean="0"/>
              <a:t>从底部到</a:t>
            </a:r>
            <a:r>
              <a:rPr kumimoji="1" lang="zh-CN" altLang="en-US" dirty="0" smtClean="0"/>
              <a:t>滚到</a:t>
            </a:r>
            <a:r>
              <a:rPr kumimoji="1" lang="zh-CN" altLang="en-US" dirty="0" smtClean="0"/>
              <a:t>屏幕顶端。如果一个项</a:t>
            </a:r>
            <a:r>
              <a:rPr kumimoji="1" lang="zh-CN" altLang="en-US" dirty="0"/>
              <a:t>目到达选择区域的顶部，它就会消失，从底部出现一个新的。为了避免干扰的影响，使对象有机会集中在移动对象上，在滚动过程中隐藏了反馈光标</a:t>
            </a:r>
            <a:r>
              <a:rPr kumimoji="1" lang="en-US" altLang="zh-CN" dirty="0"/>
              <a:t>[</a:t>
            </a:r>
            <a:r>
              <a:rPr kumimoji="1" lang="zh-CN" altLang="en-US" dirty="0"/>
              <a:t>图</a:t>
            </a:r>
            <a:r>
              <a:rPr kumimoji="1" lang="en-US" altLang="zh-CN" dirty="0"/>
              <a:t>3</a:t>
            </a:r>
            <a:r>
              <a:rPr kumimoji="1" lang="zh-CN" altLang="en-US" dirty="0"/>
              <a:t>（</a:t>
            </a:r>
            <a:r>
              <a:rPr kumimoji="1" lang="en-US" altLang="zh-CN" dirty="0"/>
              <a:t>b</a:t>
            </a:r>
            <a:r>
              <a:rPr kumimoji="1" lang="zh-CN" altLang="en-US" dirty="0"/>
              <a:t>）</a:t>
            </a:r>
            <a:r>
              <a:rPr kumimoji="1" lang="en-US" altLang="zh-CN" dirty="0"/>
              <a:t>]</a:t>
            </a:r>
            <a:r>
              <a:rPr kumimoji="1" lang="zh-CN" altLang="en-US" dirty="0"/>
              <a:t>。通过选择向左或向右运动想象（第</a:t>
            </a:r>
            <a:r>
              <a:rPr kumimoji="1" lang="en-US" altLang="zh-CN" dirty="0"/>
              <a:t>1</a:t>
            </a:r>
            <a:r>
              <a:rPr kumimoji="1" lang="zh-CN" altLang="en-US" dirty="0"/>
              <a:t>类和第</a:t>
            </a:r>
            <a:r>
              <a:rPr kumimoji="1" lang="en-US" altLang="zh-CN" dirty="0"/>
              <a:t>2</a:t>
            </a:r>
            <a:r>
              <a:rPr kumimoji="1" lang="zh-CN" altLang="en-US" dirty="0"/>
              <a:t>类），可以通过将反馈光标移动到所需的左或右方向来选择最上面位置上的项。如果光标超过主题特定时间段的特定左侧或右侧阈值，则会发生选择确认（图</a:t>
            </a:r>
            <a:r>
              <a:rPr kumimoji="1" lang="en-US" altLang="zh-CN" dirty="0"/>
              <a:t>3</a:t>
            </a:r>
            <a:r>
              <a:rPr kumimoji="1" lang="zh-CN" altLang="en-US" dirty="0"/>
              <a:t>（</a:t>
            </a:r>
            <a:r>
              <a:rPr kumimoji="1" lang="en-US" altLang="zh-CN" dirty="0"/>
              <a:t>c</a:t>
            </a:r>
            <a:r>
              <a:rPr kumimoji="1" lang="zh-CN" altLang="en-US" dirty="0"/>
              <a:t>）</a:t>
            </a:r>
            <a:r>
              <a:rPr kumimoji="1" lang="en-US" altLang="zh-CN" dirty="0"/>
              <a:t>]</a:t>
            </a:r>
            <a:r>
              <a:rPr kumimoji="1" lang="zh-CN" altLang="en-US" dirty="0"/>
              <a:t>。选定的字母出现在屏幕的上部，拼写过程可以重新开始（图</a:t>
            </a:r>
            <a:r>
              <a:rPr kumimoji="1" lang="en-US" altLang="zh-CN" dirty="0"/>
              <a:t>3</a:t>
            </a:r>
            <a:r>
              <a:rPr kumimoji="1" lang="zh-CN" altLang="en-US" dirty="0"/>
              <a:t>（</a:t>
            </a:r>
            <a:r>
              <a:rPr kumimoji="1" lang="en-US" altLang="zh-CN" dirty="0"/>
              <a:t>d</a:t>
            </a:r>
            <a:r>
              <a:rPr kumimoji="1" lang="zh-CN" altLang="en-US" dirty="0"/>
              <a:t>）</a:t>
            </a:r>
            <a:r>
              <a:rPr kumimoji="1" lang="en-US" altLang="zh-CN" dirty="0"/>
              <a:t>]</a:t>
            </a:r>
            <a:r>
              <a:rPr kumimoji="1" lang="zh-CN" altLang="en-US" dirty="0"/>
              <a:t>。</a:t>
            </a:r>
          </a:p>
        </p:txBody>
      </p:sp>
    </p:spTree>
    <p:extLst>
      <p:ext uri="{BB962C8B-B14F-4D97-AF65-F5344CB8AC3E}">
        <p14:creationId xmlns:p14="http://schemas.microsoft.com/office/powerpoint/2010/main" val="166841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pic>
        <p:nvPicPr>
          <p:cNvPr id="4" name="内容占位符 3" descr="屏幕快照 2018-03-05 下午8.31.48.png"/>
          <p:cNvPicPr>
            <a:picLocks noGrp="1" noChangeAspect="1"/>
          </p:cNvPicPr>
          <p:nvPr>
            <p:ph idx="1"/>
          </p:nvPr>
        </p:nvPicPr>
        <p:blipFill>
          <a:blip r:embed="rId2">
            <a:extLst>
              <a:ext uri="{28A0092B-C50C-407E-A947-70E740481C1C}">
                <a14:useLocalDpi xmlns:a14="http://schemas.microsoft.com/office/drawing/2010/main" val="0"/>
              </a:ext>
            </a:extLst>
          </a:blip>
          <a:srcRect l="-23750" r="-23750"/>
          <a:stretch>
            <a:fillRect/>
          </a:stretch>
        </p:blipFill>
        <p:spPr>
          <a:xfrm>
            <a:off x="457200" y="533400"/>
            <a:ext cx="8229600" cy="5943600"/>
          </a:xfrm>
        </p:spPr>
      </p:pic>
    </p:spTree>
    <p:extLst>
      <p:ext uri="{BB962C8B-B14F-4D97-AF65-F5344CB8AC3E}">
        <p14:creationId xmlns:p14="http://schemas.microsoft.com/office/powerpoint/2010/main" val="45951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图</a:t>
            </a:r>
            <a:r>
              <a:rPr kumimoji="1" lang="en-US" altLang="zh-CN" dirty="0"/>
              <a:t>4</a:t>
            </a:r>
            <a:r>
              <a:rPr kumimoji="1" lang="zh-CN" altLang="en-US" dirty="0"/>
              <a:t>显示在线反馈运行的错误率的时间过程。对于运动想象期，最好的分类性能为</a:t>
            </a:r>
            <a:r>
              <a:rPr kumimoji="1" lang="en-US" altLang="zh-CN" dirty="0"/>
              <a:t>K3</a:t>
            </a:r>
            <a:r>
              <a:rPr kumimoji="1" lang="zh-CN" altLang="en-US" dirty="0"/>
              <a:t>的</a:t>
            </a:r>
            <a:r>
              <a:rPr kumimoji="1" lang="en-US" altLang="zh-CN" dirty="0"/>
              <a:t>5%</a:t>
            </a:r>
            <a:r>
              <a:rPr kumimoji="1" lang="zh-CN" altLang="en-US" dirty="0" smtClean="0"/>
              <a:t>错误</a:t>
            </a:r>
            <a:r>
              <a:rPr kumimoji="1" lang="zh-CN" altLang="en-US" dirty="0" smtClean="0"/>
              <a:t>率</a:t>
            </a:r>
            <a:r>
              <a:rPr kumimoji="1" lang="zh-CN" altLang="en-US" dirty="0" smtClean="0"/>
              <a:t>，</a:t>
            </a:r>
            <a:r>
              <a:rPr kumimoji="1" lang="en-US" altLang="zh-CN" dirty="0"/>
              <a:t>L1</a:t>
            </a:r>
            <a:r>
              <a:rPr kumimoji="1" lang="zh-CN" altLang="en-US" dirty="0"/>
              <a:t>的</a:t>
            </a:r>
            <a:r>
              <a:rPr kumimoji="1" lang="en-US" altLang="zh-CN" dirty="0"/>
              <a:t>3.33%</a:t>
            </a:r>
            <a:r>
              <a:rPr kumimoji="1" lang="zh-CN" altLang="en-US" dirty="0"/>
              <a:t>和</a:t>
            </a:r>
            <a:r>
              <a:rPr kumimoji="1" lang="en-US" altLang="zh-CN" dirty="0"/>
              <a:t>O3</a:t>
            </a:r>
            <a:r>
              <a:rPr kumimoji="1" lang="zh-CN" altLang="en-US" dirty="0"/>
              <a:t>的</a:t>
            </a:r>
            <a:r>
              <a:rPr kumimoji="1" lang="en-US" altLang="zh-CN" dirty="0"/>
              <a:t>6.67%</a:t>
            </a:r>
            <a:r>
              <a:rPr kumimoji="1" lang="zh-CN" altLang="en-US" dirty="0"/>
              <a:t>。</a:t>
            </a:r>
          </a:p>
        </p:txBody>
      </p:sp>
      <p:pic>
        <p:nvPicPr>
          <p:cNvPr id="4" name="图片 3" descr="屏幕快照 2018-03-05 下午8.37.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226" y="2991090"/>
            <a:ext cx="5526269" cy="3347025"/>
          </a:xfrm>
          <a:prstGeom prst="rect">
            <a:avLst/>
          </a:prstGeom>
        </p:spPr>
      </p:pic>
    </p:spTree>
    <p:extLst>
      <p:ext uri="{BB962C8B-B14F-4D97-AF65-F5344CB8AC3E}">
        <p14:creationId xmlns:p14="http://schemas.microsoft.com/office/powerpoint/2010/main" val="293357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a:t>复制拼写结果显示在表</a:t>
            </a:r>
            <a:r>
              <a:rPr kumimoji="1" lang="en-US" altLang="zh-CN" dirty="0"/>
              <a:t>5</a:t>
            </a:r>
            <a:r>
              <a:rPr kumimoji="1" lang="zh-CN" altLang="en-US" dirty="0"/>
              <a:t>中。</a:t>
            </a:r>
            <a:r>
              <a:rPr kumimoji="1" lang="zh-CN" altLang="en-US" dirty="0" smtClean="0"/>
              <a:t>字母的平均拼写时间是通过将完成单词所需</a:t>
            </a:r>
            <a:r>
              <a:rPr kumimoji="1" lang="zh-CN" altLang="en-US" dirty="0"/>
              <a:t>的时间除以单词的长度来计算</a:t>
            </a:r>
            <a:r>
              <a:rPr kumimoji="1" lang="zh-CN" altLang="en-US" dirty="0" smtClean="0"/>
              <a:t>的</a:t>
            </a:r>
            <a:r>
              <a:rPr kumimoji="1" lang="zh-CN" altLang="zh-CN" dirty="0"/>
              <a:t>。</a:t>
            </a:r>
            <a:r>
              <a:rPr kumimoji="1" lang="zh-CN" altLang="en-US" dirty="0" smtClean="0"/>
              <a:t>对于</a:t>
            </a:r>
            <a:r>
              <a:rPr kumimoji="1" lang="zh-CN" altLang="en-US" dirty="0" smtClean="0"/>
              <a:t>受试者</a:t>
            </a:r>
            <a:r>
              <a:rPr kumimoji="1" lang="en-US" altLang="zh-CN" dirty="0" smtClean="0"/>
              <a:t>k3</a:t>
            </a:r>
            <a:r>
              <a:rPr kumimoji="1" lang="zh-CN" altLang="en-US" dirty="0"/>
              <a:t>，最好的是</a:t>
            </a:r>
            <a:r>
              <a:rPr kumimoji="1" lang="en-US" altLang="zh-CN" dirty="0" smtClean="0"/>
              <a:t>3.38</a:t>
            </a:r>
            <a:r>
              <a:rPr kumimoji="1" lang="en-US" altLang="zh-CN" dirty="0" smtClean="0"/>
              <a:t>letters/min</a:t>
            </a:r>
            <a:r>
              <a:rPr kumimoji="1" lang="zh-CN" altLang="en-US" dirty="0" smtClean="0"/>
              <a:t>，</a:t>
            </a:r>
            <a:r>
              <a:rPr kumimoji="1" lang="zh-CN" altLang="en-US" dirty="0"/>
              <a:t>对于</a:t>
            </a:r>
            <a:r>
              <a:rPr kumimoji="1" lang="en-US" altLang="zh-CN" dirty="0"/>
              <a:t>l1</a:t>
            </a:r>
            <a:r>
              <a:rPr kumimoji="1" lang="zh-CN" altLang="en-US" dirty="0"/>
              <a:t>是</a:t>
            </a:r>
            <a:r>
              <a:rPr kumimoji="1" lang="en-US" altLang="zh-CN" dirty="0" smtClean="0"/>
              <a:t>2.85</a:t>
            </a:r>
            <a:r>
              <a:rPr kumimoji="1" lang="en-US" altLang="zh-CN" dirty="0" smtClean="0"/>
              <a:t>letters/min</a:t>
            </a:r>
            <a:r>
              <a:rPr kumimoji="1" lang="zh-CN" altLang="en-US" dirty="0" smtClean="0"/>
              <a:t>。 在</a:t>
            </a:r>
            <a:r>
              <a:rPr kumimoji="1" lang="zh-CN" altLang="en-US" dirty="0" smtClean="0"/>
              <a:t>实验</a:t>
            </a:r>
            <a:r>
              <a:rPr kumimoji="1" lang="zh-CN" altLang="en-US" dirty="0" smtClean="0"/>
              <a:t>期间</a:t>
            </a:r>
            <a:r>
              <a:rPr kumimoji="1" lang="zh-CN" altLang="en-US" dirty="0"/>
              <a:t>，主题</a:t>
            </a:r>
            <a:r>
              <a:rPr kumimoji="1" lang="en-US" altLang="zh-CN" dirty="0"/>
              <a:t>k3</a:t>
            </a:r>
            <a:r>
              <a:rPr kumimoji="1" lang="zh-CN" altLang="en-US" dirty="0"/>
              <a:t>只做了两个拼写错误，</a:t>
            </a:r>
            <a:r>
              <a:rPr kumimoji="1" lang="zh-CN" altLang="en-US" dirty="0" smtClean="0"/>
              <a:t>而</a:t>
            </a:r>
            <a:r>
              <a:rPr kumimoji="1" lang="en-US" altLang="zh-CN" dirty="0" smtClean="0"/>
              <a:t>l1</a:t>
            </a:r>
            <a:r>
              <a:rPr kumimoji="1" lang="zh-CN" altLang="en-US" dirty="0" smtClean="0"/>
              <a:t>每个单词</a:t>
            </a:r>
            <a:r>
              <a:rPr kumimoji="1" lang="zh-CN" altLang="en-US" dirty="0"/>
              <a:t>至</a:t>
            </a:r>
            <a:r>
              <a:rPr kumimoji="1" lang="zh-CN" altLang="en-US" dirty="0" smtClean="0"/>
              <a:t>少有一个错误。</a:t>
            </a:r>
            <a:r>
              <a:rPr kumimoji="1" lang="en-US" altLang="zh-CN" dirty="0" smtClean="0"/>
              <a:t>O3</a:t>
            </a:r>
            <a:r>
              <a:rPr kumimoji="1" lang="zh-CN" altLang="en-US" dirty="0"/>
              <a:t>没能拼写出一个单词，可以选择第一个字母而没有任何问题，</a:t>
            </a:r>
            <a:r>
              <a:rPr kumimoji="1" lang="zh-CN" altLang="en-US" dirty="0" smtClean="0"/>
              <a:t>但拼写运</a:t>
            </a:r>
            <a:r>
              <a:rPr kumimoji="1" lang="zh-CN" altLang="en-US" dirty="0"/>
              <a:t>行的持续时间越长，控制</a:t>
            </a:r>
            <a:r>
              <a:rPr kumimoji="1" lang="zh-CN" altLang="en-US" dirty="0" smtClean="0"/>
              <a:t>越差， </a:t>
            </a:r>
            <a:r>
              <a:rPr kumimoji="1" lang="zh-CN" altLang="en-US" dirty="0"/>
              <a:t>实验必须中断。</a:t>
            </a:r>
            <a:endParaRPr kumimoji="1" lang="zh-CN" altLang="en-US" dirty="0"/>
          </a:p>
        </p:txBody>
      </p:sp>
    </p:spTree>
    <p:extLst>
      <p:ext uri="{BB962C8B-B14F-4D97-AF65-F5344CB8AC3E}">
        <p14:creationId xmlns:p14="http://schemas.microsoft.com/office/powerpoint/2010/main" val="199606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descr="屏幕快照 2018-03-05 下午8.51.02.png"/>
          <p:cNvPicPr>
            <a:picLocks noGrp="1" noChangeAspect="1"/>
          </p:cNvPicPr>
          <p:nvPr>
            <p:ph idx="1"/>
          </p:nvPr>
        </p:nvPicPr>
        <p:blipFill>
          <a:blip r:embed="rId2">
            <a:extLst>
              <a:ext uri="{28A0092B-C50C-407E-A947-70E740481C1C}">
                <a14:useLocalDpi xmlns:a14="http://schemas.microsoft.com/office/drawing/2010/main" val="0"/>
              </a:ext>
            </a:extLst>
          </a:blip>
          <a:srcRect t="-11845" b="-11845"/>
          <a:stretch>
            <a:fillRect/>
          </a:stretch>
        </p:blipFill>
        <p:spPr/>
      </p:pic>
    </p:spTree>
    <p:extLst>
      <p:ext uri="{BB962C8B-B14F-4D97-AF65-F5344CB8AC3E}">
        <p14:creationId xmlns:p14="http://schemas.microsoft.com/office/powerpoint/2010/main" val="3737419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a:t>这个词的拼</a:t>
            </a:r>
            <a:r>
              <a:rPr kumimoji="1" lang="zh-CN" altLang="en-US" dirty="0" smtClean="0"/>
              <a:t>写表明</a:t>
            </a:r>
            <a:r>
              <a:rPr kumimoji="1" lang="zh-CN" altLang="en-US" dirty="0" smtClean="0"/>
              <a:t>：</a:t>
            </a:r>
            <a:r>
              <a:rPr kumimoji="1" lang="zh-CN" altLang="en-US" dirty="0" smtClean="0"/>
              <a:t>新的控制和选择策略必须由受试者</a:t>
            </a:r>
            <a:r>
              <a:rPr kumimoji="1" lang="zh-CN" altLang="en-US" dirty="0" smtClean="0"/>
              <a:t>习得</a:t>
            </a:r>
            <a:r>
              <a:rPr kumimoji="1" lang="zh-CN" altLang="en-US" dirty="0" smtClean="0"/>
              <a:t>。</a:t>
            </a:r>
            <a:r>
              <a:rPr kumimoji="1" lang="zh-CN" altLang="en-US" dirty="0"/>
              <a:t>与两类</a:t>
            </a:r>
            <a:r>
              <a:rPr kumimoji="1" lang="en-US" altLang="zh-CN" dirty="0"/>
              <a:t>VK</a:t>
            </a:r>
            <a:r>
              <a:rPr kumimoji="1" lang="zh-CN" altLang="en-US" dirty="0"/>
              <a:t>和二分信和命令的选择过程中，拼写错误引起的长系列的校正步骤。新的设计结合字母和控制命令，可以做得更快</a:t>
            </a:r>
            <a:r>
              <a:rPr kumimoji="1" lang="zh-CN" altLang="en-US" dirty="0" smtClean="0"/>
              <a:t>。</a:t>
            </a:r>
            <a:endParaRPr kumimoji="1" lang="en-US" altLang="zh-CN" dirty="0" smtClean="0"/>
          </a:p>
          <a:p>
            <a:pPr marL="0" indent="0">
              <a:buNone/>
            </a:pPr>
            <a:r>
              <a:rPr kumimoji="1" lang="zh-CN" altLang="en-US" dirty="0"/>
              <a:t>视觉输入对运动皮层活动有强烈</a:t>
            </a:r>
            <a:r>
              <a:rPr kumimoji="1" lang="zh-CN" altLang="en-US" dirty="0" smtClean="0"/>
              <a:t>的影响，</a:t>
            </a:r>
            <a:r>
              <a:rPr kumimoji="1" lang="zh-CN" altLang="en-US" dirty="0"/>
              <a:t>可导致运动想象相关脑电</a:t>
            </a:r>
            <a:r>
              <a:rPr kumimoji="1" lang="zh-CN" altLang="en-US" dirty="0" smtClean="0"/>
              <a:t>模式的恶化</a:t>
            </a:r>
            <a:r>
              <a:rPr kumimoji="1" lang="zh-CN" altLang="en-US" dirty="0" smtClean="0"/>
              <a:t>或改变。</a:t>
            </a:r>
            <a:endParaRPr kumimoji="1" lang="zh-CN" altLang="en-US" dirty="0"/>
          </a:p>
        </p:txBody>
      </p:sp>
    </p:spTree>
    <p:extLst>
      <p:ext uri="{BB962C8B-B14F-4D97-AF65-F5344CB8AC3E}">
        <p14:creationId xmlns:p14="http://schemas.microsoft.com/office/powerpoint/2010/main" val="227467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简介</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a:t>本文的目的是介绍一种</a:t>
            </a:r>
            <a:r>
              <a:rPr kumimoji="1" lang="zh-CN" altLang="en-US" dirty="0" smtClean="0"/>
              <a:t>新的基于</a:t>
            </a:r>
            <a:r>
              <a:rPr kumimoji="1" lang="en-US" altLang="zh-CN" dirty="0" smtClean="0"/>
              <a:t>Graz-</a:t>
            </a:r>
            <a:r>
              <a:rPr kumimoji="1" lang="en-US" altLang="zh-CN" dirty="0"/>
              <a:t>BCI</a:t>
            </a:r>
            <a:r>
              <a:rPr kumimoji="1" lang="zh-CN" altLang="en-US" dirty="0"/>
              <a:t>的拼写应用程序，旨在提高信息传输速率</a:t>
            </a:r>
            <a:r>
              <a:rPr kumimoji="1" lang="zh-CN" altLang="en-US" dirty="0" smtClean="0"/>
              <a:t>。</a:t>
            </a:r>
            <a:endParaRPr kumimoji="1" lang="en-US" altLang="zh-CN" dirty="0" smtClean="0"/>
          </a:p>
          <a:p>
            <a:pPr marL="0" indent="0">
              <a:buNone/>
            </a:pPr>
            <a:r>
              <a:rPr kumimoji="1" lang="zh-CN" altLang="en-US" dirty="0" smtClean="0"/>
              <a:t>拼写速率为</a:t>
            </a:r>
            <a:r>
              <a:rPr kumimoji="1" lang="en-US" altLang="zh-CN" dirty="0" smtClean="0"/>
              <a:t>0.5</a:t>
            </a:r>
            <a:r>
              <a:rPr kumimoji="1" lang="zh-CN" altLang="en-US" dirty="0" smtClean="0"/>
              <a:t>字每分钟，使用相同策略，一个重度脑瘫患者可达到</a:t>
            </a:r>
            <a:r>
              <a:rPr kumimoji="1" lang="en-US" altLang="zh-CN" dirty="0" smtClean="0"/>
              <a:t>1</a:t>
            </a:r>
            <a:r>
              <a:rPr kumimoji="1" lang="zh-CN" altLang="en-US" dirty="0" smtClean="0"/>
              <a:t>字每分钟的拼写速率。</a:t>
            </a:r>
            <a:endParaRPr kumimoji="1" lang="en-US" altLang="zh-CN" dirty="0" smtClean="0"/>
          </a:p>
          <a:p>
            <a:pPr marL="0" indent="0">
              <a:buNone/>
            </a:pPr>
            <a:r>
              <a:rPr kumimoji="1" lang="en-US" altLang="zh-CN" dirty="0" smtClean="0"/>
              <a:t>G</a:t>
            </a:r>
            <a:r>
              <a:rPr kumimoji="1" lang="en-US" altLang="zh-CN" dirty="0" smtClean="0"/>
              <a:t>raz</a:t>
            </a:r>
            <a:r>
              <a:rPr kumimoji="1" lang="zh-CN" altLang="en-US" dirty="0" smtClean="0"/>
              <a:t>脑机接</a:t>
            </a:r>
            <a:r>
              <a:rPr kumimoji="1" lang="zh-CN" altLang="en-US" dirty="0"/>
              <a:t>口的基本原理是运动运动想象产生的感觉脑电模式的分类。分类器的设置是通过基于线索的重复训练来完成的。在随后的反馈训练中，对正在进行的</a:t>
            </a:r>
            <a:r>
              <a:rPr kumimoji="1" lang="en-US" altLang="zh-CN" dirty="0"/>
              <a:t>EEG</a:t>
            </a:r>
            <a:r>
              <a:rPr kumimoji="1" lang="zh-CN" altLang="en-US" dirty="0" smtClean="0"/>
              <a:t>的实时分类结果</a:t>
            </a:r>
            <a:r>
              <a:rPr kumimoji="1" lang="zh-CN" altLang="en-US" dirty="0" smtClean="0"/>
              <a:t>被展现给受试者</a:t>
            </a:r>
            <a:r>
              <a:rPr kumimoji="1" lang="zh-CN" altLang="en-US" dirty="0" smtClean="0"/>
              <a:t>。</a:t>
            </a:r>
            <a:r>
              <a:rPr kumimoji="1" lang="zh-CN" altLang="en-US" dirty="0"/>
              <a:t>通过重复这种训练和更新分类器，主体和</a:t>
            </a:r>
            <a:r>
              <a:rPr kumimoji="1" lang="en-US" altLang="zh-CN" dirty="0"/>
              <a:t>BCI</a:t>
            </a:r>
            <a:r>
              <a:rPr kumimoji="1" lang="zh-CN" altLang="en-US" dirty="0"/>
              <a:t>可以相互适应。</a:t>
            </a:r>
          </a:p>
        </p:txBody>
      </p:sp>
    </p:spTree>
    <p:extLst>
      <p:ext uri="{BB962C8B-B14F-4D97-AF65-F5344CB8AC3E}">
        <p14:creationId xmlns:p14="http://schemas.microsoft.com/office/powerpoint/2010/main" val="185703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虚拟键盘（</a:t>
            </a:r>
            <a:r>
              <a:rPr kumimoji="1" lang="en-US" altLang="zh-CN" dirty="0"/>
              <a:t>VK</a:t>
            </a:r>
            <a:r>
              <a:rPr kumimoji="1" lang="zh-CN" altLang="en-US" dirty="0"/>
              <a:t>）</a:t>
            </a:r>
            <a:r>
              <a:rPr kumimoji="1" lang="zh-CN" altLang="en-US" dirty="0" smtClean="0"/>
              <a:t>的实施和设计</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a:t>分类准确性的提高：由于生物信号表现出较大的固有变异性，因此分类器的可靠性非常重要。 所选信息处理方法的参数的适应和优化应该导致更好的泛化，并因此导致错误分类的减</a:t>
            </a:r>
            <a:r>
              <a:rPr kumimoji="1" lang="zh-CN" altLang="en-US" dirty="0" smtClean="0"/>
              <a:t>少</a:t>
            </a:r>
            <a:r>
              <a:rPr kumimoji="1" lang="zh-CN" altLang="en-US" dirty="0" smtClean="0"/>
              <a:t>。</a:t>
            </a:r>
            <a:endParaRPr kumimoji="1" lang="en-US" altLang="zh-CN" dirty="0" smtClean="0"/>
          </a:p>
          <a:p>
            <a:pPr marL="0" indent="0">
              <a:buNone/>
            </a:pPr>
            <a:r>
              <a:rPr kumimoji="1" lang="zh-CN" altLang="en-US" dirty="0"/>
              <a:t>增加可区分大脑模式的数量：可同样可靠检测到的大脑模式数量的增加可能会增加通信速度。 如果上述两级过程分为三部分而不是两部分，则需要较少的选择步骤</a:t>
            </a:r>
            <a:r>
              <a:rPr kumimoji="1" lang="zh-CN" altLang="en-US" dirty="0" smtClean="0"/>
              <a:t>。</a:t>
            </a:r>
            <a:endParaRPr kumimoji="1" lang="en-US" altLang="zh-CN" dirty="0" smtClean="0"/>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9429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电极选择</a:t>
            </a:r>
            <a:endParaRPr kumimoji="1" lang="zh-CN" altLang="en-US" dirty="0"/>
          </a:p>
        </p:txBody>
      </p:sp>
      <p:pic>
        <p:nvPicPr>
          <p:cNvPr id="4" name="内容占位符 3" descr="屏幕快照 2018-03-05 下午7.54.53.png"/>
          <p:cNvPicPr>
            <a:picLocks noGrp="1" noChangeAspect="1"/>
          </p:cNvPicPr>
          <p:nvPr>
            <p:ph idx="1"/>
          </p:nvPr>
        </p:nvPicPr>
        <p:blipFill>
          <a:blip r:embed="rId2">
            <a:extLst>
              <a:ext uri="{28A0092B-C50C-407E-A947-70E740481C1C}">
                <a14:useLocalDpi xmlns:a14="http://schemas.microsoft.com/office/drawing/2010/main" val="0"/>
              </a:ext>
            </a:extLst>
          </a:blip>
          <a:srcRect t="-75472" b="-75472"/>
          <a:stretch>
            <a:fillRect/>
          </a:stretch>
        </p:blipFill>
        <p:spPr/>
      </p:pic>
    </p:spTree>
    <p:extLst>
      <p:ext uri="{BB962C8B-B14F-4D97-AF65-F5344CB8AC3E}">
        <p14:creationId xmlns:p14="http://schemas.microsoft.com/office/powerpoint/2010/main" val="155930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45719"/>
          </a:xfrm>
        </p:spPr>
        <p:txBody>
          <a:bodyPr>
            <a:normAutofit fontScale="90000"/>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normAutofit/>
          </a:bodyPr>
          <a:lstStyle/>
          <a:p>
            <a:pPr marL="0" indent="0">
              <a:buNone/>
            </a:pPr>
            <a:r>
              <a:rPr kumimoji="1" lang="zh-CN" altLang="en-US" dirty="0" smtClean="0"/>
              <a:t>三名受试者，电脑前</a:t>
            </a:r>
            <a:r>
              <a:rPr kumimoji="1" lang="en-US" altLang="zh-CN" dirty="0" smtClean="0"/>
              <a:t>1.5</a:t>
            </a:r>
            <a:r>
              <a:rPr kumimoji="1" lang="zh-CN" altLang="en-US" dirty="0"/>
              <a:t>米</a:t>
            </a:r>
            <a:r>
              <a:rPr kumimoji="1" lang="zh-CN" altLang="en-US" dirty="0" smtClean="0"/>
              <a:t>，从位于手部和</a:t>
            </a:r>
            <a:r>
              <a:rPr kumimoji="1" lang="zh-CN" altLang="en-US" dirty="0"/>
              <a:t>足部区域的六个金电极记录了三个双极脑电通道</a:t>
            </a:r>
            <a:r>
              <a:rPr kumimoji="1" lang="zh-CN" altLang="en-US" dirty="0" smtClean="0"/>
              <a:t>。</a:t>
            </a:r>
            <a:r>
              <a:rPr kumimoji="1" lang="en-US" altLang="zh-CN" dirty="0" smtClean="0"/>
              <a:t>K3</a:t>
            </a:r>
            <a:r>
              <a:rPr kumimoji="1" lang="zh-CN" altLang="en-US" dirty="0"/>
              <a:t>（</a:t>
            </a:r>
            <a:r>
              <a:rPr kumimoji="1" lang="en-US" altLang="zh-CN" dirty="0"/>
              <a:t>2.5</a:t>
            </a:r>
            <a:r>
              <a:rPr kumimoji="1" lang="zh-CN" altLang="en-US" dirty="0"/>
              <a:t>厘米）</a:t>
            </a:r>
            <a:r>
              <a:rPr kumimoji="1" lang="zh-CN" altLang="en-US" dirty="0" smtClean="0"/>
              <a:t>相比</a:t>
            </a:r>
            <a:r>
              <a:rPr kumimoji="1" lang="en-US" altLang="zh-CN" dirty="0" smtClean="0"/>
              <a:t>L1</a:t>
            </a:r>
            <a:r>
              <a:rPr kumimoji="1" lang="zh-CN" altLang="en-US" dirty="0"/>
              <a:t>和</a:t>
            </a:r>
            <a:r>
              <a:rPr kumimoji="1" lang="en-US" altLang="zh-CN" dirty="0"/>
              <a:t>O3</a:t>
            </a:r>
            <a:r>
              <a:rPr kumimoji="1" lang="zh-CN" altLang="en-US" dirty="0"/>
              <a:t>（</a:t>
            </a:r>
            <a:r>
              <a:rPr kumimoji="1" lang="en-US" altLang="zh-CN" dirty="0"/>
              <a:t>5</a:t>
            </a:r>
            <a:r>
              <a:rPr kumimoji="1" lang="zh-CN" altLang="en-US" dirty="0"/>
              <a:t>厘米</a:t>
            </a:r>
            <a:r>
              <a:rPr kumimoji="1" lang="zh-CN" altLang="en-US" dirty="0" smtClean="0"/>
              <a:t>）</a:t>
            </a:r>
            <a:r>
              <a:rPr kumimoji="1" lang="zh-CN" altLang="en-US" dirty="0"/>
              <a:t>有较</a:t>
            </a:r>
            <a:r>
              <a:rPr kumimoji="1" lang="zh-CN" altLang="en-US" dirty="0" smtClean="0"/>
              <a:t>小的电极距离</a:t>
            </a:r>
            <a:r>
              <a:rPr kumimoji="1" lang="zh-CN" altLang="en-US" dirty="0" smtClean="0"/>
              <a:t>。</a:t>
            </a:r>
            <a:r>
              <a:rPr kumimoji="1" lang="en-US" altLang="zh-CN" dirty="0" smtClean="0"/>
              <a:t>EEG</a:t>
            </a:r>
            <a:r>
              <a:rPr kumimoji="1" lang="zh-CN" altLang="en-US" dirty="0"/>
              <a:t>在</a:t>
            </a:r>
            <a:r>
              <a:rPr kumimoji="1" lang="en-US" altLang="zh-CN" dirty="0"/>
              <a:t>0.5</a:t>
            </a:r>
            <a:r>
              <a:rPr kumimoji="1" lang="zh-CN" altLang="en-US" dirty="0"/>
              <a:t>到</a:t>
            </a:r>
            <a:r>
              <a:rPr kumimoji="1" lang="en-US" altLang="zh-CN" dirty="0"/>
              <a:t>30</a:t>
            </a:r>
            <a:r>
              <a:rPr kumimoji="1" lang="zh-CN" altLang="en-US" dirty="0"/>
              <a:t>赫兹之间进行带通滤波，并记录采样频率为</a:t>
            </a:r>
            <a:r>
              <a:rPr kumimoji="1" lang="en-US" altLang="zh-CN" dirty="0"/>
              <a:t>128</a:t>
            </a:r>
            <a:r>
              <a:rPr kumimoji="1" lang="zh-CN" altLang="en-US" dirty="0"/>
              <a:t>赫兹</a:t>
            </a:r>
            <a:r>
              <a:rPr kumimoji="1" lang="zh-CN" altLang="en-US" dirty="0" smtClean="0"/>
              <a:t>。</a:t>
            </a:r>
            <a:endParaRPr kumimoji="1" lang="en-US" altLang="zh-CN" dirty="0" smtClean="0"/>
          </a:p>
          <a:p>
            <a:pPr marL="0" indent="0">
              <a:buNone/>
            </a:pPr>
            <a:r>
              <a:rPr kumimoji="1" lang="zh-CN" altLang="en-US" dirty="0" smtClean="0"/>
              <a:t>训练</a:t>
            </a:r>
            <a:r>
              <a:rPr kumimoji="1" lang="zh-CN" altLang="en-US" dirty="0" smtClean="0"/>
              <a:t>模式</a:t>
            </a:r>
            <a:r>
              <a:rPr kumimoji="1" lang="zh-CN" altLang="en-US" dirty="0" smtClean="0"/>
              <a:t>：</a:t>
            </a:r>
            <a:r>
              <a:rPr kumimoji="1" lang="zh-CN" altLang="en-US" dirty="0"/>
              <a:t>训练由基于提示的运动图像试验的重复过程组成。 </a:t>
            </a:r>
            <a:r>
              <a:rPr kumimoji="1" lang="zh-CN" altLang="en-US" dirty="0" smtClean="0"/>
              <a:t>对</a:t>
            </a:r>
            <a:r>
              <a:rPr kumimoji="1" lang="zh-CN" altLang="en-US" dirty="0" smtClean="0"/>
              <a:t>两级</a:t>
            </a:r>
            <a:r>
              <a:rPr kumimoji="1" lang="en-US" altLang="zh-CN" dirty="0" smtClean="0"/>
              <a:t>G</a:t>
            </a:r>
            <a:r>
              <a:rPr kumimoji="1" lang="en-US" altLang="zh-CN" dirty="0" smtClean="0"/>
              <a:t>raz-</a:t>
            </a:r>
            <a:r>
              <a:rPr kumimoji="1" lang="en-US" altLang="zh-CN" dirty="0" smtClean="0"/>
              <a:t>BCI</a:t>
            </a:r>
            <a:r>
              <a:rPr kumimoji="1" lang="zh-CN" altLang="en-US" dirty="0" smtClean="0"/>
              <a:t>训练</a:t>
            </a:r>
            <a:r>
              <a:rPr kumimoji="1" lang="zh-CN" altLang="en-US" dirty="0" smtClean="0"/>
              <a:t>模式</a:t>
            </a:r>
            <a:r>
              <a:rPr kumimoji="1" lang="zh-CN" altLang="en-US" dirty="0" smtClean="0"/>
              <a:t>进行了修改和调</a:t>
            </a:r>
            <a:r>
              <a:rPr kumimoji="1" lang="zh-CN" altLang="en-US" dirty="0"/>
              <a:t>整，以处理三类：“左手”，“右手”和“脚”运动的想象力。</a:t>
            </a:r>
          </a:p>
          <a:p>
            <a:pPr marL="0" indent="0">
              <a:buNone/>
            </a:pPr>
            <a:r>
              <a:rPr kumimoji="1" lang="zh-CN" altLang="en-US" dirty="0"/>
              <a:t>每次试验的持续时间在</a:t>
            </a:r>
            <a:r>
              <a:rPr kumimoji="1" lang="en-US" altLang="zh-CN" dirty="0"/>
              <a:t>8</a:t>
            </a:r>
            <a:r>
              <a:rPr kumimoji="1" lang="zh-CN" altLang="en-US" dirty="0"/>
              <a:t>到</a:t>
            </a:r>
            <a:r>
              <a:rPr kumimoji="1" lang="en-US" altLang="zh-CN" dirty="0"/>
              <a:t>10</a:t>
            </a:r>
            <a:r>
              <a:rPr kumimoji="1" lang="zh-CN" altLang="en-US" dirty="0"/>
              <a:t>秒之间随机变化，并以空白屏幕开始。 在第二秒钟，出现一个简短的警告音，屏幕中间出现了一个固定十字。 从第</a:t>
            </a:r>
            <a:r>
              <a:rPr kumimoji="1" lang="en-US" altLang="zh-CN" dirty="0"/>
              <a:t>3-7</a:t>
            </a:r>
            <a:r>
              <a:rPr kumimoji="1" lang="zh-CN" altLang="en-US" dirty="0"/>
              <a:t>秒开始，箭头（提示）显示，表明要执行的心理任务。 指向左侧，右侧或下方的箭头分别表示左手，右手或</a:t>
            </a:r>
            <a:r>
              <a:rPr kumimoji="1" lang="zh-CN" altLang="en-US" dirty="0" smtClean="0"/>
              <a:t>脚的</a:t>
            </a:r>
            <a:r>
              <a:rPr kumimoji="1" lang="zh-CN" altLang="en-US" dirty="0" smtClean="0"/>
              <a:t>运动</a:t>
            </a:r>
            <a:r>
              <a:rPr kumimoji="1" lang="zh-CN" altLang="en-US" dirty="0" smtClean="0"/>
              <a:t>想</a:t>
            </a:r>
            <a:r>
              <a:rPr kumimoji="1" lang="zh-CN" altLang="en-US" dirty="0"/>
              <a:t>象。 箭头的出现顺序是随机的，并在第</a:t>
            </a:r>
            <a:r>
              <a:rPr kumimoji="1" lang="en-US" altLang="zh-CN" dirty="0" smtClean="0"/>
              <a:t>7</a:t>
            </a:r>
            <a:r>
              <a:rPr kumimoji="1" lang="zh-CN" altLang="en-US" dirty="0" smtClean="0"/>
              <a:t>秒</a:t>
            </a:r>
            <a:r>
              <a:rPr kumimoji="1" lang="zh-CN" altLang="en-US" dirty="0" smtClean="0"/>
              <a:t>清除屏幕</a:t>
            </a:r>
            <a:endParaRPr kumimoji="1" lang="zh-CN" altLang="en-US" dirty="0"/>
          </a:p>
        </p:txBody>
      </p:sp>
    </p:spTree>
    <p:extLst>
      <p:ext uri="{BB962C8B-B14F-4D97-AF65-F5344CB8AC3E}">
        <p14:creationId xmlns:p14="http://schemas.microsoft.com/office/powerpoint/2010/main" val="73093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训练反馈</a:t>
            </a:r>
            <a:endParaRPr kumimoji="1" lang="zh-CN" altLang="en-US" dirty="0"/>
          </a:p>
        </p:txBody>
      </p:sp>
      <p:pic>
        <p:nvPicPr>
          <p:cNvPr id="4" name="内容占位符 3" descr="屏幕快照 2018-03-05 下午8.06.51.png"/>
          <p:cNvPicPr>
            <a:picLocks noGrp="1" noChangeAspect="1"/>
          </p:cNvPicPr>
          <p:nvPr>
            <p:ph idx="1"/>
          </p:nvPr>
        </p:nvPicPr>
        <p:blipFill>
          <a:blip r:embed="rId2">
            <a:extLst>
              <a:ext uri="{28A0092B-C50C-407E-A947-70E740481C1C}">
                <a14:useLocalDpi xmlns:a14="http://schemas.microsoft.com/office/drawing/2010/main" val="0"/>
              </a:ext>
            </a:extLst>
          </a:blip>
          <a:srcRect l="-15460" r="-15460"/>
          <a:stretch>
            <a:fillRect/>
          </a:stretch>
        </p:blipFill>
        <p:spPr/>
      </p:pic>
    </p:spTree>
    <p:extLst>
      <p:ext uri="{BB962C8B-B14F-4D97-AF65-F5344CB8AC3E}">
        <p14:creationId xmlns:p14="http://schemas.microsoft.com/office/powerpoint/2010/main" val="339392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lstStyle/>
          <a:p>
            <a:pPr marL="0" indent="0">
              <a:buNone/>
            </a:pPr>
            <a:r>
              <a:rPr kumimoji="1" lang="zh-CN" altLang="en-US" dirty="0"/>
              <a:t>特征提取与分类</a:t>
            </a:r>
            <a:r>
              <a:rPr kumimoji="1" lang="zh-CN" altLang="en-US" dirty="0" smtClean="0"/>
              <a:t>：在线处</a:t>
            </a:r>
            <a:r>
              <a:rPr kumimoji="1" lang="zh-CN" altLang="en-US" dirty="0"/>
              <a:t>理中，从正在进行的脑电信号中提取对数带功率（</a:t>
            </a:r>
            <a:r>
              <a:rPr kumimoji="1" lang="en-US" altLang="zh-CN" dirty="0"/>
              <a:t>BP</a:t>
            </a:r>
            <a:r>
              <a:rPr kumimoji="1" lang="zh-CN" altLang="en-US" dirty="0"/>
              <a:t>）特征，并利用</a:t>
            </a:r>
            <a:r>
              <a:rPr kumimoji="1" lang="en-US" altLang="zh-CN" dirty="0"/>
              <a:t>Fisher</a:t>
            </a:r>
            <a:r>
              <a:rPr kumimoji="1" lang="zh-CN" altLang="en-US" dirty="0"/>
              <a:t>线性判别分析（</a:t>
            </a:r>
            <a:r>
              <a:rPr kumimoji="1" lang="en-US" altLang="zh-CN" dirty="0"/>
              <a:t>LDA</a:t>
            </a:r>
            <a:r>
              <a:rPr kumimoji="1" lang="zh-CN" altLang="en-US" dirty="0"/>
              <a:t>）进行分类</a:t>
            </a:r>
            <a:r>
              <a:rPr kumimoji="1" lang="zh-CN" altLang="en-US" dirty="0" smtClean="0"/>
              <a:t>。结合三个</a:t>
            </a:r>
            <a:r>
              <a:rPr kumimoji="1" lang="en-US" altLang="zh-CN" dirty="0"/>
              <a:t>LDA</a:t>
            </a:r>
            <a:r>
              <a:rPr kumimoji="1" lang="zh-CN" altLang="en-US" dirty="0"/>
              <a:t>判别函数解决了三类判别问题</a:t>
            </a:r>
            <a:r>
              <a:rPr kumimoji="1" lang="zh-CN" altLang="en-US" dirty="0" smtClean="0"/>
              <a:t>。分类器输出通过逻辑结合单个</a:t>
            </a:r>
            <a:r>
              <a:rPr kumimoji="1" lang="en-US" altLang="zh-CN" dirty="0"/>
              <a:t>LDA</a:t>
            </a:r>
            <a:r>
              <a:rPr kumimoji="1" lang="zh-CN" altLang="en-US" dirty="0"/>
              <a:t>结果来计算。图</a:t>
            </a:r>
            <a:r>
              <a:rPr kumimoji="1" lang="en-US" altLang="zh-CN" dirty="0"/>
              <a:t>2</a:t>
            </a:r>
            <a:r>
              <a:rPr kumimoji="1" lang="zh-CN" altLang="en-US" dirty="0"/>
              <a:t>显示的脑机接口实时反馈回路用于实验和面之间的相互关系。表</a:t>
            </a:r>
            <a:r>
              <a:rPr kumimoji="1" lang="en-US" altLang="zh-CN" dirty="0"/>
              <a:t>2</a:t>
            </a:r>
            <a:r>
              <a:rPr kumimoji="1" lang="zh-CN" altLang="en-US" dirty="0"/>
              <a:t>中报告了分类器的逻辑状态表</a:t>
            </a:r>
            <a:r>
              <a:rPr kumimoji="1" lang="zh-CN" altLang="en-US" dirty="0" smtClean="0"/>
              <a:t>。为了提高分类器的</a:t>
            </a:r>
            <a:r>
              <a:rPr kumimoji="1" lang="zh-CN" altLang="en-US" dirty="0"/>
              <a:t>健壮性和可靠性，采用了该过程</a:t>
            </a:r>
            <a:r>
              <a:rPr kumimoji="1" lang="zh-CN" altLang="en-US" dirty="0" smtClean="0"/>
              <a:t>。如果没有检测</a:t>
            </a:r>
            <a:r>
              <a:rPr kumimoji="1" lang="zh-CN" altLang="en-US" dirty="0"/>
              <a:t>到模式，则将值设置为零（初始位置）。</a:t>
            </a:r>
          </a:p>
        </p:txBody>
      </p:sp>
    </p:spTree>
    <p:extLst>
      <p:ext uri="{BB962C8B-B14F-4D97-AF65-F5344CB8AC3E}">
        <p14:creationId xmlns:p14="http://schemas.microsoft.com/office/powerpoint/2010/main" val="189802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endParaRPr kumimoji="1" lang="zh-CN" altLang="en-US" dirty="0"/>
          </a:p>
        </p:txBody>
      </p:sp>
      <p:pic>
        <p:nvPicPr>
          <p:cNvPr id="4" name="内容占位符 3" descr="屏幕快照 2018-03-05 下午8.12.17.png"/>
          <p:cNvPicPr>
            <a:picLocks noGrp="1" noChangeAspect="1"/>
          </p:cNvPicPr>
          <p:nvPr>
            <p:ph idx="1"/>
          </p:nvPr>
        </p:nvPicPr>
        <p:blipFill>
          <a:blip r:embed="rId2">
            <a:extLst>
              <a:ext uri="{28A0092B-C50C-407E-A947-70E740481C1C}">
                <a14:useLocalDpi xmlns:a14="http://schemas.microsoft.com/office/drawing/2010/main" val="0"/>
              </a:ext>
            </a:extLst>
          </a:blip>
          <a:srcRect t="-17783" b="-17783"/>
          <a:stretch>
            <a:fillRect/>
          </a:stretch>
        </p:blipFill>
        <p:spPr>
          <a:xfrm>
            <a:off x="457200" y="533400"/>
            <a:ext cx="8229600" cy="5943600"/>
          </a:xfrm>
        </p:spPr>
      </p:pic>
    </p:spTree>
    <p:extLst>
      <p:ext uri="{BB962C8B-B14F-4D97-AF65-F5344CB8AC3E}">
        <p14:creationId xmlns:p14="http://schemas.microsoft.com/office/powerpoint/2010/main" val="262430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pic>
        <p:nvPicPr>
          <p:cNvPr id="4" name="内容占位符 3" descr="屏幕快照 2018-03-05 下午8.12.24.png"/>
          <p:cNvPicPr>
            <a:picLocks noGrp="1" noChangeAspect="1"/>
          </p:cNvPicPr>
          <p:nvPr>
            <p:ph idx="1"/>
          </p:nvPr>
        </p:nvPicPr>
        <p:blipFill>
          <a:blip r:embed="rId2">
            <a:extLst>
              <a:ext uri="{28A0092B-C50C-407E-A947-70E740481C1C}">
                <a14:useLocalDpi xmlns:a14="http://schemas.microsoft.com/office/drawing/2010/main" val="0"/>
              </a:ext>
            </a:extLst>
          </a:blip>
          <a:srcRect l="-2735" r="-2735"/>
          <a:stretch>
            <a:fillRect/>
          </a:stretch>
        </p:blipFill>
        <p:spPr>
          <a:xfrm>
            <a:off x="457200" y="533400"/>
            <a:ext cx="8229600" cy="5943600"/>
          </a:xfrm>
        </p:spPr>
      </p:pic>
    </p:spTree>
    <p:extLst>
      <p:ext uri="{BB962C8B-B14F-4D97-AF65-F5344CB8AC3E}">
        <p14:creationId xmlns:p14="http://schemas.microsoft.com/office/powerpoint/2010/main" val="934463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清晰.thmx</Template>
  <TotalTime>338</TotalTime>
  <Words>646</Words>
  <Application>Microsoft Macintosh PowerPoint</Application>
  <PresentationFormat>全屏显示(4:3)</PresentationFormat>
  <Paragraphs>26</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清晰</vt:lpstr>
      <vt:lpstr>An Asynchronously Controlled EEG-Based Virtual Keyboard: Improvement of the Spelling Rate</vt:lpstr>
      <vt:lpstr>简介</vt:lpstr>
      <vt:lpstr>虚拟键盘（VK）的实施和设计</vt:lpstr>
      <vt:lpstr>电极选择</vt:lpstr>
      <vt:lpstr> </vt:lpstr>
      <vt:lpstr>训练反馈</vt:lpstr>
      <vt:lpstr> </vt:lpstr>
      <vt:lpstr> </vt:lpstr>
      <vt:lpstr> </vt:lpstr>
      <vt:lpstr> </vt:lpstr>
      <vt:lpstr> </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Asynchronously Controlled EEG-Based Virtual Keyboard: Improvement of the Spelling Rate</dc:title>
  <dc:creator>Ming Chan</dc:creator>
  <cp:lastModifiedBy>Ming Chan</cp:lastModifiedBy>
  <cp:revision>9</cp:revision>
  <dcterms:created xsi:type="dcterms:W3CDTF">2018-03-05T07:28:46Z</dcterms:created>
  <dcterms:modified xsi:type="dcterms:W3CDTF">2018-03-05T13:07:16Z</dcterms:modified>
</cp:coreProperties>
</file>