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8392" autoAdjust="0"/>
  </p:normalViewPr>
  <p:slideViewPr>
    <p:cSldViewPr snapToGrid="0" snapToObjects="1">
      <p:cViewPr varScale="1">
        <p:scale>
          <a:sx n="111" d="100"/>
          <a:sy n="111" d="100"/>
        </p:scale>
        <p:origin x="-157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32C8-69A7-458B-9684-2BFA64B31948}" type="datetime2">
              <a:rPr lang="en-US" smtClean="0"/>
              <a:t>2018年3月12日星期一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57FC-95B6-4D89-AFDA-ABA33EE921E5}" type="datetime2">
              <a:rPr lang="en-US" smtClean="0"/>
              <a:t>2018年3月12日星期一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49AC-EB31-477F-92A9-B1988E232878}" type="datetime2">
              <a:rPr lang="en-US" smtClean="0"/>
              <a:t>2018年3月12日星期一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3A3-94A6-4E5B-AF39-173ACA3E61CC}" type="datetime2">
              <a:rPr lang="en-US" smtClean="0"/>
              <a:t>2018年3月12日星期一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D019-A32C-4EAD-B8E6-DBDA699692FD}" type="datetime2">
              <a:rPr lang="en-US" smtClean="0"/>
              <a:t>2018年3月12日星期一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A98F-560C-4997-81C4-81D4D9187EAB}" type="datetime2">
              <a:rPr lang="en-US" smtClean="0"/>
              <a:t>2018年3月12日星期一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72B2-CA5C-437D-87D0-8081271A9E4B}" type="datetime2">
              <a:rPr lang="en-US" smtClean="0"/>
              <a:t>2018年3月12日星期一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4847-11EF-4466-A8AD-85CDB7B49118}" type="datetime2">
              <a:rPr lang="en-US" smtClean="0"/>
              <a:t>2018年3月12日星期一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457A-3AB9-4880-8A0C-9F8524491207}" type="datetime2">
              <a:rPr lang="en-US" smtClean="0"/>
              <a:t>2018年3月12日星期一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76D3-5B7F-4300-ABED-C91F1B2AE209}" type="datetime2">
              <a:rPr lang="en-US" smtClean="0"/>
              <a:t>2018年3月12日星期一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1E59-17DD-41CE-97CA-624A472382D4}" type="datetime2">
              <a:rPr lang="en-US" smtClean="0"/>
              <a:t>2018年3月12日星期一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80CB818-7379-467D-8E76-EF9D9074A26C}" type="datetime2">
              <a:rPr lang="en-US" smtClean="0"/>
              <a:t>2018年3月12日星期一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3600" dirty="0"/>
              <a:t>Frequency and Phase Mixed Coding in SSVEP-Based </a:t>
            </a:r>
            <a:r>
              <a:rPr lang="en-US" altLang="zh-CN" sz="3600" dirty="0"/>
              <a:t/>
            </a:r>
            <a:br>
              <a:rPr lang="en-US" altLang="zh-CN" sz="3600" dirty="0"/>
            </a:br>
            <a:r>
              <a:rPr lang="en-US" altLang="zh-CN" sz="3600" dirty="0"/>
              <a:t>Brain–Computer </a:t>
            </a:r>
            <a:r>
              <a:rPr lang="en-US" altLang="zh-CN" sz="3600" dirty="0" smtClean="0"/>
              <a:t>Interface</a:t>
            </a:r>
            <a:endParaRPr kumimoji="1" lang="zh-CN" altLang="en-US" sz="36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/>
              <a:t>Jia</a:t>
            </a:r>
            <a:r>
              <a:rPr lang="en-US" altLang="zh-CN" dirty="0"/>
              <a:t> C, </a:t>
            </a:r>
            <a:r>
              <a:rPr lang="en-US" altLang="zh-CN" dirty="0" err="1"/>
              <a:t>Gao</a:t>
            </a:r>
            <a:r>
              <a:rPr lang="en-US" altLang="zh-CN" dirty="0"/>
              <a:t> X, Hong B, et al. Frequency and Phase Mixed Coding in SSVEP-Based Brain--Computer Interface[J]. IEEE transactions on bio-medical engineering, 2011, 58(1):200.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077387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943600"/>
          </a:xfrm>
        </p:spPr>
        <p:txBody>
          <a:bodyPr/>
          <a:lstStyle/>
          <a:p>
            <a:r>
              <a:rPr lang="zh-CN" altLang="zh-CN" dirty="0"/>
              <a:t>本文首次在</a:t>
            </a:r>
            <a:r>
              <a:rPr lang="en-US" altLang="zh-CN" dirty="0"/>
              <a:t>SSVEP-BCI</a:t>
            </a:r>
            <a:r>
              <a:rPr lang="zh-CN" altLang="zh-CN" dirty="0"/>
              <a:t>系统中使用频率和相位混合编码来改善</a:t>
            </a:r>
            <a:r>
              <a:rPr lang="en-US" altLang="zh-CN" dirty="0"/>
              <a:t>ITR</a:t>
            </a:r>
            <a:r>
              <a:rPr lang="zh-CN" altLang="zh-CN" dirty="0"/>
              <a:t>，提出的系统有以下两个优点：</a:t>
            </a:r>
          </a:p>
          <a:p>
            <a:pPr lvl="0"/>
            <a:r>
              <a:rPr lang="zh-CN" altLang="zh-CN" dirty="0"/>
              <a:t>在相同频率数量条件下增加了可编码的数量</a:t>
            </a:r>
          </a:p>
          <a:p>
            <a:pPr lvl="0"/>
            <a:r>
              <a:rPr lang="en-US" altLang="zh-CN" dirty="0"/>
              <a:t>BCI</a:t>
            </a:r>
            <a:r>
              <a:rPr lang="zh-CN" altLang="zh-CN" dirty="0"/>
              <a:t>系统使用简单的双极导联就可以获得较高的</a:t>
            </a:r>
            <a:r>
              <a:rPr lang="en-US" altLang="zh-CN" dirty="0"/>
              <a:t>ITR</a:t>
            </a:r>
            <a:r>
              <a:rPr lang="zh-CN" altLang="zh-CN" dirty="0"/>
              <a:t>，本文使用的是最常用的</a:t>
            </a:r>
            <a:r>
              <a:rPr lang="en-US" altLang="zh-CN" dirty="0"/>
              <a:t>Oz-</a:t>
            </a:r>
            <a:r>
              <a:rPr lang="en-US" altLang="zh-CN" dirty="0" err="1"/>
              <a:t>Poz</a:t>
            </a:r>
            <a:r>
              <a:rPr lang="zh-CN" altLang="zh-CN" dirty="0"/>
              <a:t>双极导联，这使得</a:t>
            </a:r>
            <a:r>
              <a:rPr lang="en-US" altLang="zh-CN" dirty="0"/>
              <a:t>BCI</a:t>
            </a:r>
            <a:r>
              <a:rPr lang="zh-CN" altLang="zh-CN" dirty="0"/>
              <a:t>系统的实现更具有可行性。</a:t>
            </a:r>
          </a:p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735092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3600" dirty="0"/>
              <a:t>Multiple Frequencies Sequential Coding for SSVEP-Based Brain-Computer Interface </a:t>
            </a:r>
            <a:endParaRPr kumimoji="1" lang="zh-CN" altLang="en-US" sz="36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Zhang Y, </a:t>
            </a:r>
            <a:r>
              <a:rPr lang="en-US" altLang="zh-CN" dirty="0" err="1"/>
              <a:t>Xu</a:t>
            </a:r>
            <a:r>
              <a:rPr lang="en-US" altLang="zh-CN" dirty="0"/>
              <a:t> P, Liu T, et al. Multiple frequencies sequential coding for SSVEP-based brain-computer interface.[J]. </a:t>
            </a:r>
            <a:r>
              <a:rPr lang="en-US" altLang="zh-CN" dirty="0" err="1"/>
              <a:t>Plos</a:t>
            </a:r>
            <a:r>
              <a:rPr lang="en-US" altLang="zh-CN" dirty="0"/>
              <a:t> One, 2012, 7(3):e29519.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3944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zh-CN" b="1" dirty="0" smtClean="0"/>
              <a:t>多频率序列编码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zh-CN" dirty="0" smtClean="0"/>
              <a:t>采用</a:t>
            </a:r>
            <a:r>
              <a:rPr lang="zh-CN" altLang="zh-CN" b="1" dirty="0" smtClean="0"/>
              <a:t>频率和相位混合编码</a:t>
            </a:r>
            <a:r>
              <a:rPr lang="zh-CN" altLang="zh-CN" dirty="0" smtClean="0"/>
              <a:t>来增</a:t>
            </a:r>
            <a:r>
              <a:rPr lang="zh-CN" altLang="zh-CN" dirty="0"/>
              <a:t>加可能的目标数量，通过</a:t>
            </a:r>
            <a:r>
              <a:rPr lang="en-US" altLang="zh-CN" dirty="0"/>
              <a:t>3</a:t>
            </a:r>
            <a:r>
              <a:rPr lang="zh-CN" altLang="zh-CN" dirty="0"/>
              <a:t>个刺激频率实现了具有</a:t>
            </a:r>
            <a:r>
              <a:rPr lang="en-US" altLang="zh-CN" dirty="0"/>
              <a:t>15</a:t>
            </a:r>
            <a:r>
              <a:rPr lang="zh-CN" altLang="zh-CN" dirty="0"/>
              <a:t>个目标的</a:t>
            </a:r>
            <a:r>
              <a:rPr lang="en-US" altLang="zh-CN" dirty="0"/>
              <a:t>BCI</a:t>
            </a:r>
            <a:r>
              <a:rPr lang="zh-CN" altLang="zh-CN" dirty="0"/>
              <a:t>系统</a:t>
            </a:r>
            <a:r>
              <a:rPr lang="zh-CN" altLang="zh-CN" dirty="0" smtClean="0"/>
              <a:t>。在</a:t>
            </a:r>
            <a:r>
              <a:rPr lang="zh-CN" altLang="en-US" dirty="0" smtClean="0"/>
              <a:t>本文</a:t>
            </a:r>
            <a:r>
              <a:rPr lang="zh-CN" altLang="zh-CN" dirty="0" smtClean="0"/>
              <a:t>中</a:t>
            </a:r>
            <a:r>
              <a:rPr lang="zh-CN" altLang="zh-CN" dirty="0"/>
              <a:t>，为了编码更多的目标，采用了一种新的多频率序列编码（</a:t>
            </a:r>
            <a:r>
              <a:rPr lang="en-US" altLang="zh-CN" dirty="0"/>
              <a:t>MFSC</a:t>
            </a:r>
            <a:r>
              <a:rPr lang="zh-CN" altLang="zh-CN" dirty="0"/>
              <a:t>）范式。与频率组合编码范式不同的是，</a:t>
            </a:r>
            <a:r>
              <a:rPr lang="en-US" altLang="zh-CN" dirty="0"/>
              <a:t>MFSC</a:t>
            </a:r>
            <a:r>
              <a:rPr lang="zh-CN" altLang="zh-CN" dirty="0"/>
              <a:t>加入了</a:t>
            </a:r>
            <a:r>
              <a:rPr lang="zh-CN" altLang="zh-CN" b="1" dirty="0"/>
              <a:t>时间信息</a:t>
            </a:r>
            <a:r>
              <a:rPr lang="zh-CN" altLang="zh-CN" dirty="0"/>
              <a:t>，同时新范式中对多个频率按照排列方式设计、以时间先后顺序出现对每个目标（刺激模块）进行周期性的编码。</a:t>
            </a:r>
          </a:p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695106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943600"/>
          </a:xfrm>
        </p:spPr>
        <p:txBody>
          <a:bodyPr/>
          <a:lstStyle/>
          <a:p>
            <a:pPr marL="0" indent="0">
              <a:buNone/>
            </a:pPr>
            <a:r>
              <a:rPr lang="zh-CN" altLang="zh-CN" dirty="0"/>
              <a:t>在多频率序列编码（</a:t>
            </a:r>
            <a:r>
              <a:rPr lang="en-US" altLang="zh-CN" dirty="0"/>
              <a:t>MFSC</a:t>
            </a:r>
            <a:r>
              <a:rPr lang="zh-CN" altLang="zh-CN" dirty="0"/>
              <a:t>）中，通过可用频率集中多个频率的一个排列来编码一个目标，而且排列中的频率是按照时间先后顺序对目标进行编码。为了实现多频率序列编码，引入刺激编码周期，定义为编码</a:t>
            </a:r>
            <a:r>
              <a:rPr lang="en-US" altLang="zh-CN" dirty="0"/>
              <a:t>1</a:t>
            </a:r>
            <a:r>
              <a:rPr lang="zh-CN" altLang="zh-CN" dirty="0"/>
              <a:t>个目标所用的时间（图</a:t>
            </a:r>
            <a:r>
              <a:rPr lang="en-US" altLang="zh-CN" dirty="0"/>
              <a:t>3</a:t>
            </a:r>
            <a:r>
              <a:rPr lang="zh-CN" altLang="zh-CN" dirty="0"/>
              <a:t>）。每个目标由预定的频率周期性编码，每个编码周期存在几个连续的编码时段，编码时段之间存在休息时间。编码时段的持续时间可以相同也可以不同。在</a:t>
            </a:r>
            <a:r>
              <a:rPr lang="en-US" altLang="zh-CN" dirty="0"/>
              <a:t>1</a:t>
            </a:r>
            <a:r>
              <a:rPr lang="zh-CN" altLang="zh-CN" dirty="0"/>
              <a:t>个目标的编码过程中，每个编码时段都被可用频率的特定预定义频率占用，不同编码时段频率将完成不同的编码目标。</a:t>
            </a:r>
          </a:p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10797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943600"/>
          </a:xfrm>
        </p:spPr>
        <p:txBody>
          <a:bodyPr/>
          <a:lstStyle/>
          <a:p>
            <a:pPr marL="0" indent="0">
              <a:buNone/>
            </a:pPr>
            <a:r>
              <a:rPr lang="zh-CN" altLang="zh-CN" dirty="0"/>
              <a:t>在图</a:t>
            </a:r>
            <a:r>
              <a:rPr lang="en-US" altLang="zh-CN" dirty="0"/>
              <a:t>3</a:t>
            </a:r>
            <a:r>
              <a:rPr lang="zh-CN" altLang="zh-CN" dirty="0"/>
              <a:t>，一个编码周期包括</a:t>
            </a:r>
            <a:r>
              <a:rPr lang="en-US" altLang="zh-CN" dirty="0"/>
              <a:t>M</a:t>
            </a:r>
            <a:r>
              <a:rPr lang="zh-CN" altLang="zh-CN" dirty="0"/>
              <a:t>个编码时段，编码序列长度为</a:t>
            </a:r>
            <a:r>
              <a:rPr lang="en-US" altLang="zh-CN" dirty="0"/>
              <a:t>M</a:t>
            </a:r>
            <a:r>
              <a:rPr lang="zh-CN" altLang="zh-CN" dirty="0"/>
              <a:t>。可用频率集为</a:t>
            </a:r>
            <a:r>
              <a:rPr lang="en-US" altLang="zh-CN" dirty="0"/>
              <a:t> </a:t>
            </a:r>
            <a:r>
              <a:rPr lang="zh-CN" altLang="zh-CN" dirty="0"/>
              <a:t>由</a:t>
            </a:r>
            <a:r>
              <a:rPr lang="en-US" altLang="zh-CN" dirty="0"/>
              <a:t>N</a:t>
            </a:r>
            <a:r>
              <a:rPr lang="zh-CN" altLang="zh-CN" dirty="0"/>
              <a:t>个频率构成。当目标被编码时，从可用频率集</a:t>
            </a:r>
            <a:r>
              <a:rPr lang="en-US" altLang="zh-CN" dirty="0"/>
              <a:t>F</a:t>
            </a:r>
            <a:r>
              <a:rPr lang="zh-CN" altLang="zh-CN" dirty="0"/>
              <a:t>中选择</a:t>
            </a:r>
            <a:r>
              <a:rPr lang="en-US" altLang="zh-CN" dirty="0"/>
              <a:t>M</a:t>
            </a:r>
            <a:r>
              <a:rPr lang="zh-CN" altLang="zh-CN" dirty="0"/>
              <a:t>个频率</a:t>
            </a:r>
            <a:r>
              <a:rPr lang="en-US" altLang="zh-CN" dirty="0"/>
              <a:t> </a:t>
            </a:r>
            <a:r>
              <a:rPr lang="zh-CN" altLang="zh-CN" dirty="0"/>
              <a:t>，这</a:t>
            </a:r>
            <a:r>
              <a:rPr lang="en-US" altLang="zh-CN" dirty="0"/>
              <a:t>M</a:t>
            </a:r>
            <a:r>
              <a:rPr lang="zh-CN" altLang="zh-CN" dirty="0"/>
              <a:t>个频率可以完全相同，部分不同或完全不同。在一个目标编码周期中，</a:t>
            </a:r>
            <a:r>
              <a:rPr lang="zh-CN" altLang="zh-CN" b="1" dirty="0"/>
              <a:t>每一个编码时段分配一个频率</a:t>
            </a:r>
            <a:r>
              <a:rPr lang="zh-CN" altLang="zh-CN" dirty="0"/>
              <a:t>。</a:t>
            </a:r>
          </a:p>
          <a:p>
            <a:pPr marL="0" indent="0">
              <a:buNone/>
            </a:pPr>
            <a:endParaRPr kumimoji="1" lang="zh-CN" altLang="en-US" dirty="0"/>
          </a:p>
        </p:txBody>
      </p:sp>
      <p:pic>
        <p:nvPicPr>
          <p:cNvPr id="4" name="图片 3" descr="屏幕快照 2018-03-12 下午9.58.3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456" y="2181990"/>
            <a:ext cx="4116051" cy="4295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4424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943600"/>
          </a:xfrm>
        </p:spPr>
        <p:txBody>
          <a:bodyPr/>
          <a:lstStyle/>
          <a:p>
            <a:pPr marL="0" indent="0">
              <a:buNone/>
            </a:pPr>
            <a:r>
              <a:rPr lang="zh-CN" altLang="zh-CN" dirty="0"/>
              <a:t>编码序列长度</a:t>
            </a:r>
            <a:r>
              <a:rPr lang="en-US" altLang="zh-CN" dirty="0"/>
              <a:t>M</a:t>
            </a:r>
            <a:r>
              <a:rPr lang="zh-CN" altLang="zh-CN" dirty="0"/>
              <a:t>越长，对刺激模块进行一次编码的周期也就越长，可编码的目标数量也将变多（</a:t>
            </a:r>
            <a:r>
              <a:rPr lang="en-US" altLang="zh-CN" i="1" dirty="0"/>
              <a:t>N</a:t>
            </a:r>
            <a:r>
              <a:rPr lang="en-US" altLang="zh-CN" baseline="30000" dirty="0"/>
              <a:t>M</a:t>
            </a:r>
            <a:r>
              <a:rPr lang="zh-CN" altLang="zh-CN" dirty="0"/>
              <a:t>）。如果需要编码</a:t>
            </a:r>
            <a:r>
              <a:rPr lang="en-US" altLang="zh-CN" dirty="0"/>
              <a:t>4</a:t>
            </a:r>
            <a:r>
              <a:rPr lang="zh-CN" altLang="zh-CN" dirty="0"/>
              <a:t>个目标，那么需要两个频率（</a:t>
            </a:r>
            <a:r>
              <a:rPr lang="en-US" altLang="zh-CN" dirty="0"/>
              <a:t> </a:t>
            </a:r>
            <a:r>
              <a:rPr lang="zh-CN" altLang="zh-CN" dirty="0"/>
              <a:t>，</a:t>
            </a:r>
            <a:r>
              <a:rPr lang="en-US" altLang="zh-CN" dirty="0"/>
              <a:t>N=2</a:t>
            </a:r>
            <a:r>
              <a:rPr lang="zh-CN" altLang="zh-CN" dirty="0"/>
              <a:t>），每个编码周期包括两个编码时段（</a:t>
            </a:r>
            <a:r>
              <a:rPr lang="en-US" altLang="zh-CN" dirty="0"/>
              <a:t> </a:t>
            </a:r>
            <a:r>
              <a:rPr lang="zh-CN" altLang="zh-CN" dirty="0"/>
              <a:t>，</a:t>
            </a:r>
            <a:r>
              <a:rPr lang="en-US" altLang="zh-CN" dirty="0"/>
              <a:t>M=2</a:t>
            </a:r>
            <a:r>
              <a:rPr lang="zh-CN" altLang="zh-CN" dirty="0"/>
              <a:t>），如图</a:t>
            </a:r>
            <a:r>
              <a:rPr lang="en-US" altLang="zh-CN" dirty="0"/>
              <a:t>4</a:t>
            </a:r>
            <a:r>
              <a:rPr lang="zh-CN" altLang="zh-CN" dirty="0"/>
              <a:t>所示。</a:t>
            </a:r>
            <a:r>
              <a:rPr lang="en-US" altLang="zh-CN" dirty="0"/>
              <a:t>1</a:t>
            </a:r>
            <a:r>
              <a:rPr lang="zh-CN" altLang="zh-CN" dirty="0"/>
              <a:t>个完整的编码周期由</a:t>
            </a:r>
            <a:r>
              <a:rPr lang="en-US" altLang="zh-CN" i="1" dirty="0"/>
              <a:t>t</a:t>
            </a:r>
            <a:r>
              <a:rPr lang="en-US" altLang="zh-CN" baseline="-25000" dirty="0"/>
              <a:t>1</a:t>
            </a:r>
            <a:r>
              <a:rPr lang="zh-CN" altLang="zh-CN" dirty="0"/>
              <a:t>，</a:t>
            </a:r>
            <a:r>
              <a:rPr lang="en-US" altLang="zh-CN" i="1" dirty="0"/>
              <a:t>t</a:t>
            </a:r>
            <a:r>
              <a:rPr lang="en-US" altLang="zh-CN" baseline="-25000" dirty="0"/>
              <a:t>2</a:t>
            </a:r>
            <a:r>
              <a:rPr lang="zh-CN" altLang="zh-CN" dirty="0"/>
              <a:t>和</a:t>
            </a:r>
            <a:r>
              <a:rPr lang="en-US" altLang="zh-CN" i="1" dirty="0"/>
              <a:t>t</a:t>
            </a:r>
            <a:r>
              <a:rPr lang="en-US" altLang="zh-CN" baseline="-25000" dirty="0"/>
              <a:t>3</a:t>
            </a:r>
            <a:r>
              <a:rPr lang="zh-CN" altLang="zh-CN" dirty="0"/>
              <a:t>组成，其中</a:t>
            </a:r>
            <a:r>
              <a:rPr lang="en-US" altLang="zh-CN" i="1" dirty="0"/>
              <a:t>t</a:t>
            </a:r>
            <a:r>
              <a:rPr lang="en-US" altLang="zh-CN" baseline="-25000" dirty="0"/>
              <a:t>1</a:t>
            </a:r>
            <a:r>
              <a:rPr lang="zh-CN" altLang="zh-CN" dirty="0"/>
              <a:t>，</a:t>
            </a:r>
            <a:r>
              <a:rPr lang="en-US" altLang="zh-CN" i="1" dirty="0"/>
              <a:t>t</a:t>
            </a:r>
            <a:r>
              <a:rPr lang="en-US" altLang="zh-CN" baseline="-25000" dirty="0"/>
              <a:t>2</a:t>
            </a:r>
            <a:r>
              <a:rPr lang="zh-CN" altLang="zh-CN" dirty="0"/>
              <a:t>为编码时间片段，</a:t>
            </a:r>
            <a:r>
              <a:rPr lang="en-US" altLang="zh-CN" i="1" dirty="0"/>
              <a:t>t</a:t>
            </a:r>
            <a:r>
              <a:rPr lang="en-US" altLang="zh-CN" baseline="-25000" dirty="0"/>
              <a:t>3</a:t>
            </a:r>
            <a:r>
              <a:rPr lang="zh-CN" altLang="zh-CN" dirty="0"/>
              <a:t>为休息时间段，图中用黑色条块和灰色条块来分别表示频率</a:t>
            </a:r>
            <a:r>
              <a:rPr lang="en-US" altLang="zh-CN" i="1" dirty="0"/>
              <a:t>f</a:t>
            </a:r>
            <a:r>
              <a:rPr lang="en-US" altLang="zh-CN" baseline="-25000" dirty="0"/>
              <a:t>1</a:t>
            </a:r>
            <a:r>
              <a:rPr lang="zh-CN" altLang="zh-CN" dirty="0"/>
              <a:t>和</a:t>
            </a:r>
            <a:r>
              <a:rPr lang="en-US" altLang="zh-CN" i="1" dirty="0"/>
              <a:t>f</a:t>
            </a:r>
            <a:r>
              <a:rPr lang="en-US" altLang="zh-CN" baseline="-25000" dirty="0"/>
              <a:t>2</a:t>
            </a:r>
            <a:r>
              <a:rPr lang="zh-CN" altLang="zh-CN" dirty="0"/>
              <a:t>进行编码的时间段。如果用比特</a:t>
            </a:r>
            <a:r>
              <a:rPr lang="en-US" altLang="zh-CN" dirty="0"/>
              <a:t>0</a:t>
            </a:r>
            <a:r>
              <a:rPr lang="zh-CN" altLang="zh-CN" dirty="0"/>
              <a:t>和</a:t>
            </a:r>
            <a:r>
              <a:rPr lang="en-US" altLang="zh-CN" dirty="0"/>
              <a:t>1</a:t>
            </a:r>
            <a:r>
              <a:rPr lang="zh-CN" altLang="zh-CN" dirty="0"/>
              <a:t>开表示</a:t>
            </a:r>
            <a:r>
              <a:rPr lang="en-US" altLang="zh-CN" i="1" dirty="0"/>
              <a:t>f</a:t>
            </a:r>
            <a:r>
              <a:rPr lang="en-US" altLang="zh-CN" baseline="-25000" dirty="0"/>
              <a:t>1</a:t>
            </a:r>
            <a:r>
              <a:rPr lang="zh-CN" altLang="zh-CN" dirty="0"/>
              <a:t>和</a:t>
            </a:r>
            <a:r>
              <a:rPr lang="en-US" altLang="zh-CN" i="1" dirty="0"/>
              <a:t>f</a:t>
            </a:r>
            <a:r>
              <a:rPr lang="en-US" altLang="zh-CN" baseline="-25000" dirty="0"/>
              <a:t>2</a:t>
            </a:r>
            <a:r>
              <a:rPr lang="zh-CN" altLang="zh-CN" dirty="0"/>
              <a:t>，编码的</a:t>
            </a:r>
            <a:r>
              <a:rPr lang="en-US" altLang="zh-CN" dirty="0"/>
              <a:t>4</a:t>
            </a:r>
            <a:r>
              <a:rPr lang="zh-CN" altLang="zh-CN" dirty="0"/>
              <a:t>个目标可以表示为</a:t>
            </a:r>
            <a:r>
              <a:rPr lang="en-US" altLang="zh-CN" dirty="0"/>
              <a:t>00,01,10,11</a:t>
            </a:r>
            <a:r>
              <a:rPr lang="zh-CN" altLang="zh-CN" dirty="0"/>
              <a:t>。目标通过两个频率进行周期性编码。</a:t>
            </a:r>
          </a:p>
          <a:p>
            <a:pPr marL="0" indent="0">
              <a:buNone/>
            </a:pPr>
            <a:endParaRPr kumimoji="1" lang="zh-CN" altLang="en-US" dirty="0"/>
          </a:p>
        </p:txBody>
      </p:sp>
      <p:pic>
        <p:nvPicPr>
          <p:cNvPr id="4" name="图片 3" descr="屏幕快照 2018-03-12 下午10.01.3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22288"/>
            <a:ext cx="9144000" cy="2854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757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943600"/>
          </a:xfrm>
        </p:spPr>
        <p:txBody>
          <a:bodyPr/>
          <a:lstStyle/>
          <a:p>
            <a:pPr marL="0" indent="0">
              <a:buNone/>
            </a:pPr>
            <a:r>
              <a:rPr lang="zh-CN" altLang="zh-CN" dirty="0"/>
              <a:t>刺激采用刷新率为</a:t>
            </a:r>
            <a:r>
              <a:rPr lang="en-US" altLang="zh-CN" dirty="0"/>
              <a:t>60Hz</a:t>
            </a:r>
            <a:r>
              <a:rPr lang="zh-CN" altLang="zh-CN" dirty="0"/>
              <a:t>的联想 </a:t>
            </a:r>
            <a:r>
              <a:rPr lang="en-US" altLang="zh-CN" dirty="0"/>
              <a:t>LCD</a:t>
            </a:r>
            <a:r>
              <a:rPr lang="zh-CN" altLang="zh-CN" dirty="0"/>
              <a:t>屏来呈现。</a:t>
            </a:r>
            <a:r>
              <a:rPr lang="en-US" altLang="zh-CN" dirty="0"/>
              <a:t>7.5Hz</a:t>
            </a:r>
            <a:r>
              <a:rPr lang="zh-CN" altLang="zh-CN" dirty="0"/>
              <a:t>和</a:t>
            </a:r>
            <a:r>
              <a:rPr lang="en-US" altLang="zh-CN" dirty="0"/>
              <a:t>12Hz</a:t>
            </a:r>
            <a:r>
              <a:rPr lang="zh-CN" altLang="zh-CN" dirty="0"/>
              <a:t>的频率可以诱发较强的</a:t>
            </a:r>
            <a:r>
              <a:rPr lang="en-US" altLang="zh-CN" dirty="0"/>
              <a:t>SSVEP</a:t>
            </a:r>
            <a:r>
              <a:rPr lang="zh-CN" altLang="zh-CN" dirty="0"/>
              <a:t>，因此这两个频率被用于编码</a:t>
            </a:r>
            <a:r>
              <a:rPr lang="en-US" altLang="zh-CN" dirty="0"/>
              <a:t>4</a:t>
            </a:r>
            <a:r>
              <a:rPr lang="zh-CN" altLang="zh-CN" dirty="0"/>
              <a:t>个目标。图</a:t>
            </a:r>
            <a:r>
              <a:rPr lang="en-US" altLang="zh-CN" dirty="0"/>
              <a:t>5</a:t>
            </a:r>
            <a:r>
              <a:rPr lang="zh-CN" altLang="zh-CN" dirty="0"/>
              <a:t>为</a:t>
            </a:r>
            <a:r>
              <a:rPr lang="en-US" altLang="zh-CN" dirty="0"/>
              <a:t>4</a:t>
            </a:r>
            <a:r>
              <a:rPr lang="zh-CN" altLang="zh-CN" dirty="0"/>
              <a:t>个目标在屏幕的位置。刺激闪烁和屏幕刷新是同步的</a:t>
            </a:r>
            <a:r>
              <a:rPr lang="zh-CN" altLang="zh-CN" dirty="0" smtClean="0"/>
              <a:t>。</a:t>
            </a:r>
            <a:r>
              <a:rPr lang="zh-CN" altLang="zh-CN" dirty="0"/>
              <a:t>为了实现</a:t>
            </a:r>
            <a:r>
              <a:rPr lang="en-US" altLang="zh-CN" dirty="0"/>
              <a:t>MSFC</a:t>
            </a:r>
            <a:r>
              <a:rPr lang="zh-CN" altLang="zh-CN" dirty="0"/>
              <a:t>编码，刺激器需要在每个编码时段（</a:t>
            </a:r>
            <a:r>
              <a:rPr lang="en-US" altLang="zh-CN" i="1" dirty="0"/>
              <a:t>t</a:t>
            </a:r>
            <a:r>
              <a:rPr lang="en-US" altLang="zh-CN" baseline="-25000" dirty="0"/>
              <a:t>1</a:t>
            </a:r>
            <a:r>
              <a:rPr lang="en-US" altLang="zh-CN" dirty="0"/>
              <a:t>,</a:t>
            </a:r>
            <a:r>
              <a:rPr lang="en-US" altLang="zh-CN" i="1" dirty="0"/>
              <a:t> t</a:t>
            </a:r>
            <a:r>
              <a:rPr lang="en-US" altLang="zh-CN" baseline="-25000" dirty="0"/>
              <a:t>2</a:t>
            </a:r>
            <a:r>
              <a:rPr lang="en-US" altLang="zh-CN" dirty="0"/>
              <a:t>,</a:t>
            </a:r>
            <a:r>
              <a:rPr lang="en-US" altLang="zh-CN" i="1" dirty="0"/>
              <a:t> t</a:t>
            </a:r>
            <a:r>
              <a:rPr lang="en-US" altLang="zh-CN" baseline="-25000" dirty="0"/>
              <a:t>3</a:t>
            </a:r>
            <a:r>
              <a:rPr lang="en-US" altLang="zh-CN" dirty="0"/>
              <a:t>,</a:t>
            </a:r>
            <a:r>
              <a:rPr lang="zh-CN" altLang="zh-CN" dirty="0"/>
              <a:t>）的起始点发送一个触发变量给</a:t>
            </a:r>
            <a:r>
              <a:rPr lang="en-US" altLang="zh-CN" dirty="0"/>
              <a:t>EEG</a:t>
            </a:r>
            <a:r>
              <a:rPr lang="zh-CN" altLang="zh-CN" dirty="0"/>
              <a:t>放大器，用于分离编码时段便于后面的分析。</a:t>
            </a:r>
          </a:p>
          <a:p>
            <a:pPr marL="0" indent="0">
              <a:buNone/>
            </a:pPr>
            <a:endParaRPr kumimoji="1" lang="zh-CN" altLang="en-US" dirty="0"/>
          </a:p>
        </p:txBody>
      </p:sp>
      <p:pic>
        <p:nvPicPr>
          <p:cNvPr id="4" name="图片 3" descr="屏幕快照 2018-03-12 下午10.08.4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0857" y="2971843"/>
            <a:ext cx="4062662" cy="3691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5752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943600"/>
          </a:xfrm>
        </p:spPr>
        <p:txBody>
          <a:bodyPr/>
          <a:lstStyle/>
          <a:p>
            <a:pPr marL="0" indent="0">
              <a:buNone/>
            </a:pPr>
            <a:r>
              <a:rPr lang="zh-CN" altLang="zh-CN" dirty="0"/>
              <a:t>本文通过在每个编码时段的起始点给</a:t>
            </a:r>
            <a:r>
              <a:rPr lang="en-US" altLang="zh-CN" dirty="0"/>
              <a:t>EEG</a:t>
            </a:r>
            <a:r>
              <a:rPr lang="zh-CN" altLang="zh-CN" dirty="0"/>
              <a:t>放大器发送触发变量来解决这一问题。</a:t>
            </a:r>
          </a:p>
          <a:p>
            <a:pPr marL="0" indent="0">
              <a:buNone/>
            </a:pPr>
            <a:r>
              <a:rPr lang="zh-CN" altLang="zh-CN" dirty="0"/>
              <a:t>为了确定一个周期的编码序列，需要使用频率识别算法识别每个时段的闪烁频率。频率识别过程可以总结如下</a:t>
            </a:r>
          </a:p>
          <a:p>
            <a:pPr marL="0" indent="0">
              <a:buNone/>
            </a:pPr>
            <a:r>
              <a:rPr lang="zh-CN" altLang="zh-CN" dirty="0"/>
              <a:t>步骤</a:t>
            </a:r>
            <a:r>
              <a:rPr lang="en-US" altLang="zh-CN" dirty="0"/>
              <a:t>1 </a:t>
            </a:r>
            <a:r>
              <a:rPr lang="zh-CN" altLang="zh-CN" dirty="0"/>
              <a:t>编码时段</a:t>
            </a:r>
            <a:r>
              <a:rPr lang="en-US" altLang="zh-CN" i="1" dirty="0"/>
              <a:t>t</a:t>
            </a:r>
            <a:r>
              <a:rPr lang="en-US" altLang="zh-CN" baseline="-25000" dirty="0"/>
              <a:t>1</a:t>
            </a:r>
            <a:r>
              <a:rPr lang="zh-CN" altLang="zh-CN" dirty="0"/>
              <a:t>的频率识别。运用频率识别算法识别</a:t>
            </a:r>
            <a:r>
              <a:rPr lang="en-US" altLang="zh-CN" i="1" dirty="0"/>
              <a:t>t</a:t>
            </a:r>
            <a:r>
              <a:rPr lang="en-US" altLang="zh-CN" baseline="-25000" dirty="0"/>
              <a:t>1</a:t>
            </a:r>
            <a:r>
              <a:rPr lang="zh-CN" altLang="zh-CN" dirty="0"/>
              <a:t>编码时段的主导频率</a:t>
            </a:r>
            <a:r>
              <a:rPr lang="en-US" altLang="zh-CN" i="1" dirty="0"/>
              <a:t>f</a:t>
            </a:r>
            <a:r>
              <a:rPr lang="en-US" altLang="zh-CN" baseline="-25000" dirty="0"/>
              <a:t>i</a:t>
            </a:r>
            <a:r>
              <a:rPr lang="zh-CN" altLang="zh-CN" dirty="0"/>
              <a:t>。</a:t>
            </a:r>
          </a:p>
          <a:p>
            <a:pPr marL="0" indent="0">
              <a:buNone/>
            </a:pPr>
            <a:r>
              <a:rPr lang="zh-CN" altLang="zh-CN" dirty="0"/>
              <a:t>步骤</a:t>
            </a:r>
            <a:r>
              <a:rPr lang="en-US" altLang="zh-CN" dirty="0"/>
              <a:t>2 </a:t>
            </a:r>
            <a:r>
              <a:rPr lang="zh-CN" altLang="zh-CN" dirty="0"/>
              <a:t>编码时段</a:t>
            </a:r>
            <a:r>
              <a:rPr lang="en-US" altLang="zh-CN" i="1" dirty="0"/>
              <a:t>t</a:t>
            </a:r>
            <a:r>
              <a:rPr lang="en-US" altLang="zh-CN" baseline="-25000" dirty="0"/>
              <a:t>2</a:t>
            </a:r>
            <a:r>
              <a:rPr lang="zh-CN" altLang="zh-CN" dirty="0"/>
              <a:t>的频率识别。估计</a:t>
            </a:r>
            <a:r>
              <a:rPr lang="en-US" altLang="zh-CN" i="1" dirty="0"/>
              <a:t>t</a:t>
            </a:r>
            <a:r>
              <a:rPr lang="en-US" altLang="zh-CN" baseline="-25000" dirty="0"/>
              <a:t>2</a:t>
            </a:r>
            <a:r>
              <a:rPr lang="zh-CN" altLang="zh-CN" dirty="0"/>
              <a:t>编码时段的主导频率</a:t>
            </a:r>
            <a:r>
              <a:rPr lang="en-US" altLang="zh-CN" i="1" dirty="0" err="1"/>
              <a:t>f</a:t>
            </a:r>
            <a:r>
              <a:rPr lang="en-US" altLang="zh-CN" baseline="-25000" dirty="0" err="1"/>
              <a:t>j</a:t>
            </a:r>
            <a:r>
              <a:rPr lang="zh-CN" altLang="zh-CN" dirty="0"/>
              <a:t>。</a:t>
            </a:r>
          </a:p>
          <a:p>
            <a:pPr marL="0" indent="0">
              <a:buNone/>
            </a:pPr>
            <a:r>
              <a:rPr lang="zh-CN" altLang="zh-CN" dirty="0"/>
              <a:t>步骤</a:t>
            </a:r>
            <a:r>
              <a:rPr lang="en-US" altLang="zh-CN" dirty="0"/>
              <a:t>3 </a:t>
            </a:r>
            <a:r>
              <a:rPr lang="zh-CN" altLang="zh-CN" dirty="0"/>
              <a:t>目标识别。根据编码时段</a:t>
            </a:r>
            <a:r>
              <a:rPr lang="en-US" altLang="zh-CN" i="1" dirty="0"/>
              <a:t>t</a:t>
            </a:r>
            <a:r>
              <a:rPr lang="en-US" altLang="zh-CN" baseline="-25000" dirty="0"/>
              <a:t>1</a:t>
            </a:r>
            <a:r>
              <a:rPr lang="zh-CN" altLang="zh-CN" dirty="0"/>
              <a:t>和</a:t>
            </a:r>
            <a:r>
              <a:rPr lang="en-US" altLang="zh-CN" i="1" dirty="0"/>
              <a:t>t</a:t>
            </a:r>
            <a:r>
              <a:rPr lang="en-US" altLang="zh-CN" baseline="-25000" dirty="0"/>
              <a:t>2</a:t>
            </a:r>
            <a:r>
              <a:rPr lang="zh-CN" altLang="zh-CN" dirty="0"/>
              <a:t>的频率</a:t>
            </a:r>
            <a:r>
              <a:rPr lang="en-US" altLang="zh-CN" i="1" dirty="0"/>
              <a:t>f</a:t>
            </a:r>
            <a:r>
              <a:rPr lang="en-US" altLang="zh-CN" baseline="-25000" dirty="0"/>
              <a:t>i</a:t>
            </a:r>
            <a:r>
              <a:rPr lang="en-US" altLang="zh-CN" dirty="0"/>
              <a:t>-</a:t>
            </a:r>
            <a:r>
              <a:rPr lang="en-US" altLang="zh-CN" i="1" dirty="0" err="1"/>
              <a:t>f</a:t>
            </a:r>
            <a:r>
              <a:rPr lang="en-US" altLang="zh-CN" baseline="-25000" dirty="0" err="1"/>
              <a:t>j</a:t>
            </a:r>
            <a:r>
              <a:rPr lang="zh-CN" altLang="zh-CN" dirty="0"/>
              <a:t>来判断编码序列对应的是哪个目标（</a:t>
            </a:r>
            <a:r>
              <a:rPr lang="en-US" altLang="zh-CN" i="1" dirty="0"/>
              <a:t>f</a:t>
            </a:r>
            <a:r>
              <a:rPr lang="en-US" altLang="zh-CN" baseline="-25000" dirty="0"/>
              <a:t>i</a:t>
            </a:r>
            <a:r>
              <a:rPr lang="en-US" altLang="zh-CN" dirty="0"/>
              <a:t>-</a:t>
            </a:r>
            <a:r>
              <a:rPr lang="en-US" altLang="zh-CN" i="1" dirty="0" err="1"/>
              <a:t>f</a:t>
            </a:r>
            <a:r>
              <a:rPr lang="en-US" altLang="zh-CN" baseline="-25000" dirty="0" err="1"/>
              <a:t>j</a:t>
            </a:r>
            <a:r>
              <a:rPr lang="zh-CN" altLang="zh-CN" dirty="0"/>
              <a:t>为</a:t>
            </a:r>
            <a:r>
              <a:rPr lang="en-US" altLang="zh-CN" i="1" dirty="0"/>
              <a:t>f</a:t>
            </a:r>
            <a:r>
              <a:rPr lang="en-US" altLang="zh-CN" baseline="-25000" dirty="0"/>
              <a:t>1</a:t>
            </a:r>
            <a:r>
              <a:rPr lang="en-US" altLang="zh-CN" dirty="0"/>
              <a:t>-</a:t>
            </a:r>
            <a:r>
              <a:rPr lang="en-US" altLang="zh-CN" i="1" dirty="0"/>
              <a:t>f</a:t>
            </a:r>
            <a:r>
              <a:rPr lang="en-US" altLang="zh-CN" baseline="-25000" dirty="0"/>
              <a:t>1</a:t>
            </a:r>
            <a:r>
              <a:rPr lang="zh-CN" altLang="zh-CN" dirty="0"/>
              <a:t>时为目标</a:t>
            </a:r>
            <a:r>
              <a:rPr lang="en-US" altLang="zh-CN" dirty="0"/>
              <a:t>1</a:t>
            </a:r>
            <a:r>
              <a:rPr lang="zh-CN" altLang="zh-CN" dirty="0"/>
              <a:t>，</a:t>
            </a:r>
            <a:r>
              <a:rPr lang="en-US" altLang="zh-CN" i="1" dirty="0"/>
              <a:t>f</a:t>
            </a:r>
            <a:r>
              <a:rPr lang="en-US" altLang="zh-CN" baseline="-25000" dirty="0"/>
              <a:t>i</a:t>
            </a:r>
            <a:r>
              <a:rPr lang="en-US" altLang="zh-CN" dirty="0"/>
              <a:t>-</a:t>
            </a:r>
            <a:r>
              <a:rPr lang="en-US" altLang="zh-CN" i="1" dirty="0" err="1"/>
              <a:t>f</a:t>
            </a:r>
            <a:r>
              <a:rPr lang="en-US" altLang="zh-CN" baseline="-25000" dirty="0" err="1"/>
              <a:t>j</a:t>
            </a:r>
            <a:r>
              <a:rPr lang="zh-CN" altLang="zh-CN" dirty="0"/>
              <a:t>为</a:t>
            </a:r>
            <a:r>
              <a:rPr lang="en-US" altLang="zh-CN" i="1" dirty="0"/>
              <a:t>f</a:t>
            </a:r>
            <a:r>
              <a:rPr lang="en-US" altLang="zh-CN" baseline="-25000" dirty="0"/>
              <a:t>1</a:t>
            </a:r>
            <a:r>
              <a:rPr lang="en-US" altLang="zh-CN" dirty="0"/>
              <a:t>-</a:t>
            </a:r>
            <a:r>
              <a:rPr lang="en-US" altLang="zh-CN" i="1" dirty="0"/>
              <a:t>f</a:t>
            </a:r>
            <a:r>
              <a:rPr lang="en-US" altLang="zh-CN" baseline="-25000" dirty="0"/>
              <a:t>2</a:t>
            </a:r>
            <a:r>
              <a:rPr lang="zh-CN" altLang="zh-CN" dirty="0"/>
              <a:t>时为目标</a:t>
            </a:r>
            <a:r>
              <a:rPr lang="en-US" altLang="zh-CN" dirty="0"/>
              <a:t>2…</a:t>
            </a:r>
            <a:r>
              <a:rPr lang="zh-CN" altLang="zh-CN" dirty="0"/>
              <a:t>），并将对应的指令输出到</a:t>
            </a:r>
            <a:r>
              <a:rPr lang="en-US" altLang="zh-CN" dirty="0"/>
              <a:t>BCI</a:t>
            </a:r>
            <a:r>
              <a:rPr lang="zh-CN" altLang="zh-CN" dirty="0"/>
              <a:t>系统的应用接口。</a:t>
            </a:r>
          </a:p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597078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9436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CCA</a:t>
            </a:r>
            <a:r>
              <a:rPr lang="zh-CN" altLang="zh-CN" dirty="0"/>
              <a:t>是多变量统计分析方法，该方法是寻找使两个数据集具有最大相关系数的线性组合。将</a:t>
            </a:r>
            <a:r>
              <a:rPr lang="en-US" altLang="zh-CN" dirty="0"/>
              <a:t>CCA</a:t>
            </a:r>
            <a:r>
              <a:rPr lang="zh-CN" altLang="zh-CN" dirty="0"/>
              <a:t>用于频率识别时，需要创建若干参考信号。参考信号有两个主要参数：数据长度和谐波数量。数据长度等于</a:t>
            </a:r>
            <a:r>
              <a:rPr lang="en-US" altLang="zh-CN" dirty="0"/>
              <a:t>EEG</a:t>
            </a:r>
            <a:r>
              <a:rPr lang="zh-CN" altLang="zh-CN" dirty="0"/>
              <a:t>数据的采样点数，谐波数取决于视觉刺激诱发的频率谐波数量。</a:t>
            </a:r>
          </a:p>
          <a:p>
            <a:pPr marL="0" indent="0">
              <a:buNone/>
            </a:pPr>
            <a:r>
              <a:rPr lang="zh-CN" altLang="zh-CN" dirty="0"/>
              <a:t>若</a:t>
            </a:r>
            <a:r>
              <a:rPr lang="en-US" altLang="zh-CN" dirty="0"/>
              <a:t>X</a:t>
            </a:r>
            <a:r>
              <a:rPr lang="zh-CN" altLang="zh-CN" dirty="0"/>
              <a:t>是多通道的</a:t>
            </a:r>
            <a:r>
              <a:rPr lang="en-US" altLang="zh-CN" dirty="0"/>
              <a:t>EEG</a:t>
            </a:r>
            <a:r>
              <a:rPr lang="zh-CN" altLang="zh-CN" dirty="0"/>
              <a:t>信号，</a:t>
            </a:r>
            <a:r>
              <a:rPr lang="en-US" altLang="zh-CN" i="1" dirty="0" err="1"/>
              <a:t>N</a:t>
            </a:r>
            <a:r>
              <a:rPr lang="en-US" altLang="zh-CN" baseline="-25000" dirty="0" err="1"/>
              <a:t>t</a:t>
            </a:r>
            <a:r>
              <a:rPr lang="zh-CN" altLang="zh-CN" dirty="0"/>
              <a:t>是采样点数，</a:t>
            </a:r>
            <a:r>
              <a:rPr lang="en-US" altLang="zh-CN" i="1" dirty="0" err="1"/>
              <a:t>F</a:t>
            </a:r>
            <a:r>
              <a:rPr lang="en-US" altLang="zh-CN" baseline="-25000" dirty="0" err="1"/>
              <a:t>s</a:t>
            </a:r>
            <a:r>
              <a:rPr lang="zh-CN" altLang="zh-CN" dirty="0"/>
              <a:t>是采样率，</a:t>
            </a:r>
            <a:r>
              <a:rPr lang="en-US" altLang="zh-CN" i="1" dirty="0" err="1"/>
              <a:t>N</a:t>
            </a:r>
            <a:r>
              <a:rPr lang="en-US" altLang="zh-CN" baseline="-25000" dirty="0" err="1"/>
              <a:t>h</a:t>
            </a:r>
            <a:r>
              <a:rPr lang="zh-CN" altLang="zh-CN" dirty="0"/>
              <a:t>是谐波的数量（本文为</a:t>
            </a:r>
            <a:r>
              <a:rPr lang="en-US" altLang="zh-CN" dirty="0"/>
              <a:t>2</a:t>
            </a:r>
            <a:r>
              <a:rPr lang="zh-CN" altLang="zh-CN" dirty="0"/>
              <a:t>），刺激频率为</a:t>
            </a:r>
            <a:r>
              <a:rPr lang="en-US" altLang="zh-CN" i="1" dirty="0"/>
              <a:t>f</a:t>
            </a:r>
            <a:r>
              <a:rPr lang="en-US" altLang="zh-CN" baseline="-25000" dirty="0"/>
              <a:t>1</a:t>
            </a:r>
            <a:r>
              <a:rPr lang="en-US" altLang="zh-CN" dirty="0"/>
              <a:t>,</a:t>
            </a:r>
            <a:r>
              <a:rPr lang="en-US" altLang="zh-CN" i="1" dirty="0"/>
              <a:t> f</a:t>
            </a:r>
            <a:r>
              <a:rPr lang="en-US" altLang="zh-CN" baseline="-25000" dirty="0"/>
              <a:t>2</a:t>
            </a:r>
            <a:r>
              <a:rPr lang="en-US" altLang="zh-CN" dirty="0"/>
              <a:t>,…,</a:t>
            </a:r>
            <a:r>
              <a:rPr lang="en-US" altLang="zh-CN" i="1" dirty="0"/>
              <a:t> </a:t>
            </a:r>
            <a:r>
              <a:rPr lang="en-US" altLang="zh-CN" i="1" dirty="0" err="1"/>
              <a:t>f</a:t>
            </a:r>
            <a:r>
              <a:rPr lang="en-US" altLang="zh-CN" baseline="-25000" dirty="0" err="1"/>
              <a:t>L</a:t>
            </a:r>
            <a:r>
              <a:rPr lang="zh-CN" altLang="zh-CN" dirty="0"/>
              <a:t>，参考信号可以表示为</a:t>
            </a:r>
          </a:p>
          <a:p>
            <a:pPr marL="0" indent="0">
              <a:buNone/>
            </a:pPr>
            <a:endParaRPr kumimoji="1" lang="zh-CN" altLang="en-US" dirty="0"/>
          </a:p>
        </p:txBody>
      </p:sp>
      <p:pic>
        <p:nvPicPr>
          <p:cNvPr id="4" name="图片 3" descr="屏幕快照 2018-03-12 下午10.12.3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2106" y="4188577"/>
            <a:ext cx="51943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5948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943600"/>
          </a:xfrm>
        </p:spPr>
        <p:txBody>
          <a:bodyPr/>
          <a:lstStyle/>
          <a:p>
            <a:pPr marL="0" indent="0">
              <a:buNone/>
            </a:pPr>
            <a:r>
              <a:rPr lang="zh-CN" altLang="zh-CN" dirty="0"/>
              <a:t>通过</a:t>
            </a:r>
            <a:r>
              <a:rPr lang="en-US" altLang="zh-CN" dirty="0"/>
              <a:t>CCA</a:t>
            </a:r>
            <a:r>
              <a:rPr lang="zh-CN" altLang="zh-CN" dirty="0"/>
              <a:t>分析，可以找到权重矢量</a:t>
            </a:r>
            <a:r>
              <a:rPr lang="en-US" altLang="zh-CN" i="1" dirty="0" err="1"/>
              <a:t>W</a:t>
            </a:r>
            <a:r>
              <a:rPr lang="en-US" altLang="zh-CN" baseline="-25000" dirty="0" err="1"/>
              <a:t>x</a:t>
            </a:r>
            <a:r>
              <a:rPr lang="zh-CN" altLang="zh-CN" dirty="0"/>
              <a:t>和</a:t>
            </a:r>
            <a:r>
              <a:rPr lang="en-US" altLang="zh-CN" i="1" dirty="0" err="1"/>
              <a:t>W</a:t>
            </a:r>
            <a:r>
              <a:rPr lang="en-US" altLang="zh-CN" baseline="-25000" dirty="0" err="1"/>
              <a:t>r</a:t>
            </a:r>
            <a:r>
              <a:rPr lang="zh-CN" altLang="zh-CN" dirty="0"/>
              <a:t>使</a:t>
            </a:r>
            <a:r>
              <a:rPr lang="en-US" altLang="zh-CN" dirty="0"/>
              <a:t>EEG</a:t>
            </a:r>
            <a:r>
              <a:rPr lang="zh-CN" altLang="zh-CN" dirty="0"/>
              <a:t>信号</a:t>
            </a:r>
            <a:r>
              <a:rPr lang="en-US" altLang="zh-CN" i="1" dirty="0"/>
              <a:t>X</a:t>
            </a:r>
            <a:r>
              <a:rPr lang="zh-CN" altLang="zh-CN" dirty="0"/>
              <a:t>和参考信号</a:t>
            </a:r>
            <a:r>
              <a:rPr lang="en-US" altLang="zh-CN" i="1" dirty="0" err="1"/>
              <a:t>R</a:t>
            </a:r>
            <a:r>
              <a:rPr lang="en-US" altLang="zh-CN" i="1" baseline="-25000" dirty="0" err="1"/>
              <a:t>f</a:t>
            </a:r>
            <a:r>
              <a:rPr lang="en-US" altLang="zh-CN" baseline="-25000" dirty="0" err="1"/>
              <a:t>i</a:t>
            </a:r>
            <a:r>
              <a:rPr lang="zh-CN" altLang="zh-CN" dirty="0"/>
              <a:t>具有最大典型相关，如式（</a:t>
            </a:r>
            <a:r>
              <a:rPr lang="en-US" altLang="zh-CN" dirty="0"/>
              <a:t>2</a:t>
            </a:r>
            <a:r>
              <a:rPr lang="zh-CN" altLang="zh-CN" dirty="0"/>
              <a:t>）</a:t>
            </a:r>
            <a:r>
              <a:rPr lang="zh-CN" altLang="zh-CN" dirty="0" smtClean="0"/>
              <a:t>所示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SSVEP-BCIs</a:t>
            </a:r>
            <a:r>
              <a:rPr lang="zh-CN" altLang="zh-CN" dirty="0"/>
              <a:t>中</a:t>
            </a:r>
            <a:r>
              <a:rPr lang="zh-CN" altLang="zh-CN" b="1" dirty="0"/>
              <a:t>频率识别模块思想</a:t>
            </a:r>
            <a:r>
              <a:rPr lang="zh-CN" altLang="zh-CN" dirty="0"/>
              <a:t>就是用采集的多导</a:t>
            </a:r>
            <a:r>
              <a:rPr lang="en-US" altLang="zh-CN" dirty="0"/>
              <a:t>EEG</a:t>
            </a:r>
            <a:r>
              <a:rPr lang="zh-CN" altLang="zh-CN" dirty="0"/>
              <a:t>信号，分别与所有刺激频率构建的参考信号做</a:t>
            </a:r>
            <a:r>
              <a:rPr lang="en-US" altLang="zh-CN" dirty="0"/>
              <a:t> CCA </a:t>
            </a:r>
            <a:r>
              <a:rPr lang="zh-CN" altLang="zh-CN" dirty="0"/>
              <a:t>运算，找到与</a:t>
            </a:r>
            <a:r>
              <a:rPr lang="en-US" altLang="zh-CN" dirty="0"/>
              <a:t> EEG </a:t>
            </a:r>
            <a:r>
              <a:rPr lang="zh-CN" altLang="zh-CN" dirty="0"/>
              <a:t>信号相关性最高的刺激频率</a:t>
            </a:r>
            <a:r>
              <a:rPr lang="en-US" altLang="zh-CN" i="1" dirty="0"/>
              <a:t>f</a:t>
            </a:r>
            <a:r>
              <a:rPr lang="en-US" altLang="zh-CN" baseline="-25000" dirty="0"/>
              <a:t>i</a:t>
            </a:r>
            <a:r>
              <a:rPr lang="zh-CN" altLang="zh-CN" dirty="0"/>
              <a:t>，即为检测出的当前时间序列的</a:t>
            </a:r>
            <a:r>
              <a:rPr lang="en-US" altLang="zh-CN" dirty="0"/>
              <a:t>SSVEP </a:t>
            </a:r>
            <a:r>
              <a:rPr lang="zh-CN" altLang="zh-CN" dirty="0"/>
              <a:t>频率。</a:t>
            </a:r>
          </a:p>
          <a:p>
            <a:pPr marL="0" indent="0">
              <a:buNone/>
            </a:pPr>
            <a:endParaRPr kumimoji="1" lang="zh-CN" altLang="en-US" dirty="0"/>
          </a:p>
        </p:txBody>
      </p:sp>
      <p:pic>
        <p:nvPicPr>
          <p:cNvPr id="4" name="图片 3" descr="屏幕快照 2018-03-12 下午10.13.3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6440" y="1524000"/>
            <a:ext cx="5219700" cy="914400"/>
          </a:xfrm>
          <a:prstGeom prst="rect">
            <a:avLst/>
          </a:prstGeom>
        </p:spPr>
      </p:pic>
      <p:pic>
        <p:nvPicPr>
          <p:cNvPr id="5" name="图片 4" descr="屏幕快照 2018-03-12 下午10.13.3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863" y="4663628"/>
            <a:ext cx="5219700" cy="78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482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zh-CN" dirty="0"/>
              <a:t>频率编码方法被用于传统的</a:t>
            </a:r>
            <a:r>
              <a:rPr lang="en-US" altLang="zh-CN" dirty="0"/>
              <a:t>SSVEP-BCI</a:t>
            </a:r>
            <a:r>
              <a:rPr lang="zh-CN" altLang="zh-CN" dirty="0"/>
              <a:t>系统中，但限制了可编码目标的数量，因此不适用于特定的应用如基于</a:t>
            </a:r>
            <a:r>
              <a:rPr lang="en-US" altLang="zh-CN" dirty="0"/>
              <a:t>LCD</a:t>
            </a:r>
            <a:r>
              <a:rPr lang="zh-CN" altLang="zh-CN" dirty="0"/>
              <a:t>的多刺激显示，因为可用频率会进一步被</a:t>
            </a:r>
            <a:r>
              <a:rPr lang="en-US" altLang="zh-CN" dirty="0"/>
              <a:t>LCD</a:t>
            </a:r>
            <a:r>
              <a:rPr lang="zh-CN" altLang="zh-CN" dirty="0"/>
              <a:t>的刷新率限制。本文提出了一种新的编码方法，使用</a:t>
            </a:r>
            <a:r>
              <a:rPr lang="zh-CN" altLang="zh-CN" dirty="0">
                <a:solidFill>
                  <a:srgbClr val="FF0000"/>
                </a:solidFill>
              </a:rPr>
              <a:t>频率和相位混合编码</a:t>
            </a:r>
            <a:r>
              <a:rPr lang="zh-CN" altLang="zh-CN" dirty="0"/>
              <a:t>来增加目标数量，从而改善了信息传输速率。基于这一方法，系统使用</a:t>
            </a:r>
            <a:r>
              <a:rPr lang="en-US" altLang="zh-CN" dirty="0"/>
              <a:t>3</a:t>
            </a:r>
            <a:r>
              <a:rPr lang="zh-CN" altLang="zh-CN" dirty="0"/>
              <a:t>个刺激频率编码</a:t>
            </a:r>
            <a:r>
              <a:rPr lang="en-US" altLang="zh-CN" dirty="0"/>
              <a:t>15</a:t>
            </a:r>
            <a:r>
              <a:rPr lang="zh-CN" altLang="zh-CN" dirty="0"/>
              <a:t>个目标，是传统方法编码数量的</a:t>
            </a:r>
            <a:r>
              <a:rPr lang="en-US" altLang="zh-CN" dirty="0"/>
              <a:t>5</a:t>
            </a:r>
            <a:r>
              <a:rPr lang="zh-CN" altLang="zh-CN" dirty="0"/>
              <a:t>倍。此外，文章定义了参考相位，解码</a:t>
            </a:r>
            <a:r>
              <a:rPr lang="en-US" altLang="zh-CN" dirty="0"/>
              <a:t>EEG</a:t>
            </a:r>
            <a:r>
              <a:rPr lang="zh-CN" altLang="zh-CN" dirty="0"/>
              <a:t>信号就是将傅里叶系数投影到参考相位方向。在导联位置，参考相位，数据段长度以及谐波成分最优的情况下，</a:t>
            </a:r>
            <a:r>
              <a:rPr lang="en-US" altLang="zh-CN" dirty="0"/>
              <a:t>10</a:t>
            </a:r>
            <a:r>
              <a:rPr lang="zh-CN" altLang="zh-CN" dirty="0"/>
              <a:t>位被试在模拟在线测试中可以获得超过</a:t>
            </a:r>
            <a:r>
              <a:rPr lang="en-US" altLang="zh-CN" dirty="0"/>
              <a:t>60bits/min</a:t>
            </a:r>
            <a:r>
              <a:rPr lang="zh-CN" altLang="zh-CN" dirty="0"/>
              <a:t>的平均</a:t>
            </a:r>
            <a:r>
              <a:rPr lang="en-US" altLang="zh-CN" dirty="0"/>
              <a:t>ITR</a:t>
            </a:r>
            <a:r>
              <a:rPr lang="zh-CN" altLang="zh-CN" dirty="0"/>
              <a:t>。</a:t>
            </a:r>
          </a:p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740852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943600"/>
          </a:xfrm>
        </p:spPr>
        <p:txBody>
          <a:bodyPr/>
          <a:lstStyle/>
          <a:p>
            <a:pPr marL="0" indent="0">
              <a:buNone/>
            </a:pPr>
            <a:r>
              <a:rPr lang="zh-CN" altLang="zh-CN" dirty="0"/>
              <a:t>表</a:t>
            </a:r>
            <a:r>
              <a:rPr lang="en-US" altLang="zh-CN" dirty="0"/>
              <a:t>1</a:t>
            </a:r>
            <a:r>
              <a:rPr lang="zh-CN" altLang="zh-CN" dirty="0"/>
              <a:t>为</a:t>
            </a:r>
            <a:r>
              <a:rPr lang="en-US" altLang="zh-CN" dirty="0"/>
              <a:t>10</a:t>
            </a:r>
            <a:r>
              <a:rPr lang="zh-CN" altLang="zh-CN" dirty="0"/>
              <a:t>位受试者不同编码时段时长状态下的平均正确率。编码时段时长为</a:t>
            </a:r>
            <a:r>
              <a:rPr lang="en-US" altLang="zh-CN" dirty="0"/>
              <a:t>2s</a:t>
            </a:r>
            <a:r>
              <a:rPr lang="zh-CN" altLang="zh-CN" dirty="0"/>
              <a:t>时，所有被试的准确率都在</a:t>
            </a:r>
            <a:r>
              <a:rPr lang="en-US" altLang="zh-CN" dirty="0"/>
              <a:t> 90%</a:t>
            </a:r>
            <a:r>
              <a:rPr lang="zh-CN" altLang="zh-CN" dirty="0"/>
              <a:t>以上；在</a:t>
            </a:r>
            <a:r>
              <a:rPr lang="en-US" altLang="zh-CN" dirty="0"/>
              <a:t>1.5s</a:t>
            </a:r>
            <a:r>
              <a:rPr lang="zh-CN" altLang="zh-CN" dirty="0"/>
              <a:t>条件下，所有被试的准确率都高于</a:t>
            </a:r>
            <a:r>
              <a:rPr lang="en-US" altLang="zh-CN" dirty="0"/>
              <a:t>80%</a:t>
            </a:r>
            <a:r>
              <a:rPr lang="zh-CN" altLang="zh-CN" dirty="0"/>
              <a:t>，其中</a:t>
            </a:r>
            <a:r>
              <a:rPr lang="en-US" altLang="zh-CN" dirty="0"/>
              <a:t>6</a:t>
            </a:r>
            <a:r>
              <a:rPr lang="zh-CN" altLang="zh-CN" dirty="0"/>
              <a:t>位高于</a:t>
            </a:r>
            <a:r>
              <a:rPr lang="en-US" altLang="zh-CN" dirty="0"/>
              <a:t>90%</a:t>
            </a:r>
            <a:r>
              <a:rPr lang="zh-CN" altLang="zh-CN" dirty="0"/>
              <a:t>。对所有被试而言，增加编码时段长度，分类准确率都有所提高，尤其是</a:t>
            </a:r>
            <a:r>
              <a:rPr lang="en-US" altLang="zh-CN" dirty="0"/>
              <a:t>S4</a:t>
            </a:r>
            <a:r>
              <a:rPr lang="zh-CN" altLang="zh-CN" dirty="0"/>
              <a:t>、</a:t>
            </a:r>
            <a:r>
              <a:rPr lang="en-US" altLang="zh-CN" dirty="0"/>
              <a:t>S8</a:t>
            </a:r>
            <a:r>
              <a:rPr lang="zh-CN" altLang="zh-CN" dirty="0"/>
              <a:t>、</a:t>
            </a:r>
            <a:r>
              <a:rPr lang="en-US" altLang="zh-CN" dirty="0"/>
              <a:t>S9</a:t>
            </a:r>
            <a:r>
              <a:rPr lang="zh-CN" altLang="zh-CN" dirty="0"/>
              <a:t>和</a:t>
            </a:r>
            <a:r>
              <a:rPr lang="en-US" altLang="zh-CN" dirty="0"/>
              <a:t>S10</a:t>
            </a:r>
            <a:r>
              <a:rPr lang="zh-CN" altLang="zh-CN" dirty="0"/>
              <a:t>。</a:t>
            </a:r>
          </a:p>
          <a:p>
            <a:pPr marL="0" indent="0">
              <a:buNone/>
            </a:pPr>
            <a:endParaRPr kumimoji="1" lang="zh-CN" altLang="en-US" dirty="0"/>
          </a:p>
        </p:txBody>
      </p:sp>
      <p:pic>
        <p:nvPicPr>
          <p:cNvPr id="4" name="图片 3" descr="屏幕快照 2018-03-12 下午10.15.1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1990" y="2608757"/>
            <a:ext cx="4685247" cy="4025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4436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9436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ITR</a:t>
            </a:r>
            <a:r>
              <a:rPr lang="zh-CN" altLang="zh-CN" dirty="0"/>
              <a:t>是</a:t>
            </a:r>
            <a:r>
              <a:rPr lang="en-US" altLang="zh-CN" dirty="0"/>
              <a:t>BCI</a:t>
            </a:r>
            <a:r>
              <a:rPr lang="zh-CN" altLang="zh-CN" dirty="0"/>
              <a:t>系统系能的一个评价标准，表</a:t>
            </a:r>
            <a:r>
              <a:rPr lang="en-US" altLang="zh-CN" dirty="0"/>
              <a:t>1</a:t>
            </a:r>
            <a:r>
              <a:rPr lang="zh-CN" altLang="zh-CN" dirty="0"/>
              <a:t>为</a:t>
            </a:r>
            <a:r>
              <a:rPr lang="en-US" altLang="zh-CN" dirty="0"/>
              <a:t>10</a:t>
            </a:r>
            <a:r>
              <a:rPr lang="zh-CN" altLang="zh-CN" dirty="0"/>
              <a:t>位受试者不同编码时段时长状态下的信息传输速率</a:t>
            </a:r>
            <a:r>
              <a:rPr lang="zh-CN" altLang="zh-CN" dirty="0"/>
              <a:t> 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0" indent="0">
              <a:buNone/>
            </a:pPr>
            <a:endParaRPr kumimoji="1" lang="zh-CN" altLang="en-US" dirty="0"/>
          </a:p>
        </p:txBody>
      </p:sp>
      <p:pic>
        <p:nvPicPr>
          <p:cNvPr id="4" name="图片 3" descr="屏幕快照 2018-03-12 下午10.15.5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2908" y="1850823"/>
            <a:ext cx="56388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8194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943600"/>
          </a:xfrm>
        </p:spPr>
        <p:txBody>
          <a:bodyPr/>
          <a:lstStyle/>
          <a:p>
            <a:pPr marL="0" indent="0">
              <a:buNone/>
            </a:pPr>
            <a:r>
              <a:rPr lang="zh-CN" altLang="zh-CN" dirty="0"/>
              <a:t>在编码序列长度为</a:t>
            </a:r>
            <a:r>
              <a:rPr lang="en-US" altLang="zh-CN" dirty="0"/>
              <a:t>2</a:t>
            </a:r>
            <a:r>
              <a:rPr lang="zh-CN" altLang="zh-CN" dirty="0"/>
              <a:t>的多频率序列方法中，两个频率用于编码一个目标，那么在频率识别过程中，</a:t>
            </a:r>
            <a:r>
              <a:rPr lang="en-US" altLang="zh-CN" i="1" dirty="0"/>
              <a:t>t</a:t>
            </a:r>
            <a:r>
              <a:rPr lang="en-US" altLang="zh-CN" baseline="-25000" dirty="0"/>
              <a:t>1</a:t>
            </a:r>
            <a:r>
              <a:rPr lang="zh-CN" altLang="zh-CN" dirty="0"/>
              <a:t>编码时段内的频率是否会对</a:t>
            </a:r>
            <a:r>
              <a:rPr lang="en-US" altLang="zh-CN" i="1" dirty="0"/>
              <a:t>t</a:t>
            </a:r>
            <a:r>
              <a:rPr lang="en-US" altLang="zh-CN" baseline="-25000" dirty="0"/>
              <a:t>2</a:t>
            </a:r>
            <a:r>
              <a:rPr lang="zh-CN" altLang="zh-CN" dirty="0"/>
              <a:t>中的频率造成影响，使得</a:t>
            </a:r>
            <a:r>
              <a:rPr lang="en-US" altLang="zh-CN" i="1" dirty="0"/>
              <a:t>t</a:t>
            </a:r>
            <a:r>
              <a:rPr lang="en-US" altLang="zh-CN" baseline="-25000" dirty="0"/>
              <a:t>2</a:t>
            </a:r>
            <a:r>
              <a:rPr lang="zh-CN" altLang="zh-CN" dirty="0"/>
              <a:t>时间段内的分类准确率显著性的降低？为了验证这种影响是否存在，分别将</a:t>
            </a:r>
            <a:r>
              <a:rPr lang="en-US" altLang="zh-CN" i="1" dirty="0"/>
              <a:t>t</a:t>
            </a:r>
            <a:r>
              <a:rPr lang="en-US" altLang="zh-CN" baseline="-25000" dirty="0"/>
              <a:t>1</a:t>
            </a:r>
            <a:r>
              <a:rPr lang="zh-CN" altLang="zh-CN" dirty="0"/>
              <a:t>和</a:t>
            </a:r>
            <a:r>
              <a:rPr lang="en-US" altLang="zh-CN" i="1" dirty="0"/>
              <a:t>t</a:t>
            </a:r>
            <a:r>
              <a:rPr lang="en-US" altLang="zh-CN" baseline="-25000" dirty="0"/>
              <a:t>2</a:t>
            </a:r>
            <a:r>
              <a:rPr lang="zh-CN" altLang="zh-CN" dirty="0"/>
              <a:t>编码时段内的数据提取出来进行频率识别，表</a:t>
            </a:r>
            <a:r>
              <a:rPr lang="en-US" altLang="zh-CN" dirty="0"/>
              <a:t>4</a:t>
            </a:r>
            <a:r>
              <a:rPr lang="zh-CN" altLang="zh-CN" dirty="0"/>
              <a:t>为两个编码时段的频率检测正确率。通过配对</a:t>
            </a:r>
            <a:r>
              <a:rPr lang="en-US" altLang="zh-CN" dirty="0"/>
              <a:t> t </a:t>
            </a:r>
            <a:r>
              <a:rPr lang="zh-CN" altLang="zh-CN" dirty="0"/>
              <a:t>检验，在两种条件下，</a:t>
            </a:r>
            <a:r>
              <a:rPr lang="en-US" altLang="zh-CN" i="1" dirty="0"/>
              <a:t>t</a:t>
            </a:r>
            <a:r>
              <a:rPr lang="en-US" altLang="zh-CN" baseline="-25000" dirty="0"/>
              <a:t>1</a:t>
            </a:r>
            <a:r>
              <a:rPr lang="zh-CN" altLang="zh-CN" dirty="0"/>
              <a:t>和</a:t>
            </a:r>
            <a:r>
              <a:rPr lang="en-US" altLang="zh-CN" i="1" dirty="0"/>
              <a:t>t</a:t>
            </a:r>
            <a:r>
              <a:rPr lang="en-US" altLang="zh-CN" baseline="-25000" dirty="0"/>
              <a:t>2</a:t>
            </a:r>
            <a:r>
              <a:rPr lang="zh-CN" altLang="zh-CN" dirty="0"/>
              <a:t>时间段内数据分类正确率均无显著性差异（</a:t>
            </a:r>
            <a:r>
              <a:rPr lang="en-US" altLang="zh-CN" dirty="0"/>
              <a:t>2s</a:t>
            </a:r>
            <a:r>
              <a:rPr lang="zh-CN" altLang="zh-CN" dirty="0"/>
              <a:t>状态下</a:t>
            </a:r>
            <a:r>
              <a:rPr lang="en-US" altLang="zh-CN" dirty="0"/>
              <a:t>p&gt;0.7</a:t>
            </a:r>
            <a:r>
              <a:rPr lang="zh-CN" altLang="zh-CN" dirty="0"/>
              <a:t>，</a:t>
            </a:r>
            <a:r>
              <a:rPr lang="en-US" altLang="zh-CN" dirty="0"/>
              <a:t>1.5s</a:t>
            </a:r>
            <a:r>
              <a:rPr lang="zh-CN" altLang="zh-CN" dirty="0"/>
              <a:t>状态下</a:t>
            </a:r>
            <a:r>
              <a:rPr lang="en-US" altLang="zh-CN" dirty="0"/>
              <a:t>p&gt;0.2</a:t>
            </a:r>
            <a:r>
              <a:rPr lang="zh-CN" altLang="zh-CN" dirty="0"/>
              <a:t>）。这就表明，</a:t>
            </a:r>
            <a:r>
              <a:rPr lang="en-US" altLang="zh-CN" i="1" dirty="0"/>
              <a:t>t</a:t>
            </a:r>
            <a:r>
              <a:rPr lang="en-US" altLang="zh-CN" baseline="-25000" dirty="0"/>
              <a:t>1</a:t>
            </a:r>
            <a:r>
              <a:rPr lang="zh-CN" altLang="zh-CN" dirty="0"/>
              <a:t>内的频率不会对</a:t>
            </a:r>
            <a:r>
              <a:rPr lang="en-US" altLang="zh-CN" i="1" dirty="0"/>
              <a:t>t</a:t>
            </a:r>
            <a:r>
              <a:rPr lang="en-US" altLang="zh-CN" baseline="-25000" dirty="0"/>
              <a:t>2</a:t>
            </a:r>
            <a:r>
              <a:rPr lang="zh-CN" altLang="zh-CN" dirty="0"/>
              <a:t>中的频率识别造成显著性影响。</a:t>
            </a:r>
          </a:p>
          <a:p>
            <a:pPr marL="0" indent="0">
              <a:buNone/>
            </a:pPr>
            <a:endParaRPr kumimoji="1" lang="zh-CN" altLang="en-US" dirty="0"/>
          </a:p>
        </p:txBody>
      </p:sp>
      <p:pic>
        <p:nvPicPr>
          <p:cNvPr id="4" name="图片 3" descr="屏幕快照 2018-03-12 下午10.17.3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9800" y="3592762"/>
            <a:ext cx="3620827" cy="3070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1477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9436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zh-CN" dirty="0"/>
              <a:t>基于</a:t>
            </a:r>
            <a:r>
              <a:rPr lang="en-US" altLang="zh-CN" dirty="0"/>
              <a:t>SSVEP</a:t>
            </a:r>
            <a:r>
              <a:rPr lang="zh-CN" altLang="zh-CN" dirty="0"/>
              <a:t>的</a:t>
            </a:r>
            <a:r>
              <a:rPr lang="en-US" altLang="zh-CN" dirty="0"/>
              <a:t>BCI</a:t>
            </a:r>
            <a:r>
              <a:rPr lang="zh-CN" altLang="zh-CN" dirty="0"/>
              <a:t>系统的信息传输速率主要取决于</a:t>
            </a:r>
            <a:r>
              <a:rPr lang="en-US" altLang="zh-CN" dirty="0"/>
              <a:t>3</a:t>
            </a:r>
            <a:r>
              <a:rPr lang="zh-CN" altLang="zh-CN" dirty="0"/>
              <a:t>个因素：系统的目标数量，正确率和产生一次选择所需要的时间。两种状态下的在线信息传输速率分别为：</a:t>
            </a:r>
            <a:r>
              <a:rPr lang="en-US" altLang="zh-CN" dirty="0"/>
              <a:t>22.87 bits/min</a:t>
            </a:r>
            <a:r>
              <a:rPr lang="zh-CN" altLang="zh-CN" dirty="0"/>
              <a:t>和</a:t>
            </a:r>
            <a:r>
              <a:rPr lang="en-US" altLang="zh-CN" dirty="0"/>
              <a:t>24.28bits/min</a:t>
            </a:r>
            <a:r>
              <a:rPr lang="zh-CN" altLang="zh-CN" dirty="0"/>
              <a:t>。</a:t>
            </a:r>
          </a:p>
          <a:p>
            <a:pPr marL="0" indent="0">
              <a:buNone/>
            </a:pPr>
            <a:r>
              <a:rPr lang="zh-CN" altLang="zh-CN" dirty="0"/>
              <a:t>与传统的频率编码范式不一样，</a:t>
            </a:r>
            <a:r>
              <a:rPr lang="en-US" altLang="zh-CN" dirty="0"/>
              <a:t>MFSC </a:t>
            </a:r>
            <a:r>
              <a:rPr lang="zh-CN" altLang="zh-CN" dirty="0"/>
              <a:t>范式采用了周期循环编码的模式。根据异步方式，可能用户当前想注视某个刺激模块时，闪烁刺激可能处在编码周期的任何一个中间阶段。在这种情况下，用户需要等待直到当前编码周期中的休息时间段的到来，再去准备注视期望的某个目标刺激模块。因而这种意义下的异步方式与传统意义上异步系统存在一定的差异，但是由于编码周期通常只有几秒时间，这在应用中应该是可以接受的。同时，通过优化受试者的可用频率和编码时间段，编码周期还可以进一步缩短，进而减少最大可能的等待时间。，我们可以通过引入脑开关（</a:t>
            </a:r>
            <a:r>
              <a:rPr lang="en-US" altLang="zh-CN" dirty="0"/>
              <a:t>brain switch</a:t>
            </a:r>
            <a:r>
              <a:rPr lang="zh-CN" altLang="zh-CN" dirty="0"/>
              <a:t>）的方式来打开或者关闭闪烁刺激，来进一步改进基于</a:t>
            </a:r>
            <a:r>
              <a:rPr lang="en-US" altLang="zh-CN" dirty="0"/>
              <a:t> MFSC </a:t>
            </a:r>
            <a:r>
              <a:rPr lang="zh-CN" altLang="zh-CN" dirty="0"/>
              <a:t>范式的异步性。</a:t>
            </a:r>
          </a:p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6101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zh-CN" sz="2000" dirty="0"/>
              <a:t>该系统中使用优派</a:t>
            </a:r>
            <a:r>
              <a:rPr lang="en-US" altLang="zh-CN" sz="2000" dirty="0"/>
              <a:t>VE175</a:t>
            </a:r>
            <a:r>
              <a:rPr lang="zh-CN" altLang="zh-CN" sz="2000" dirty="0"/>
              <a:t>液晶显示器呈现刺激</a:t>
            </a:r>
            <a:r>
              <a:rPr lang="zh-CN" altLang="zh-CN" sz="2000" dirty="0" smtClean="0"/>
              <a:t>，刷新率为每</a:t>
            </a:r>
            <a:r>
              <a:rPr lang="zh-CN" altLang="zh-CN" sz="2000" dirty="0"/>
              <a:t>秒</a:t>
            </a:r>
            <a:r>
              <a:rPr lang="en-US" altLang="zh-CN" sz="2000" dirty="0"/>
              <a:t>60</a:t>
            </a:r>
            <a:r>
              <a:rPr lang="zh-CN" altLang="zh-CN" sz="2000" dirty="0"/>
              <a:t>帧。实验使用</a:t>
            </a:r>
            <a:r>
              <a:rPr lang="en-US" altLang="zh-CN" sz="2000" dirty="0"/>
              <a:t>3</a:t>
            </a:r>
            <a:r>
              <a:rPr lang="zh-CN" altLang="zh-CN" sz="2000" dirty="0"/>
              <a:t>个频率产生了</a:t>
            </a:r>
            <a:r>
              <a:rPr lang="en-US" altLang="zh-CN" sz="2000" dirty="0"/>
              <a:t>15</a:t>
            </a:r>
            <a:r>
              <a:rPr lang="zh-CN" altLang="zh-CN" sz="2000" dirty="0"/>
              <a:t>种刺激：</a:t>
            </a:r>
            <a:r>
              <a:rPr lang="en-US" altLang="zh-CN" sz="2000" dirty="0"/>
              <a:t>10Hz</a:t>
            </a:r>
            <a:r>
              <a:rPr lang="zh-CN" altLang="zh-CN" sz="2000" dirty="0"/>
              <a:t>的刺激有</a:t>
            </a:r>
            <a:r>
              <a:rPr lang="en-US" altLang="zh-CN" sz="2000" dirty="0"/>
              <a:t>6</a:t>
            </a:r>
            <a:r>
              <a:rPr lang="zh-CN" altLang="zh-CN" sz="2000" dirty="0"/>
              <a:t>个，相邻刺激相位差为</a:t>
            </a:r>
            <a:r>
              <a:rPr lang="en-US" altLang="zh-CN" sz="2000" dirty="0"/>
              <a:t>60</a:t>
            </a:r>
            <a:r>
              <a:rPr lang="zh-CN" altLang="zh-CN" sz="2000" dirty="0"/>
              <a:t>度；</a:t>
            </a:r>
            <a:r>
              <a:rPr lang="en-US" altLang="zh-CN" sz="2000" dirty="0"/>
              <a:t>12Hz</a:t>
            </a:r>
            <a:r>
              <a:rPr lang="zh-CN" altLang="zh-CN" sz="2000" dirty="0"/>
              <a:t>的刺激有</a:t>
            </a:r>
            <a:r>
              <a:rPr lang="en-US" altLang="zh-CN" sz="2000" dirty="0"/>
              <a:t>5</a:t>
            </a:r>
            <a:r>
              <a:rPr lang="zh-CN" altLang="zh-CN" sz="2000" dirty="0"/>
              <a:t>个，相邻刺激相位差为</a:t>
            </a:r>
            <a:r>
              <a:rPr lang="en-US" altLang="zh-CN" sz="2000" dirty="0"/>
              <a:t>72</a:t>
            </a:r>
            <a:r>
              <a:rPr lang="zh-CN" altLang="zh-CN" sz="2000" dirty="0"/>
              <a:t>度；</a:t>
            </a:r>
            <a:r>
              <a:rPr lang="en-US" altLang="zh-CN" sz="2000" dirty="0"/>
              <a:t>15Hz</a:t>
            </a:r>
            <a:r>
              <a:rPr lang="zh-CN" altLang="zh-CN" sz="2000" dirty="0"/>
              <a:t>的刺激有</a:t>
            </a:r>
            <a:r>
              <a:rPr lang="en-US" altLang="zh-CN" sz="2000" dirty="0"/>
              <a:t>4</a:t>
            </a:r>
            <a:r>
              <a:rPr lang="zh-CN" altLang="zh-CN" sz="2000" dirty="0"/>
              <a:t>个，相邻刺激相位差为</a:t>
            </a:r>
            <a:r>
              <a:rPr lang="en-US" altLang="zh-CN" sz="2000" dirty="0"/>
              <a:t>90</a:t>
            </a:r>
            <a:r>
              <a:rPr lang="zh-CN" altLang="zh-CN" sz="2000" dirty="0"/>
              <a:t>度。每个刺激呈现在</a:t>
            </a:r>
            <a:r>
              <a:rPr lang="en-US" altLang="zh-CN" sz="2000" dirty="0"/>
              <a:t>100*100</a:t>
            </a:r>
            <a:r>
              <a:rPr lang="zh-CN" altLang="zh-CN" sz="2000" dirty="0"/>
              <a:t>像素的方块中，相邻刺激间隔为</a:t>
            </a:r>
            <a:r>
              <a:rPr lang="en-US" altLang="zh-CN" sz="2000" dirty="0"/>
              <a:t>100</a:t>
            </a:r>
            <a:r>
              <a:rPr lang="zh-CN" altLang="zh-CN" sz="2000" dirty="0"/>
              <a:t>像素</a:t>
            </a:r>
            <a:r>
              <a:rPr lang="zh-CN" altLang="zh-CN" sz="2000" dirty="0" smtClean="0"/>
              <a:t>。刺激闪烁和屏幕</a:t>
            </a:r>
            <a:r>
              <a:rPr lang="zh-CN" altLang="zh-CN" sz="2000" dirty="0"/>
              <a:t>刷新同步，方块的闪烁是在屏幕刷新帧之间的固定时间间隔内完成。</a:t>
            </a:r>
            <a:r>
              <a:rPr lang="en-US" altLang="zh-CN" sz="2000" dirty="0"/>
              <a:t>15</a:t>
            </a:r>
            <a:r>
              <a:rPr lang="zh-CN" altLang="zh-CN" sz="2000" dirty="0"/>
              <a:t>个闪烁方块亮和暗的序列由</a:t>
            </a:r>
            <a:r>
              <a:rPr lang="en-US" altLang="zh-CN" sz="2000" dirty="0" err="1"/>
              <a:t>T</a:t>
            </a:r>
            <a:r>
              <a:rPr lang="en-US" altLang="zh-CN" sz="2000" i="1" baseline="-25000" dirty="0" err="1"/>
              <a:t>k</a:t>
            </a:r>
            <a:r>
              <a:rPr lang="en-US" altLang="zh-CN" sz="2000" i="1" baseline="-25000" dirty="0"/>
              <a:t> </a:t>
            </a:r>
            <a:r>
              <a:rPr lang="en-US" altLang="zh-CN" sz="2000" dirty="0"/>
              <a:t>(</a:t>
            </a:r>
            <a:r>
              <a:rPr lang="en-US" altLang="zh-CN" sz="2000" i="1" dirty="0"/>
              <a:t>k </a:t>
            </a:r>
            <a:r>
              <a:rPr lang="en-US" altLang="zh-CN" sz="2000" dirty="0"/>
              <a:t>=1,2,…,15)</a:t>
            </a:r>
            <a:r>
              <a:rPr lang="zh-CN" altLang="zh-CN" sz="2000" dirty="0"/>
              <a:t>表示，如图</a:t>
            </a:r>
            <a:r>
              <a:rPr lang="en-US" altLang="zh-CN" sz="2000" dirty="0"/>
              <a:t>1</a:t>
            </a:r>
            <a:r>
              <a:rPr lang="zh-CN" altLang="zh-CN" sz="2000" dirty="0"/>
              <a:t>所示。</a:t>
            </a:r>
          </a:p>
          <a:p>
            <a:pPr marL="0" indent="0">
              <a:buNone/>
            </a:pPr>
            <a:endParaRPr kumimoji="1" lang="zh-CN" altLang="en-US" dirty="0"/>
          </a:p>
        </p:txBody>
      </p:sp>
      <p:pic>
        <p:nvPicPr>
          <p:cNvPr id="5" name="图片 4" descr="屏幕快照 2018-03-12 下午8.17.1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999" y="3783598"/>
            <a:ext cx="4578436" cy="2573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8063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zh-CN" dirty="0"/>
              <a:t>正常情况下，</a:t>
            </a:r>
            <a:r>
              <a:rPr lang="en-US" altLang="zh-CN" dirty="0"/>
              <a:t>SSVEP</a:t>
            </a:r>
            <a:r>
              <a:rPr lang="zh-CN" altLang="zh-CN" dirty="0"/>
              <a:t>响应延迟是稳定的。因此，</a:t>
            </a:r>
            <a:r>
              <a:rPr lang="en-US" altLang="zh-CN" dirty="0"/>
              <a:t>BCI</a:t>
            </a:r>
            <a:r>
              <a:rPr lang="zh-CN" altLang="zh-CN" dirty="0"/>
              <a:t>可以区分相同频率不同相位的刺激。图</a:t>
            </a:r>
            <a:r>
              <a:rPr lang="en-US" altLang="zh-CN" dirty="0"/>
              <a:t>3</a:t>
            </a:r>
            <a:r>
              <a:rPr lang="zh-CN" altLang="zh-CN" dirty="0"/>
              <a:t>是</a:t>
            </a:r>
            <a:r>
              <a:rPr lang="en-US" altLang="zh-CN" dirty="0"/>
              <a:t>15Hz</a:t>
            </a:r>
            <a:r>
              <a:rPr lang="zh-CN" altLang="zh-CN" dirty="0"/>
              <a:t>刺激的</a:t>
            </a:r>
            <a:r>
              <a:rPr lang="en-US" altLang="zh-CN" dirty="0"/>
              <a:t>SSVEP</a:t>
            </a:r>
            <a:r>
              <a:rPr lang="zh-CN" altLang="zh-CN" dirty="0"/>
              <a:t>基波分量的测量相位的集聚情况，刺激的相位分别为为</a:t>
            </a:r>
            <a:r>
              <a:rPr lang="en-US" altLang="zh-CN" dirty="0"/>
              <a:t>0</a:t>
            </a:r>
            <a:r>
              <a:rPr lang="en-US" altLang="zh-CN" baseline="30000" dirty="0"/>
              <a:t>o</a:t>
            </a:r>
            <a:r>
              <a:rPr lang="en-US" altLang="zh-CN" dirty="0"/>
              <a:t>, -90</a:t>
            </a:r>
            <a:r>
              <a:rPr lang="en-US" altLang="zh-CN" baseline="30000" dirty="0"/>
              <a:t>o</a:t>
            </a:r>
            <a:r>
              <a:rPr lang="en-US" altLang="zh-CN" dirty="0"/>
              <a:t>, -180</a:t>
            </a:r>
            <a:r>
              <a:rPr lang="en-US" altLang="zh-CN" baseline="30000" dirty="0"/>
              <a:t>o</a:t>
            </a:r>
            <a:r>
              <a:rPr lang="en-US" altLang="zh-CN" dirty="0"/>
              <a:t>, -270</a:t>
            </a:r>
            <a:r>
              <a:rPr lang="en-US" altLang="zh-CN" baseline="30000" dirty="0"/>
              <a:t>o</a:t>
            </a:r>
            <a:r>
              <a:rPr lang="en-US" altLang="zh-CN" dirty="0"/>
              <a:t>,</a:t>
            </a:r>
            <a:r>
              <a:rPr lang="zh-CN" altLang="zh-CN" dirty="0"/>
              <a:t>图中</a:t>
            </a:r>
            <a:r>
              <a:rPr lang="en-US" altLang="zh-CN" dirty="0"/>
              <a:t>4</a:t>
            </a:r>
            <a:r>
              <a:rPr lang="zh-CN" altLang="zh-CN" dirty="0"/>
              <a:t>条径向线为不同刺激的参考相位。从图</a:t>
            </a:r>
            <a:r>
              <a:rPr lang="en-US" altLang="zh-CN" dirty="0"/>
              <a:t>3</a:t>
            </a:r>
            <a:r>
              <a:rPr lang="zh-CN" altLang="zh-CN" dirty="0"/>
              <a:t>可以看出，相同频率不同相位刺激诱发的</a:t>
            </a:r>
            <a:r>
              <a:rPr lang="en-US" altLang="zh-CN" dirty="0"/>
              <a:t>SSVEP</a:t>
            </a:r>
            <a:r>
              <a:rPr lang="zh-CN" altLang="zh-CN" dirty="0"/>
              <a:t>，其测量相位聚集在复平面的不同区域。</a:t>
            </a:r>
          </a:p>
          <a:p>
            <a:pPr marL="0" indent="0">
              <a:buNone/>
            </a:pPr>
            <a:endParaRPr kumimoji="1" lang="zh-CN" altLang="en-US" dirty="0"/>
          </a:p>
        </p:txBody>
      </p:sp>
      <p:pic>
        <p:nvPicPr>
          <p:cNvPr id="4" name="图片 3" descr="屏幕快照 2018-03-12 下午8.18.5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8758" y="3749533"/>
            <a:ext cx="3933674" cy="2727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711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617864"/>
            <a:ext cx="8229600" cy="5859136"/>
          </a:xfrm>
        </p:spPr>
        <p:txBody>
          <a:bodyPr/>
          <a:lstStyle/>
          <a:p>
            <a:pPr marL="0" indent="0">
              <a:buNone/>
            </a:pPr>
            <a:r>
              <a:rPr lang="zh-CN" altLang="zh-CN" dirty="0"/>
              <a:t>频率和相位混合编码信号的解码方法是基于</a:t>
            </a:r>
            <a:r>
              <a:rPr lang="en-US" altLang="zh-CN" dirty="0"/>
              <a:t>EEG</a:t>
            </a:r>
            <a:r>
              <a:rPr lang="zh-CN" altLang="zh-CN" dirty="0"/>
              <a:t>信号幅度和相位特性，解码机制如下</a:t>
            </a:r>
            <a:r>
              <a:rPr lang="zh-CN" altLang="zh-CN" dirty="0" smtClean="0"/>
              <a:t>：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zh-CN" dirty="0" smtClean="0"/>
              <a:t>（</a:t>
            </a:r>
            <a:r>
              <a:rPr lang="en-US" altLang="zh-CN" dirty="0"/>
              <a:t>1</a:t>
            </a:r>
            <a:r>
              <a:rPr lang="zh-CN" altLang="zh-CN" dirty="0"/>
              <a:t>）获得刺激目标的参考相</a:t>
            </a:r>
            <a:r>
              <a:rPr lang="zh-CN" altLang="zh-CN" dirty="0" smtClean="0"/>
              <a:t>位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zh-CN" dirty="0" smtClean="0"/>
              <a:t>（</a:t>
            </a:r>
            <a:r>
              <a:rPr lang="en-US" altLang="zh-CN" dirty="0"/>
              <a:t>2</a:t>
            </a:r>
            <a:r>
              <a:rPr lang="zh-CN" altLang="zh-CN" dirty="0"/>
              <a:t>）对</a:t>
            </a:r>
            <a:r>
              <a:rPr lang="en-US" altLang="zh-CN" dirty="0"/>
              <a:t>EEG</a:t>
            </a:r>
            <a:r>
              <a:rPr lang="zh-CN" altLang="zh-CN" dirty="0"/>
              <a:t>信号进行</a:t>
            </a:r>
            <a:r>
              <a:rPr lang="en-US" altLang="zh-CN" dirty="0"/>
              <a:t>FFT</a:t>
            </a:r>
            <a:r>
              <a:rPr lang="zh-CN" altLang="zh-CN" dirty="0"/>
              <a:t>变化，获得每个刺激频率对应的傅里叶</a:t>
            </a:r>
            <a:r>
              <a:rPr lang="zh-CN" altLang="zh-CN" dirty="0" smtClean="0"/>
              <a:t>系数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zh-CN" dirty="0" smtClean="0"/>
              <a:t>（</a:t>
            </a:r>
            <a:r>
              <a:rPr lang="en-US" altLang="zh-CN" dirty="0"/>
              <a:t>3</a:t>
            </a:r>
            <a:r>
              <a:rPr lang="zh-CN" altLang="zh-CN" dirty="0"/>
              <a:t>）将傅里叶系数投射到参考相位</a:t>
            </a:r>
            <a:r>
              <a:rPr lang="zh-CN" altLang="zh-CN" dirty="0" smtClean="0"/>
              <a:t>方向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zh-CN" dirty="0" smtClean="0"/>
              <a:t>（</a:t>
            </a:r>
            <a:r>
              <a:rPr lang="en-US" altLang="zh-CN" dirty="0"/>
              <a:t>4</a:t>
            </a:r>
            <a:r>
              <a:rPr lang="zh-CN" altLang="zh-CN" dirty="0"/>
              <a:t>）选择具有最大投影值的目标作为刺激目标（如图</a:t>
            </a:r>
            <a:r>
              <a:rPr lang="en-US" altLang="zh-CN" dirty="0"/>
              <a:t>4</a:t>
            </a:r>
            <a:r>
              <a:rPr lang="zh-CN" altLang="zh-CN" dirty="0"/>
              <a:t>）。</a:t>
            </a:r>
          </a:p>
          <a:p>
            <a:pPr marL="0" indent="0">
              <a:buNone/>
            </a:pPr>
            <a:endParaRPr kumimoji="1" lang="zh-CN" altLang="en-US" dirty="0"/>
          </a:p>
        </p:txBody>
      </p:sp>
      <p:pic>
        <p:nvPicPr>
          <p:cNvPr id="4" name="图片 3" descr="屏幕快照 2018-03-12 下午8.20.5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118" y="3764391"/>
            <a:ext cx="4717805" cy="2797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3836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943600"/>
          </a:xfrm>
        </p:spPr>
        <p:txBody>
          <a:bodyPr/>
          <a:lstStyle/>
          <a:p>
            <a:pPr marL="0" indent="0">
              <a:buNone/>
            </a:pPr>
            <a:r>
              <a:rPr lang="zh-CN" altLang="zh-CN" dirty="0"/>
              <a:t>实际上，图</a:t>
            </a:r>
            <a:r>
              <a:rPr lang="en-US" altLang="zh-CN" dirty="0"/>
              <a:t>4</a:t>
            </a:r>
            <a:r>
              <a:rPr lang="zh-CN" altLang="zh-CN" dirty="0"/>
              <a:t>的解码方法包含</a:t>
            </a:r>
            <a:r>
              <a:rPr lang="en-US" altLang="zh-CN" dirty="0"/>
              <a:t>EEG</a:t>
            </a:r>
            <a:r>
              <a:rPr lang="zh-CN" altLang="zh-CN" dirty="0"/>
              <a:t>傅里叶系数的幅度和相位分析。一方面，不同频率的目标刺激具有不同傅里叶系数；另一方面，相同频率不同相位的刺激傅里叶系数相等，但相位不同。图</a:t>
            </a:r>
            <a:r>
              <a:rPr lang="en-US" altLang="zh-CN" dirty="0"/>
              <a:t>5</a:t>
            </a:r>
            <a:r>
              <a:rPr lang="zh-CN" altLang="zh-CN" dirty="0"/>
              <a:t>可以观察到傅里叶系数在</a:t>
            </a:r>
            <a:r>
              <a:rPr lang="en-US" altLang="zh-CN" dirty="0"/>
              <a:t>15Hz</a:t>
            </a:r>
            <a:r>
              <a:rPr lang="zh-CN" altLang="zh-CN" dirty="0"/>
              <a:t>时最大，其相位最靠近</a:t>
            </a:r>
            <a:r>
              <a:rPr lang="en-US" altLang="zh-CN" dirty="0"/>
              <a:t>0</a:t>
            </a:r>
            <a:r>
              <a:rPr lang="en-US" altLang="zh-CN" baseline="30000" dirty="0"/>
              <a:t>o</a:t>
            </a:r>
            <a:r>
              <a:rPr lang="zh-CN" altLang="zh-CN" dirty="0"/>
              <a:t>参考相位，所以可以推断被试注意的目标刺激闪烁频率为</a:t>
            </a:r>
            <a:r>
              <a:rPr lang="en-US" altLang="zh-CN" dirty="0"/>
              <a:t>15Hz</a:t>
            </a:r>
            <a:r>
              <a:rPr lang="zh-CN" altLang="zh-CN" dirty="0"/>
              <a:t>，相位为</a:t>
            </a:r>
            <a:r>
              <a:rPr lang="en-US" altLang="zh-CN" dirty="0"/>
              <a:t>0</a:t>
            </a:r>
            <a:r>
              <a:rPr lang="en-US" altLang="zh-CN" baseline="30000" dirty="0"/>
              <a:t>o</a:t>
            </a:r>
            <a:r>
              <a:rPr lang="zh-CN" altLang="zh-CN" dirty="0"/>
              <a:t>。</a:t>
            </a:r>
          </a:p>
          <a:p>
            <a:pPr marL="0" indent="0">
              <a:buNone/>
            </a:pPr>
            <a:endParaRPr kumimoji="1" lang="zh-CN" altLang="en-US" dirty="0"/>
          </a:p>
        </p:txBody>
      </p:sp>
      <p:pic>
        <p:nvPicPr>
          <p:cNvPr id="4" name="图片 3" descr="屏幕快照 2018-03-12 下午8.21.3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5194" y="2871922"/>
            <a:ext cx="5112035" cy="3459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2005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943600"/>
          </a:xfrm>
        </p:spPr>
        <p:txBody>
          <a:bodyPr/>
          <a:lstStyle/>
          <a:p>
            <a:pPr marL="0" indent="0">
              <a:buNone/>
            </a:pPr>
            <a:r>
              <a:rPr lang="zh-CN" altLang="zh-CN" dirty="0"/>
              <a:t>离线实验中，每位受试者共完成</a:t>
            </a:r>
            <a:r>
              <a:rPr lang="en-US" altLang="zh-CN" dirty="0"/>
              <a:t>225</a:t>
            </a:r>
            <a:r>
              <a:rPr lang="zh-CN" altLang="zh-CN" dirty="0"/>
              <a:t>次试验，前</a:t>
            </a:r>
            <a:r>
              <a:rPr lang="en-US" altLang="zh-CN" dirty="0"/>
              <a:t>45</a:t>
            </a:r>
            <a:r>
              <a:rPr lang="zh-CN" altLang="zh-CN" dirty="0"/>
              <a:t>次用于准备实验，剩下的</a:t>
            </a:r>
            <a:r>
              <a:rPr lang="en-US" altLang="zh-CN" dirty="0"/>
              <a:t>180</a:t>
            </a:r>
            <a:r>
              <a:rPr lang="zh-CN" altLang="zh-CN" dirty="0"/>
              <a:t>次试验用于计算判别精度。图</a:t>
            </a:r>
            <a:r>
              <a:rPr lang="en-US" altLang="zh-CN" dirty="0"/>
              <a:t>8</a:t>
            </a:r>
            <a:r>
              <a:rPr lang="zh-CN" altLang="zh-CN" dirty="0"/>
              <a:t>是不同数据段长度在最佳双极导联以及</a:t>
            </a:r>
            <a:r>
              <a:rPr lang="en-US" altLang="zh-CN" dirty="0"/>
              <a:t>Oz-</a:t>
            </a:r>
            <a:r>
              <a:rPr lang="en-US" altLang="zh-CN" dirty="0" err="1"/>
              <a:t>POz</a:t>
            </a:r>
            <a:r>
              <a:rPr lang="zh-CN" altLang="zh-CN" dirty="0"/>
              <a:t>双极导联时的平均判别精度，当数据段长度从</a:t>
            </a:r>
            <a:r>
              <a:rPr lang="en-US" altLang="zh-CN" dirty="0"/>
              <a:t>1s</a:t>
            </a:r>
            <a:r>
              <a:rPr lang="zh-CN" altLang="zh-CN" dirty="0"/>
              <a:t>增加到</a:t>
            </a:r>
            <a:r>
              <a:rPr lang="en-US" altLang="zh-CN" dirty="0"/>
              <a:t>2s</a:t>
            </a:r>
            <a:r>
              <a:rPr lang="zh-CN" altLang="zh-CN" dirty="0"/>
              <a:t>时，平均判别精度有很大地提高。从</a:t>
            </a:r>
            <a:r>
              <a:rPr lang="en-US" altLang="zh-CN" dirty="0"/>
              <a:t>2s</a:t>
            </a:r>
            <a:r>
              <a:rPr lang="zh-CN" altLang="zh-CN" dirty="0"/>
              <a:t>增加到</a:t>
            </a:r>
            <a:r>
              <a:rPr lang="en-US" altLang="zh-CN" dirty="0"/>
              <a:t>4s</a:t>
            </a:r>
            <a:r>
              <a:rPr lang="zh-CN" altLang="zh-CN" dirty="0"/>
              <a:t>时，平均判别精度得到较小程度的改善。数据段长度为</a:t>
            </a:r>
            <a:r>
              <a:rPr lang="en-US" altLang="zh-CN" dirty="0"/>
              <a:t>2s</a:t>
            </a:r>
            <a:r>
              <a:rPr lang="zh-CN" altLang="zh-CN" dirty="0"/>
              <a:t>，双极导联为</a:t>
            </a:r>
            <a:r>
              <a:rPr lang="en-US" altLang="zh-CN" dirty="0"/>
              <a:t>Oz-</a:t>
            </a:r>
            <a:r>
              <a:rPr lang="en-US" altLang="zh-CN" dirty="0" err="1"/>
              <a:t>POz</a:t>
            </a:r>
            <a:r>
              <a:rPr lang="zh-CN" altLang="zh-CN" dirty="0"/>
              <a:t>时，平均判别精度为</a:t>
            </a:r>
            <a:r>
              <a:rPr lang="en-US" altLang="zh-CN" dirty="0"/>
              <a:t>85%</a:t>
            </a:r>
            <a:r>
              <a:rPr lang="zh-CN" altLang="zh-CN" dirty="0"/>
              <a:t>，使用最佳双极导联可以获得</a:t>
            </a:r>
            <a:r>
              <a:rPr lang="en-US" altLang="zh-CN" dirty="0"/>
              <a:t>90%</a:t>
            </a:r>
            <a:r>
              <a:rPr lang="zh-CN" altLang="zh-CN" dirty="0"/>
              <a:t>的判别精度。</a:t>
            </a:r>
          </a:p>
          <a:p>
            <a:pPr marL="0" indent="0">
              <a:buNone/>
            </a:pPr>
            <a:endParaRPr kumimoji="1" lang="zh-CN" altLang="en-US" dirty="0"/>
          </a:p>
        </p:txBody>
      </p:sp>
      <p:pic>
        <p:nvPicPr>
          <p:cNvPr id="4" name="图片 3" descr="屏幕快照 2018-03-12 下午8.33.3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035" y="3302000"/>
            <a:ext cx="5511800" cy="317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7583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943600"/>
          </a:xfrm>
        </p:spPr>
        <p:txBody>
          <a:bodyPr/>
          <a:lstStyle/>
          <a:p>
            <a:pPr marL="0" indent="0">
              <a:buNone/>
            </a:pPr>
            <a:r>
              <a:rPr lang="zh-CN" altLang="zh-CN" dirty="0"/>
              <a:t>文章使用离线数据来模拟在线测试，使用</a:t>
            </a:r>
            <a:r>
              <a:rPr lang="en-US" altLang="zh-CN" dirty="0"/>
              <a:t>Oz-</a:t>
            </a:r>
            <a:r>
              <a:rPr lang="en-US" altLang="zh-CN" dirty="0" err="1"/>
              <a:t>Poz</a:t>
            </a:r>
            <a:r>
              <a:rPr lang="zh-CN" altLang="zh-CN" dirty="0"/>
              <a:t>双极导联，</a:t>
            </a:r>
            <a:r>
              <a:rPr lang="en-US" altLang="zh-CN" dirty="0"/>
              <a:t>3</a:t>
            </a:r>
            <a:r>
              <a:rPr lang="zh-CN" altLang="zh-CN" dirty="0"/>
              <a:t>个谐波分量以及</a:t>
            </a:r>
            <a:r>
              <a:rPr lang="en-US" altLang="zh-CN" dirty="0"/>
              <a:t>2s</a:t>
            </a:r>
            <a:r>
              <a:rPr lang="zh-CN" altLang="zh-CN" dirty="0"/>
              <a:t>的数据长度。使用</a:t>
            </a:r>
            <a:r>
              <a:rPr lang="en-US" altLang="zh-CN" dirty="0"/>
              <a:t>ITR</a:t>
            </a:r>
            <a:r>
              <a:rPr lang="zh-CN" altLang="zh-CN" dirty="0"/>
              <a:t>来评价系统的性能，目标数量为</a:t>
            </a:r>
            <a:r>
              <a:rPr lang="en-US" altLang="zh-CN" dirty="0"/>
              <a:t>15</a:t>
            </a:r>
            <a:r>
              <a:rPr lang="zh-CN" altLang="zh-CN" dirty="0"/>
              <a:t>。为了计算</a:t>
            </a:r>
            <a:r>
              <a:rPr lang="en-US" altLang="zh-CN" dirty="0"/>
              <a:t>ITR</a:t>
            </a:r>
            <a:r>
              <a:rPr lang="zh-CN" altLang="zh-CN" dirty="0"/>
              <a:t>，假设每次试验的数据长度为</a:t>
            </a:r>
            <a:r>
              <a:rPr lang="en-US" altLang="zh-CN" dirty="0"/>
              <a:t>2s</a:t>
            </a:r>
            <a:r>
              <a:rPr lang="zh-CN" altLang="zh-CN" dirty="0"/>
              <a:t>，完成每次选择之后被试休息</a:t>
            </a:r>
            <a:r>
              <a:rPr lang="en-US" altLang="zh-CN" dirty="0"/>
              <a:t>0.5s</a:t>
            </a:r>
            <a:r>
              <a:rPr lang="zh-CN" altLang="zh-CN" dirty="0"/>
              <a:t>。表</a:t>
            </a:r>
            <a:r>
              <a:rPr lang="en-US" altLang="zh-CN" dirty="0"/>
              <a:t>3</a:t>
            </a:r>
            <a:r>
              <a:rPr lang="zh-CN" altLang="zh-CN" dirty="0"/>
              <a:t>为模拟的</a:t>
            </a:r>
            <a:r>
              <a:rPr lang="en-US" altLang="zh-CN" dirty="0"/>
              <a:t>ITR</a:t>
            </a:r>
            <a:r>
              <a:rPr lang="zh-CN" altLang="zh-CN" dirty="0"/>
              <a:t>，离线模拟的</a:t>
            </a:r>
            <a:r>
              <a:rPr lang="en-US" altLang="zh-CN" dirty="0"/>
              <a:t>ITR</a:t>
            </a:r>
            <a:r>
              <a:rPr lang="zh-CN" altLang="zh-CN" dirty="0"/>
              <a:t>为</a:t>
            </a:r>
            <a:r>
              <a:rPr lang="en-US" altLang="zh-CN" dirty="0"/>
              <a:t>66.5</a:t>
            </a:r>
            <a:r>
              <a:rPr lang="zh-CN" altLang="zh-CN" dirty="0"/>
              <a:t>±</a:t>
            </a:r>
            <a:r>
              <a:rPr lang="en-US" altLang="zh-CN" dirty="0"/>
              <a:t>18bits/min</a:t>
            </a:r>
            <a:r>
              <a:rPr lang="zh-CN" altLang="zh-CN" dirty="0"/>
              <a:t>，和现有的基于频率编码方法的</a:t>
            </a:r>
            <a:r>
              <a:rPr lang="en-US" altLang="zh-CN" dirty="0"/>
              <a:t>SSVEP-BCI</a:t>
            </a:r>
            <a:r>
              <a:rPr lang="zh-CN" altLang="zh-CN" dirty="0"/>
              <a:t>系统的</a:t>
            </a:r>
            <a:r>
              <a:rPr lang="en-US" altLang="zh-CN" dirty="0"/>
              <a:t>ITR</a:t>
            </a:r>
            <a:r>
              <a:rPr lang="zh-CN" altLang="zh-CN" dirty="0"/>
              <a:t>是相当的。考虑到实际应用情况更加复杂，实际在线系统的</a:t>
            </a:r>
            <a:r>
              <a:rPr lang="en-US" altLang="zh-CN" dirty="0"/>
              <a:t>ITR</a:t>
            </a:r>
            <a:r>
              <a:rPr lang="zh-CN" altLang="zh-CN" dirty="0"/>
              <a:t>可能和模拟的结果会有不同。</a:t>
            </a:r>
          </a:p>
          <a:p>
            <a:pPr marL="0" indent="0">
              <a:buNone/>
            </a:pPr>
            <a:endParaRPr kumimoji="1" lang="zh-CN" altLang="en-US" dirty="0"/>
          </a:p>
        </p:txBody>
      </p:sp>
      <p:pic>
        <p:nvPicPr>
          <p:cNvPr id="4" name="图片 3" descr="屏幕快照 2018-03-12 下午8.34.3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9634" y="3360084"/>
            <a:ext cx="5524500" cy="238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9876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9436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0</a:t>
            </a:r>
            <a:r>
              <a:rPr lang="en-US" altLang="zh-CN" baseline="30000" dirty="0"/>
              <a:t>o</a:t>
            </a:r>
            <a:r>
              <a:rPr lang="zh-CN" altLang="zh-CN" dirty="0"/>
              <a:t>相位刺激的参考相位可以反映</a:t>
            </a:r>
            <a:r>
              <a:rPr lang="en-US" altLang="zh-CN" dirty="0"/>
              <a:t>SSVEP</a:t>
            </a:r>
            <a:r>
              <a:rPr lang="zh-CN" altLang="zh-CN" dirty="0"/>
              <a:t>相位</a:t>
            </a:r>
            <a:r>
              <a:rPr lang="en-US" altLang="zh-CN" dirty="0"/>
              <a:t>(</a:t>
            </a:r>
            <a:r>
              <a:rPr lang="zh-CN" altLang="zh-CN" dirty="0"/>
              <a:t>图</a:t>
            </a:r>
            <a:r>
              <a:rPr lang="en-US" altLang="zh-CN" dirty="0"/>
              <a:t>2)</a:t>
            </a:r>
            <a:r>
              <a:rPr lang="zh-CN" altLang="zh-CN" dirty="0" smtClean="0"/>
              <a:t>，不同刺激频率的</a:t>
            </a:r>
            <a:r>
              <a:rPr lang="en-US" altLang="zh-CN" dirty="0"/>
              <a:t>SSVEP</a:t>
            </a:r>
            <a:r>
              <a:rPr lang="zh-CN" altLang="zh-CN" dirty="0"/>
              <a:t>延迟应该是相近的，图</a:t>
            </a:r>
            <a:r>
              <a:rPr lang="en-US" altLang="zh-CN" dirty="0"/>
              <a:t>11</a:t>
            </a:r>
            <a:r>
              <a:rPr lang="zh-CN" altLang="zh-CN" dirty="0"/>
              <a:t>为所有受试者不同频率的响应延迟。图下半部分，对于</a:t>
            </a:r>
            <a:r>
              <a:rPr lang="en-US" altLang="zh-CN" dirty="0"/>
              <a:t>10,12,15Hz</a:t>
            </a:r>
            <a:r>
              <a:rPr lang="zh-CN" altLang="zh-CN" dirty="0"/>
              <a:t>刺激频率</a:t>
            </a:r>
            <a:r>
              <a:rPr lang="en-US" altLang="zh-CN" dirty="0"/>
              <a:t>q</a:t>
            </a:r>
            <a:r>
              <a:rPr lang="zh-CN" altLang="zh-CN" dirty="0"/>
              <a:t>值为</a:t>
            </a:r>
            <a:r>
              <a:rPr lang="en-US" altLang="zh-CN" dirty="0"/>
              <a:t>0,0,1</a:t>
            </a:r>
            <a:r>
              <a:rPr lang="zh-CN" altLang="zh-CN" dirty="0"/>
              <a:t>。图上半部分，对于</a:t>
            </a:r>
            <a:r>
              <a:rPr lang="en-US" altLang="zh-CN" dirty="0"/>
              <a:t>10,12,15Hz</a:t>
            </a:r>
            <a:r>
              <a:rPr lang="zh-CN" altLang="zh-CN" dirty="0"/>
              <a:t>刺激频率</a:t>
            </a:r>
            <a:r>
              <a:rPr lang="en-US" altLang="zh-CN" dirty="0"/>
              <a:t>q</a:t>
            </a:r>
            <a:r>
              <a:rPr lang="zh-CN" altLang="zh-CN" dirty="0"/>
              <a:t>值为</a:t>
            </a:r>
            <a:r>
              <a:rPr lang="en-US" altLang="zh-CN" dirty="0"/>
              <a:t>1,1,2</a:t>
            </a:r>
            <a:r>
              <a:rPr lang="zh-CN" altLang="zh-CN" dirty="0"/>
              <a:t>。由图可知，不同刺激频率的</a:t>
            </a:r>
            <a:r>
              <a:rPr lang="en-US" altLang="zh-CN" dirty="0"/>
              <a:t>SSVEP</a:t>
            </a:r>
            <a:r>
              <a:rPr lang="zh-CN" altLang="zh-CN" dirty="0"/>
              <a:t>延迟都差不多在</a:t>
            </a:r>
            <a:r>
              <a:rPr lang="en-US" altLang="zh-CN" dirty="0"/>
              <a:t>130ms</a:t>
            </a:r>
            <a:r>
              <a:rPr lang="zh-CN" altLang="zh-CN" dirty="0"/>
              <a:t>，和</a:t>
            </a:r>
            <a:r>
              <a:rPr lang="en-US" altLang="zh-CN" dirty="0"/>
              <a:t>Di Russo and </a:t>
            </a:r>
            <a:r>
              <a:rPr lang="en-US" altLang="zh-CN" dirty="0" err="1"/>
              <a:t>Spinelli</a:t>
            </a:r>
            <a:r>
              <a:rPr lang="en-US" altLang="zh-CN" dirty="0"/>
              <a:t> [10], </a:t>
            </a:r>
            <a:r>
              <a:rPr lang="en-US" altLang="zh-CN" dirty="0" err="1"/>
              <a:t>Falsini</a:t>
            </a:r>
            <a:r>
              <a:rPr lang="en-US" altLang="zh-CN" dirty="0"/>
              <a:t> and </a:t>
            </a:r>
            <a:r>
              <a:rPr lang="en-US" altLang="zh-CN" dirty="0" err="1"/>
              <a:t>Porciatti</a:t>
            </a:r>
            <a:r>
              <a:rPr lang="en-US" altLang="zh-CN" dirty="0"/>
              <a:t> [11], Johansson and </a:t>
            </a:r>
            <a:r>
              <a:rPr lang="en-US" altLang="zh-CN" dirty="0" err="1"/>
              <a:t>Jakobsson</a:t>
            </a:r>
            <a:r>
              <a:rPr lang="en-US" altLang="zh-CN" dirty="0"/>
              <a:t> [12]</a:t>
            </a:r>
            <a:r>
              <a:rPr lang="zh-CN" altLang="zh-CN" dirty="0"/>
              <a:t>这些文献中的结果一致。</a:t>
            </a:r>
          </a:p>
          <a:p>
            <a:pPr marL="0" indent="0">
              <a:buNone/>
            </a:pPr>
            <a:endParaRPr kumimoji="1" lang="zh-CN" altLang="en-US" dirty="0"/>
          </a:p>
        </p:txBody>
      </p:sp>
      <p:pic>
        <p:nvPicPr>
          <p:cNvPr id="4" name="图片 3" descr="屏幕快照 2018-03-12 下午8.37.1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8314" y="3329988"/>
            <a:ext cx="4252171" cy="3080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5237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清晰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清晰.thmx</Template>
  <TotalTime>129</TotalTime>
  <Words>1561</Words>
  <Application>Microsoft Macintosh PowerPoint</Application>
  <PresentationFormat>全屏显示(4:3)</PresentationFormat>
  <Paragraphs>59</Paragraphs>
  <Slides>23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4" baseType="lpstr">
      <vt:lpstr>清晰</vt:lpstr>
      <vt:lpstr>Frequency and Phase Mixed Coding in SSVEP-Based  Brain–Computer Interface</vt:lpstr>
      <vt:lpstr>PowerPoint 演示文稿</vt:lpstr>
      <vt:lpstr>PowerPoint 演示文稿</vt:lpstr>
      <vt:lpstr>PowerPoint 演示文稿</vt:lpstr>
      <vt:lpstr> </vt:lpstr>
      <vt:lpstr> </vt:lpstr>
      <vt:lpstr> </vt:lpstr>
      <vt:lpstr> </vt:lpstr>
      <vt:lpstr> </vt:lpstr>
      <vt:lpstr> </vt:lpstr>
      <vt:lpstr>Multiple Frequencies Sequential Coding for SSVEP-Based Brain-Computer Interface </vt:lpstr>
      <vt:lpstr>多频率序列编码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Frequency and Phase Mixed Coding in SSVEP-Based  Brain–Computer Interface</dc:title>
  <dc:creator>Ming Chan</dc:creator>
  <cp:lastModifiedBy>Ming Chan</cp:lastModifiedBy>
  <cp:revision>8</cp:revision>
  <dcterms:created xsi:type="dcterms:W3CDTF">2018-03-12T12:10:48Z</dcterms:created>
  <dcterms:modified xsi:type="dcterms:W3CDTF">2018-03-12T14:19:48Z</dcterms:modified>
</cp:coreProperties>
</file>