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2017年11月28日星期二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2017年11月28日星期二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2017年11月28日星期二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2017年11月28日星期二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2017年11月28日星期二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2017年11月28日星期二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2017年11月28日星期二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2017年11月28日星期二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2017年11月28日星期二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2017年11月28日星期二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2017年11月28日星期二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2017年11月28日星期二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high-speed </a:t>
            </a:r>
            <a:r>
              <a:rPr lang="en-US" altLang="zh-CN" dirty="0" smtClean="0"/>
              <a:t>BCI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 </a:t>
            </a:r>
            <a:r>
              <a:rPr lang="en-US" altLang="zh-CN" dirty="0"/>
              <a:t>on code modulation </a:t>
            </a:r>
            <a:r>
              <a:rPr lang="en-US" altLang="zh-CN" dirty="0" smtClean="0"/>
              <a:t>VEP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Bin G, </a:t>
            </a:r>
            <a:r>
              <a:rPr lang="en-US" altLang="zh-CN" dirty="0" err="1"/>
              <a:t>Gao</a:t>
            </a:r>
            <a:r>
              <a:rPr lang="en-US" altLang="zh-CN" dirty="0"/>
              <a:t> X, Wang Y, et al. A high-speed BCI based on code modulation VEP.[J]. Journal of Neural Engineering, 2011, 8(2):025015.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69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lnSpc>
                <a:spcPct val="125000"/>
              </a:lnSpc>
              <a:buNone/>
            </a:pPr>
            <a:r>
              <a:rPr kumimoji="1" lang="zh-CN" altLang="en-US" dirty="0">
                <a:ea typeface="楷体-简"/>
              </a:rPr>
              <a:t>屏幕刷新率影响系统性能</a:t>
            </a:r>
            <a:r>
              <a:rPr kumimoji="1" lang="zh-CN" altLang="en-US" dirty="0" smtClean="0">
                <a:ea typeface="楷体-简"/>
              </a:rPr>
              <a:t>。一方面</a:t>
            </a:r>
            <a:r>
              <a:rPr kumimoji="1" lang="zh-CN" altLang="en-US" dirty="0">
                <a:ea typeface="楷体-简"/>
              </a:rPr>
              <a:t>，刷新率的下降会增加刺激周期的长度，导致</a:t>
            </a:r>
            <a:r>
              <a:rPr kumimoji="1" lang="en-US" altLang="zh-CN" dirty="0">
                <a:ea typeface="楷体-简"/>
              </a:rPr>
              <a:t>ITR</a:t>
            </a:r>
            <a:r>
              <a:rPr kumimoji="1" lang="zh-CN" altLang="en-US" dirty="0">
                <a:ea typeface="楷体-简"/>
              </a:rPr>
              <a:t>的减少</a:t>
            </a:r>
            <a:r>
              <a:rPr kumimoji="1" lang="zh-CN" altLang="en-US" dirty="0" smtClean="0">
                <a:ea typeface="楷体-简"/>
              </a:rPr>
              <a:t>。另</a:t>
            </a:r>
            <a:r>
              <a:rPr kumimoji="1" lang="zh-CN" altLang="en-US" dirty="0">
                <a:ea typeface="楷体-简"/>
              </a:rPr>
              <a:t>一方面，刷新率的增加会加剧刺激序列和诱发电位之间的非线</a:t>
            </a:r>
            <a:r>
              <a:rPr kumimoji="1" lang="zh-CN" altLang="en-US" dirty="0" smtClean="0">
                <a:ea typeface="楷体-简"/>
              </a:rPr>
              <a:t>性。因</a:t>
            </a:r>
            <a:r>
              <a:rPr kumimoji="1" lang="zh-CN" altLang="en-US" dirty="0">
                <a:ea typeface="楷体-简"/>
              </a:rPr>
              <a:t>此，优化屏幕刷新率可能会提高系统</a:t>
            </a:r>
            <a:r>
              <a:rPr kumimoji="1" lang="zh-CN" altLang="en-US" dirty="0" smtClean="0">
                <a:ea typeface="楷体-简"/>
              </a:rPr>
              <a:t>性能。</a:t>
            </a:r>
            <a:endParaRPr kumimoji="1" lang="en-US" altLang="zh-CN" dirty="0" smtClean="0">
              <a:ea typeface="楷体-简"/>
            </a:endParaRPr>
          </a:p>
          <a:p>
            <a:pPr marL="0" indent="457200">
              <a:lnSpc>
                <a:spcPct val="125000"/>
              </a:lnSpc>
              <a:buNone/>
            </a:pPr>
            <a:r>
              <a:rPr kumimoji="1" lang="zh-CN" altLang="en-US" dirty="0">
                <a:ea typeface="楷体-简"/>
              </a:rPr>
              <a:t>使用具有良好自相关属性的其他序列（例如几乎完美的</a:t>
            </a:r>
            <a:r>
              <a:rPr kumimoji="1" lang="zh-CN" altLang="en-US" dirty="0" smtClean="0">
                <a:ea typeface="楷体-简"/>
              </a:rPr>
              <a:t>序列）</a:t>
            </a:r>
            <a:r>
              <a:rPr kumimoji="1" lang="zh-CN" altLang="en-US" dirty="0">
                <a:ea typeface="楷体-简"/>
              </a:rPr>
              <a:t>时，系统性能可能得到</a:t>
            </a:r>
            <a:r>
              <a:rPr kumimoji="1" lang="zh-CN" altLang="en-US" dirty="0" smtClean="0">
                <a:ea typeface="楷体-简"/>
              </a:rPr>
              <a:t>改善，可以进一步寻找编码</a:t>
            </a:r>
            <a:r>
              <a:rPr kumimoji="1" lang="en-US" altLang="zh-CN" dirty="0" smtClean="0">
                <a:ea typeface="楷体-简"/>
              </a:rPr>
              <a:t>/</a:t>
            </a:r>
            <a:r>
              <a:rPr kumimoji="1" lang="zh-CN" altLang="en-US" dirty="0" smtClean="0">
                <a:ea typeface="楷体-简"/>
              </a:rPr>
              <a:t>解码机制。</a:t>
            </a:r>
            <a:endParaRPr kumimoji="1" lang="zh-CN" altLang="en-US" dirty="0">
              <a:ea typeface="楷体-简"/>
            </a:endParaRPr>
          </a:p>
        </p:txBody>
      </p:sp>
    </p:spTree>
    <p:extLst>
      <p:ext uri="{BB962C8B-B14F-4D97-AF65-F5344CB8AC3E}">
        <p14:creationId xmlns:p14="http://schemas.microsoft.com/office/powerpoint/2010/main" val="56839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楷体-简"/>
              </a:rPr>
              <a:t>32</a:t>
            </a:r>
            <a:r>
              <a:rPr kumimoji="1" lang="zh-CN" altLang="en-US" dirty="0" smtClean="0">
                <a:ea typeface="楷体-简"/>
              </a:rPr>
              <a:t>个目标刺激</a:t>
            </a:r>
            <a:endParaRPr kumimoji="1" lang="en-US" altLang="zh-CN" dirty="0" smtClean="0">
              <a:ea typeface="楷体-简"/>
            </a:endParaRPr>
          </a:p>
          <a:p>
            <a:r>
              <a:rPr kumimoji="1" lang="zh-CN" altLang="zh-CN" dirty="0" smtClean="0">
                <a:ea typeface="楷体-简"/>
              </a:rPr>
              <a:t>6</a:t>
            </a:r>
            <a:r>
              <a:rPr kumimoji="1" lang="zh-CN" altLang="zh-CN" dirty="0">
                <a:ea typeface="楷体-简"/>
              </a:rPr>
              <a:t>3</a:t>
            </a:r>
            <a:r>
              <a:rPr kumimoji="1" lang="zh-CN" altLang="en-US" dirty="0" smtClean="0">
                <a:ea typeface="楷体-简"/>
              </a:rPr>
              <a:t>位二进制</a:t>
            </a:r>
            <a:r>
              <a:rPr kumimoji="1" lang="en-US" altLang="zh-CN" dirty="0" smtClean="0">
                <a:ea typeface="楷体-简"/>
              </a:rPr>
              <a:t>m</a:t>
            </a:r>
            <a:r>
              <a:rPr kumimoji="1" lang="zh-CN" altLang="en-US" dirty="0" smtClean="0">
                <a:ea typeface="楷体-简"/>
              </a:rPr>
              <a:t>序列</a:t>
            </a:r>
            <a:endParaRPr kumimoji="1" lang="en-US" altLang="zh-CN" dirty="0" smtClean="0">
              <a:ea typeface="楷体-简"/>
            </a:endParaRPr>
          </a:p>
          <a:p>
            <a:r>
              <a:rPr kumimoji="1" lang="zh-CN" altLang="en-US" dirty="0" smtClean="0">
                <a:ea typeface="楷体-简"/>
              </a:rPr>
              <a:t>典型相关分析进行目标识别</a:t>
            </a:r>
            <a:endParaRPr kumimoji="1" lang="en-US" altLang="zh-CN" dirty="0" smtClean="0">
              <a:ea typeface="楷体-简"/>
            </a:endParaRPr>
          </a:p>
          <a:p>
            <a:r>
              <a:rPr kumimoji="1" lang="en-US" altLang="zh-CN" dirty="0" smtClean="0">
                <a:ea typeface="楷体-简"/>
              </a:rPr>
              <a:t>ITR:108</a:t>
            </a:r>
            <a:r>
              <a:rPr lang="en-US" altLang="zh-CN" dirty="0" smtClean="0">
                <a:ea typeface="楷体-简"/>
              </a:rPr>
              <a:t>±12bits/min,</a:t>
            </a:r>
            <a:r>
              <a:rPr lang="zh-CN" altLang="en-US" dirty="0" smtClean="0">
                <a:ea typeface="楷体-简"/>
              </a:rPr>
              <a:t>最大为</a:t>
            </a:r>
            <a:r>
              <a:rPr lang="en-US" altLang="zh-CN" dirty="0" smtClean="0">
                <a:ea typeface="楷体-简"/>
              </a:rPr>
              <a:t>123bits/min</a:t>
            </a:r>
            <a:endParaRPr lang="en-US" altLang="zh-CN" dirty="0">
              <a:ea typeface="楷体-简"/>
            </a:endParaRPr>
          </a:p>
          <a:p>
            <a:endParaRPr kumimoji="1" lang="zh-CN" altLang="en-US" dirty="0">
              <a:ea typeface="楷体-简"/>
            </a:endParaRPr>
          </a:p>
        </p:txBody>
      </p:sp>
    </p:spTree>
    <p:extLst>
      <p:ext uri="{BB962C8B-B14F-4D97-AF65-F5344CB8AC3E}">
        <p14:creationId xmlns:p14="http://schemas.microsoft.com/office/powerpoint/2010/main" val="217456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457200">
              <a:lnSpc>
                <a:spcPct val="125000"/>
              </a:lnSpc>
              <a:buNone/>
            </a:pPr>
            <a:r>
              <a:rPr kumimoji="1" lang="zh-CN" altLang="en-US" dirty="0" smtClean="0">
                <a:ea typeface="楷体-简"/>
              </a:rPr>
              <a:t>图</a:t>
            </a:r>
            <a:r>
              <a:rPr kumimoji="1" lang="en-US" altLang="zh-CN" dirty="0" smtClean="0">
                <a:ea typeface="楷体-简"/>
              </a:rPr>
              <a:t>2</a:t>
            </a:r>
            <a:r>
              <a:rPr kumimoji="1" lang="zh-CN" altLang="en-US" dirty="0" smtClean="0">
                <a:ea typeface="楷体-简"/>
              </a:rPr>
              <a:t>（</a:t>
            </a:r>
            <a:r>
              <a:rPr kumimoji="1" lang="en-US" altLang="zh-CN" dirty="0" smtClean="0">
                <a:ea typeface="楷体-简"/>
              </a:rPr>
              <a:t>a</a:t>
            </a:r>
            <a:r>
              <a:rPr kumimoji="1" lang="zh-CN" altLang="en-US" dirty="0" smtClean="0">
                <a:ea typeface="楷体-简"/>
              </a:rPr>
              <a:t>）</a:t>
            </a:r>
            <a:r>
              <a:rPr kumimoji="1" lang="en-US" altLang="zh-CN" dirty="0" smtClean="0">
                <a:ea typeface="楷体-简"/>
              </a:rPr>
              <a:t>32</a:t>
            </a:r>
            <a:r>
              <a:rPr kumimoji="1" lang="zh-CN" altLang="en-US" dirty="0">
                <a:ea typeface="楷体-简"/>
              </a:rPr>
              <a:t>个目标被排列成一个由</a:t>
            </a:r>
            <a:r>
              <a:rPr kumimoji="1" lang="en-US" altLang="zh-CN" dirty="0">
                <a:ea typeface="楷体-简"/>
              </a:rPr>
              <a:t>28</a:t>
            </a:r>
            <a:r>
              <a:rPr kumimoji="1" lang="zh-CN" altLang="en-US" dirty="0">
                <a:ea typeface="楷体-简"/>
              </a:rPr>
              <a:t>个互补的非目标刺激包围的</a:t>
            </a:r>
            <a:r>
              <a:rPr kumimoji="1" lang="en-US" altLang="zh-CN" dirty="0">
                <a:ea typeface="楷体-简"/>
              </a:rPr>
              <a:t>4×8</a:t>
            </a:r>
            <a:r>
              <a:rPr kumimoji="1" lang="zh-CN" altLang="en-US" dirty="0">
                <a:ea typeface="楷体-简"/>
              </a:rPr>
              <a:t>矩阵</a:t>
            </a:r>
            <a:r>
              <a:rPr kumimoji="1" lang="zh-CN" altLang="en-US" dirty="0" smtClean="0">
                <a:ea typeface="楷体-简"/>
              </a:rPr>
              <a:t>。每个</a:t>
            </a:r>
            <a:r>
              <a:rPr kumimoji="1" lang="zh-CN" altLang="en-US" dirty="0">
                <a:ea typeface="楷体-简"/>
              </a:rPr>
              <a:t>目标周期性地被</a:t>
            </a:r>
            <a:r>
              <a:rPr kumimoji="1" lang="en-US" altLang="zh-CN" dirty="0">
                <a:ea typeface="楷体-简"/>
              </a:rPr>
              <a:t>63</a:t>
            </a:r>
            <a:r>
              <a:rPr kumimoji="1" lang="zh-CN" altLang="en-US" dirty="0">
                <a:ea typeface="楷体-简"/>
              </a:rPr>
              <a:t>位二进制</a:t>
            </a:r>
            <a:r>
              <a:rPr kumimoji="1" lang="en-US" altLang="zh-CN" dirty="0">
                <a:ea typeface="楷体-简"/>
              </a:rPr>
              <a:t>m</a:t>
            </a:r>
            <a:r>
              <a:rPr kumimoji="1" lang="zh-CN" altLang="en-US" dirty="0">
                <a:ea typeface="楷体-简"/>
              </a:rPr>
              <a:t>序列调制</a:t>
            </a:r>
            <a:r>
              <a:rPr kumimoji="1" lang="zh-CN" altLang="en-US" dirty="0" smtClean="0">
                <a:ea typeface="楷体-简"/>
              </a:rPr>
              <a:t>。图</a:t>
            </a:r>
            <a:r>
              <a:rPr kumimoji="1" lang="en-US" altLang="zh-CN" dirty="0">
                <a:ea typeface="楷体-简"/>
              </a:rPr>
              <a:t>2</a:t>
            </a:r>
            <a:r>
              <a:rPr kumimoji="1" lang="zh-CN" altLang="en-US" dirty="0">
                <a:ea typeface="楷体-简"/>
              </a:rPr>
              <a:t>（</a:t>
            </a:r>
            <a:r>
              <a:rPr kumimoji="1" lang="en-US" altLang="zh-CN" dirty="0">
                <a:ea typeface="楷体-简"/>
              </a:rPr>
              <a:t>b</a:t>
            </a:r>
            <a:r>
              <a:rPr kumimoji="1" lang="zh-CN" altLang="en-US" dirty="0">
                <a:ea typeface="楷体-简"/>
              </a:rPr>
              <a:t>）给出了在一个刺激周期内所有目标的调制序列。</a:t>
            </a:r>
          </a:p>
        </p:txBody>
      </p:sp>
      <p:pic>
        <p:nvPicPr>
          <p:cNvPr id="4" name="图片 3" descr="屏幕快照 2017-11-28 下午12.13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4108"/>
            <a:ext cx="8686800" cy="346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4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循环移位关系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lnSpc>
                <a:spcPct val="145000"/>
              </a:lnSpc>
              <a:buNone/>
            </a:pPr>
            <a:r>
              <a:rPr kumimoji="1" lang="zh-CN" altLang="en-US" sz="1800" dirty="0">
                <a:ea typeface="楷体-简"/>
              </a:rPr>
              <a:t> 模板的长度为</a:t>
            </a:r>
            <a:r>
              <a:rPr kumimoji="1" lang="en-US" altLang="zh-CN" sz="1800" dirty="0" err="1" smtClean="0">
                <a:ea typeface="楷体-简"/>
              </a:rPr>
              <a:t>Ts</a:t>
            </a:r>
            <a:r>
              <a:rPr kumimoji="1" lang="en-US" altLang="zh-CN" sz="1800" dirty="0" smtClean="0">
                <a:ea typeface="楷体-简"/>
              </a:rPr>
              <a:t>=63</a:t>
            </a:r>
            <a:r>
              <a:rPr kumimoji="1" lang="en-US" altLang="zh-CN" sz="1800" dirty="0">
                <a:ea typeface="楷体-简"/>
              </a:rPr>
              <a:t>/</a:t>
            </a:r>
            <a:r>
              <a:rPr kumimoji="1" lang="en-US" altLang="zh-CN" sz="1800" dirty="0" smtClean="0">
                <a:ea typeface="楷体-简"/>
              </a:rPr>
              <a:t>60=1.05s</a:t>
            </a:r>
            <a:r>
              <a:rPr kumimoji="1" lang="zh-CN" altLang="en-US" sz="1800" dirty="0">
                <a:ea typeface="楷体-简"/>
              </a:rPr>
              <a:t>，这等于刺激周期的长度</a:t>
            </a:r>
            <a:r>
              <a:rPr kumimoji="1" lang="zh-CN" altLang="en-US" sz="1800" dirty="0" smtClean="0">
                <a:ea typeface="楷体-简"/>
              </a:rPr>
              <a:t>。一旦获</a:t>
            </a:r>
            <a:r>
              <a:rPr kumimoji="1" lang="zh-CN" altLang="en-US" sz="1800" dirty="0">
                <a:ea typeface="楷体-简"/>
              </a:rPr>
              <a:t>得了</a:t>
            </a:r>
            <a:r>
              <a:rPr kumimoji="1" lang="en-US" altLang="zh-CN" sz="1800" dirty="0">
                <a:ea typeface="楷体-简"/>
              </a:rPr>
              <a:t>T0</a:t>
            </a:r>
            <a:r>
              <a:rPr kumimoji="1" lang="zh-CN" altLang="en-US" sz="1800" dirty="0">
                <a:ea typeface="楷体-简"/>
              </a:rPr>
              <a:t>的模板，通过循环移动</a:t>
            </a:r>
            <a:r>
              <a:rPr kumimoji="1" lang="en-US" altLang="zh-CN" sz="1800" dirty="0">
                <a:ea typeface="楷体-简"/>
              </a:rPr>
              <a:t>T0</a:t>
            </a:r>
            <a:r>
              <a:rPr kumimoji="1" lang="zh-CN" altLang="en-US" sz="1800" dirty="0">
                <a:ea typeface="楷体-简"/>
              </a:rPr>
              <a:t>的模板可以很容易地获得其他目标的模板</a:t>
            </a:r>
            <a:r>
              <a:rPr kumimoji="1" lang="zh-CN" altLang="en-US" sz="1800" dirty="0" smtClean="0">
                <a:ea typeface="楷体-简"/>
              </a:rPr>
              <a:t>。在我们</a:t>
            </a:r>
            <a:r>
              <a:rPr kumimoji="1" lang="zh-CN" altLang="en-US" sz="1800" dirty="0">
                <a:ea typeface="楷体-简"/>
              </a:rPr>
              <a:t>的系统中，两个连续目标之间的时间差为</a:t>
            </a:r>
            <a:r>
              <a:rPr kumimoji="1" lang="en-US" altLang="zh-CN" sz="1800" dirty="0" err="1">
                <a:ea typeface="楷体-简"/>
              </a:rPr>
              <a:t>τs</a:t>
            </a:r>
            <a:r>
              <a:rPr kumimoji="1" lang="en-US" altLang="zh-CN" sz="1800" dirty="0" smtClean="0">
                <a:ea typeface="楷体-简"/>
              </a:rPr>
              <a:t>=2</a:t>
            </a:r>
            <a:r>
              <a:rPr kumimoji="1" lang="en-US" altLang="zh-CN" sz="1800" dirty="0">
                <a:ea typeface="楷体-简"/>
              </a:rPr>
              <a:t>/</a:t>
            </a:r>
            <a:r>
              <a:rPr kumimoji="1" lang="en-US" altLang="zh-CN" sz="1800" dirty="0" smtClean="0">
                <a:ea typeface="楷体-简"/>
              </a:rPr>
              <a:t>60=0.033s</a:t>
            </a:r>
            <a:r>
              <a:rPr kumimoji="1" lang="zh-CN" altLang="en-US" sz="1800" dirty="0" smtClean="0">
                <a:ea typeface="楷体-简"/>
              </a:rPr>
              <a:t>。以下</a:t>
            </a:r>
            <a:r>
              <a:rPr kumimoji="1" lang="zh-CN" altLang="en-US" sz="1800" dirty="0">
                <a:ea typeface="楷体-简"/>
              </a:rPr>
              <a:t>，将第</a:t>
            </a:r>
            <a:r>
              <a:rPr kumimoji="1" lang="en-US" altLang="zh-CN" sz="1800" dirty="0">
                <a:ea typeface="楷体-简"/>
              </a:rPr>
              <a:t>1</a:t>
            </a:r>
            <a:r>
              <a:rPr kumimoji="1" lang="zh-CN" altLang="en-US" sz="1800" dirty="0">
                <a:ea typeface="楷体-简"/>
              </a:rPr>
              <a:t>模板的计算对象称为参照对象，将其模板作为参照模板</a:t>
            </a:r>
            <a:r>
              <a:rPr kumimoji="1" lang="zh-CN" altLang="en-US" sz="1800" dirty="0" smtClean="0">
                <a:ea typeface="楷体-简"/>
              </a:rPr>
              <a:t>。</a:t>
            </a:r>
            <a:endParaRPr kumimoji="1" lang="zh-CN" altLang="en-US" sz="1800" dirty="0">
              <a:ea typeface="楷体-简"/>
            </a:endParaRPr>
          </a:p>
        </p:txBody>
      </p:sp>
      <p:pic>
        <p:nvPicPr>
          <p:cNvPr id="4" name="图片 3" descr="屏幕快照 2017-11-28 下午12.1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03" y="2917178"/>
            <a:ext cx="3375573" cy="394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6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模板匹配方法来进行目标识别</a:t>
            </a:r>
          </a:p>
        </p:txBody>
      </p:sp>
      <p:pic>
        <p:nvPicPr>
          <p:cNvPr id="4" name="内容占位符 3" descr="屏幕快照 2017-11-28 下午12.16.2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54" t="4437" r="-32424" b="-1659"/>
          <a:stretch/>
        </p:blipFill>
        <p:spPr>
          <a:xfrm>
            <a:off x="317062" y="2064407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9106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楷体-简"/>
              </a:rPr>
              <a:t>16</a:t>
            </a:r>
            <a:r>
              <a:rPr kumimoji="1" lang="zh-CN" altLang="en-US" dirty="0" smtClean="0">
                <a:ea typeface="楷体-简"/>
              </a:rPr>
              <a:t>个目标和</a:t>
            </a:r>
            <a:r>
              <a:rPr kumimoji="1" lang="en-US" altLang="zh-CN" dirty="0" smtClean="0">
                <a:ea typeface="楷体-简"/>
              </a:rPr>
              <a:t>32</a:t>
            </a:r>
            <a:r>
              <a:rPr kumimoji="1" lang="zh-CN" altLang="en-US" dirty="0" smtClean="0">
                <a:ea typeface="楷体-简"/>
              </a:rPr>
              <a:t>个目标两个系统</a:t>
            </a:r>
            <a:endParaRPr kumimoji="1" lang="en-US" altLang="zh-CN" dirty="0" smtClean="0">
              <a:ea typeface="楷体-简"/>
            </a:endParaRPr>
          </a:p>
          <a:p>
            <a:r>
              <a:rPr kumimoji="1" lang="zh-CN" altLang="en-US" dirty="0" smtClean="0">
                <a:ea typeface="楷体-简"/>
              </a:rPr>
              <a:t>输入一个</a:t>
            </a:r>
            <a:r>
              <a:rPr kumimoji="1" lang="en-US" altLang="zh-CN" dirty="0" smtClean="0">
                <a:ea typeface="楷体-简"/>
              </a:rPr>
              <a:t>64</a:t>
            </a:r>
            <a:r>
              <a:rPr kumimoji="1" lang="zh-CN" altLang="en-US" dirty="0" smtClean="0">
                <a:ea typeface="楷体-简"/>
              </a:rPr>
              <a:t>个字符的序列</a:t>
            </a:r>
            <a:endParaRPr kumimoji="1" lang="en-US" altLang="zh-CN" dirty="0" smtClean="0">
              <a:ea typeface="楷体-简"/>
            </a:endParaRPr>
          </a:p>
          <a:p>
            <a:r>
              <a:rPr kumimoji="1" lang="zh-CN" altLang="en-US" dirty="0" smtClean="0">
                <a:ea typeface="楷体-简"/>
              </a:rPr>
              <a:t>每个选择的时间是</a:t>
            </a:r>
            <a:r>
              <a:rPr kumimoji="1" lang="en-US" altLang="zh-CN" dirty="0" smtClean="0">
                <a:ea typeface="楷体-简"/>
              </a:rPr>
              <a:t>2.1s</a:t>
            </a:r>
            <a:r>
              <a:rPr kumimoji="1" lang="zh-CN" altLang="en-US" dirty="0">
                <a:ea typeface="楷体-简"/>
              </a:rPr>
              <a:t>，包括两个刺激周期，一个用于数据采集，一个用于目标识别，</a:t>
            </a:r>
            <a:r>
              <a:rPr kumimoji="1" lang="zh-CN" altLang="en-US" dirty="0" smtClean="0">
                <a:ea typeface="楷体-简"/>
              </a:rPr>
              <a:t>反馈呈现和注视移动。</a:t>
            </a:r>
            <a:endParaRPr kumimoji="1" lang="en-US" altLang="zh-CN" dirty="0" smtClean="0">
              <a:ea typeface="楷体-简"/>
            </a:endParaRPr>
          </a:p>
          <a:p>
            <a:endParaRPr kumimoji="1" lang="zh-CN" altLang="en-US" dirty="0">
              <a:ea typeface="楷体-简"/>
            </a:endParaRPr>
          </a:p>
        </p:txBody>
      </p:sp>
    </p:spTree>
    <p:extLst>
      <p:ext uri="{BB962C8B-B14F-4D97-AF65-F5344CB8AC3E}">
        <p14:creationId xmlns:p14="http://schemas.microsoft.com/office/powerpoint/2010/main" val="279689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比较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楷体-简"/>
              </a:rPr>
              <a:t>16</a:t>
            </a:r>
            <a:r>
              <a:rPr kumimoji="1" lang="zh-CN" altLang="en-US" dirty="0" smtClean="0">
                <a:ea typeface="楷体-简"/>
              </a:rPr>
              <a:t>个目标准确率为（</a:t>
            </a:r>
            <a:r>
              <a:rPr kumimoji="1" lang="zh-CN" altLang="zh-CN" dirty="0" smtClean="0">
                <a:ea typeface="楷体-简"/>
              </a:rPr>
              <a:t>9</a:t>
            </a:r>
            <a:r>
              <a:rPr kumimoji="1" lang="en-US" altLang="zh-CN" dirty="0" smtClean="0">
                <a:ea typeface="楷体-简"/>
              </a:rPr>
              <a:t>2</a:t>
            </a:r>
            <a:r>
              <a:rPr lang="en-US" altLang="zh-CN" dirty="0" smtClean="0">
                <a:ea typeface="楷体-简"/>
              </a:rPr>
              <a:t>±</a:t>
            </a:r>
            <a:r>
              <a:rPr lang="zh-CN" altLang="zh-CN" dirty="0" smtClean="0">
                <a:ea typeface="楷体-简"/>
              </a:rPr>
              <a:t>3</a:t>
            </a:r>
            <a:r>
              <a:rPr lang="en-US" altLang="zh-CN" dirty="0" smtClean="0">
                <a:ea typeface="楷体-简"/>
              </a:rPr>
              <a:t>%</a:t>
            </a:r>
            <a:r>
              <a:rPr lang="zh-CN" altLang="en-US" dirty="0" smtClean="0">
                <a:ea typeface="楷体-简"/>
              </a:rPr>
              <a:t>，</a:t>
            </a:r>
            <a:r>
              <a:rPr lang="en-US" altLang="zh-CN" dirty="0" smtClean="0">
                <a:ea typeface="楷体-简"/>
              </a:rPr>
              <a:t>ITR</a:t>
            </a:r>
            <a:r>
              <a:rPr lang="zh-CN" altLang="en-US" dirty="0" smtClean="0">
                <a:ea typeface="楷体-简"/>
              </a:rPr>
              <a:t>为</a:t>
            </a:r>
            <a:r>
              <a:rPr lang="en-US" altLang="zh-CN" dirty="0" smtClean="0">
                <a:ea typeface="楷体-简"/>
              </a:rPr>
              <a:t>96±</a:t>
            </a:r>
            <a:r>
              <a:rPr lang="zh-CN" altLang="zh-CN" dirty="0" smtClean="0">
                <a:ea typeface="楷体-简"/>
              </a:rPr>
              <a:t>6</a:t>
            </a:r>
            <a:r>
              <a:rPr lang="en-US" altLang="zh-CN" dirty="0" smtClean="0">
                <a:ea typeface="楷体-简"/>
              </a:rPr>
              <a:t>.3bits/min</a:t>
            </a:r>
            <a:r>
              <a:rPr kumimoji="1" lang="zh-CN" altLang="en-US" dirty="0" smtClean="0">
                <a:ea typeface="楷体-简"/>
              </a:rPr>
              <a:t>）</a:t>
            </a:r>
            <a:endParaRPr kumimoji="1" lang="en-US" altLang="zh-CN" dirty="0" smtClean="0">
              <a:ea typeface="楷体-简"/>
            </a:endParaRPr>
          </a:p>
          <a:p>
            <a:r>
              <a:rPr kumimoji="1" lang="zh-CN" altLang="zh-CN" dirty="0" smtClean="0">
                <a:ea typeface="楷体-简"/>
              </a:rPr>
              <a:t>3</a:t>
            </a:r>
            <a:r>
              <a:rPr kumimoji="1" lang="en-US" altLang="zh-CN" dirty="0" smtClean="0">
                <a:ea typeface="楷体-简"/>
              </a:rPr>
              <a:t>2</a:t>
            </a:r>
            <a:r>
              <a:rPr kumimoji="1" lang="zh-CN" altLang="en-US" dirty="0" smtClean="0">
                <a:ea typeface="楷体-简"/>
              </a:rPr>
              <a:t>个目标准确率为（</a:t>
            </a:r>
            <a:r>
              <a:rPr kumimoji="1" lang="zh-CN" altLang="zh-CN" dirty="0" smtClean="0">
                <a:ea typeface="楷体-简"/>
              </a:rPr>
              <a:t>8</a:t>
            </a:r>
            <a:r>
              <a:rPr kumimoji="1" lang="en-US" altLang="zh-CN" dirty="0" smtClean="0">
                <a:ea typeface="楷体-简"/>
              </a:rPr>
              <a:t>5</a:t>
            </a:r>
            <a:r>
              <a:rPr lang="en-US" altLang="zh-CN" dirty="0" smtClean="0">
                <a:ea typeface="楷体-简"/>
              </a:rPr>
              <a:t>±</a:t>
            </a:r>
            <a:r>
              <a:rPr lang="zh-CN" altLang="zh-CN" dirty="0" smtClean="0">
                <a:ea typeface="楷体-简"/>
              </a:rPr>
              <a:t>5</a:t>
            </a:r>
            <a:r>
              <a:rPr lang="en-US" altLang="zh-CN" dirty="0" smtClean="0">
                <a:ea typeface="楷体-简"/>
              </a:rPr>
              <a:t>%</a:t>
            </a:r>
            <a:r>
              <a:rPr lang="zh-CN" altLang="en-US" dirty="0">
                <a:ea typeface="楷体-简"/>
              </a:rPr>
              <a:t>，</a:t>
            </a:r>
            <a:r>
              <a:rPr lang="en-US" altLang="zh-CN" dirty="0">
                <a:ea typeface="楷体-简"/>
              </a:rPr>
              <a:t>ITR</a:t>
            </a:r>
            <a:r>
              <a:rPr lang="zh-CN" altLang="en-US" dirty="0" smtClean="0">
                <a:ea typeface="楷体-简"/>
              </a:rPr>
              <a:t>为</a:t>
            </a:r>
            <a:r>
              <a:rPr lang="zh-CN" altLang="zh-CN" dirty="0" smtClean="0">
                <a:ea typeface="楷体-简"/>
              </a:rPr>
              <a:t>1</a:t>
            </a:r>
            <a:r>
              <a:rPr lang="en-US" altLang="zh-CN" dirty="0" smtClean="0">
                <a:ea typeface="楷体-简"/>
              </a:rPr>
              <a:t>08±</a:t>
            </a:r>
            <a:r>
              <a:rPr lang="zh-CN" altLang="zh-CN" dirty="0" smtClean="0">
                <a:ea typeface="楷体-简"/>
              </a:rPr>
              <a:t>1</a:t>
            </a:r>
            <a:r>
              <a:rPr lang="en-US" altLang="zh-CN" dirty="0" smtClean="0">
                <a:ea typeface="楷体-简"/>
              </a:rPr>
              <a:t>2bits</a:t>
            </a:r>
            <a:r>
              <a:rPr lang="en-US" altLang="zh-CN" dirty="0">
                <a:ea typeface="楷体-简"/>
              </a:rPr>
              <a:t>/min</a:t>
            </a:r>
            <a:r>
              <a:rPr kumimoji="1" lang="zh-CN" altLang="en-US" dirty="0" smtClean="0">
                <a:ea typeface="楷体-简"/>
              </a:rPr>
              <a:t>）</a:t>
            </a:r>
            <a:endParaRPr kumimoji="1" lang="zh-CN" altLang="en-US" dirty="0">
              <a:ea typeface="楷体-简"/>
            </a:endParaRPr>
          </a:p>
        </p:txBody>
      </p:sp>
      <p:pic>
        <p:nvPicPr>
          <p:cNvPr id="4" name="图片 3" descr="屏幕快照 2017-11-28 下午12.27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288"/>
            <a:ext cx="9144000" cy="25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3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Principle of equivalent neighbors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lnSpc>
                <a:spcPct val="125000"/>
              </a:lnSpc>
              <a:buNone/>
            </a:pPr>
            <a:r>
              <a:rPr kumimoji="1" lang="zh-CN" altLang="en-US" sz="1800" dirty="0">
                <a:ea typeface="楷体-简"/>
              </a:rPr>
              <a:t>在</a:t>
            </a:r>
            <a:r>
              <a:rPr kumimoji="1" lang="en-US" altLang="zh-CN" sz="1800" dirty="0">
                <a:ea typeface="楷体-简"/>
              </a:rPr>
              <a:t>c-VEP BCI</a:t>
            </a:r>
            <a:r>
              <a:rPr kumimoji="1" lang="zh-CN" altLang="en-US" sz="1800" dirty="0">
                <a:ea typeface="楷体-简"/>
              </a:rPr>
              <a:t>中，目标</a:t>
            </a:r>
            <a:r>
              <a:rPr kumimoji="1" lang="zh-CN" altLang="en-US" sz="1800" dirty="0" smtClean="0">
                <a:ea typeface="楷体-简"/>
              </a:rPr>
              <a:t>的排列满足等</a:t>
            </a:r>
            <a:r>
              <a:rPr kumimoji="1" lang="zh-CN" altLang="en-US" sz="1800" dirty="0" smtClean="0">
                <a:ea typeface="楷体-简"/>
              </a:rPr>
              <a:t>邻域</a:t>
            </a:r>
            <a:r>
              <a:rPr kumimoji="1" lang="zh-CN" altLang="en-US" sz="1800" dirty="0" smtClean="0">
                <a:ea typeface="楷体-简"/>
              </a:rPr>
              <a:t>的原则</a:t>
            </a:r>
            <a:r>
              <a:rPr kumimoji="1" lang="zh-CN" altLang="en-US" sz="1800" dirty="0" smtClean="0">
                <a:ea typeface="楷体-简"/>
              </a:rPr>
              <a:t>。图</a:t>
            </a:r>
            <a:r>
              <a:rPr kumimoji="1" lang="en-US" altLang="zh-CN" sz="1800" dirty="0">
                <a:ea typeface="楷体-简"/>
              </a:rPr>
              <a:t>5</a:t>
            </a:r>
            <a:r>
              <a:rPr kumimoji="1" lang="zh-CN" altLang="en-US" sz="1800" dirty="0">
                <a:ea typeface="楷体-简"/>
              </a:rPr>
              <a:t>说明了原理</a:t>
            </a:r>
            <a:r>
              <a:rPr kumimoji="1" lang="zh-CN" altLang="en-US" sz="1800" dirty="0" smtClean="0">
                <a:ea typeface="楷体-简"/>
              </a:rPr>
              <a:t>。如图</a:t>
            </a:r>
            <a:r>
              <a:rPr kumimoji="1" lang="en-US" altLang="zh-CN" sz="1800" dirty="0">
                <a:ea typeface="楷体-简"/>
              </a:rPr>
              <a:t>5</a:t>
            </a:r>
            <a:r>
              <a:rPr kumimoji="1" lang="zh-CN" altLang="en-US" sz="1800" dirty="0">
                <a:ea typeface="楷体-简"/>
              </a:rPr>
              <a:t>（</a:t>
            </a:r>
            <a:r>
              <a:rPr kumimoji="1" lang="en-US" altLang="zh-CN" sz="1800" dirty="0">
                <a:ea typeface="楷体-简"/>
              </a:rPr>
              <a:t>a</a:t>
            </a:r>
            <a:r>
              <a:rPr kumimoji="1" lang="zh-CN" altLang="en-US" sz="1800" dirty="0">
                <a:ea typeface="楷体-简"/>
              </a:rPr>
              <a:t>）所示，中央目标具有八个相邻目标（例如，</a:t>
            </a:r>
            <a:r>
              <a:rPr kumimoji="1" lang="en-US" altLang="zh-CN" sz="1800" dirty="0">
                <a:ea typeface="楷体-简"/>
              </a:rPr>
              <a:t>T9</a:t>
            </a:r>
            <a:r>
              <a:rPr kumimoji="1" lang="zh-CN" altLang="en-US" sz="1800" dirty="0">
                <a:ea typeface="楷体-简"/>
              </a:rPr>
              <a:t>）</a:t>
            </a:r>
            <a:r>
              <a:rPr kumimoji="1" lang="zh-CN" altLang="en-US" sz="1800" dirty="0" smtClean="0">
                <a:ea typeface="楷体-简"/>
              </a:rPr>
              <a:t>。在包含互补</a:t>
            </a:r>
            <a:r>
              <a:rPr kumimoji="1" lang="zh-CN" altLang="en-US" sz="1800" dirty="0">
                <a:ea typeface="楷体-简"/>
              </a:rPr>
              <a:t>非目标的情况下，周边目标也具有由一些目标和一些互补的非目标（例如</a:t>
            </a:r>
            <a:r>
              <a:rPr kumimoji="1" lang="en-US" altLang="zh-CN" sz="1800" dirty="0">
                <a:ea typeface="楷体-简"/>
              </a:rPr>
              <a:t>T30</a:t>
            </a:r>
            <a:r>
              <a:rPr kumimoji="1" lang="zh-CN" altLang="en-US" sz="1800" dirty="0">
                <a:ea typeface="楷体-简"/>
              </a:rPr>
              <a:t>）组</a:t>
            </a:r>
            <a:r>
              <a:rPr kumimoji="1" lang="zh-CN" altLang="en-US" sz="1800" dirty="0" smtClean="0">
                <a:ea typeface="楷体-简"/>
              </a:rPr>
              <a:t>成的八个</a:t>
            </a:r>
            <a:r>
              <a:rPr kumimoji="1" lang="zh-CN" altLang="en-US" sz="1800" dirty="0" smtClean="0">
                <a:ea typeface="楷体-简"/>
              </a:rPr>
              <a:t>邻域</a:t>
            </a:r>
            <a:r>
              <a:rPr kumimoji="1" lang="zh-CN" altLang="en-US" sz="1800" dirty="0" smtClean="0">
                <a:ea typeface="楷体-简"/>
              </a:rPr>
              <a:t>。</a:t>
            </a:r>
            <a:r>
              <a:rPr kumimoji="1" lang="zh-CN" altLang="en-US" sz="1800" dirty="0" smtClean="0">
                <a:ea typeface="楷体-简"/>
              </a:rPr>
              <a:t>对于每个</a:t>
            </a:r>
            <a:r>
              <a:rPr kumimoji="1" lang="zh-CN" altLang="en-US" sz="1800" dirty="0">
                <a:ea typeface="楷体-简"/>
              </a:rPr>
              <a:t>目标，所有邻居都保持</a:t>
            </a:r>
            <a:r>
              <a:rPr kumimoji="1" lang="zh-CN" altLang="en-US" sz="1800" dirty="0" smtClean="0">
                <a:ea typeface="楷体-简"/>
              </a:rPr>
              <a:t>固定的时滞关系</a:t>
            </a:r>
            <a:r>
              <a:rPr kumimoji="1" lang="en-US" altLang="zh-CN" sz="1800" dirty="0" smtClean="0">
                <a:ea typeface="楷体-简"/>
              </a:rPr>
              <a:t>(</a:t>
            </a:r>
            <a:r>
              <a:rPr kumimoji="1" lang="zh-CN" altLang="en-US" sz="1800" dirty="0" smtClean="0">
                <a:ea typeface="楷体-简"/>
              </a:rPr>
              <a:t>图</a:t>
            </a:r>
            <a:r>
              <a:rPr kumimoji="1" lang="en-US" altLang="zh-CN" sz="1800" dirty="0" smtClean="0">
                <a:ea typeface="楷体-简"/>
              </a:rPr>
              <a:t>5</a:t>
            </a:r>
            <a:r>
              <a:rPr kumimoji="1" lang="zh-CN" altLang="en-US" sz="1800" dirty="0">
                <a:ea typeface="楷体-简"/>
              </a:rPr>
              <a:t>(</a:t>
            </a:r>
            <a:r>
              <a:rPr kumimoji="1" lang="en-US" altLang="zh-CN" sz="1800" dirty="0" smtClean="0">
                <a:ea typeface="楷体-简"/>
              </a:rPr>
              <a:t>b</a:t>
            </a:r>
            <a:r>
              <a:rPr kumimoji="1" lang="zh-CN" altLang="en-US" sz="1800" dirty="0" smtClean="0">
                <a:ea typeface="楷体-简"/>
              </a:rPr>
              <a:t>)</a:t>
            </a:r>
            <a:r>
              <a:rPr kumimoji="1" lang="en-US" altLang="zh-CN" sz="1800" dirty="0" smtClean="0">
                <a:ea typeface="楷体-简"/>
              </a:rPr>
              <a:t>)</a:t>
            </a:r>
            <a:r>
              <a:rPr kumimoji="1" lang="zh-CN" altLang="en-US" sz="1800" dirty="0" smtClean="0">
                <a:ea typeface="楷体-简"/>
              </a:rPr>
              <a:t>。</a:t>
            </a:r>
            <a:r>
              <a:rPr kumimoji="1" lang="zh-CN" altLang="en-US" sz="1800" dirty="0" smtClean="0">
                <a:ea typeface="楷体-简"/>
              </a:rPr>
              <a:t>例如</a:t>
            </a:r>
            <a:r>
              <a:rPr kumimoji="1" lang="zh-CN" altLang="en-US" sz="1800" dirty="0">
                <a:ea typeface="楷体-简"/>
              </a:rPr>
              <a:t>，</a:t>
            </a:r>
            <a:r>
              <a:rPr kumimoji="1" lang="zh-CN" altLang="en-US" sz="1800" dirty="0" smtClean="0">
                <a:ea typeface="楷体-简"/>
              </a:rPr>
              <a:t>左边</a:t>
            </a:r>
            <a:r>
              <a:rPr kumimoji="1" lang="zh-CN" altLang="en-US" sz="1800" dirty="0" smtClean="0">
                <a:ea typeface="楷体-简"/>
              </a:rPr>
              <a:t>邻域</a:t>
            </a:r>
            <a:r>
              <a:rPr kumimoji="1" lang="zh-CN" altLang="en-US" sz="1800" dirty="0" smtClean="0">
                <a:ea typeface="楷体-简"/>
              </a:rPr>
              <a:t>的刺激序列总</a:t>
            </a:r>
            <a:r>
              <a:rPr kumimoji="1" lang="zh-CN" altLang="en-US" sz="1800" dirty="0">
                <a:ea typeface="楷体-简"/>
              </a:rPr>
              <a:t>是比目标序列早有</a:t>
            </a:r>
            <a:r>
              <a:rPr kumimoji="1" lang="en-US" altLang="zh-CN" sz="1800" dirty="0" err="1">
                <a:ea typeface="楷体-简"/>
              </a:rPr>
              <a:t>τs</a:t>
            </a:r>
            <a:r>
              <a:rPr kumimoji="1" lang="zh-CN" altLang="en-US" sz="1800" dirty="0">
                <a:ea typeface="楷体-简"/>
              </a:rPr>
              <a:t>的时间滞后</a:t>
            </a:r>
            <a:r>
              <a:rPr kumimoji="1" lang="zh-CN" altLang="en-US" sz="1800" smtClean="0">
                <a:ea typeface="楷体-简"/>
              </a:rPr>
              <a:t>，</a:t>
            </a:r>
            <a:r>
              <a:rPr kumimoji="1" lang="zh-CN" altLang="en-US" sz="1800" smtClean="0">
                <a:ea typeface="楷体-简"/>
              </a:rPr>
              <a:t>底部</a:t>
            </a:r>
            <a:r>
              <a:rPr kumimoji="1" lang="zh-CN" altLang="en-US" sz="1800" smtClean="0">
                <a:ea typeface="楷体-简"/>
              </a:rPr>
              <a:t>邻域</a:t>
            </a:r>
            <a:r>
              <a:rPr kumimoji="1" lang="zh-CN" altLang="en-US" sz="1800" smtClean="0">
                <a:ea typeface="楷体-简"/>
              </a:rPr>
              <a:t>的刺激序列总</a:t>
            </a:r>
            <a:r>
              <a:rPr kumimoji="1" lang="zh-CN" altLang="en-US" sz="1800" dirty="0">
                <a:ea typeface="楷体-简"/>
              </a:rPr>
              <a:t>是具有比目标序列晚</a:t>
            </a:r>
            <a:r>
              <a:rPr kumimoji="1" lang="en-US" altLang="zh-CN" sz="1800" dirty="0" smtClean="0">
                <a:ea typeface="楷体-简"/>
              </a:rPr>
              <a:t>8τ</a:t>
            </a:r>
            <a:r>
              <a:rPr kumimoji="1" lang="zh-CN" altLang="en-US" sz="1800" dirty="0" smtClean="0">
                <a:ea typeface="楷体-简"/>
              </a:rPr>
              <a:t>的时间滞后。</a:t>
            </a:r>
            <a:endParaRPr kumimoji="1" lang="zh-CN" altLang="en-US" sz="1800" dirty="0">
              <a:ea typeface="楷体-简"/>
            </a:endParaRPr>
          </a:p>
        </p:txBody>
      </p:sp>
      <p:pic>
        <p:nvPicPr>
          <p:cNvPr id="4" name="图片 3" descr="屏幕快照 2017-11-28 下午12.39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863"/>
            <a:ext cx="9144000" cy="31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9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lnSpc>
                <a:spcPct val="145000"/>
              </a:lnSpc>
              <a:buNone/>
            </a:pPr>
            <a:r>
              <a:rPr kumimoji="1" lang="en-US" altLang="zh-CN" dirty="0">
                <a:ea typeface="楷体-简"/>
              </a:rPr>
              <a:t>1984</a:t>
            </a:r>
            <a:r>
              <a:rPr kumimoji="1" lang="zh-CN" altLang="en-US" dirty="0">
                <a:ea typeface="楷体-简"/>
              </a:rPr>
              <a:t>年，</a:t>
            </a:r>
            <a:r>
              <a:rPr kumimoji="1" lang="en-US" altLang="zh-CN" dirty="0">
                <a:ea typeface="楷体-简"/>
              </a:rPr>
              <a:t>Sutter</a:t>
            </a:r>
            <a:r>
              <a:rPr kumimoji="1" lang="zh-CN" altLang="en-US" dirty="0" smtClean="0">
                <a:ea typeface="楷体-简"/>
              </a:rPr>
              <a:t>首先提出了</a:t>
            </a:r>
            <a:r>
              <a:rPr kumimoji="1" lang="en-US" altLang="zh-CN" dirty="0">
                <a:ea typeface="楷体-简"/>
              </a:rPr>
              <a:t>64</a:t>
            </a:r>
            <a:r>
              <a:rPr kumimoji="1" lang="zh-CN" altLang="en-US" dirty="0">
                <a:ea typeface="楷体-简"/>
              </a:rPr>
              <a:t>个目标的</a:t>
            </a:r>
            <a:r>
              <a:rPr kumimoji="1" lang="en-US" altLang="zh-CN" dirty="0">
                <a:ea typeface="楷体-简"/>
              </a:rPr>
              <a:t>c-VEP BCI</a:t>
            </a:r>
            <a:r>
              <a:rPr kumimoji="1" lang="zh-CN" altLang="en-US" dirty="0" smtClean="0">
                <a:ea typeface="楷体-简"/>
              </a:rPr>
              <a:t>的设计</a:t>
            </a:r>
            <a:r>
              <a:rPr kumimoji="1" lang="zh-CN" altLang="en-US" dirty="0">
                <a:ea typeface="楷体-简"/>
              </a:rPr>
              <a:t>，</a:t>
            </a:r>
            <a:r>
              <a:rPr kumimoji="1" lang="zh-CN" altLang="en-US" dirty="0" smtClean="0">
                <a:ea typeface="楷体-简"/>
              </a:rPr>
              <a:t>后来将该系统应用于单个植入电极</a:t>
            </a:r>
            <a:r>
              <a:rPr kumimoji="1" lang="zh-CN" altLang="en-US" dirty="0">
                <a:ea typeface="楷体-简"/>
              </a:rPr>
              <a:t>的患者</a:t>
            </a:r>
            <a:r>
              <a:rPr kumimoji="1" lang="zh-CN" altLang="en-US" dirty="0" smtClean="0">
                <a:ea typeface="楷体-简"/>
              </a:rPr>
              <a:t>，达到了</a:t>
            </a:r>
            <a:r>
              <a:rPr kumimoji="1" lang="en-US" altLang="zh-CN" dirty="0">
                <a:ea typeface="楷体-简"/>
              </a:rPr>
              <a:t>10</a:t>
            </a:r>
            <a:r>
              <a:rPr kumimoji="1" lang="zh-CN" altLang="en-US" dirty="0">
                <a:ea typeface="楷体-简"/>
              </a:rPr>
              <a:t>到</a:t>
            </a:r>
            <a:r>
              <a:rPr kumimoji="1" lang="en-US" altLang="zh-CN" dirty="0">
                <a:ea typeface="楷体-简"/>
              </a:rPr>
              <a:t>12</a:t>
            </a:r>
            <a:r>
              <a:rPr kumimoji="1" lang="zh-CN" altLang="en-US" dirty="0">
                <a:ea typeface="楷体-简"/>
              </a:rPr>
              <a:t>个字</a:t>
            </a:r>
            <a:r>
              <a:rPr kumimoji="1" lang="en-US" altLang="zh-CN" dirty="0">
                <a:ea typeface="楷体-简"/>
              </a:rPr>
              <a:t>/</a:t>
            </a:r>
            <a:r>
              <a:rPr kumimoji="1" lang="zh-CN" altLang="en-US" dirty="0">
                <a:ea typeface="楷体-简"/>
              </a:rPr>
              <a:t>分钟</a:t>
            </a:r>
            <a:r>
              <a:rPr kumimoji="1" lang="zh-CN" altLang="en-US" dirty="0" smtClean="0">
                <a:ea typeface="楷体-简"/>
              </a:rPr>
              <a:t>的拼写速度。</a:t>
            </a:r>
            <a:r>
              <a:rPr kumimoji="1" lang="zh-CN" altLang="en-US" dirty="0">
                <a:ea typeface="楷体-简"/>
              </a:rPr>
              <a:t>然而，对于非侵入性</a:t>
            </a:r>
            <a:r>
              <a:rPr kumimoji="1" lang="en-US" altLang="zh-CN" dirty="0">
                <a:ea typeface="楷体-简"/>
              </a:rPr>
              <a:t>EEG</a:t>
            </a:r>
            <a:r>
              <a:rPr kumimoji="1" lang="zh-CN" altLang="en-US" dirty="0">
                <a:ea typeface="楷体-简"/>
              </a:rPr>
              <a:t>，性能没有评估</a:t>
            </a:r>
            <a:r>
              <a:rPr kumimoji="1" lang="zh-CN" altLang="en-US" dirty="0" smtClean="0">
                <a:ea typeface="楷体-简"/>
              </a:rPr>
              <a:t>。精度的下降可能是由于模</a:t>
            </a:r>
            <a:r>
              <a:rPr kumimoji="1" lang="zh-CN" altLang="en-US" dirty="0">
                <a:ea typeface="楷体-简"/>
              </a:rPr>
              <a:t>板的非尖锐的自相关函数造成的</a:t>
            </a:r>
            <a:r>
              <a:rPr kumimoji="1" lang="zh-CN" altLang="en-US" dirty="0" smtClean="0">
                <a:ea typeface="楷体-简"/>
              </a:rPr>
              <a:t>。</a:t>
            </a:r>
            <a:r>
              <a:rPr kumimoji="1" lang="en-US" altLang="zh-CN" dirty="0" smtClean="0">
                <a:ea typeface="楷体-简"/>
              </a:rPr>
              <a:t>32</a:t>
            </a:r>
            <a:r>
              <a:rPr kumimoji="1" lang="zh-CN" altLang="en-US" dirty="0">
                <a:ea typeface="楷体-简"/>
              </a:rPr>
              <a:t>个目标系统和</a:t>
            </a:r>
            <a:r>
              <a:rPr kumimoji="1" lang="en-US" altLang="zh-CN" dirty="0">
                <a:ea typeface="楷体-简"/>
              </a:rPr>
              <a:t>16</a:t>
            </a:r>
            <a:r>
              <a:rPr kumimoji="1" lang="zh-CN" altLang="en-US" dirty="0">
                <a:ea typeface="楷体-简"/>
              </a:rPr>
              <a:t>个目标系统的两个连续目标之间的时间差分别为</a:t>
            </a:r>
            <a:r>
              <a:rPr kumimoji="1" lang="en-US" altLang="zh-CN" dirty="0">
                <a:ea typeface="楷体-简"/>
              </a:rPr>
              <a:t>2</a:t>
            </a:r>
            <a:r>
              <a:rPr kumimoji="1" lang="zh-CN" altLang="en-US" dirty="0">
                <a:ea typeface="楷体-简"/>
              </a:rPr>
              <a:t>帧（</a:t>
            </a:r>
            <a:r>
              <a:rPr kumimoji="1" lang="en-US" altLang="zh-CN" dirty="0">
                <a:ea typeface="楷体-简"/>
              </a:rPr>
              <a:t>33.3</a:t>
            </a:r>
            <a:r>
              <a:rPr kumimoji="1" lang="zh-CN" altLang="en-US" dirty="0">
                <a:ea typeface="楷体-简"/>
              </a:rPr>
              <a:t>毫秒）和</a:t>
            </a:r>
            <a:r>
              <a:rPr kumimoji="1" lang="en-US" altLang="zh-CN" dirty="0">
                <a:ea typeface="楷体-简"/>
              </a:rPr>
              <a:t>4</a:t>
            </a:r>
            <a:r>
              <a:rPr kumimoji="1" lang="zh-CN" altLang="en-US" dirty="0">
                <a:ea typeface="楷体-简"/>
              </a:rPr>
              <a:t>帧（</a:t>
            </a:r>
            <a:r>
              <a:rPr kumimoji="1" lang="en-US" altLang="zh-CN" dirty="0">
                <a:ea typeface="楷体-简"/>
              </a:rPr>
              <a:t>66.7</a:t>
            </a:r>
            <a:r>
              <a:rPr kumimoji="1" lang="zh-CN" altLang="en-US" dirty="0">
                <a:ea typeface="楷体-简"/>
              </a:rPr>
              <a:t>毫秒）。因此，当模板的自相关函数不够清晰时，目标可能更容易误识别为更短的时滞。</a:t>
            </a:r>
          </a:p>
        </p:txBody>
      </p:sp>
    </p:spTree>
    <p:extLst>
      <p:ext uri="{BB962C8B-B14F-4D97-AF65-F5344CB8AC3E}">
        <p14:creationId xmlns:p14="http://schemas.microsoft.com/office/powerpoint/2010/main" val="4103161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73</TotalTime>
  <Words>481</Words>
  <Application>Microsoft Macintosh PowerPoint</Application>
  <PresentationFormat>全屏显示(4:3)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清晰</vt:lpstr>
      <vt:lpstr>A high-speed BCI based on code modulation VEP </vt:lpstr>
      <vt:lpstr>介绍 </vt:lpstr>
      <vt:lpstr> </vt:lpstr>
      <vt:lpstr>循环移位关系</vt:lpstr>
      <vt:lpstr>模板匹配方法来进行目标识别</vt:lpstr>
      <vt:lpstr>实验</vt:lpstr>
      <vt:lpstr>比较 </vt:lpstr>
      <vt:lpstr>Principle of equivalent neighbors </vt:lpstr>
      <vt:lpstr>结论 </vt:lpstr>
      <vt:lpstr>小结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high-speed BCI based on code modulation VEP </dc:title>
  <dc:creator>Ming Chan</dc:creator>
  <cp:lastModifiedBy>Ming Chan</cp:lastModifiedBy>
  <cp:revision>9</cp:revision>
  <dcterms:created xsi:type="dcterms:W3CDTF">2017-11-28T03:47:54Z</dcterms:created>
  <dcterms:modified xsi:type="dcterms:W3CDTF">2017-11-28T05:04:54Z</dcterms:modified>
</cp:coreProperties>
</file>