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0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322438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149238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3664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134372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244860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168642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252305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253768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398294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43049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CD09939-0F9C-D047-BDD2-B16D24EA3112}" type="datetimeFigureOut">
              <a:rPr kumimoji="1" lang="zh-CN" altLang="en-US" smtClean="0"/>
              <a:t>17-11-9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6775899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09939-0F9C-D047-BDD2-B16D24EA3112}" type="datetimeFigureOut">
              <a:rPr kumimoji="1" lang="zh-CN" altLang="en-US" smtClean="0"/>
              <a:t>17-11-9</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78F96-735A-0D48-89A9-8112DDA8F87A}" type="slidenum">
              <a:rPr kumimoji="1" lang="zh-CN" altLang="en-US" smtClean="0"/>
              <a:t>‹#›</a:t>
            </a:fld>
            <a:endParaRPr kumimoji="1" lang="zh-CN" altLang="en-US"/>
          </a:p>
        </p:txBody>
      </p:sp>
    </p:spTree>
    <p:extLst>
      <p:ext uri="{BB962C8B-B14F-4D97-AF65-F5344CB8AC3E}">
        <p14:creationId xmlns:p14="http://schemas.microsoft.com/office/powerpoint/2010/main" val="81290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l"/>
            <a:r>
              <a:rPr lang="en-US" altLang="zh-CN" dirty="0"/>
              <a:t>Development of an SSVEP-based BCI spelling system adopting a QWERTY-style LED keyboard </a:t>
            </a:r>
          </a:p>
        </p:txBody>
      </p:sp>
      <p:sp>
        <p:nvSpPr>
          <p:cNvPr id="3" name="副标题 2"/>
          <p:cNvSpPr>
            <a:spLocks noGrp="1"/>
          </p:cNvSpPr>
          <p:nvPr>
            <p:ph type="subTitle" idx="1"/>
          </p:nvPr>
        </p:nvSpPr>
        <p:spPr/>
        <p:txBody>
          <a:bodyPr>
            <a:normAutofit fontScale="85000" lnSpcReduction="20000"/>
          </a:bodyPr>
          <a:lstStyle/>
          <a:p>
            <a:pPr algn="l"/>
            <a:r>
              <a:rPr lang="en-US" altLang="zh-CN" dirty="0"/>
              <a:t>Hwang H J, Lim J H, Jung Y J, et al. Development of an SSVEP-based BCI spelling system adopting a QWERTY-style LED keyboard.[J]. Journal of Neuroscience Methods, 2012, 208(1):59.</a:t>
            </a:r>
            <a:endParaRPr kumimoji="1" lang="zh-CN" altLang="en-US" dirty="0"/>
          </a:p>
        </p:txBody>
      </p:sp>
    </p:spTree>
    <p:extLst>
      <p:ext uri="{BB962C8B-B14F-4D97-AF65-F5344CB8AC3E}">
        <p14:creationId xmlns:p14="http://schemas.microsoft.com/office/powerpoint/2010/main" val="315601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a:t>
            </a:r>
            <a:endParaRPr kumimoji="1" lang="zh-CN" altLang="en-US" dirty="0"/>
          </a:p>
        </p:txBody>
      </p:sp>
      <p:sp>
        <p:nvSpPr>
          <p:cNvPr id="3" name="内容占位符 2"/>
          <p:cNvSpPr>
            <a:spLocks noGrp="1"/>
          </p:cNvSpPr>
          <p:nvPr>
            <p:ph idx="1"/>
          </p:nvPr>
        </p:nvSpPr>
        <p:spPr/>
        <p:txBody>
          <a:bodyPr>
            <a:normAutofit fontScale="62500" lnSpcReduction="20000"/>
          </a:bodyPr>
          <a:lstStyle/>
          <a:p>
            <a:pPr marL="0" indent="457200">
              <a:lnSpc>
                <a:spcPct val="145000"/>
              </a:lnSpc>
              <a:buNone/>
            </a:pPr>
            <a:r>
              <a:rPr lang="zh-CN" altLang="zh-CN" dirty="0"/>
              <a:t>按照经验选择</a:t>
            </a:r>
            <a:r>
              <a:rPr lang="en-US" altLang="zh-CN" dirty="0"/>
              <a:t>5-9.9Hz</a:t>
            </a:r>
            <a:r>
              <a:rPr lang="zh-CN" altLang="zh-CN" dirty="0"/>
              <a:t>的频带，并以</a:t>
            </a:r>
            <a:r>
              <a:rPr lang="en-US" altLang="zh-CN" dirty="0"/>
              <a:t>0.1Hz</a:t>
            </a:r>
            <a:r>
              <a:rPr lang="zh-CN" altLang="zh-CN" dirty="0"/>
              <a:t>的范围均匀分割</a:t>
            </a:r>
            <a:r>
              <a:rPr lang="zh-CN" altLang="zh-CN" dirty="0" smtClean="0"/>
              <a:t>。由于引起最强</a:t>
            </a:r>
            <a:r>
              <a:rPr lang="en-US" altLang="zh-CN" dirty="0"/>
              <a:t>SSVEP</a:t>
            </a:r>
            <a:r>
              <a:rPr lang="zh-CN" altLang="zh-CN" dirty="0"/>
              <a:t>反应的特定刺激频率因个体而异，因此对于每个参与者使用不同的</a:t>
            </a:r>
            <a:r>
              <a:rPr lang="en-US" altLang="zh-CN" dirty="0"/>
              <a:t>30</a:t>
            </a:r>
            <a:r>
              <a:rPr lang="zh-CN" altLang="zh-CN" dirty="0"/>
              <a:t>个刺激频率的组合。为了选择刺激频率的最佳组合，我们记录了脑电信号，同时参与者观看了</a:t>
            </a:r>
            <a:r>
              <a:rPr lang="en-US" altLang="zh-CN" dirty="0"/>
              <a:t>50</a:t>
            </a:r>
            <a:r>
              <a:rPr lang="zh-CN" altLang="zh-CN" dirty="0"/>
              <a:t>个闪烁的</a:t>
            </a:r>
            <a:r>
              <a:rPr lang="en-US" altLang="zh-CN" dirty="0" smtClean="0"/>
              <a:t>LED</a:t>
            </a:r>
            <a:r>
              <a:rPr lang="zh-CN" altLang="zh-CN" dirty="0"/>
              <a:t>,</a:t>
            </a:r>
            <a:r>
              <a:rPr lang="zh-CN" altLang="zh-CN" dirty="0" smtClean="0"/>
              <a:t>每一个</a:t>
            </a:r>
            <a:r>
              <a:rPr lang="en-US" altLang="zh-CN" dirty="0"/>
              <a:t>10</a:t>
            </a:r>
            <a:r>
              <a:rPr lang="zh-CN" altLang="zh-CN" dirty="0"/>
              <a:t>秒。在初步记录之后，对每个候选刺激频率评估频谱功率，然后选择显示相对较强频谱功率的</a:t>
            </a:r>
            <a:r>
              <a:rPr lang="en-US" altLang="zh-CN" dirty="0"/>
              <a:t>30</a:t>
            </a:r>
            <a:r>
              <a:rPr lang="zh-CN" altLang="zh-CN" dirty="0"/>
              <a:t>个频率。对于一些参与者（参与者</a:t>
            </a:r>
            <a:r>
              <a:rPr lang="en-US" altLang="zh-CN" dirty="0"/>
              <a:t>P6-P10</a:t>
            </a:r>
            <a:r>
              <a:rPr lang="zh-CN" altLang="zh-CN" dirty="0"/>
              <a:t>），他们对所有五十个刺激频率做出了相当好的反应，使用了前三十个频率（</a:t>
            </a:r>
            <a:r>
              <a:rPr lang="en-US" altLang="zh-CN" dirty="0"/>
              <a:t>5-7.9 Hz</a:t>
            </a:r>
            <a:r>
              <a:rPr lang="zh-CN" altLang="zh-CN" dirty="0"/>
              <a:t>，跨度为</a:t>
            </a:r>
            <a:r>
              <a:rPr lang="en-US" altLang="zh-CN" dirty="0"/>
              <a:t>0.1 Hz</a:t>
            </a:r>
            <a:r>
              <a:rPr lang="zh-CN" altLang="zh-CN" dirty="0"/>
              <a:t>）。最后，将选定的</a:t>
            </a:r>
            <a:r>
              <a:rPr lang="en-US" altLang="zh-CN" dirty="0"/>
              <a:t>30</a:t>
            </a:r>
            <a:r>
              <a:rPr lang="zh-CN" altLang="zh-CN" dirty="0"/>
              <a:t>个刺激频率分配给每个按键，此时每个频率按照尽可能远离分配给其相邻</a:t>
            </a:r>
            <a:r>
              <a:rPr lang="en-US" altLang="zh-CN" dirty="0"/>
              <a:t>LED</a:t>
            </a:r>
            <a:r>
              <a:rPr lang="zh-CN" altLang="zh-CN" dirty="0"/>
              <a:t>的顺序被分配，以便最小化由周边视觉引起的混乱</a:t>
            </a:r>
            <a:r>
              <a:rPr lang="zh-CN" altLang="zh-CN" dirty="0" smtClean="0"/>
              <a:t>。相邻键之间</a:t>
            </a:r>
            <a:r>
              <a:rPr lang="zh-CN" altLang="zh-CN" dirty="0"/>
              <a:t>的最小频率差被设定为</a:t>
            </a:r>
            <a:r>
              <a:rPr lang="en-US" altLang="zh-CN" dirty="0"/>
              <a:t>0.7Hz</a:t>
            </a:r>
            <a:r>
              <a:rPr lang="zh-CN" altLang="zh-CN" dirty="0" smtClean="0"/>
              <a:t>。图</a:t>
            </a:r>
            <a:r>
              <a:rPr lang="en-US" altLang="zh-CN" dirty="0"/>
              <a:t>2</a:t>
            </a:r>
            <a:r>
              <a:rPr lang="zh-CN" altLang="zh-CN" dirty="0"/>
              <a:t>显示了假设</a:t>
            </a:r>
            <a:r>
              <a:rPr lang="en-US" altLang="zh-CN" dirty="0"/>
              <a:t>30</a:t>
            </a:r>
            <a:r>
              <a:rPr lang="zh-CN" altLang="zh-CN" dirty="0"/>
              <a:t>个频率范围从</a:t>
            </a:r>
            <a:r>
              <a:rPr lang="en-US" altLang="zh-CN" dirty="0"/>
              <a:t>5Hz</a:t>
            </a:r>
            <a:r>
              <a:rPr lang="zh-CN" altLang="zh-CN" dirty="0"/>
              <a:t>到</a:t>
            </a:r>
            <a:r>
              <a:rPr lang="en-US" altLang="zh-CN" dirty="0"/>
              <a:t>7.9Hz</a:t>
            </a:r>
            <a:r>
              <a:rPr lang="zh-CN" altLang="zh-CN" dirty="0"/>
              <a:t>，跨度为</a:t>
            </a:r>
            <a:r>
              <a:rPr lang="en-US" altLang="zh-CN" dirty="0"/>
              <a:t>0.1Hz</a:t>
            </a:r>
            <a:r>
              <a:rPr lang="zh-CN" altLang="zh-CN" dirty="0"/>
              <a:t>的刺激频率排列的一个例子。</a:t>
            </a:r>
          </a:p>
          <a:p>
            <a:pPr marL="0" indent="0">
              <a:buNone/>
            </a:pPr>
            <a:endParaRPr kumimoji="1" lang="zh-CN" altLang="en-US" dirty="0"/>
          </a:p>
        </p:txBody>
      </p:sp>
    </p:spTree>
    <p:extLst>
      <p:ext uri="{BB962C8B-B14F-4D97-AF65-F5344CB8AC3E}">
        <p14:creationId xmlns:p14="http://schemas.microsoft.com/office/powerpoint/2010/main" val="93090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pic>
        <p:nvPicPr>
          <p:cNvPr id="4" name="内容占位符 3" descr="屏幕快照 2017-11-09 下午6.14.0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780" t="-38385" r="4975" b="-47309"/>
          <a:stretch/>
        </p:blipFill>
        <p:spPr>
          <a:xfrm>
            <a:off x="0" y="0"/>
            <a:ext cx="9144000" cy="6858000"/>
          </a:xfrm>
        </p:spPr>
      </p:pic>
    </p:spTree>
    <p:extLst>
      <p:ext uri="{BB962C8B-B14F-4D97-AF65-F5344CB8AC3E}">
        <p14:creationId xmlns:p14="http://schemas.microsoft.com/office/powerpoint/2010/main" val="323201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a:t>
            </a:r>
            <a:endParaRPr kumimoji="1" lang="zh-CN" altLang="en-US" dirty="0"/>
          </a:p>
        </p:txBody>
      </p:sp>
      <p:sp>
        <p:nvSpPr>
          <p:cNvPr id="3" name="内容占位符 2"/>
          <p:cNvSpPr>
            <a:spLocks noGrp="1"/>
          </p:cNvSpPr>
          <p:nvPr>
            <p:ph idx="1"/>
          </p:nvPr>
        </p:nvSpPr>
        <p:spPr/>
        <p:txBody>
          <a:bodyPr>
            <a:normAutofit fontScale="40000" lnSpcReduction="20000"/>
          </a:bodyPr>
          <a:lstStyle/>
          <a:p>
            <a:pPr marL="0" indent="457200">
              <a:lnSpc>
                <a:spcPct val="145000"/>
              </a:lnSpc>
              <a:buNone/>
            </a:pPr>
            <a:r>
              <a:rPr lang="zh-CN" altLang="zh-CN" sz="4000" dirty="0" smtClean="0"/>
              <a:t>离线实验</a:t>
            </a:r>
            <a:r>
              <a:rPr lang="zh-CN" altLang="zh-CN" sz="4000" dirty="0"/>
              <a:t>是由五名参与者</a:t>
            </a:r>
            <a:r>
              <a:rPr lang="zh-CN" altLang="zh-CN" sz="4000" dirty="0" smtClean="0"/>
              <a:t>使用第一版拼写器进</a:t>
            </a:r>
            <a:r>
              <a:rPr lang="zh-CN" altLang="zh-CN" sz="4000" dirty="0"/>
              <a:t>行的，目的是验证是否可以对具有如此小的频率跨度的</a:t>
            </a:r>
            <a:r>
              <a:rPr lang="en-US" altLang="zh-CN" sz="4000" dirty="0"/>
              <a:t>SSVEP</a:t>
            </a:r>
            <a:r>
              <a:rPr lang="zh-CN" altLang="zh-CN" sz="4000" dirty="0"/>
              <a:t>响应进行分类，从而用于实际的基于</a:t>
            </a:r>
            <a:r>
              <a:rPr lang="en-US" altLang="zh-CN" sz="4000" dirty="0"/>
              <a:t>SSVEP</a:t>
            </a:r>
            <a:r>
              <a:rPr lang="zh-CN" altLang="zh-CN" sz="4000" dirty="0"/>
              <a:t>的</a:t>
            </a:r>
            <a:r>
              <a:rPr lang="en-US" altLang="zh-CN" sz="4000" dirty="0"/>
              <a:t>BCI</a:t>
            </a:r>
            <a:r>
              <a:rPr lang="zh-CN" altLang="zh-CN" sz="4000" dirty="0"/>
              <a:t>系统。</a:t>
            </a:r>
            <a:r>
              <a:rPr lang="zh-CN" altLang="zh-CN" sz="4000" dirty="0" smtClean="0"/>
              <a:t>在离线实验中</a:t>
            </a:r>
            <a:r>
              <a:rPr lang="zh-CN" altLang="zh-CN" sz="4000" dirty="0"/>
              <a:t>，要求参与者根据实验负责人的口头指示，</a:t>
            </a:r>
            <a:r>
              <a:rPr lang="zh-CN" altLang="zh-CN" sz="4000" dirty="0" smtClean="0"/>
              <a:t>以随机顺序</a:t>
            </a:r>
            <a:r>
              <a:rPr lang="zh-CN" altLang="en-US" sz="4000" dirty="0" smtClean="0"/>
              <a:t>对</a:t>
            </a:r>
            <a:r>
              <a:rPr lang="zh-CN" altLang="zh-CN" sz="4000" dirty="0" smtClean="0"/>
              <a:t>每个</a:t>
            </a:r>
            <a:r>
              <a:rPr lang="zh-CN" altLang="en-US" sz="4000" dirty="0" smtClean="0"/>
              <a:t>字符聚焦</a:t>
            </a:r>
            <a:r>
              <a:rPr lang="en-US" altLang="zh-CN" sz="4000" dirty="0" smtClean="0"/>
              <a:t>10</a:t>
            </a:r>
            <a:r>
              <a:rPr lang="zh-CN" altLang="zh-CN" sz="4000" dirty="0"/>
              <a:t>秒</a:t>
            </a:r>
            <a:r>
              <a:rPr lang="zh-CN" altLang="zh-CN" sz="4000" dirty="0" smtClean="0">
                <a:latin typeface="+mn-ea"/>
              </a:rPr>
              <a:t>。由于第一版拼</a:t>
            </a:r>
            <a:r>
              <a:rPr lang="zh-CN" altLang="zh-CN" sz="4000" dirty="0">
                <a:latin typeface="+mn-ea"/>
              </a:rPr>
              <a:t>写器的总宽度为</a:t>
            </a:r>
            <a:r>
              <a:rPr lang="en-US" altLang="zh-CN" sz="4000" dirty="0">
                <a:latin typeface="+mn-ea"/>
              </a:rPr>
              <a:t>32</a:t>
            </a:r>
            <a:r>
              <a:rPr lang="zh-CN" altLang="zh-CN" sz="4000" dirty="0">
                <a:latin typeface="+mn-ea"/>
              </a:rPr>
              <a:t>厘米，因此对于</a:t>
            </a:r>
            <a:r>
              <a:rPr lang="en-US" altLang="zh-CN" sz="4000" dirty="0" smtClean="0">
                <a:latin typeface="+mn-ea"/>
              </a:rPr>
              <a:t>40</a:t>
            </a:r>
            <a:r>
              <a:rPr lang="zh-CN" altLang="en-US" sz="4000" dirty="0" smtClean="0">
                <a:latin typeface="+mn-ea"/>
              </a:rPr>
              <a:t>度</a:t>
            </a:r>
            <a:r>
              <a:rPr lang="zh-CN" altLang="zh-CN" sz="4000" dirty="0" smtClean="0">
                <a:latin typeface="+mn-ea"/>
              </a:rPr>
              <a:t>的视</a:t>
            </a:r>
            <a:r>
              <a:rPr lang="zh-CN" altLang="zh-CN" sz="4000" dirty="0">
                <a:latin typeface="+mn-ea"/>
              </a:rPr>
              <a:t>角，</a:t>
            </a:r>
            <a:r>
              <a:rPr lang="en-US" altLang="zh-CN" sz="4000" dirty="0">
                <a:latin typeface="+mn-ea"/>
              </a:rPr>
              <a:t>44</a:t>
            </a:r>
            <a:r>
              <a:rPr lang="zh-CN" altLang="zh-CN" sz="4000" dirty="0">
                <a:latin typeface="+mn-ea"/>
              </a:rPr>
              <a:t>厘米是最适当的，对于</a:t>
            </a:r>
            <a:r>
              <a:rPr lang="en-US" altLang="zh-CN" sz="4000" dirty="0" smtClean="0">
                <a:latin typeface="+mn-ea"/>
              </a:rPr>
              <a:t>30</a:t>
            </a:r>
            <a:r>
              <a:rPr lang="zh-CN" altLang="en-US" sz="4000" dirty="0" smtClean="0">
                <a:latin typeface="+mn-ea"/>
              </a:rPr>
              <a:t>度</a:t>
            </a:r>
            <a:r>
              <a:rPr lang="zh-CN" altLang="zh-CN" sz="4000" dirty="0" smtClean="0">
                <a:latin typeface="+mn-ea"/>
              </a:rPr>
              <a:t>的视</a:t>
            </a:r>
            <a:r>
              <a:rPr lang="zh-CN" altLang="zh-CN" sz="4000" dirty="0">
                <a:latin typeface="+mn-ea"/>
              </a:rPr>
              <a:t>角，</a:t>
            </a:r>
            <a:r>
              <a:rPr lang="en-US" altLang="zh-CN" sz="4000" dirty="0">
                <a:latin typeface="+mn-ea"/>
              </a:rPr>
              <a:t>66</a:t>
            </a:r>
            <a:r>
              <a:rPr lang="zh-CN" altLang="zh-CN" sz="4000" dirty="0">
                <a:latin typeface="+mn-ea"/>
              </a:rPr>
              <a:t>厘米的距离是适当的。</a:t>
            </a:r>
            <a:r>
              <a:rPr lang="zh-CN" altLang="zh-CN" sz="4000" dirty="0" smtClean="0">
                <a:effectLst/>
                <a:latin typeface="+mn-ea"/>
              </a:rPr>
              <a:t> </a:t>
            </a:r>
            <a:endParaRPr lang="zh-CN" altLang="zh-CN" sz="4000" dirty="0">
              <a:latin typeface="+mn-ea"/>
            </a:endParaRPr>
          </a:p>
          <a:p>
            <a:pPr marL="0" indent="457200">
              <a:lnSpc>
                <a:spcPct val="145000"/>
              </a:lnSpc>
              <a:buNone/>
            </a:pPr>
            <a:r>
              <a:rPr lang="zh-CN" altLang="zh-CN" sz="4000" dirty="0"/>
              <a:t>其中五名参与者之一（</a:t>
            </a:r>
            <a:r>
              <a:rPr lang="en-US" altLang="zh-CN" sz="4000" dirty="0"/>
              <a:t>P5</a:t>
            </a:r>
            <a:r>
              <a:rPr lang="zh-CN" altLang="zh-CN" sz="4000" dirty="0"/>
              <a:t>）</a:t>
            </a:r>
            <a:r>
              <a:rPr lang="zh-CN" altLang="zh-CN" sz="4000" dirty="0" smtClean="0"/>
              <a:t>也在</a:t>
            </a:r>
            <a:r>
              <a:rPr lang="zh-CN" altLang="en-US" sz="4000" dirty="0" smtClean="0"/>
              <a:t>离线</a:t>
            </a:r>
            <a:r>
              <a:rPr lang="zh-CN" altLang="zh-CN" sz="4000" dirty="0" smtClean="0"/>
              <a:t>实验</a:t>
            </a:r>
            <a:r>
              <a:rPr lang="zh-CN" altLang="zh-CN" sz="4000" dirty="0"/>
              <a:t>的第二天参加</a:t>
            </a:r>
            <a:r>
              <a:rPr lang="zh-CN" altLang="zh-CN" sz="4000" dirty="0" smtClean="0"/>
              <a:t>了在线实验。根据离线</a:t>
            </a:r>
            <a:r>
              <a:rPr lang="zh-CN" altLang="zh-CN" sz="4000" dirty="0"/>
              <a:t>分析的结果，在线实验中使用了两个电极（</a:t>
            </a:r>
            <a:r>
              <a:rPr lang="en-US" altLang="zh-CN" sz="4000" dirty="0"/>
              <a:t>Oz</a:t>
            </a:r>
            <a:r>
              <a:rPr lang="zh-CN" altLang="zh-CN" sz="4000" dirty="0"/>
              <a:t>和</a:t>
            </a:r>
            <a:r>
              <a:rPr lang="en-US" altLang="zh-CN" sz="4000" dirty="0"/>
              <a:t>O2</a:t>
            </a:r>
            <a:r>
              <a:rPr lang="zh-CN" altLang="zh-CN" sz="4000" dirty="0"/>
              <a:t>）和</a:t>
            </a:r>
            <a:r>
              <a:rPr lang="en-US" altLang="zh-CN" sz="4000" dirty="0"/>
              <a:t>40</a:t>
            </a:r>
            <a:r>
              <a:rPr lang="zh-CN" altLang="zh-CN" sz="4000" dirty="0"/>
              <a:t>°的视角（参见表</a:t>
            </a:r>
            <a:r>
              <a:rPr lang="en-US" altLang="zh-CN" sz="4000" dirty="0"/>
              <a:t>1</a:t>
            </a:r>
            <a:r>
              <a:rPr lang="zh-CN" altLang="zh-CN" sz="4000" dirty="0"/>
              <a:t>，提前查看离线实验结果）。我们测试了十五个英文单词（</a:t>
            </a:r>
            <a:r>
              <a:rPr lang="en-US" altLang="zh-CN" sz="4000" dirty="0"/>
              <a:t>68</a:t>
            </a:r>
            <a:r>
              <a:rPr lang="zh-CN" altLang="zh-CN" sz="4000" dirty="0"/>
              <a:t>个字符）。如果出现错误，参与者可以使用“</a:t>
            </a:r>
            <a:r>
              <a:rPr lang="en-US" altLang="zh-CN" sz="4000" dirty="0"/>
              <a:t>BACKSPACE</a:t>
            </a:r>
            <a:r>
              <a:rPr lang="zh-CN" altLang="zh-CN" sz="4000" dirty="0"/>
              <a:t>”键更正拼写错误的字符。结果被提供给参与</a:t>
            </a:r>
            <a:r>
              <a:rPr lang="zh-CN" altLang="zh-CN" sz="4000" dirty="0" smtClean="0"/>
              <a:t>者实时使用视觉和听觉信息</a:t>
            </a:r>
            <a:r>
              <a:rPr lang="zh-CN" altLang="en-US" sz="4000" dirty="0" smtClean="0"/>
              <a:t>。</a:t>
            </a:r>
            <a:r>
              <a:rPr lang="zh-CN" altLang="zh-CN" sz="4000" dirty="0" smtClean="0"/>
              <a:t>我们测试了拼写一个</a:t>
            </a:r>
            <a:r>
              <a:rPr lang="zh-CN" altLang="zh-CN" sz="4000" dirty="0"/>
              <a:t>字符（</a:t>
            </a:r>
            <a:r>
              <a:rPr lang="en-US" altLang="zh-CN" sz="4000" dirty="0"/>
              <a:t>5,6</a:t>
            </a:r>
            <a:r>
              <a:rPr lang="zh-CN" altLang="zh-CN" sz="4000" dirty="0"/>
              <a:t>和</a:t>
            </a:r>
            <a:r>
              <a:rPr lang="en-US" altLang="zh-CN" sz="4000" dirty="0"/>
              <a:t>7</a:t>
            </a:r>
            <a:r>
              <a:rPr lang="zh-CN" altLang="zh-CN" sz="4000" dirty="0"/>
              <a:t>秒）所需的三个不同的时间</a:t>
            </a:r>
            <a:r>
              <a:rPr lang="zh-CN" altLang="zh-CN" sz="4000" dirty="0" smtClean="0"/>
              <a:t>段来调查拼写系统</a:t>
            </a:r>
            <a:r>
              <a:rPr lang="zh-CN" altLang="zh-CN" sz="4000" dirty="0"/>
              <a:t>的表现的变化。图</a:t>
            </a:r>
            <a:r>
              <a:rPr lang="en-US" altLang="zh-CN" sz="4000" dirty="0"/>
              <a:t>3</a:t>
            </a:r>
            <a:r>
              <a:rPr lang="zh-CN" altLang="zh-CN" sz="4000" dirty="0"/>
              <a:t>显示了参与者（</a:t>
            </a:r>
            <a:r>
              <a:rPr lang="en-US" altLang="zh-CN" sz="4000" dirty="0"/>
              <a:t>P5</a:t>
            </a:r>
            <a:r>
              <a:rPr lang="zh-CN" altLang="zh-CN" sz="4000" dirty="0"/>
              <a:t>）试图拼写“</a:t>
            </a:r>
            <a:r>
              <a:rPr lang="en-US" altLang="zh-CN" sz="4000" dirty="0"/>
              <a:t>X</a:t>
            </a:r>
            <a:r>
              <a:rPr lang="zh-CN" altLang="zh-CN" sz="4000" dirty="0"/>
              <a:t>”以完整拼写给定的英语单词“</a:t>
            </a:r>
            <a:r>
              <a:rPr lang="en-US" altLang="zh-CN" sz="4000" dirty="0"/>
              <a:t>TAXI</a:t>
            </a:r>
            <a:r>
              <a:rPr lang="zh-CN" altLang="zh-CN" sz="4000" dirty="0"/>
              <a:t>”的在线试验的屏幕截图。</a:t>
            </a:r>
          </a:p>
          <a:p>
            <a:pPr marL="0" indent="0">
              <a:buNone/>
            </a:pPr>
            <a:endParaRPr kumimoji="1" lang="zh-CN" altLang="en-US" dirty="0"/>
          </a:p>
        </p:txBody>
      </p:sp>
    </p:spTree>
    <p:extLst>
      <p:ext uri="{BB962C8B-B14F-4D97-AF65-F5344CB8AC3E}">
        <p14:creationId xmlns:p14="http://schemas.microsoft.com/office/powerpoint/2010/main" val="41504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pic>
        <p:nvPicPr>
          <p:cNvPr id="4" name="内容占位符 3" descr="屏幕快照 2017-11-09 下午6.23.27.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8531" r="-1184" b="-111299"/>
          <a:stretch/>
        </p:blipFill>
        <p:spPr>
          <a:xfrm>
            <a:off x="0" y="0"/>
            <a:ext cx="9144000" cy="6858000"/>
          </a:xfrm>
        </p:spPr>
      </p:pic>
    </p:spTree>
    <p:extLst>
      <p:ext uri="{BB962C8B-B14F-4D97-AF65-F5344CB8AC3E}">
        <p14:creationId xmlns:p14="http://schemas.microsoft.com/office/powerpoint/2010/main" val="217031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	</a:t>
            </a:r>
            <a:endParaRPr kumimoji="1" lang="zh-CN" altLang="en-US" dirty="0"/>
          </a:p>
        </p:txBody>
      </p:sp>
      <p:sp>
        <p:nvSpPr>
          <p:cNvPr id="3" name="内容占位符 2"/>
          <p:cNvSpPr>
            <a:spLocks noGrp="1"/>
          </p:cNvSpPr>
          <p:nvPr>
            <p:ph idx="1"/>
          </p:nvPr>
        </p:nvSpPr>
        <p:spPr/>
        <p:txBody>
          <a:bodyPr>
            <a:normAutofit fontScale="55000" lnSpcReduction="20000"/>
          </a:bodyPr>
          <a:lstStyle/>
          <a:p>
            <a:pPr marL="0" indent="457200">
              <a:lnSpc>
                <a:spcPct val="145000"/>
              </a:lnSpc>
              <a:buNone/>
            </a:pPr>
            <a:r>
              <a:rPr lang="zh-CN" altLang="zh-CN" dirty="0"/>
              <a:t>为了进一步确认我们的拼写系统的可行性，使用第二个</a:t>
            </a:r>
            <a:r>
              <a:rPr lang="zh-CN" altLang="zh-CN" dirty="0" smtClean="0"/>
              <a:t>版本的拼写器进</a:t>
            </a:r>
            <a:r>
              <a:rPr lang="zh-CN" altLang="zh-CN" dirty="0"/>
              <a:t>行了其他的在线实验，这些拼写器的相邻键之间的距离比第一个</a:t>
            </a:r>
            <a:r>
              <a:rPr lang="zh-CN" altLang="zh-CN" dirty="0" smtClean="0"/>
              <a:t>版本的拼写器要长</a:t>
            </a:r>
            <a:r>
              <a:rPr lang="zh-CN" altLang="zh-CN" dirty="0"/>
              <a:t>。我们评估了新招募的五名志愿</a:t>
            </a:r>
            <a:r>
              <a:rPr lang="zh-CN" altLang="zh-CN" dirty="0" smtClean="0"/>
              <a:t>者的第二版拼</a:t>
            </a:r>
            <a:r>
              <a:rPr lang="zh-CN" altLang="zh-CN" dirty="0"/>
              <a:t>写器的表现。在在线实验之前，根据每个参与者的初步</a:t>
            </a:r>
            <a:r>
              <a:rPr lang="en-US" altLang="zh-CN" dirty="0"/>
              <a:t>EEG</a:t>
            </a:r>
            <a:r>
              <a:rPr lang="zh-CN" altLang="zh-CN" dirty="0"/>
              <a:t>记录的离线分析，对每个参与者（</a:t>
            </a:r>
            <a:r>
              <a:rPr lang="en-US" altLang="zh-CN" dirty="0"/>
              <a:t>Oz</a:t>
            </a:r>
            <a:r>
              <a:rPr lang="zh-CN" altLang="zh-CN" dirty="0"/>
              <a:t>和</a:t>
            </a:r>
            <a:r>
              <a:rPr lang="en-US" altLang="zh-CN" dirty="0" smtClean="0"/>
              <a:t>O1</a:t>
            </a:r>
            <a:r>
              <a:rPr lang="zh-CN" altLang="zh-CN" dirty="0"/>
              <a:t>：</a:t>
            </a:r>
            <a:r>
              <a:rPr lang="zh-CN" altLang="zh-CN" dirty="0" smtClean="0"/>
              <a:t>参与者</a:t>
            </a:r>
            <a:r>
              <a:rPr lang="en-US" altLang="zh-CN" dirty="0"/>
              <a:t>P6</a:t>
            </a:r>
            <a:r>
              <a:rPr lang="zh-CN" altLang="zh-CN" dirty="0"/>
              <a:t>，</a:t>
            </a:r>
            <a:r>
              <a:rPr lang="en-US" altLang="zh-CN" dirty="0"/>
              <a:t>P7</a:t>
            </a:r>
            <a:r>
              <a:rPr lang="zh-CN" altLang="zh-CN" dirty="0"/>
              <a:t>，</a:t>
            </a:r>
            <a:r>
              <a:rPr lang="en-US" altLang="zh-CN" dirty="0"/>
              <a:t>P8</a:t>
            </a:r>
            <a:r>
              <a:rPr lang="zh-CN" altLang="zh-CN" dirty="0"/>
              <a:t>和</a:t>
            </a:r>
            <a:r>
              <a:rPr lang="en-US" altLang="zh-CN" dirty="0"/>
              <a:t>P9</a:t>
            </a:r>
            <a:r>
              <a:rPr lang="en-US" altLang="zh-CN" dirty="0" smtClean="0"/>
              <a:t>;Oz</a:t>
            </a:r>
            <a:r>
              <a:rPr lang="zh-CN" altLang="zh-CN" dirty="0"/>
              <a:t>，</a:t>
            </a:r>
            <a:r>
              <a:rPr lang="en-US" altLang="zh-CN" dirty="0"/>
              <a:t>O1</a:t>
            </a:r>
            <a:r>
              <a:rPr lang="zh-CN" altLang="zh-CN" dirty="0"/>
              <a:t>和</a:t>
            </a:r>
            <a:r>
              <a:rPr lang="en-US" altLang="zh-CN" dirty="0" smtClean="0"/>
              <a:t>O2</a:t>
            </a:r>
            <a:r>
              <a:rPr lang="zh-CN" altLang="zh-CN" dirty="0"/>
              <a:t>：</a:t>
            </a:r>
            <a:r>
              <a:rPr lang="zh-CN" altLang="en-US" dirty="0" smtClean="0"/>
              <a:t>参与者</a:t>
            </a:r>
            <a:r>
              <a:rPr lang="en-US" altLang="zh-CN" dirty="0" smtClean="0"/>
              <a:t>P10</a:t>
            </a:r>
            <a:r>
              <a:rPr lang="zh-CN" altLang="zh-CN" dirty="0" smtClean="0"/>
              <a:t>）独立选择最佳</a:t>
            </a:r>
            <a:r>
              <a:rPr lang="zh-CN" altLang="en-US" dirty="0" smtClean="0"/>
              <a:t>电极位置。</a:t>
            </a:r>
            <a:r>
              <a:rPr lang="zh-CN" altLang="zh-CN" dirty="0" smtClean="0"/>
              <a:t>参与者与拼写</a:t>
            </a:r>
            <a:r>
              <a:rPr lang="zh-CN" altLang="en-US" dirty="0" smtClean="0"/>
              <a:t>器</a:t>
            </a:r>
            <a:r>
              <a:rPr lang="zh-CN" altLang="zh-CN" dirty="0" smtClean="0"/>
              <a:t>之间</a:t>
            </a:r>
            <a:r>
              <a:rPr lang="zh-CN" altLang="zh-CN" dirty="0"/>
              <a:t>的距离经验设定为</a:t>
            </a:r>
            <a:r>
              <a:rPr lang="en-US" altLang="zh-CN" dirty="0"/>
              <a:t>50</a:t>
            </a:r>
            <a:r>
              <a:rPr lang="zh-CN" altLang="zh-CN" dirty="0"/>
              <a:t>厘米，</a:t>
            </a:r>
            <a:r>
              <a:rPr lang="zh-CN" altLang="zh-CN" dirty="0" smtClean="0"/>
              <a:t>因为我们离线</a:t>
            </a:r>
            <a:r>
              <a:rPr lang="zh-CN" altLang="zh-CN" dirty="0"/>
              <a:t>研究表明，视角对拼写器</a:t>
            </a:r>
            <a:r>
              <a:rPr lang="zh-CN" altLang="zh-CN" dirty="0" smtClean="0"/>
              <a:t>性能的影响并不</a:t>
            </a:r>
            <a:r>
              <a:rPr lang="zh-CN" altLang="en-US" dirty="0" smtClean="0"/>
              <a:t>显著</a:t>
            </a:r>
            <a:r>
              <a:rPr lang="zh-CN" altLang="zh-CN" dirty="0" smtClean="0"/>
              <a:t>。在</a:t>
            </a:r>
            <a:r>
              <a:rPr lang="zh-CN" altLang="en-US" dirty="0" smtClean="0"/>
              <a:t>在线</a:t>
            </a:r>
            <a:r>
              <a:rPr lang="zh-CN" altLang="zh-CN" dirty="0" smtClean="0"/>
              <a:t>实验之</a:t>
            </a:r>
            <a:r>
              <a:rPr lang="zh-CN" altLang="zh-CN" dirty="0"/>
              <a:t>前，参加者需要</a:t>
            </a:r>
            <a:r>
              <a:rPr lang="en-US" altLang="zh-CN" dirty="0"/>
              <a:t>30</a:t>
            </a:r>
            <a:r>
              <a:rPr lang="zh-CN" altLang="zh-CN" dirty="0"/>
              <a:t>分钟的训练时间才能习惯拼写系统</a:t>
            </a:r>
            <a:r>
              <a:rPr lang="zh-CN" altLang="zh-CN" dirty="0" smtClean="0"/>
              <a:t>。每个</a:t>
            </a:r>
            <a:r>
              <a:rPr lang="zh-CN" altLang="zh-CN" dirty="0"/>
              <a:t>参与者被要求拼写在以前的在线实验中使用的</a:t>
            </a:r>
            <a:r>
              <a:rPr lang="en-US" altLang="zh-CN" dirty="0"/>
              <a:t>15</a:t>
            </a:r>
            <a:r>
              <a:rPr lang="zh-CN" altLang="zh-CN" dirty="0"/>
              <a:t>个英文单词（</a:t>
            </a:r>
            <a:r>
              <a:rPr lang="en-US" altLang="zh-CN" dirty="0"/>
              <a:t>68</a:t>
            </a:r>
            <a:r>
              <a:rPr lang="zh-CN" altLang="zh-CN" dirty="0"/>
              <a:t>个字符）。拼写一个字符所需的时间被设置为</a:t>
            </a:r>
            <a:r>
              <a:rPr lang="en-US" altLang="zh-CN" dirty="0"/>
              <a:t>6</a:t>
            </a:r>
            <a:r>
              <a:rPr lang="zh-CN" altLang="zh-CN" dirty="0"/>
              <a:t>秒。由于一名参与者（</a:t>
            </a:r>
            <a:r>
              <a:rPr lang="en-US" altLang="zh-CN" dirty="0"/>
              <a:t>P6</a:t>
            </a:r>
            <a:r>
              <a:rPr lang="zh-CN" altLang="zh-CN" dirty="0"/>
              <a:t>）拼写所有给定的</a:t>
            </a:r>
            <a:r>
              <a:rPr lang="en-US" altLang="zh-CN" dirty="0"/>
              <a:t>68</a:t>
            </a:r>
            <a:r>
              <a:rPr lang="zh-CN" altLang="zh-CN" dirty="0"/>
              <a:t>个字符没有任何错误，我们进一步测试了参与者的较短的时间段（</a:t>
            </a:r>
            <a:r>
              <a:rPr lang="en-US" altLang="zh-CN" dirty="0"/>
              <a:t>4s</a:t>
            </a:r>
            <a:r>
              <a:rPr lang="zh-CN" altLang="zh-CN" dirty="0"/>
              <a:t>和</a:t>
            </a:r>
            <a:r>
              <a:rPr lang="en-US" altLang="zh-CN" dirty="0" smtClean="0"/>
              <a:t>5s</a:t>
            </a:r>
            <a:r>
              <a:rPr lang="zh-CN" altLang="zh-CN" dirty="0" smtClean="0"/>
              <a:t>）</a:t>
            </a:r>
            <a:r>
              <a:rPr lang="zh-CN" altLang="en-US" dirty="0" smtClean="0"/>
              <a:t>。</a:t>
            </a:r>
            <a:endParaRPr kumimoji="1" lang="zh-CN" altLang="en-US" dirty="0"/>
          </a:p>
        </p:txBody>
      </p:sp>
    </p:spTree>
    <p:extLst>
      <p:ext uri="{BB962C8B-B14F-4D97-AF65-F5344CB8AC3E}">
        <p14:creationId xmlns:p14="http://schemas.microsoft.com/office/powerpoint/2010/main" val="344419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a:t>
            </a:r>
            <a:endParaRPr kumimoji="1" lang="zh-CN" altLang="en-US" dirty="0"/>
          </a:p>
        </p:txBody>
      </p:sp>
      <p:sp>
        <p:nvSpPr>
          <p:cNvPr id="3" name="内容占位符 2"/>
          <p:cNvSpPr>
            <a:spLocks noGrp="1"/>
          </p:cNvSpPr>
          <p:nvPr>
            <p:ph idx="1"/>
          </p:nvPr>
        </p:nvSpPr>
        <p:spPr/>
        <p:txBody>
          <a:bodyPr>
            <a:normAutofit fontScale="62500" lnSpcReduction="20000"/>
          </a:bodyPr>
          <a:lstStyle/>
          <a:p>
            <a:pPr marL="0" indent="457200">
              <a:lnSpc>
                <a:spcPct val="145000"/>
              </a:lnSpc>
              <a:buNone/>
            </a:pPr>
            <a:r>
              <a:rPr lang="zh-CN" altLang="zh-CN" dirty="0"/>
              <a:t>为了使用</a:t>
            </a:r>
            <a:r>
              <a:rPr lang="en-US" altLang="zh-CN" dirty="0"/>
              <a:t>SSVEP</a:t>
            </a:r>
            <a:r>
              <a:rPr lang="zh-CN" altLang="zh-CN" dirty="0"/>
              <a:t>响应作为特征向量，使用具有</a:t>
            </a:r>
            <a:r>
              <a:rPr lang="en-US" altLang="zh-CN" dirty="0"/>
              <a:t>0.1Hz</a:t>
            </a:r>
            <a:r>
              <a:rPr lang="zh-CN" altLang="zh-CN" dirty="0"/>
              <a:t>的频率分辨率的快速傅立叶变换（</a:t>
            </a:r>
            <a:r>
              <a:rPr lang="en-US" altLang="zh-CN" dirty="0"/>
              <a:t>FFT</a:t>
            </a:r>
            <a:r>
              <a:rPr lang="zh-CN" altLang="zh-CN" dirty="0"/>
              <a:t>）</a:t>
            </a:r>
            <a:r>
              <a:rPr lang="zh-CN" altLang="zh-CN" dirty="0" smtClean="0"/>
              <a:t>来估计</a:t>
            </a:r>
            <a:r>
              <a:rPr lang="zh-CN" altLang="en-US" dirty="0" smtClean="0"/>
              <a:t>被</a:t>
            </a:r>
            <a:r>
              <a:rPr lang="zh-CN" altLang="zh-CN" dirty="0" smtClean="0"/>
              <a:t>记录</a:t>
            </a:r>
            <a:r>
              <a:rPr lang="zh-CN" altLang="zh-CN" dirty="0"/>
              <a:t>的</a:t>
            </a:r>
            <a:r>
              <a:rPr lang="en-US" altLang="zh-CN" dirty="0"/>
              <a:t>EEG</a:t>
            </a:r>
            <a:r>
              <a:rPr lang="zh-CN" altLang="zh-CN" dirty="0"/>
              <a:t>数据的频谱密度</a:t>
            </a:r>
            <a:r>
              <a:rPr lang="zh-CN" altLang="zh-CN" dirty="0" smtClean="0"/>
              <a:t>。由于我们</a:t>
            </a:r>
            <a:r>
              <a:rPr lang="zh-CN" altLang="zh-CN" dirty="0"/>
              <a:t>使用了不同的时间段（</a:t>
            </a:r>
            <a:r>
              <a:rPr lang="en-US" altLang="zh-CN" dirty="0"/>
              <a:t>4,5,6</a:t>
            </a:r>
            <a:r>
              <a:rPr lang="zh-CN" altLang="zh-CN" dirty="0"/>
              <a:t>和</a:t>
            </a:r>
            <a:r>
              <a:rPr lang="en-US" altLang="zh-CN" dirty="0"/>
              <a:t>7 s</a:t>
            </a:r>
            <a:r>
              <a:rPr lang="zh-CN" altLang="zh-CN" dirty="0"/>
              <a:t>），因此在</a:t>
            </a:r>
            <a:r>
              <a:rPr lang="en-US" altLang="zh-CN" dirty="0"/>
              <a:t>EEG</a:t>
            </a:r>
            <a:r>
              <a:rPr lang="zh-CN" altLang="zh-CN" dirty="0"/>
              <a:t>数据的末尾添加了适当数量的零，以保持频率分辨率为</a:t>
            </a:r>
            <a:r>
              <a:rPr lang="en-US" altLang="zh-CN" dirty="0"/>
              <a:t>0.1 Hz</a:t>
            </a:r>
            <a:r>
              <a:rPr lang="zh-CN" altLang="zh-CN" dirty="0" smtClean="0"/>
              <a:t>。为了确定每个</a:t>
            </a:r>
            <a:r>
              <a:rPr lang="zh-CN" altLang="zh-CN" dirty="0"/>
              <a:t>参与者的最佳电极组合，我们评估了三种记录电极（</a:t>
            </a:r>
            <a:r>
              <a:rPr lang="en-US" altLang="zh-CN" dirty="0"/>
              <a:t>O1</a:t>
            </a:r>
            <a:r>
              <a:rPr lang="zh-CN" altLang="zh-CN" dirty="0"/>
              <a:t>，</a:t>
            </a:r>
            <a:r>
              <a:rPr lang="en-US" altLang="zh-CN" dirty="0"/>
              <a:t>Oz</a:t>
            </a:r>
            <a:r>
              <a:rPr lang="zh-CN" altLang="zh-CN" dirty="0"/>
              <a:t>，</a:t>
            </a:r>
            <a:r>
              <a:rPr lang="en-US" altLang="zh-CN" dirty="0"/>
              <a:t>O2</a:t>
            </a:r>
            <a:r>
              <a:rPr lang="zh-CN" altLang="zh-CN" dirty="0"/>
              <a:t>，</a:t>
            </a:r>
            <a:r>
              <a:rPr lang="en-US" altLang="zh-CN" dirty="0"/>
              <a:t>O1 + Oz</a:t>
            </a:r>
            <a:r>
              <a:rPr lang="zh-CN" altLang="zh-CN" dirty="0"/>
              <a:t>的平均值，</a:t>
            </a:r>
            <a:r>
              <a:rPr lang="en-US" altLang="zh-CN" dirty="0"/>
              <a:t>O1 + O2</a:t>
            </a:r>
            <a:r>
              <a:rPr lang="zh-CN" altLang="zh-CN" dirty="0"/>
              <a:t>的平均值，</a:t>
            </a:r>
            <a:r>
              <a:rPr lang="en-US" altLang="zh-CN" dirty="0"/>
              <a:t>Oz + O2</a:t>
            </a:r>
            <a:r>
              <a:rPr lang="zh-CN" altLang="zh-CN" dirty="0"/>
              <a:t>的平均值，</a:t>
            </a:r>
            <a:r>
              <a:rPr lang="en-US" altLang="zh-CN" dirty="0"/>
              <a:t>O1+Oz+O2</a:t>
            </a:r>
            <a:r>
              <a:rPr lang="zh-CN" altLang="zh-CN" dirty="0"/>
              <a:t>的平均值），固定的分析窗口大小为</a:t>
            </a:r>
            <a:r>
              <a:rPr lang="en-US" altLang="zh-CN" dirty="0"/>
              <a:t>10 s</a:t>
            </a:r>
            <a:r>
              <a:rPr lang="zh-CN" altLang="zh-CN" dirty="0"/>
              <a:t>。 根据结果，确定每个参与者的最佳电极组合作为显示最高分类准确度的参数，用于在线实验。</a:t>
            </a:r>
          </a:p>
          <a:p>
            <a:pPr marL="0" indent="457200">
              <a:lnSpc>
                <a:spcPct val="145000"/>
              </a:lnSpc>
              <a:buNone/>
            </a:pPr>
            <a:r>
              <a:rPr lang="zh-CN" altLang="zh-CN" dirty="0"/>
              <a:t>在线实验中，我们使用了与离线分析相同的分类方法</a:t>
            </a:r>
            <a:r>
              <a:rPr lang="zh-CN" altLang="zh-CN" dirty="0" smtClean="0"/>
              <a:t>。为了评估拼写系统</a:t>
            </a:r>
            <a:r>
              <a:rPr lang="zh-CN" altLang="zh-CN" dirty="0"/>
              <a:t>的在线性能，我们计算了分类精度，信息传输速率（</a:t>
            </a:r>
            <a:r>
              <a:rPr lang="en-US" altLang="zh-CN" dirty="0"/>
              <a:t>ITR</a:t>
            </a:r>
            <a:r>
              <a:rPr lang="zh-CN" altLang="zh-CN" dirty="0"/>
              <a:t>）和每分钟解码字符数（</a:t>
            </a:r>
            <a:r>
              <a:rPr lang="en-US" altLang="zh-CN" dirty="0" smtClean="0"/>
              <a:t>LPM</a:t>
            </a:r>
            <a:r>
              <a:rPr lang="zh-CN" altLang="zh-CN" dirty="0" smtClean="0"/>
              <a:t>）</a:t>
            </a:r>
            <a:r>
              <a:rPr lang="zh-CN" altLang="en-US" dirty="0" smtClean="0"/>
              <a:t>。</a:t>
            </a:r>
            <a:endParaRPr kumimoji="1" lang="zh-CN" altLang="en-US" dirty="0"/>
          </a:p>
        </p:txBody>
      </p:sp>
    </p:spTree>
    <p:extLst>
      <p:ext uri="{BB962C8B-B14F-4D97-AF65-F5344CB8AC3E}">
        <p14:creationId xmlns:p14="http://schemas.microsoft.com/office/powerpoint/2010/main" val="397167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457200">
              <a:lnSpc>
                <a:spcPct val="145000"/>
              </a:lnSpc>
              <a:buNone/>
            </a:pPr>
            <a:r>
              <a:rPr lang="zh-CN" altLang="zh-CN" dirty="0"/>
              <a:t>表</a:t>
            </a:r>
            <a:r>
              <a:rPr lang="en-US" altLang="zh-CN" dirty="0"/>
              <a:t>1</a:t>
            </a:r>
            <a:r>
              <a:rPr lang="zh-CN" altLang="zh-CN" dirty="0"/>
              <a:t>给出了每个参与者对不同视角和电极组合的分类准确性。当考虑到产生最佳分类精度的最佳电极组合时，在</a:t>
            </a:r>
            <a:r>
              <a:rPr lang="en-US" altLang="zh-CN" dirty="0" smtClean="0"/>
              <a:t>40</a:t>
            </a:r>
            <a:r>
              <a:rPr lang="zh-CN" altLang="en-US" dirty="0" smtClean="0"/>
              <a:t>度</a:t>
            </a:r>
            <a:r>
              <a:rPr lang="zh-CN" altLang="zh-CN" dirty="0" smtClean="0"/>
              <a:t>和</a:t>
            </a:r>
            <a:r>
              <a:rPr lang="en-US" altLang="zh-CN" dirty="0" smtClean="0"/>
              <a:t>30</a:t>
            </a:r>
            <a:r>
              <a:rPr lang="zh-CN" altLang="en-US" dirty="0" smtClean="0"/>
              <a:t>度</a:t>
            </a:r>
            <a:r>
              <a:rPr lang="zh-CN" altLang="zh-CN" dirty="0" smtClean="0"/>
              <a:t>的视角获</a:t>
            </a:r>
            <a:r>
              <a:rPr lang="zh-CN" altLang="zh-CN" dirty="0"/>
              <a:t>得</a:t>
            </a:r>
            <a:r>
              <a:rPr lang="en-US" altLang="zh-CN" dirty="0"/>
              <a:t>76.67</a:t>
            </a:r>
            <a:r>
              <a:rPr lang="zh-CN" altLang="zh-CN" dirty="0"/>
              <a:t>％和</a:t>
            </a:r>
            <a:r>
              <a:rPr lang="en-US" altLang="zh-CN" dirty="0"/>
              <a:t>72.33</a:t>
            </a:r>
            <a:r>
              <a:rPr lang="zh-CN" altLang="zh-CN" dirty="0"/>
              <a:t>％的平均分类准确度。由于我们发现视角对拼写器</a:t>
            </a:r>
            <a:r>
              <a:rPr lang="zh-CN" altLang="zh-CN" dirty="0" smtClean="0"/>
              <a:t>性能的影响不是很</a:t>
            </a:r>
            <a:r>
              <a:rPr lang="zh-CN" altLang="en-US" dirty="0" smtClean="0"/>
              <a:t>显著</a:t>
            </a:r>
            <a:r>
              <a:rPr lang="zh-CN" altLang="zh-CN" dirty="0" smtClean="0"/>
              <a:t>，</a:t>
            </a:r>
            <a:r>
              <a:rPr lang="zh-CN" altLang="en-US" dirty="0" smtClean="0"/>
              <a:t>所以</a:t>
            </a:r>
            <a:r>
              <a:rPr lang="zh-CN" altLang="zh-CN" dirty="0" smtClean="0"/>
              <a:t>并没有为在线实验</a:t>
            </a:r>
            <a:r>
              <a:rPr lang="zh-CN" altLang="zh-CN" dirty="0"/>
              <a:t>中的每个参与者定制视角</a:t>
            </a:r>
            <a:r>
              <a:rPr lang="zh-CN" altLang="zh-CN" dirty="0" smtClean="0"/>
              <a:t>。通过离线实验</a:t>
            </a:r>
            <a:r>
              <a:rPr lang="zh-CN" altLang="zh-CN" dirty="0"/>
              <a:t>，我们确认了电极组合应该针对每个个体进行</a:t>
            </a:r>
            <a:r>
              <a:rPr lang="zh-CN" altLang="zh-CN" dirty="0" smtClean="0"/>
              <a:t>定制。在线实验中，为每个</a:t>
            </a:r>
            <a:r>
              <a:rPr lang="zh-CN" altLang="zh-CN" dirty="0"/>
              <a:t>参与者独立确定最佳电极组合</a:t>
            </a:r>
            <a:r>
              <a:rPr lang="zh-CN" altLang="zh-CN" dirty="0" smtClean="0"/>
              <a:t>。</a:t>
            </a:r>
            <a:endParaRPr kumimoji="1" lang="zh-CN" altLang="en-US" dirty="0"/>
          </a:p>
        </p:txBody>
      </p:sp>
    </p:spTree>
    <p:extLst>
      <p:ext uri="{BB962C8B-B14F-4D97-AF65-F5344CB8AC3E}">
        <p14:creationId xmlns:p14="http://schemas.microsoft.com/office/powerpoint/2010/main" val="207428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a:t>
            </a:r>
            <a:endParaRPr kumimoji="1" lang="zh-CN" altLang="en-US" dirty="0"/>
          </a:p>
        </p:txBody>
      </p:sp>
      <p:sp>
        <p:nvSpPr>
          <p:cNvPr id="3" name="内容占位符 2"/>
          <p:cNvSpPr>
            <a:spLocks noGrp="1"/>
          </p:cNvSpPr>
          <p:nvPr>
            <p:ph idx="1"/>
          </p:nvPr>
        </p:nvSpPr>
        <p:spPr/>
        <p:txBody>
          <a:bodyPr>
            <a:normAutofit fontScale="62500" lnSpcReduction="20000"/>
          </a:bodyPr>
          <a:lstStyle/>
          <a:p>
            <a:pPr marL="0" indent="457200">
              <a:lnSpc>
                <a:spcPct val="145000"/>
              </a:lnSpc>
              <a:buNone/>
            </a:pPr>
            <a:r>
              <a:rPr lang="zh-CN" altLang="zh-CN" dirty="0"/>
              <a:t>表</a:t>
            </a:r>
            <a:r>
              <a:rPr lang="en-US" altLang="zh-CN" dirty="0"/>
              <a:t>2</a:t>
            </a:r>
            <a:r>
              <a:rPr lang="zh-CN" altLang="zh-CN" dirty="0"/>
              <a:t>显示了在线实验结果的一个例子（参与者</a:t>
            </a:r>
            <a:r>
              <a:rPr lang="en-US" altLang="zh-CN" dirty="0"/>
              <a:t>P5</a:t>
            </a:r>
            <a:r>
              <a:rPr lang="zh-CN" altLang="zh-CN" dirty="0"/>
              <a:t>），其中显示了完</a:t>
            </a:r>
            <a:r>
              <a:rPr lang="zh-CN" altLang="zh-CN" dirty="0" smtClean="0"/>
              <a:t>整的</a:t>
            </a:r>
            <a:r>
              <a:rPr lang="zh-CN" altLang="en-US" dirty="0" smtClean="0"/>
              <a:t>拼写</a:t>
            </a:r>
            <a:r>
              <a:rPr lang="zh-CN" altLang="zh-CN" dirty="0" smtClean="0"/>
              <a:t>序列</a:t>
            </a:r>
            <a:r>
              <a:rPr lang="zh-CN" altLang="zh-CN" dirty="0"/>
              <a:t>。 随着时间的延长，分类精度略有提高（</a:t>
            </a:r>
            <a:r>
              <a:rPr lang="en-US" altLang="zh-CN" dirty="0"/>
              <a:t>5 s</a:t>
            </a:r>
            <a:r>
              <a:rPr lang="zh-CN" altLang="zh-CN" dirty="0"/>
              <a:t>：</a:t>
            </a:r>
            <a:r>
              <a:rPr lang="en-US" altLang="zh-CN" dirty="0"/>
              <a:t>84.69</a:t>
            </a:r>
            <a:r>
              <a:rPr lang="zh-CN" altLang="zh-CN" dirty="0"/>
              <a:t>％，</a:t>
            </a:r>
            <a:r>
              <a:rPr lang="en-US" altLang="zh-CN" dirty="0"/>
              <a:t>6 s</a:t>
            </a:r>
            <a:r>
              <a:rPr lang="zh-CN" altLang="zh-CN" dirty="0"/>
              <a:t>：</a:t>
            </a:r>
            <a:r>
              <a:rPr lang="en-US" altLang="zh-CN" dirty="0"/>
              <a:t>86.17</a:t>
            </a:r>
            <a:r>
              <a:rPr lang="zh-CN" altLang="zh-CN" dirty="0"/>
              <a:t>％，</a:t>
            </a:r>
            <a:r>
              <a:rPr lang="en-US" altLang="zh-CN" dirty="0"/>
              <a:t>7 s</a:t>
            </a:r>
            <a:r>
              <a:rPr lang="zh-CN" altLang="zh-CN" dirty="0"/>
              <a:t>：</a:t>
            </a:r>
            <a:r>
              <a:rPr lang="en-US" altLang="zh-CN" dirty="0"/>
              <a:t>89.53</a:t>
            </a:r>
            <a:r>
              <a:rPr lang="zh-CN" altLang="zh-CN" dirty="0"/>
              <a:t>％）</a:t>
            </a:r>
            <a:r>
              <a:rPr lang="zh-CN" altLang="zh-CN" dirty="0" smtClean="0"/>
              <a:t>。但是</a:t>
            </a:r>
            <a:r>
              <a:rPr lang="zh-CN" altLang="zh-CN" dirty="0"/>
              <a:t>，</a:t>
            </a:r>
            <a:r>
              <a:rPr lang="zh-CN" altLang="zh-CN" dirty="0" smtClean="0"/>
              <a:t>随着时间</a:t>
            </a:r>
            <a:r>
              <a:rPr lang="zh-CN" altLang="zh-CN" dirty="0"/>
              <a:t>的缩短，</a:t>
            </a:r>
            <a:r>
              <a:rPr lang="en-US" altLang="zh-CN" dirty="0"/>
              <a:t>LPM</a:t>
            </a:r>
            <a:r>
              <a:rPr lang="zh-CN" altLang="zh-CN" dirty="0"/>
              <a:t>和</a:t>
            </a:r>
            <a:r>
              <a:rPr lang="en-US" altLang="zh-CN" dirty="0"/>
              <a:t>ITR</a:t>
            </a:r>
            <a:r>
              <a:rPr lang="zh-CN" altLang="zh-CN" dirty="0"/>
              <a:t>都增加了（</a:t>
            </a:r>
            <a:r>
              <a:rPr lang="en-US" altLang="zh-CN" dirty="0"/>
              <a:t>5s</a:t>
            </a:r>
            <a:r>
              <a:rPr lang="zh-CN" altLang="zh-CN" dirty="0"/>
              <a:t>：</a:t>
            </a:r>
            <a:r>
              <a:rPr lang="en-US" altLang="zh-CN" dirty="0"/>
              <a:t>10.16</a:t>
            </a:r>
            <a:r>
              <a:rPr lang="zh-CN" altLang="zh-CN" dirty="0"/>
              <a:t>字</a:t>
            </a:r>
            <a:r>
              <a:rPr lang="en-US" altLang="zh-CN" dirty="0"/>
              <a:t>/</a:t>
            </a:r>
            <a:r>
              <a:rPr lang="zh-CN" altLang="zh-CN" dirty="0"/>
              <a:t>分钟和</a:t>
            </a:r>
            <a:r>
              <a:rPr lang="en-US" altLang="zh-CN" dirty="0"/>
              <a:t>42.55</a:t>
            </a:r>
            <a:r>
              <a:rPr lang="zh-CN" altLang="zh-CN" dirty="0"/>
              <a:t>比特</a:t>
            </a:r>
            <a:r>
              <a:rPr lang="en-US" altLang="zh-CN" dirty="0"/>
              <a:t>/</a:t>
            </a:r>
            <a:r>
              <a:rPr lang="zh-CN" altLang="zh-CN" dirty="0"/>
              <a:t>分钟，</a:t>
            </a:r>
            <a:r>
              <a:rPr lang="en-US" altLang="zh-CN" dirty="0"/>
              <a:t>6s</a:t>
            </a:r>
            <a:r>
              <a:rPr lang="zh-CN" altLang="zh-CN" dirty="0"/>
              <a:t>：</a:t>
            </a:r>
            <a:r>
              <a:rPr lang="en-US" altLang="zh-CN" dirty="0"/>
              <a:t>8.62</a:t>
            </a:r>
            <a:r>
              <a:rPr lang="zh-CN" altLang="zh-CN" dirty="0"/>
              <a:t>字</a:t>
            </a:r>
            <a:r>
              <a:rPr lang="en-US" altLang="zh-CN" dirty="0"/>
              <a:t>/</a:t>
            </a:r>
            <a:r>
              <a:rPr lang="zh-CN" altLang="zh-CN" dirty="0"/>
              <a:t>分钟和</a:t>
            </a:r>
            <a:r>
              <a:rPr lang="en-US" altLang="zh-CN" dirty="0"/>
              <a:t>36.55</a:t>
            </a:r>
            <a:r>
              <a:rPr lang="zh-CN" altLang="zh-CN" dirty="0"/>
              <a:t>比特</a:t>
            </a:r>
            <a:r>
              <a:rPr lang="en-US" altLang="zh-CN" dirty="0"/>
              <a:t>/</a:t>
            </a:r>
            <a:r>
              <a:rPr lang="zh-CN" altLang="zh-CN" dirty="0"/>
              <a:t>分钟，</a:t>
            </a:r>
            <a:r>
              <a:rPr lang="en-US" altLang="zh-CN" dirty="0"/>
              <a:t>7s</a:t>
            </a:r>
            <a:r>
              <a:rPr lang="zh-CN" altLang="zh-CN" dirty="0"/>
              <a:t>：</a:t>
            </a:r>
            <a:r>
              <a:rPr lang="en-US" altLang="zh-CN" dirty="0"/>
              <a:t>7.64</a:t>
            </a:r>
            <a:r>
              <a:rPr lang="zh-CN" altLang="zh-CN" dirty="0"/>
              <a:t>字</a:t>
            </a:r>
            <a:r>
              <a:rPr lang="en-US" altLang="zh-CN" dirty="0"/>
              <a:t>/</a:t>
            </a:r>
            <a:r>
              <a:rPr lang="zh-CN" altLang="zh-CN" dirty="0"/>
              <a:t>分钟和</a:t>
            </a:r>
            <a:r>
              <a:rPr lang="en-US" altLang="zh-CN" dirty="0"/>
              <a:t>33.55</a:t>
            </a:r>
            <a:r>
              <a:rPr lang="zh-CN" altLang="zh-CN" dirty="0"/>
              <a:t>比特</a:t>
            </a:r>
            <a:r>
              <a:rPr lang="en-US" altLang="zh-CN" dirty="0"/>
              <a:t>/</a:t>
            </a:r>
            <a:r>
              <a:rPr lang="zh-CN" altLang="zh-CN" dirty="0"/>
              <a:t>分钟）</a:t>
            </a:r>
            <a:r>
              <a:rPr lang="zh-CN" altLang="zh-CN" dirty="0" smtClean="0"/>
              <a:t>。参与者</a:t>
            </a:r>
            <a:r>
              <a:rPr lang="en-US" altLang="zh-CN" dirty="0"/>
              <a:t>P6</a:t>
            </a:r>
            <a:r>
              <a:rPr lang="zh-CN" altLang="zh-CN" dirty="0"/>
              <a:t>的结果显示与参与者</a:t>
            </a:r>
            <a:r>
              <a:rPr lang="en-US" altLang="zh-CN" dirty="0"/>
              <a:t>P5</a:t>
            </a:r>
            <a:r>
              <a:rPr lang="zh-CN" altLang="zh-CN" dirty="0"/>
              <a:t>类似</a:t>
            </a:r>
            <a:r>
              <a:rPr lang="zh-CN" altLang="zh-CN" dirty="0" smtClean="0"/>
              <a:t>的倾向</a:t>
            </a:r>
            <a:r>
              <a:rPr lang="zh-CN" altLang="en-US" dirty="0" smtClean="0"/>
              <a:t>。</a:t>
            </a:r>
            <a:r>
              <a:rPr lang="zh-CN" altLang="zh-CN" dirty="0" smtClean="0"/>
              <a:t>这些结果</a:t>
            </a:r>
            <a:r>
              <a:rPr lang="zh-CN" altLang="zh-CN" dirty="0"/>
              <a:t>表明，应认真考虑两个指标（</a:t>
            </a:r>
            <a:r>
              <a:rPr lang="en-US" altLang="zh-CN" dirty="0"/>
              <a:t>LPM</a:t>
            </a:r>
            <a:r>
              <a:rPr lang="zh-CN" altLang="zh-CN" dirty="0"/>
              <a:t>和</a:t>
            </a:r>
            <a:r>
              <a:rPr lang="en-US" altLang="zh-CN" dirty="0"/>
              <a:t>ITR</a:t>
            </a:r>
            <a:r>
              <a:rPr lang="zh-CN" altLang="zh-CN" dirty="0"/>
              <a:t>（</a:t>
            </a:r>
            <a:r>
              <a:rPr lang="en-US" altLang="zh-CN" dirty="0"/>
              <a:t>bit/min</a:t>
            </a:r>
            <a:r>
              <a:rPr lang="zh-CN" altLang="zh-CN" dirty="0"/>
              <a:t>））之间的权衡和打字的准确性，以实施一个实用的</a:t>
            </a:r>
            <a:r>
              <a:rPr lang="en-US" altLang="zh-CN" dirty="0"/>
              <a:t>BCI</a:t>
            </a:r>
            <a:r>
              <a:rPr lang="zh-CN" altLang="zh-CN" dirty="0" smtClean="0"/>
              <a:t>拼写系统</a:t>
            </a:r>
            <a:r>
              <a:rPr lang="zh-CN" altLang="zh-CN" dirty="0"/>
              <a:t>。</a:t>
            </a:r>
            <a:r>
              <a:rPr lang="zh-CN" altLang="zh-CN" dirty="0" smtClean="0"/>
              <a:t>在线实验</a:t>
            </a:r>
            <a:r>
              <a:rPr lang="zh-CN" altLang="zh-CN" dirty="0"/>
              <a:t>的所有结果总结在表</a:t>
            </a:r>
            <a:r>
              <a:rPr lang="en-US" altLang="zh-CN" dirty="0"/>
              <a:t>3</a:t>
            </a:r>
            <a:r>
              <a:rPr lang="zh-CN" altLang="zh-CN" dirty="0"/>
              <a:t>中，其中只有参与者</a:t>
            </a:r>
            <a:r>
              <a:rPr lang="en-US" altLang="zh-CN" dirty="0"/>
              <a:t>P5</a:t>
            </a:r>
            <a:r>
              <a:rPr lang="zh-CN" altLang="zh-CN" dirty="0"/>
              <a:t>的结果是使用第一版脑力拼写器获得的</a:t>
            </a:r>
            <a:r>
              <a:rPr lang="zh-CN" altLang="zh-CN" dirty="0" smtClean="0"/>
              <a:t>。平均准确度</a:t>
            </a:r>
            <a:r>
              <a:rPr lang="en-US" altLang="zh-CN" dirty="0"/>
              <a:t>ITR</a:t>
            </a:r>
            <a:r>
              <a:rPr lang="zh-CN" altLang="zh-CN" dirty="0"/>
              <a:t>和</a:t>
            </a:r>
            <a:r>
              <a:rPr lang="en-US" altLang="zh-CN" dirty="0"/>
              <a:t>LPT</a:t>
            </a:r>
            <a:r>
              <a:rPr lang="zh-CN" altLang="zh-CN" dirty="0"/>
              <a:t>分别为</a:t>
            </a:r>
            <a:r>
              <a:rPr lang="en-US" altLang="zh-CN" dirty="0"/>
              <a:t>87.58</a:t>
            </a:r>
            <a:r>
              <a:rPr lang="zh-CN" altLang="zh-CN" dirty="0"/>
              <a:t>％，</a:t>
            </a:r>
            <a:r>
              <a:rPr lang="en-US" altLang="zh-CN" dirty="0"/>
              <a:t>40.72</a:t>
            </a:r>
            <a:r>
              <a:rPr lang="zh-CN" altLang="zh-CN" dirty="0"/>
              <a:t>比特</a:t>
            </a:r>
            <a:r>
              <a:rPr lang="en-US" altLang="zh-CN" dirty="0"/>
              <a:t>/</a:t>
            </a:r>
            <a:r>
              <a:rPr lang="zh-CN" altLang="zh-CN" dirty="0"/>
              <a:t>分和</a:t>
            </a:r>
            <a:r>
              <a:rPr lang="en-US" altLang="zh-CN" dirty="0"/>
              <a:t>9.39</a:t>
            </a:r>
            <a:r>
              <a:rPr lang="zh-CN" altLang="zh-CN" dirty="0"/>
              <a:t>个字</a:t>
            </a:r>
            <a:r>
              <a:rPr lang="en-US" altLang="zh-CN" dirty="0"/>
              <a:t>/</a:t>
            </a:r>
            <a:r>
              <a:rPr lang="zh-CN" altLang="zh-CN" dirty="0"/>
              <a:t>分</a:t>
            </a:r>
            <a:r>
              <a:rPr lang="zh-CN" altLang="zh-CN" dirty="0" smtClean="0"/>
              <a:t>。</a:t>
            </a:r>
            <a:endParaRPr kumimoji="1" lang="zh-CN" altLang="en-US" dirty="0"/>
          </a:p>
        </p:txBody>
      </p:sp>
    </p:spTree>
    <p:extLst>
      <p:ext uri="{BB962C8B-B14F-4D97-AF65-F5344CB8AC3E}">
        <p14:creationId xmlns:p14="http://schemas.microsoft.com/office/powerpoint/2010/main" val="366497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pic>
        <p:nvPicPr>
          <p:cNvPr id="4" name="内容占位符 3" descr="屏幕快照 2017-11-09 下午7.03.39.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286" t="-24396" r="-8915" b="-9174"/>
          <a:stretch/>
        </p:blipFill>
        <p:spPr>
          <a:xfrm>
            <a:off x="0" y="0"/>
            <a:ext cx="9978218" cy="6660391"/>
          </a:xfrm>
        </p:spPr>
      </p:pic>
    </p:spTree>
    <p:extLst>
      <p:ext uri="{BB962C8B-B14F-4D97-AF65-F5344CB8AC3E}">
        <p14:creationId xmlns:p14="http://schemas.microsoft.com/office/powerpoint/2010/main" val="67972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a:t>
            </a:r>
            <a:endParaRPr kumimoji="1" lang="zh-CN" altLang="en-US" dirty="0"/>
          </a:p>
        </p:txBody>
      </p:sp>
      <p:sp>
        <p:nvSpPr>
          <p:cNvPr id="3" name="内容占位符 2"/>
          <p:cNvSpPr>
            <a:spLocks noGrp="1"/>
          </p:cNvSpPr>
          <p:nvPr>
            <p:ph idx="1"/>
          </p:nvPr>
        </p:nvSpPr>
        <p:spPr/>
        <p:txBody>
          <a:bodyPr>
            <a:normAutofit/>
          </a:bodyPr>
          <a:lstStyle/>
          <a:p>
            <a:pPr marL="0" indent="457200">
              <a:lnSpc>
                <a:spcPct val="135000"/>
              </a:lnSpc>
              <a:buNone/>
            </a:pPr>
            <a:r>
              <a:rPr lang="zh-CN" altLang="zh-CN" dirty="0"/>
              <a:t>在线实验的所有结果总结在表</a:t>
            </a:r>
            <a:r>
              <a:rPr lang="en-US" altLang="zh-CN" dirty="0"/>
              <a:t>3</a:t>
            </a:r>
            <a:r>
              <a:rPr lang="zh-CN" altLang="zh-CN" dirty="0"/>
              <a:t>中，其中只有参与者</a:t>
            </a:r>
            <a:r>
              <a:rPr lang="en-US" altLang="zh-CN" dirty="0"/>
              <a:t>P5</a:t>
            </a:r>
            <a:r>
              <a:rPr lang="zh-CN" altLang="zh-CN" dirty="0"/>
              <a:t>的结果是使用第一版脑力拼写器获得的</a:t>
            </a:r>
            <a:r>
              <a:rPr lang="zh-CN" altLang="zh-CN" dirty="0" smtClean="0"/>
              <a:t>。平均准确度</a:t>
            </a:r>
            <a:r>
              <a:rPr lang="en-US" altLang="zh-CN" dirty="0"/>
              <a:t>ITR</a:t>
            </a:r>
            <a:r>
              <a:rPr lang="zh-CN" altLang="zh-CN" dirty="0"/>
              <a:t>和</a:t>
            </a:r>
            <a:r>
              <a:rPr lang="en-US" altLang="zh-CN" dirty="0"/>
              <a:t>LPT</a:t>
            </a:r>
            <a:r>
              <a:rPr lang="zh-CN" altLang="zh-CN" dirty="0"/>
              <a:t>分别为</a:t>
            </a:r>
            <a:r>
              <a:rPr lang="en-US" altLang="zh-CN" dirty="0"/>
              <a:t>87.58</a:t>
            </a:r>
            <a:r>
              <a:rPr lang="zh-CN" altLang="zh-CN" dirty="0"/>
              <a:t>％，</a:t>
            </a:r>
            <a:r>
              <a:rPr lang="en-US" altLang="zh-CN" dirty="0"/>
              <a:t>40.72</a:t>
            </a:r>
            <a:r>
              <a:rPr lang="zh-CN" altLang="zh-CN" dirty="0"/>
              <a:t>比特</a:t>
            </a:r>
            <a:r>
              <a:rPr lang="en-US" altLang="zh-CN" dirty="0"/>
              <a:t>/</a:t>
            </a:r>
            <a:r>
              <a:rPr lang="zh-CN" altLang="zh-CN" dirty="0"/>
              <a:t>分和</a:t>
            </a:r>
            <a:r>
              <a:rPr lang="en-US" altLang="zh-CN" dirty="0"/>
              <a:t>9.39</a:t>
            </a:r>
            <a:r>
              <a:rPr lang="zh-CN" altLang="zh-CN" dirty="0"/>
              <a:t>个字</a:t>
            </a:r>
            <a:r>
              <a:rPr lang="en-US" altLang="zh-CN" dirty="0"/>
              <a:t>/</a:t>
            </a:r>
            <a:r>
              <a:rPr lang="zh-CN" altLang="zh-CN" dirty="0"/>
              <a:t>分</a:t>
            </a:r>
            <a:r>
              <a:rPr lang="zh-CN" altLang="zh-CN" dirty="0" smtClean="0"/>
              <a:t>。实验结果</a:t>
            </a:r>
            <a:r>
              <a:rPr lang="zh-CN" altLang="zh-CN" dirty="0"/>
              <a:t>表明</a:t>
            </a:r>
            <a:r>
              <a:rPr lang="zh-CN" altLang="zh-CN" dirty="0" smtClean="0"/>
              <a:t>，</a:t>
            </a:r>
            <a:r>
              <a:rPr lang="en-US" altLang="zh-CN" dirty="0" smtClean="0"/>
              <a:t>SSVEP</a:t>
            </a:r>
            <a:r>
              <a:rPr lang="zh-CN" altLang="zh-CN" dirty="0" smtClean="0"/>
              <a:t>拼写系统可以作为一个实</a:t>
            </a:r>
            <a:r>
              <a:rPr lang="zh-CN" altLang="zh-CN" dirty="0"/>
              <a:t>用的</a:t>
            </a:r>
            <a:r>
              <a:rPr lang="en-US" altLang="zh-CN" dirty="0"/>
              <a:t>BCI</a:t>
            </a:r>
            <a:r>
              <a:rPr lang="zh-CN" altLang="zh-CN" dirty="0"/>
              <a:t>脑力拼写器。</a:t>
            </a:r>
          </a:p>
          <a:p>
            <a:pPr marL="0" indent="0">
              <a:buNone/>
            </a:pPr>
            <a:endParaRPr kumimoji="1" lang="zh-CN" altLang="en-US" dirty="0"/>
          </a:p>
        </p:txBody>
      </p:sp>
    </p:spTree>
    <p:extLst>
      <p:ext uri="{BB962C8B-B14F-4D97-AF65-F5344CB8AC3E}">
        <p14:creationId xmlns:p14="http://schemas.microsoft.com/office/powerpoint/2010/main" val="360091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274638"/>
            <a:ext cx="8229600" cy="5851525"/>
          </a:xfrm>
        </p:spPr>
        <p:txBody>
          <a:bodyPr>
            <a:normAutofit fontScale="70000" lnSpcReduction="20000"/>
          </a:bodyPr>
          <a:lstStyle/>
          <a:p>
            <a:pPr marL="0" indent="457200">
              <a:lnSpc>
                <a:spcPct val="135000"/>
              </a:lnSpc>
              <a:buNone/>
            </a:pPr>
            <a:r>
              <a:rPr lang="zh-CN" altLang="zh-CN" dirty="0"/>
              <a:t>在这项研究中，我们引入一个基于稳态视觉诱发电位（</a:t>
            </a:r>
            <a:r>
              <a:rPr lang="en-US" altLang="zh-CN" dirty="0"/>
              <a:t>SSVEP</a:t>
            </a:r>
            <a:r>
              <a:rPr lang="zh-CN" altLang="zh-CN" dirty="0"/>
              <a:t>）</a:t>
            </a:r>
            <a:r>
              <a:rPr lang="zh-CN" altLang="zh-CN" dirty="0" smtClean="0"/>
              <a:t>的新型拼写系统</a:t>
            </a:r>
            <a:r>
              <a:rPr lang="zh-CN" altLang="zh-CN" dirty="0"/>
              <a:t>，采用</a:t>
            </a:r>
            <a:r>
              <a:rPr lang="en-US" altLang="zh-CN" dirty="0"/>
              <a:t>QWERTY</a:t>
            </a:r>
            <a:r>
              <a:rPr lang="zh-CN" altLang="zh-CN" dirty="0" smtClean="0"/>
              <a:t>风格键盘</a:t>
            </a:r>
            <a:r>
              <a:rPr lang="zh-CN" altLang="zh-CN" dirty="0"/>
              <a:t>，</a:t>
            </a:r>
            <a:r>
              <a:rPr lang="en-US" altLang="zh-CN" dirty="0"/>
              <a:t>30</a:t>
            </a:r>
            <a:r>
              <a:rPr lang="zh-CN" altLang="zh-CN" dirty="0" smtClean="0"/>
              <a:t>个</a:t>
            </a:r>
            <a:r>
              <a:rPr lang="zh-CN" altLang="en-US" dirty="0" smtClean="0"/>
              <a:t>不同闪烁频率的</a:t>
            </a:r>
            <a:r>
              <a:rPr lang="en-US" altLang="zh-CN" dirty="0" smtClean="0"/>
              <a:t>LED</a:t>
            </a:r>
            <a:r>
              <a:rPr lang="zh-CN" altLang="zh-CN" dirty="0" smtClean="0"/>
              <a:t>。</a:t>
            </a:r>
            <a:r>
              <a:rPr lang="zh-CN" altLang="en-US" dirty="0" smtClean="0"/>
              <a:t>基于</a:t>
            </a:r>
            <a:r>
              <a:rPr lang="zh-CN" altLang="zh-CN" dirty="0" smtClean="0"/>
              <a:t>脑电图</a:t>
            </a:r>
            <a:r>
              <a:rPr lang="zh-CN" altLang="zh-CN" dirty="0"/>
              <a:t>（</a:t>
            </a:r>
            <a:r>
              <a:rPr lang="en-US" altLang="zh-CN" dirty="0"/>
              <a:t>EEG</a:t>
            </a:r>
            <a:r>
              <a:rPr lang="zh-CN" altLang="zh-CN" dirty="0"/>
              <a:t>）</a:t>
            </a:r>
            <a:r>
              <a:rPr lang="zh-CN" altLang="zh-CN" dirty="0" smtClean="0"/>
              <a:t>的拼写系统允许用户为</a:t>
            </a:r>
            <a:r>
              <a:rPr lang="zh-CN" altLang="en-US" dirty="0" smtClean="0"/>
              <a:t>拼写</a:t>
            </a:r>
            <a:r>
              <a:rPr lang="zh-CN" altLang="zh-CN" dirty="0" smtClean="0"/>
              <a:t>每个目标</a:t>
            </a:r>
            <a:r>
              <a:rPr lang="zh-CN" altLang="en-US" dirty="0" smtClean="0"/>
              <a:t>字符选择一次目标。</a:t>
            </a:r>
            <a:endParaRPr lang="en-US" altLang="zh-CN" dirty="0" smtClean="0"/>
          </a:p>
          <a:p>
            <a:pPr marL="0" indent="457200">
              <a:lnSpc>
                <a:spcPct val="135000"/>
              </a:lnSpc>
              <a:buNone/>
            </a:pPr>
            <a:r>
              <a:rPr lang="zh-CN" altLang="zh-CN" dirty="0" smtClean="0"/>
              <a:t>通过离线实验</a:t>
            </a:r>
            <a:r>
              <a:rPr lang="zh-CN" altLang="zh-CN" dirty="0"/>
              <a:t>和在线实验，我们证实了频率分辨率为</a:t>
            </a:r>
            <a:r>
              <a:rPr lang="en-US" altLang="zh-CN" dirty="0"/>
              <a:t>0.1Hz</a:t>
            </a:r>
            <a:r>
              <a:rPr lang="zh-CN" altLang="zh-CN" dirty="0"/>
              <a:t>的视觉闪烁刺激引起的人</a:t>
            </a:r>
            <a:r>
              <a:rPr lang="en-US" altLang="zh-CN" dirty="0"/>
              <a:t>SSVEP</a:t>
            </a:r>
            <a:r>
              <a:rPr lang="zh-CN" altLang="zh-CN" dirty="0"/>
              <a:t>可以被分类到足够高的分类准确度以用于实际的脑机接口（</a:t>
            </a:r>
            <a:r>
              <a:rPr lang="en-US" altLang="zh-CN" dirty="0"/>
              <a:t>BCI</a:t>
            </a:r>
            <a:r>
              <a:rPr lang="zh-CN" altLang="zh-CN" dirty="0"/>
              <a:t>）系统。在五位参与</a:t>
            </a:r>
            <a:r>
              <a:rPr lang="zh-CN" altLang="zh-CN" dirty="0" smtClean="0"/>
              <a:t>者的离线实验中</a:t>
            </a:r>
            <a:r>
              <a:rPr lang="zh-CN" altLang="zh-CN" dirty="0"/>
              <a:t>，</a:t>
            </a:r>
            <a:r>
              <a:rPr lang="zh-CN" altLang="zh-CN" dirty="0" smtClean="0"/>
              <a:t>我们优化了影响拼写系统</a:t>
            </a:r>
            <a:r>
              <a:rPr lang="zh-CN" altLang="zh-CN" dirty="0"/>
              <a:t>性能的各种因素，如相邻键之间的距离，光源排列，刺激频率，记录电极和视角等</a:t>
            </a:r>
            <a:r>
              <a:rPr lang="zh-CN" altLang="zh-CN" dirty="0" smtClean="0"/>
              <a:t>。在线实验</a:t>
            </a:r>
            <a:r>
              <a:rPr lang="zh-CN" altLang="en-US" dirty="0" smtClean="0"/>
              <a:t>有</a:t>
            </a:r>
            <a:r>
              <a:rPr lang="zh-CN" altLang="zh-CN" dirty="0" smtClean="0"/>
              <a:t>六名</a:t>
            </a:r>
            <a:r>
              <a:rPr lang="zh-CN" altLang="zh-CN" dirty="0"/>
              <a:t>参与者，</a:t>
            </a:r>
            <a:r>
              <a:rPr lang="zh-CN" altLang="zh-CN" dirty="0" smtClean="0"/>
              <a:t>以验证优化拼写系统</a:t>
            </a:r>
            <a:r>
              <a:rPr lang="zh-CN" altLang="zh-CN" dirty="0"/>
              <a:t>的可行性。在线实验的结果是平均打字速度为</a:t>
            </a:r>
            <a:r>
              <a:rPr lang="en-US" altLang="zh-CN" dirty="0"/>
              <a:t>9.39</a:t>
            </a:r>
            <a:r>
              <a:rPr lang="zh-CN" altLang="zh-CN" dirty="0"/>
              <a:t>字</a:t>
            </a:r>
            <a:r>
              <a:rPr lang="en-US" altLang="zh-CN" dirty="0"/>
              <a:t>/</a:t>
            </a:r>
            <a:r>
              <a:rPr lang="zh-CN" altLang="zh-CN" dirty="0"/>
              <a:t>分（</a:t>
            </a:r>
            <a:r>
              <a:rPr lang="en-US" altLang="zh-CN" dirty="0"/>
              <a:t>LPM</a:t>
            </a:r>
            <a:r>
              <a:rPr lang="zh-CN" altLang="zh-CN" dirty="0"/>
              <a:t>），平均成功率为</a:t>
            </a:r>
            <a:r>
              <a:rPr lang="en-US" altLang="zh-CN" dirty="0"/>
              <a:t>87.58</a:t>
            </a:r>
            <a:r>
              <a:rPr lang="zh-CN" altLang="zh-CN" dirty="0"/>
              <a:t>％，对应于每分钟</a:t>
            </a:r>
            <a:r>
              <a:rPr lang="en-US" altLang="zh-CN" dirty="0"/>
              <a:t>40.72</a:t>
            </a:r>
            <a:r>
              <a:rPr lang="zh-CN" altLang="zh-CN" dirty="0"/>
              <a:t>比特的平均信息传输速率，表明发展中的智力拼写的高性能系统。</a:t>
            </a:r>
            <a:r>
              <a:rPr lang="zh-CN" altLang="zh-CN" dirty="0" smtClean="0"/>
              <a:t>事实上</a:t>
            </a:r>
            <a:r>
              <a:rPr lang="zh-CN" altLang="zh-CN" dirty="0"/>
              <a:t>。</a:t>
            </a:r>
            <a:endParaRPr kumimoji="1" lang="zh-CN" altLang="en-US" dirty="0"/>
          </a:p>
        </p:txBody>
      </p:sp>
    </p:spTree>
    <p:extLst>
      <p:ext uri="{BB962C8B-B14F-4D97-AF65-F5344CB8AC3E}">
        <p14:creationId xmlns:p14="http://schemas.microsoft.com/office/powerpoint/2010/main" val="246674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pic>
        <p:nvPicPr>
          <p:cNvPr id="4" name="内容占位符 3" descr="屏幕快照 2017-11-09 下午7.06.09.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8173" r="2147" b="-32115"/>
          <a:stretch/>
        </p:blipFill>
        <p:spPr>
          <a:xfrm>
            <a:off x="0" y="0"/>
            <a:ext cx="9144000" cy="6858000"/>
          </a:xfrm>
        </p:spPr>
      </p:pic>
    </p:spTree>
    <p:extLst>
      <p:ext uri="{BB962C8B-B14F-4D97-AF65-F5344CB8AC3E}">
        <p14:creationId xmlns:p14="http://schemas.microsoft.com/office/powerpoint/2010/main" val="227282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Discussion</a:t>
            </a:r>
            <a:endParaRPr kumimoji="1" lang="zh-CN" altLang="en-US" dirty="0"/>
          </a:p>
        </p:txBody>
      </p:sp>
      <p:sp>
        <p:nvSpPr>
          <p:cNvPr id="3" name="内容占位符 2"/>
          <p:cNvSpPr>
            <a:spLocks noGrp="1"/>
          </p:cNvSpPr>
          <p:nvPr>
            <p:ph idx="1"/>
          </p:nvPr>
        </p:nvSpPr>
        <p:spPr/>
        <p:txBody>
          <a:bodyPr/>
          <a:lstStyle/>
          <a:p>
            <a:r>
              <a:rPr kumimoji="1" lang="zh-CN" altLang="en-US" dirty="0" smtClean="0"/>
              <a:t>对于</a:t>
            </a:r>
            <a:r>
              <a:rPr kumimoji="1" lang="en-US" altLang="zh-CN" dirty="0" smtClean="0"/>
              <a:t>QWERTY</a:t>
            </a:r>
            <a:r>
              <a:rPr kumimoji="1" lang="zh-CN" altLang="en-US" dirty="0" smtClean="0"/>
              <a:t>键盘的布局，由于不受任何机械问题的干扰，所以可以经一部优化，将常用的字母放在易辨识区</a:t>
            </a:r>
            <a:endParaRPr kumimoji="1" lang="en-US" altLang="zh-CN" dirty="0" smtClean="0"/>
          </a:p>
          <a:p>
            <a:r>
              <a:rPr kumimoji="1" lang="zh-CN" altLang="en-US" dirty="0" smtClean="0"/>
              <a:t>使用</a:t>
            </a:r>
            <a:r>
              <a:rPr kumimoji="1" lang="en-US" altLang="zh-CN" dirty="0" smtClean="0"/>
              <a:t>C</a:t>
            </a:r>
            <a:r>
              <a:rPr kumimoji="1" lang="en-US" altLang="zh-CN" smtClean="0"/>
              <a:t>-</a:t>
            </a:r>
            <a:r>
              <a:rPr kumimoji="1" lang="en-US" altLang="zh-CN" smtClean="0"/>
              <a:t>VEP</a:t>
            </a:r>
            <a:r>
              <a:rPr lang="zh-CN" altLang="zh-CN" smtClean="0"/>
              <a:t>编码调节视觉诱发电位</a:t>
            </a:r>
            <a:r>
              <a:rPr lang="zh-CN" altLang="en-US" smtClean="0"/>
              <a:t>进</a:t>
            </a:r>
            <a:r>
              <a:rPr lang="zh-CN" altLang="en-US" dirty="0" smtClean="0"/>
              <a:t>行的研究可以提升平均</a:t>
            </a:r>
            <a:r>
              <a:rPr lang="en-US" altLang="zh-CN" dirty="0" smtClean="0"/>
              <a:t>ITR</a:t>
            </a:r>
            <a:endParaRPr kumimoji="1" lang="zh-CN" altLang="en-US" dirty="0"/>
          </a:p>
        </p:txBody>
      </p:sp>
    </p:spTree>
    <p:extLst>
      <p:ext uri="{BB962C8B-B14F-4D97-AF65-F5344CB8AC3E}">
        <p14:creationId xmlns:p14="http://schemas.microsoft.com/office/powerpoint/2010/main" val="385562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sp>
        <p:nvSpPr>
          <p:cNvPr id="3" name="内容占位符 2"/>
          <p:cNvSpPr>
            <a:spLocks noGrp="1"/>
          </p:cNvSpPr>
          <p:nvPr>
            <p:ph idx="1"/>
          </p:nvPr>
        </p:nvSpPr>
        <p:spPr>
          <a:xfrm>
            <a:off x="457200" y="274638"/>
            <a:ext cx="8229600" cy="5851525"/>
          </a:xfrm>
        </p:spPr>
        <p:txBody>
          <a:bodyPr>
            <a:noAutofit/>
          </a:bodyPr>
          <a:lstStyle/>
          <a:p>
            <a:pPr marL="0" indent="457200">
              <a:lnSpc>
                <a:spcPct val="145000"/>
              </a:lnSpc>
              <a:buNone/>
            </a:pPr>
            <a:r>
              <a:rPr lang="zh-CN" altLang="zh-CN" sz="2000" dirty="0"/>
              <a:t>到目前为止，大多数心理拼写系统都是基于</a:t>
            </a:r>
            <a:r>
              <a:rPr lang="en-US" altLang="zh-CN" sz="2000" dirty="0"/>
              <a:t>P300</a:t>
            </a:r>
            <a:r>
              <a:rPr lang="zh-CN" altLang="zh-CN" sz="2000" dirty="0"/>
              <a:t>实现的，</a:t>
            </a:r>
            <a:r>
              <a:rPr lang="en-US" altLang="zh-CN" sz="2000" dirty="0"/>
              <a:t>P300</a:t>
            </a:r>
            <a:r>
              <a:rPr lang="zh-CN" altLang="zh-CN" sz="2000" dirty="0"/>
              <a:t>是一种事件相关电位（</a:t>
            </a:r>
            <a:r>
              <a:rPr lang="en-US" altLang="zh-CN" sz="2000" dirty="0"/>
              <a:t>ERP</a:t>
            </a:r>
            <a:r>
              <a:rPr lang="zh-CN" altLang="zh-CN" sz="2000" dirty="0"/>
              <a:t>），由不频繁的，与任务有关的刺激引发</a:t>
            </a:r>
            <a:r>
              <a:rPr lang="zh-CN" altLang="zh-CN" sz="2000" dirty="0" smtClean="0"/>
              <a:t>。在</a:t>
            </a:r>
            <a:r>
              <a:rPr lang="en-US" altLang="zh-CN" sz="2000" dirty="0" smtClean="0"/>
              <a:t>P300</a:t>
            </a:r>
            <a:r>
              <a:rPr lang="zh-CN" altLang="zh-CN" sz="2000" dirty="0"/>
              <a:t>拼写系统中，字符一般呈矩阵排列，其中行列以伪随机序列加强</a:t>
            </a:r>
            <a:r>
              <a:rPr lang="zh-CN" altLang="zh-CN" sz="2000" dirty="0" smtClean="0"/>
              <a:t>。当个体专注于</a:t>
            </a:r>
            <a:r>
              <a:rPr lang="zh-CN" altLang="zh-CN" sz="2000" dirty="0"/>
              <a:t>目标角色时</a:t>
            </a:r>
            <a:r>
              <a:rPr lang="zh-CN" altLang="zh-CN" sz="2000" dirty="0" smtClean="0"/>
              <a:t>，</a:t>
            </a:r>
            <a:r>
              <a:rPr lang="zh-CN" altLang="en-US" sz="2000" dirty="0" smtClean="0"/>
              <a:t>每当包含目标字符的行或列被强化时，都会产生强烈的</a:t>
            </a:r>
            <a:r>
              <a:rPr lang="en-US" altLang="zh-CN" sz="2000" dirty="0" smtClean="0"/>
              <a:t>P300</a:t>
            </a:r>
            <a:r>
              <a:rPr lang="zh-CN" altLang="en-US" sz="2000" dirty="0" smtClean="0"/>
              <a:t>响应。</a:t>
            </a:r>
            <a:r>
              <a:rPr lang="zh-CN" altLang="zh-CN" sz="2000" dirty="0" smtClean="0"/>
              <a:t>基于这个</a:t>
            </a:r>
            <a:r>
              <a:rPr lang="zh-CN" altLang="zh-CN" sz="2000" dirty="0"/>
              <a:t>原理，</a:t>
            </a:r>
            <a:r>
              <a:rPr lang="en-US" altLang="zh-CN" sz="2000" dirty="0"/>
              <a:t>P300</a:t>
            </a:r>
            <a:r>
              <a:rPr lang="zh-CN" altLang="zh-CN" sz="2000" dirty="0"/>
              <a:t>拼写检测系统可以通过查找显示最强的</a:t>
            </a:r>
            <a:r>
              <a:rPr lang="en-US" altLang="zh-CN" sz="2000" dirty="0"/>
              <a:t>P300</a:t>
            </a:r>
            <a:r>
              <a:rPr lang="zh-CN" altLang="zh-CN" sz="2000" dirty="0"/>
              <a:t>响应的行和列的交集来检测目标字符。</a:t>
            </a:r>
          </a:p>
          <a:p>
            <a:pPr marL="0" indent="457200">
              <a:lnSpc>
                <a:spcPct val="145000"/>
              </a:lnSpc>
              <a:buNone/>
            </a:pPr>
            <a:r>
              <a:rPr lang="zh-CN" altLang="zh-CN" sz="2000" dirty="0" smtClean="0"/>
              <a:t>一些</a:t>
            </a:r>
            <a:r>
              <a:rPr lang="en-US" altLang="zh-CN" sz="2000" dirty="0"/>
              <a:t>BCI</a:t>
            </a:r>
            <a:r>
              <a:rPr lang="zh-CN" altLang="zh-CN" sz="2000" dirty="0"/>
              <a:t>研究表明</a:t>
            </a:r>
            <a:r>
              <a:rPr lang="zh-CN" altLang="zh-CN" sz="2000" dirty="0" smtClean="0"/>
              <a:t>，拼写系统也可以基于稳态视觉诱发电位</a:t>
            </a:r>
            <a:r>
              <a:rPr lang="zh-CN" altLang="zh-CN" sz="2000" dirty="0"/>
              <a:t>（</a:t>
            </a:r>
            <a:r>
              <a:rPr lang="en-US" altLang="zh-CN" sz="2000" dirty="0"/>
              <a:t>SSVEP</a:t>
            </a:r>
            <a:r>
              <a:rPr lang="zh-CN" altLang="zh-CN" sz="2000" dirty="0"/>
              <a:t>）来实现，</a:t>
            </a:r>
            <a:r>
              <a:rPr lang="en-US" altLang="zh-CN" sz="2000" dirty="0"/>
              <a:t>SSVEP</a:t>
            </a:r>
            <a:r>
              <a:rPr lang="zh-CN" altLang="zh-CN" sz="2000" dirty="0"/>
              <a:t>是一种周期性的大脑反应，通过不断呈现视觉频率刺激。在</a:t>
            </a:r>
            <a:r>
              <a:rPr lang="en-US" altLang="zh-CN" sz="2000" dirty="0"/>
              <a:t>P300</a:t>
            </a:r>
            <a:r>
              <a:rPr lang="zh-CN" altLang="zh-CN" sz="2000" dirty="0"/>
              <a:t>拼写系统中，一个目标字符可以由一个命令拼写，因为矩阵数组的每个单元格都直接分配给一个字符。然而，迄今为止引入的</a:t>
            </a:r>
            <a:r>
              <a:rPr lang="en-US" altLang="zh-CN" sz="2000" dirty="0"/>
              <a:t>SSVEP</a:t>
            </a:r>
            <a:r>
              <a:rPr lang="zh-CN" altLang="zh-CN" sz="2000" dirty="0"/>
              <a:t>拼写系统需要产生两个或更多个连续的命令来拼写一个目标字符，因为传统的拼写系统使用的视觉刺激的数量少于目标字符的数量。</a:t>
            </a:r>
          </a:p>
          <a:p>
            <a:pPr marL="0" indent="457200">
              <a:lnSpc>
                <a:spcPct val="145000"/>
              </a:lnSpc>
              <a:buNone/>
            </a:pPr>
            <a:endParaRPr kumimoji="1" lang="zh-CN" altLang="en-US" sz="2000" dirty="0"/>
          </a:p>
        </p:txBody>
      </p:sp>
    </p:spTree>
    <p:extLst>
      <p:ext uri="{BB962C8B-B14F-4D97-AF65-F5344CB8AC3E}">
        <p14:creationId xmlns:p14="http://schemas.microsoft.com/office/powerpoint/2010/main" val="357647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274638"/>
            <a:ext cx="8229600" cy="5851525"/>
          </a:xfrm>
        </p:spPr>
        <p:txBody>
          <a:bodyPr>
            <a:normAutofit fontScale="70000" lnSpcReduction="20000"/>
          </a:bodyPr>
          <a:lstStyle/>
          <a:p>
            <a:pPr marL="0" indent="457200">
              <a:lnSpc>
                <a:spcPct val="145000"/>
              </a:lnSpc>
              <a:buNone/>
            </a:pPr>
            <a:r>
              <a:rPr lang="zh-CN" altLang="zh-CN" dirty="0"/>
              <a:t>就我们所知，</a:t>
            </a:r>
            <a:r>
              <a:rPr lang="en-US" altLang="zh-CN" dirty="0" smtClean="0"/>
              <a:t>SSVEP</a:t>
            </a:r>
            <a:r>
              <a:rPr lang="zh-CN" altLang="zh-CN" dirty="0" smtClean="0"/>
              <a:t>拼写系统可以像</a:t>
            </a:r>
            <a:r>
              <a:rPr lang="en-US" altLang="zh-CN" dirty="0"/>
              <a:t>P300</a:t>
            </a:r>
            <a:r>
              <a:rPr lang="zh-CN" altLang="zh-CN" dirty="0"/>
              <a:t>拼写系统一样拼写每个目标字符，但尚未引入。为了实现这样的</a:t>
            </a:r>
            <a:r>
              <a:rPr lang="en-US" altLang="zh-CN" dirty="0"/>
              <a:t>SSVEP</a:t>
            </a:r>
            <a:r>
              <a:rPr lang="zh-CN" altLang="zh-CN" dirty="0"/>
              <a:t>智力拼写系统，刺激频率的数量应该至少大于显示的字符的数量。然而，在实际的</a:t>
            </a:r>
            <a:r>
              <a:rPr lang="en-US" altLang="zh-CN" dirty="0"/>
              <a:t>BCI</a:t>
            </a:r>
            <a:r>
              <a:rPr lang="zh-CN" altLang="zh-CN" dirty="0"/>
              <a:t>应用中，可用的刺激频率通常受到几个因素的限制。首先，不是所有的刺激频率总是引起高</a:t>
            </a:r>
            <a:r>
              <a:rPr lang="en-US" altLang="zh-CN" dirty="0"/>
              <a:t>SSVEP</a:t>
            </a:r>
            <a:r>
              <a:rPr lang="zh-CN" altLang="zh-CN" dirty="0" smtClean="0"/>
              <a:t>响应</a:t>
            </a:r>
            <a:r>
              <a:rPr lang="zh-CN" altLang="en-US" dirty="0" smtClean="0"/>
              <a:t>，</a:t>
            </a:r>
            <a:r>
              <a:rPr lang="zh-CN" altLang="zh-CN" dirty="0" smtClean="0"/>
              <a:t>能够引起强烈</a:t>
            </a:r>
            <a:r>
              <a:rPr lang="zh-CN" altLang="zh-CN" dirty="0"/>
              <a:t>的</a:t>
            </a:r>
            <a:r>
              <a:rPr lang="en-US" altLang="zh-CN" dirty="0"/>
              <a:t>SSVEP</a:t>
            </a:r>
            <a:r>
              <a:rPr lang="zh-CN" altLang="zh-CN" dirty="0"/>
              <a:t>反应的频率高度依赖于个体以及各种环境因素，例如视觉刺激的颜色，大小和对比度。其次，由于谐波</a:t>
            </a:r>
            <a:r>
              <a:rPr lang="en-US" altLang="zh-CN" dirty="0"/>
              <a:t>SSVEP</a:t>
            </a:r>
            <a:r>
              <a:rPr lang="zh-CN" altLang="zh-CN" dirty="0"/>
              <a:t>响应，如果</a:t>
            </a:r>
            <a:r>
              <a:rPr lang="en-US" altLang="zh-CN" dirty="0"/>
              <a:t>F1</a:t>
            </a:r>
            <a:r>
              <a:rPr lang="zh-CN" altLang="zh-CN" dirty="0"/>
              <a:t>是</a:t>
            </a:r>
            <a:r>
              <a:rPr lang="en-US" altLang="zh-CN" dirty="0"/>
              <a:t>F2</a:t>
            </a:r>
            <a:r>
              <a:rPr lang="zh-CN" altLang="zh-CN" dirty="0"/>
              <a:t>的倍数，反之亦</a:t>
            </a:r>
            <a:r>
              <a:rPr lang="zh-CN" altLang="zh-CN" dirty="0" smtClean="0"/>
              <a:t>然</a:t>
            </a:r>
            <a:r>
              <a:rPr lang="zh-CN" altLang="en-US" dirty="0" smtClean="0"/>
              <a:t>。</a:t>
            </a:r>
            <a:r>
              <a:rPr lang="zh-CN" altLang="zh-CN" dirty="0" smtClean="0"/>
              <a:t>最</a:t>
            </a:r>
            <a:r>
              <a:rPr lang="zh-CN" altLang="zh-CN" dirty="0"/>
              <a:t>重要的是，在使用计算机监视器来呈现视觉刺激的情况下，如在最发达的</a:t>
            </a:r>
            <a:r>
              <a:rPr lang="en-US" altLang="zh-CN" dirty="0"/>
              <a:t>SSVEP</a:t>
            </a:r>
            <a:r>
              <a:rPr lang="zh-CN" altLang="zh-CN" dirty="0"/>
              <a:t>拼写系统中，必须将刺激频率设定为监视器刷新率的因数，以获得准确的</a:t>
            </a:r>
            <a:r>
              <a:rPr lang="en-US" altLang="zh-CN" dirty="0"/>
              <a:t>SSVEP</a:t>
            </a:r>
            <a:r>
              <a:rPr lang="zh-CN" altLang="zh-CN" dirty="0"/>
              <a:t>响应。由于这些原因，现有的</a:t>
            </a:r>
            <a:r>
              <a:rPr lang="en-US" altLang="zh-CN" dirty="0"/>
              <a:t>SSVEP</a:t>
            </a:r>
            <a:r>
              <a:rPr lang="zh-CN" altLang="zh-CN" dirty="0"/>
              <a:t>拼写系统仅用四个或五个刺激频率来实现，并采用“多步选择”策略拼写每个目标字符。</a:t>
            </a:r>
          </a:p>
          <a:p>
            <a:endParaRPr kumimoji="1" lang="zh-CN" altLang="en-US" dirty="0"/>
          </a:p>
        </p:txBody>
      </p:sp>
    </p:spTree>
    <p:extLst>
      <p:ext uri="{BB962C8B-B14F-4D97-AF65-F5344CB8AC3E}">
        <p14:creationId xmlns:p14="http://schemas.microsoft.com/office/powerpoint/2010/main" val="248464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sp>
        <p:nvSpPr>
          <p:cNvPr id="3" name="内容占位符 2"/>
          <p:cNvSpPr>
            <a:spLocks noGrp="1"/>
          </p:cNvSpPr>
          <p:nvPr>
            <p:ph idx="1"/>
          </p:nvPr>
        </p:nvSpPr>
        <p:spPr>
          <a:xfrm>
            <a:off x="457200" y="274638"/>
            <a:ext cx="8229600" cy="5851525"/>
          </a:xfrm>
        </p:spPr>
        <p:txBody>
          <a:bodyPr>
            <a:normAutofit fontScale="77500" lnSpcReduction="20000"/>
          </a:bodyPr>
          <a:lstStyle/>
          <a:p>
            <a:pPr marL="0" indent="457200">
              <a:lnSpc>
                <a:spcPct val="145000"/>
              </a:lnSpc>
              <a:buNone/>
            </a:pPr>
            <a:r>
              <a:rPr lang="zh-CN" altLang="zh-CN" dirty="0"/>
              <a:t>这项研究的最终目标是开发一个新的</a:t>
            </a:r>
            <a:r>
              <a:rPr lang="en-US" altLang="zh-CN" dirty="0"/>
              <a:t>SSVEP</a:t>
            </a:r>
            <a:r>
              <a:rPr lang="zh-CN" altLang="zh-CN" dirty="0"/>
              <a:t>拼写系统，能够为每个目标选择拼写一个</a:t>
            </a:r>
            <a:r>
              <a:rPr lang="zh-CN" altLang="zh-CN" dirty="0" smtClean="0"/>
              <a:t>目标</a:t>
            </a:r>
            <a:r>
              <a:rPr lang="zh-CN" altLang="en-US" dirty="0" smtClean="0"/>
              <a:t>字符</a:t>
            </a:r>
            <a:r>
              <a:rPr lang="zh-CN" altLang="zh-CN" dirty="0" smtClean="0"/>
              <a:t>，</a:t>
            </a:r>
            <a:r>
              <a:rPr lang="zh-CN" altLang="zh-CN" dirty="0"/>
              <a:t>就像基于</a:t>
            </a:r>
            <a:r>
              <a:rPr lang="en-US" altLang="zh-CN" dirty="0"/>
              <a:t>P300</a:t>
            </a:r>
            <a:r>
              <a:rPr lang="zh-CN" altLang="zh-CN" dirty="0" smtClean="0"/>
              <a:t>的拼写</a:t>
            </a:r>
            <a:r>
              <a:rPr lang="zh-CN" altLang="en-US" dirty="0" smtClean="0"/>
              <a:t>系统</a:t>
            </a:r>
            <a:r>
              <a:rPr lang="zh-CN" altLang="zh-CN" dirty="0" smtClean="0"/>
              <a:t>一样</a:t>
            </a:r>
            <a:r>
              <a:rPr lang="zh-CN" altLang="zh-CN" dirty="0"/>
              <a:t>。为此，我们使用</a:t>
            </a:r>
            <a:r>
              <a:rPr lang="en-US" altLang="zh-CN" dirty="0"/>
              <a:t>30</a:t>
            </a:r>
            <a:r>
              <a:rPr lang="zh-CN" altLang="zh-CN" dirty="0"/>
              <a:t>个</a:t>
            </a:r>
            <a:r>
              <a:rPr lang="zh-CN" altLang="zh-CN" dirty="0" smtClean="0"/>
              <a:t>不同频率的发光二极管</a:t>
            </a:r>
            <a:r>
              <a:rPr lang="zh-CN" altLang="zh-CN" dirty="0"/>
              <a:t>（</a:t>
            </a:r>
            <a:r>
              <a:rPr lang="en-US" altLang="zh-CN" dirty="0"/>
              <a:t>LED</a:t>
            </a:r>
            <a:r>
              <a:rPr lang="zh-CN" altLang="zh-CN" dirty="0"/>
              <a:t>）</a:t>
            </a:r>
            <a:r>
              <a:rPr lang="zh-CN" altLang="zh-CN" dirty="0" smtClean="0"/>
              <a:t>，</a:t>
            </a:r>
            <a:r>
              <a:rPr lang="zh-CN" altLang="en-US" dirty="0" smtClean="0"/>
              <a:t>实现了一个改进的</a:t>
            </a:r>
            <a:r>
              <a:rPr lang="zh-CN" altLang="zh-CN" dirty="0" smtClean="0"/>
              <a:t>包含</a:t>
            </a:r>
            <a:r>
              <a:rPr lang="en-US" altLang="zh-CN" dirty="0"/>
              <a:t>30</a:t>
            </a:r>
            <a:r>
              <a:rPr lang="zh-CN" altLang="zh-CN" dirty="0"/>
              <a:t>个字符（</a:t>
            </a:r>
            <a:r>
              <a:rPr lang="en-US" altLang="zh-CN" dirty="0"/>
              <a:t>26</a:t>
            </a:r>
            <a:r>
              <a:rPr lang="zh-CN" altLang="zh-CN" dirty="0"/>
              <a:t>个英文字母和</a:t>
            </a:r>
            <a:r>
              <a:rPr lang="en-US" altLang="zh-CN" dirty="0"/>
              <a:t>4</a:t>
            </a:r>
            <a:r>
              <a:rPr lang="zh-CN" altLang="zh-CN" dirty="0"/>
              <a:t>个特殊符号）的修改的</a:t>
            </a:r>
            <a:r>
              <a:rPr lang="en-US" altLang="zh-CN" dirty="0"/>
              <a:t>QWERTY</a:t>
            </a:r>
            <a:r>
              <a:rPr lang="zh-CN" altLang="zh-CN" dirty="0"/>
              <a:t>布局拼写系统。</a:t>
            </a:r>
            <a:r>
              <a:rPr lang="zh-CN" altLang="zh-CN" dirty="0" smtClean="0"/>
              <a:t>选择</a:t>
            </a:r>
            <a:r>
              <a:rPr lang="zh-CN" altLang="en-US" dirty="0" smtClean="0"/>
              <a:t>频带为</a:t>
            </a:r>
            <a:r>
              <a:rPr lang="en-US" altLang="zh-CN" dirty="0" smtClean="0"/>
              <a:t>5</a:t>
            </a:r>
            <a:r>
              <a:rPr lang="en-US" altLang="zh-CN" dirty="0"/>
              <a:t>-</a:t>
            </a:r>
            <a:r>
              <a:rPr lang="en-US" altLang="zh-CN" dirty="0" smtClean="0"/>
              <a:t>9.9Hz</a:t>
            </a:r>
            <a:r>
              <a:rPr lang="zh-CN" altLang="zh-CN" dirty="0" smtClean="0"/>
              <a:t>，</a:t>
            </a:r>
            <a:r>
              <a:rPr lang="zh-CN" altLang="zh-CN" dirty="0"/>
              <a:t>并以</a:t>
            </a:r>
            <a:r>
              <a:rPr lang="en-US" altLang="zh-CN" dirty="0"/>
              <a:t>0.1Hz</a:t>
            </a:r>
            <a:r>
              <a:rPr lang="zh-CN" altLang="zh-CN" dirty="0"/>
              <a:t>的跨度均匀分割</a:t>
            </a:r>
            <a:r>
              <a:rPr lang="zh-CN" altLang="zh-CN" dirty="0" smtClean="0"/>
              <a:t>。</a:t>
            </a:r>
            <a:r>
              <a:rPr lang="en-US" altLang="zh-CN" dirty="0" smtClean="0"/>
              <a:t>5</a:t>
            </a:r>
            <a:r>
              <a:rPr lang="zh-CN" altLang="zh-CN" dirty="0"/>
              <a:t>个参与</a:t>
            </a:r>
            <a:r>
              <a:rPr lang="zh-CN" altLang="zh-CN" dirty="0" smtClean="0"/>
              <a:t>者进行离线实验</a:t>
            </a:r>
            <a:r>
              <a:rPr lang="zh-CN" altLang="zh-CN" dirty="0"/>
              <a:t>，以测试是否可以将具有该小频率跨度的人</a:t>
            </a:r>
            <a:r>
              <a:rPr lang="en-US" altLang="zh-CN" dirty="0"/>
              <a:t>SSVEP</a:t>
            </a:r>
            <a:r>
              <a:rPr lang="zh-CN" altLang="zh-CN" dirty="0"/>
              <a:t>响应用足够高的分类准确度进行分类以应用于</a:t>
            </a:r>
            <a:r>
              <a:rPr lang="en-US" altLang="zh-CN" dirty="0"/>
              <a:t>BCI</a:t>
            </a:r>
            <a:r>
              <a:rPr lang="zh-CN" altLang="zh-CN" dirty="0"/>
              <a:t>系统。</a:t>
            </a:r>
            <a:r>
              <a:rPr lang="zh-CN" altLang="zh-CN" dirty="0" smtClean="0"/>
              <a:t>在根据</a:t>
            </a:r>
            <a:r>
              <a:rPr lang="zh-CN" altLang="en-US" dirty="0" smtClean="0"/>
              <a:t>离线</a:t>
            </a:r>
            <a:r>
              <a:rPr lang="zh-CN" altLang="zh-CN" dirty="0" smtClean="0"/>
              <a:t>实验</a:t>
            </a:r>
            <a:r>
              <a:rPr lang="zh-CN" altLang="zh-CN" dirty="0"/>
              <a:t>的结果对脑力拼写系统的参数进行优化之后，通过</a:t>
            </a:r>
            <a:r>
              <a:rPr lang="en-US" altLang="zh-CN" dirty="0"/>
              <a:t>6</a:t>
            </a:r>
            <a:r>
              <a:rPr lang="zh-CN" altLang="zh-CN" dirty="0"/>
              <a:t>名参与者进行了在线实验，以进一步证明我们的脑力拼写系统是否可以用于实际的脑机接口应用。</a:t>
            </a:r>
          </a:p>
          <a:p>
            <a:pPr marL="0" indent="0">
              <a:buNone/>
            </a:pPr>
            <a:endParaRPr kumimoji="1" lang="zh-CN" altLang="en-US" dirty="0"/>
          </a:p>
        </p:txBody>
      </p:sp>
    </p:spTree>
    <p:extLst>
      <p:ext uri="{BB962C8B-B14F-4D97-AF65-F5344CB8AC3E}">
        <p14:creationId xmlns:p14="http://schemas.microsoft.com/office/powerpoint/2010/main" val="421567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	</a:t>
            </a:r>
            <a:endParaRPr kumimoji="1" lang="zh-CN" altLang="en-US" dirty="0"/>
          </a:p>
        </p:txBody>
      </p:sp>
      <p:sp>
        <p:nvSpPr>
          <p:cNvPr id="3" name="内容占位符 2"/>
          <p:cNvSpPr>
            <a:spLocks noGrp="1"/>
          </p:cNvSpPr>
          <p:nvPr>
            <p:ph idx="1"/>
          </p:nvPr>
        </p:nvSpPr>
        <p:spPr/>
        <p:txBody>
          <a:bodyPr>
            <a:normAutofit fontScale="55000" lnSpcReduction="20000"/>
          </a:bodyPr>
          <a:lstStyle/>
          <a:p>
            <a:pPr marL="0" indent="457200">
              <a:lnSpc>
                <a:spcPct val="145000"/>
              </a:lnSpc>
              <a:buNone/>
            </a:pPr>
            <a:r>
              <a:rPr lang="zh-CN" altLang="zh-CN" dirty="0"/>
              <a:t>十名健康参与者（八名男性和两名女性，</a:t>
            </a:r>
            <a:r>
              <a:rPr lang="en-US" altLang="zh-CN" dirty="0"/>
              <a:t>21-27</a:t>
            </a:r>
            <a:r>
              <a:rPr lang="zh-CN" altLang="zh-CN" dirty="0"/>
              <a:t>岁）参加了我们的研究。其中</a:t>
            </a:r>
            <a:r>
              <a:rPr lang="en-US" altLang="zh-CN" dirty="0"/>
              <a:t>5</a:t>
            </a:r>
            <a:r>
              <a:rPr lang="zh-CN" altLang="zh-CN" dirty="0"/>
              <a:t>人</a:t>
            </a:r>
            <a:r>
              <a:rPr lang="zh-CN" altLang="zh-CN" dirty="0" smtClean="0"/>
              <a:t>参加了离线</a:t>
            </a:r>
            <a:r>
              <a:rPr lang="zh-CN" altLang="zh-CN" dirty="0"/>
              <a:t>研究（名为参与者</a:t>
            </a:r>
            <a:r>
              <a:rPr lang="en-US" altLang="zh-CN" dirty="0"/>
              <a:t>P1-P5</a:t>
            </a:r>
            <a:r>
              <a:rPr lang="zh-CN" altLang="zh-CN" dirty="0"/>
              <a:t>），其中一人（参与者</a:t>
            </a:r>
            <a:r>
              <a:rPr lang="en-US" altLang="zh-CN" dirty="0"/>
              <a:t>P5</a:t>
            </a:r>
            <a:r>
              <a:rPr lang="zh-CN" altLang="zh-CN" dirty="0"/>
              <a:t>）也参加</a:t>
            </a:r>
            <a:r>
              <a:rPr lang="zh-CN" altLang="zh-CN" dirty="0" smtClean="0"/>
              <a:t>了第一版</a:t>
            </a:r>
            <a:r>
              <a:rPr lang="zh-CN" altLang="en-US" dirty="0" smtClean="0"/>
              <a:t>拼写</a:t>
            </a:r>
            <a:r>
              <a:rPr lang="zh-CN" altLang="zh-CN" dirty="0" smtClean="0"/>
              <a:t>器的试</a:t>
            </a:r>
            <a:r>
              <a:rPr lang="zh-CN" altLang="zh-CN" dirty="0"/>
              <a:t>点在线实验。另外五名参与者（全部是</a:t>
            </a:r>
            <a:r>
              <a:rPr lang="en-US" altLang="zh-CN" dirty="0"/>
              <a:t>24-27</a:t>
            </a:r>
            <a:r>
              <a:rPr lang="zh-CN" altLang="zh-CN" dirty="0"/>
              <a:t>岁的男性，名为参与者</a:t>
            </a:r>
            <a:r>
              <a:rPr lang="en-US" altLang="zh-CN" dirty="0"/>
              <a:t>P6-P10</a:t>
            </a:r>
            <a:r>
              <a:rPr lang="zh-CN" altLang="zh-CN" dirty="0"/>
              <a:t>）</a:t>
            </a:r>
            <a:r>
              <a:rPr lang="zh-CN" altLang="zh-CN" dirty="0" smtClean="0"/>
              <a:t>被招募来评估第二版拼</a:t>
            </a:r>
            <a:r>
              <a:rPr lang="zh-CN" altLang="zh-CN" dirty="0"/>
              <a:t>写器的表现并且仅</a:t>
            </a:r>
            <a:r>
              <a:rPr lang="zh-CN" altLang="zh-CN" dirty="0" smtClean="0"/>
              <a:t>参与在线实验。</a:t>
            </a:r>
            <a:endParaRPr lang="zh-CN" altLang="zh-CN" dirty="0"/>
          </a:p>
          <a:p>
            <a:pPr marL="0" indent="457200">
              <a:lnSpc>
                <a:spcPct val="145000"/>
              </a:lnSpc>
              <a:buNone/>
            </a:pPr>
            <a:r>
              <a:rPr lang="zh-CN" altLang="zh-CN" dirty="0"/>
              <a:t>为记录由闪烁视觉刺激调制的脑电信号，根据国际</a:t>
            </a:r>
            <a:r>
              <a:rPr lang="en-US" altLang="zh-CN" dirty="0"/>
              <a:t>10-20</a:t>
            </a:r>
            <a:r>
              <a:rPr lang="zh-CN" altLang="zh-CN" dirty="0"/>
              <a:t>系统，将三个电极（</a:t>
            </a:r>
            <a:r>
              <a:rPr lang="en-US" altLang="zh-CN" dirty="0"/>
              <a:t>Oz</a:t>
            </a:r>
            <a:r>
              <a:rPr lang="zh-CN" altLang="zh-CN" dirty="0"/>
              <a:t>，</a:t>
            </a:r>
            <a:r>
              <a:rPr lang="en-US" altLang="zh-CN" dirty="0"/>
              <a:t>O1</a:t>
            </a:r>
            <a:r>
              <a:rPr lang="zh-CN" altLang="zh-CN" dirty="0"/>
              <a:t>和</a:t>
            </a:r>
            <a:r>
              <a:rPr lang="en-US" altLang="zh-CN" dirty="0"/>
              <a:t>O2</a:t>
            </a:r>
            <a:r>
              <a:rPr lang="zh-CN" altLang="zh-CN" dirty="0"/>
              <a:t>）安装在参与者头皮的枕部区域</a:t>
            </a:r>
            <a:r>
              <a:rPr lang="zh-CN" altLang="zh-CN" dirty="0" smtClean="0"/>
              <a:t>。在脑电数据采集过</a:t>
            </a:r>
            <a:r>
              <a:rPr lang="zh-CN" altLang="zh-CN" dirty="0"/>
              <a:t>程中，与会者坐在舒适的扶手椅上面对发达的智力拼写者，被要求不要移动身体，特别是颈部。当参与者关注不同频率的字符闪烁时，使用多通道</a:t>
            </a:r>
            <a:r>
              <a:rPr lang="en-US" altLang="zh-CN" dirty="0"/>
              <a:t>EEG</a:t>
            </a:r>
            <a:r>
              <a:rPr lang="zh-CN" altLang="zh-CN" dirty="0"/>
              <a:t>采集系统在昏暗的隔音室中记录</a:t>
            </a:r>
            <a:r>
              <a:rPr lang="en-US" altLang="zh-CN" dirty="0"/>
              <a:t>EEG</a:t>
            </a:r>
            <a:r>
              <a:rPr lang="zh-CN" altLang="zh-CN" dirty="0"/>
              <a:t>信号</a:t>
            </a:r>
            <a:r>
              <a:rPr lang="zh-CN" altLang="zh-CN" dirty="0" smtClean="0"/>
              <a:t>。参比电极和接地电极分别</a:t>
            </a:r>
            <a:r>
              <a:rPr lang="zh-CN" altLang="zh-CN" dirty="0"/>
              <a:t>放置在右耳和左耳后面</a:t>
            </a:r>
            <a:r>
              <a:rPr lang="zh-CN" altLang="zh-CN" dirty="0" smtClean="0"/>
              <a:t>。脑电</a:t>
            </a:r>
            <a:r>
              <a:rPr lang="zh-CN" altLang="zh-CN" dirty="0"/>
              <a:t>信号在</a:t>
            </a:r>
            <a:r>
              <a:rPr lang="en-US" altLang="zh-CN" dirty="0" smtClean="0"/>
              <a:t>512Hz</a:t>
            </a:r>
            <a:r>
              <a:rPr lang="zh-CN" altLang="zh-CN" dirty="0"/>
              <a:t>采样，灵敏度为</a:t>
            </a:r>
            <a:r>
              <a:rPr lang="en-US" altLang="zh-CN" dirty="0"/>
              <a:t>7</a:t>
            </a:r>
            <a:r>
              <a:rPr lang="zh-CN" altLang="zh-CN" dirty="0"/>
              <a:t>μ</a:t>
            </a:r>
            <a:r>
              <a:rPr lang="en-US" altLang="zh-CN" dirty="0"/>
              <a:t>V</a:t>
            </a:r>
            <a:r>
              <a:rPr lang="zh-CN" altLang="zh-CN" dirty="0" smtClean="0"/>
              <a:t>。采样前应用截止频率为</a:t>
            </a:r>
            <a:r>
              <a:rPr lang="en-US" altLang="zh-CN" dirty="0" smtClean="0"/>
              <a:t>0.7Hz</a:t>
            </a:r>
            <a:r>
              <a:rPr lang="zh-CN" altLang="zh-CN" dirty="0"/>
              <a:t>和</a:t>
            </a:r>
            <a:r>
              <a:rPr lang="en-US" altLang="zh-CN" dirty="0"/>
              <a:t>50 Hz</a:t>
            </a:r>
            <a:r>
              <a:rPr lang="zh-CN" altLang="zh-CN" dirty="0"/>
              <a:t>的抗混叠带通滤波器。</a:t>
            </a:r>
          </a:p>
          <a:p>
            <a:pPr marL="0" indent="0">
              <a:buNone/>
            </a:pPr>
            <a:endParaRPr kumimoji="1" lang="zh-CN" altLang="en-US" dirty="0"/>
          </a:p>
        </p:txBody>
      </p:sp>
    </p:spTree>
    <p:extLst>
      <p:ext uri="{BB962C8B-B14F-4D97-AF65-F5344CB8AC3E}">
        <p14:creationId xmlns:p14="http://schemas.microsoft.com/office/powerpoint/2010/main" val="29578244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a:t>
            </a:r>
            <a:endParaRPr kumimoji="1" lang="zh-CN" altLang="en-US" dirty="0"/>
          </a:p>
        </p:txBody>
      </p:sp>
      <p:sp>
        <p:nvSpPr>
          <p:cNvPr id="3" name="内容占位符 2"/>
          <p:cNvSpPr>
            <a:spLocks noGrp="1"/>
          </p:cNvSpPr>
          <p:nvPr>
            <p:ph idx="1"/>
          </p:nvPr>
        </p:nvSpPr>
        <p:spPr/>
        <p:txBody>
          <a:bodyPr>
            <a:normAutofit fontScale="47500" lnSpcReduction="20000"/>
          </a:bodyPr>
          <a:lstStyle/>
          <a:p>
            <a:pPr marL="0" indent="457200">
              <a:lnSpc>
                <a:spcPct val="145000"/>
              </a:lnSpc>
              <a:buNone/>
            </a:pPr>
            <a:r>
              <a:rPr lang="zh-CN" altLang="zh-CN" dirty="0"/>
              <a:t>改进的</a:t>
            </a:r>
            <a:r>
              <a:rPr lang="en-US" altLang="zh-CN" dirty="0"/>
              <a:t>QWERTY</a:t>
            </a:r>
            <a:r>
              <a:rPr lang="zh-CN" altLang="zh-CN" dirty="0"/>
              <a:t>键盘布局被设计来实现所</a:t>
            </a:r>
            <a:r>
              <a:rPr lang="zh-CN" altLang="zh-CN" dirty="0" smtClean="0"/>
              <a:t>提出的拼写系统。如图</a:t>
            </a:r>
            <a:r>
              <a:rPr lang="en-US" altLang="zh-CN" dirty="0"/>
              <a:t>1</a:t>
            </a:r>
            <a:r>
              <a:rPr lang="zh-CN" altLang="zh-CN" dirty="0"/>
              <a:t>所示，将三十个键尽可能相似地放置到传统的</a:t>
            </a:r>
            <a:r>
              <a:rPr lang="en-US" altLang="zh-CN" dirty="0"/>
              <a:t>QWERTY</a:t>
            </a:r>
            <a:r>
              <a:rPr lang="zh-CN" altLang="zh-CN" dirty="0"/>
              <a:t>键盘布局</a:t>
            </a:r>
            <a:r>
              <a:rPr lang="zh-CN" altLang="zh-CN" dirty="0" smtClean="0"/>
              <a:t>。将二十六个键分配给每个</a:t>
            </a:r>
            <a:r>
              <a:rPr lang="zh-CN" altLang="zh-CN" dirty="0"/>
              <a:t>英文字母，其余四个键分配给</a:t>
            </a:r>
            <a:r>
              <a:rPr lang="en-US" altLang="zh-CN" dirty="0"/>
              <a:t>BACKSPACE</a:t>
            </a:r>
            <a:r>
              <a:rPr lang="zh-CN" altLang="zh-CN" dirty="0"/>
              <a:t>，</a:t>
            </a:r>
            <a:r>
              <a:rPr lang="en-US" altLang="zh-CN" dirty="0"/>
              <a:t>ENTER</a:t>
            </a:r>
            <a:r>
              <a:rPr lang="zh-CN" altLang="zh-CN" dirty="0"/>
              <a:t>，</a:t>
            </a:r>
            <a:r>
              <a:rPr lang="en-US" altLang="zh-CN" dirty="0"/>
              <a:t>PUNCTUATION</a:t>
            </a:r>
            <a:r>
              <a:rPr lang="zh-CN" altLang="zh-CN" dirty="0"/>
              <a:t>和</a:t>
            </a:r>
            <a:r>
              <a:rPr lang="en-US" altLang="zh-CN" dirty="0"/>
              <a:t>SPACE</a:t>
            </a:r>
            <a:r>
              <a:rPr lang="zh-CN" altLang="zh-CN" dirty="0" smtClean="0"/>
              <a:t>。除</a:t>
            </a:r>
            <a:r>
              <a:rPr lang="zh-CN" altLang="zh-CN" dirty="0"/>
              <a:t>了</a:t>
            </a:r>
            <a:r>
              <a:rPr lang="en-US" altLang="zh-CN" dirty="0"/>
              <a:t>ENTER</a:t>
            </a:r>
            <a:r>
              <a:rPr lang="zh-CN" altLang="zh-CN" dirty="0"/>
              <a:t>和</a:t>
            </a:r>
            <a:r>
              <a:rPr lang="en-US" altLang="zh-CN" dirty="0"/>
              <a:t>SPACE</a:t>
            </a:r>
            <a:r>
              <a:rPr lang="zh-CN" altLang="zh-CN" dirty="0"/>
              <a:t>以外，每个键的面积都是相同的</a:t>
            </a:r>
            <a:r>
              <a:rPr lang="en-US" altLang="zh-CN" dirty="0"/>
              <a:t>2</a:t>
            </a:r>
            <a:r>
              <a:rPr lang="zh-CN" altLang="zh-CN" dirty="0"/>
              <a:t>厘米×</a:t>
            </a:r>
            <a:r>
              <a:rPr lang="en-US" altLang="zh-CN" dirty="0"/>
              <a:t>2</a:t>
            </a:r>
            <a:r>
              <a:rPr lang="zh-CN" altLang="zh-CN" dirty="0"/>
              <a:t>厘米</a:t>
            </a:r>
            <a:r>
              <a:rPr lang="zh-CN" altLang="zh-CN" dirty="0" smtClean="0"/>
              <a:t>。相邻按键之间</a:t>
            </a:r>
            <a:r>
              <a:rPr lang="zh-CN" altLang="zh-CN" dirty="0"/>
              <a:t>的距离水平和垂直均为</a:t>
            </a:r>
            <a:r>
              <a:rPr lang="en-US" altLang="zh-CN" dirty="0"/>
              <a:t>1cm</a:t>
            </a:r>
            <a:r>
              <a:rPr lang="zh-CN" altLang="zh-CN" dirty="0"/>
              <a:t>。</a:t>
            </a:r>
          </a:p>
          <a:p>
            <a:pPr marL="0" indent="457200">
              <a:lnSpc>
                <a:spcPct val="145000"/>
              </a:lnSpc>
              <a:buNone/>
            </a:pPr>
            <a:r>
              <a:rPr lang="zh-CN" altLang="zh-CN" dirty="0" smtClean="0"/>
              <a:t>在参加离线实验</a:t>
            </a:r>
            <a:r>
              <a:rPr lang="zh-CN" altLang="zh-CN" dirty="0"/>
              <a:t>的参与者意见的基础上，</a:t>
            </a:r>
            <a:r>
              <a:rPr lang="zh-CN" altLang="zh-CN" dirty="0" smtClean="0"/>
              <a:t>经过</a:t>
            </a:r>
            <a:r>
              <a:rPr lang="en-US" altLang="zh-CN" dirty="0" smtClean="0"/>
              <a:t>5</a:t>
            </a:r>
            <a:r>
              <a:rPr lang="zh-CN" altLang="zh-CN" dirty="0"/>
              <a:t>位参与</a:t>
            </a:r>
            <a:r>
              <a:rPr lang="zh-CN" altLang="zh-CN" dirty="0" smtClean="0"/>
              <a:t>者的离线</a:t>
            </a:r>
            <a:r>
              <a:rPr lang="zh-CN" altLang="zh-CN" dirty="0"/>
              <a:t>和在线实验，稍微改变了脑分布的布局，以防止周边视觉引起的混淆。在我们</a:t>
            </a:r>
            <a:r>
              <a:rPr lang="zh-CN" altLang="zh-CN" dirty="0" smtClean="0"/>
              <a:t>的拼</a:t>
            </a:r>
            <a:r>
              <a:rPr lang="zh-CN" altLang="zh-CN" dirty="0"/>
              <a:t>写器的第二个版本中，相邻键之间的距离被水平和垂直设置为</a:t>
            </a:r>
            <a:r>
              <a:rPr lang="en-US" altLang="zh-CN" dirty="0"/>
              <a:t>2</a:t>
            </a:r>
            <a:r>
              <a:rPr lang="zh-CN" altLang="zh-CN" dirty="0"/>
              <a:t>厘米。第二版智力拼写器的其他部分与第一个智力拼写器的版式相同。</a:t>
            </a:r>
          </a:p>
          <a:p>
            <a:pPr marL="0" indent="457200">
              <a:lnSpc>
                <a:spcPct val="145000"/>
              </a:lnSpc>
              <a:buNone/>
            </a:pPr>
            <a:r>
              <a:rPr lang="zh-CN" altLang="zh-CN" dirty="0" smtClean="0"/>
              <a:t>精神键盘系统是由白纸</a:t>
            </a:r>
            <a:r>
              <a:rPr lang="zh-CN" altLang="zh-CN" dirty="0"/>
              <a:t>，透明薄膜，</a:t>
            </a:r>
            <a:r>
              <a:rPr lang="en-US" altLang="zh-CN" dirty="0"/>
              <a:t>LED</a:t>
            </a:r>
            <a:r>
              <a:rPr lang="zh-CN" altLang="zh-CN" dirty="0"/>
              <a:t>和</a:t>
            </a:r>
            <a:r>
              <a:rPr lang="en-US" altLang="zh-CN" dirty="0"/>
              <a:t>LED</a:t>
            </a:r>
            <a:r>
              <a:rPr lang="zh-CN" altLang="zh-CN" dirty="0"/>
              <a:t>控制器制成的。我们首先在白纸上打印出三十个键，然后切出字形，在其下方各有四个方形多芯片高通量</a:t>
            </a:r>
            <a:r>
              <a:rPr lang="en-US" altLang="zh-CN" dirty="0" smtClean="0"/>
              <a:t>LED</a:t>
            </a:r>
            <a:r>
              <a:rPr lang="zh-CN" altLang="zh-CN" dirty="0" smtClean="0"/>
              <a:t>。</a:t>
            </a:r>
            <a:r>
              <a:rPr lang="zh-CN" altLang="zh-CN" dirty="0"/>
              <a:t>为了将发射的光线仅准直到正面方向，</a:t>
            </a:r>
            <a:r>
              <a:rPr lang="en-US" altLang="zh-CN" dirty="0"/>
              <a:t>LED</a:t>
            </a:r>
            <a:r>
              <a:rPr lang="zh-CN" altLang="zh-CN" dirty="0"/>
              <a:t>阵列的每一侧都被黑纸覆盖。接着，在印刷纸张的前面贴上透明薄膜，使发出的光线漫射。为了控制</a:t>
            </a:r>
            <a:r>
              <a:rPr lang="en-US" altLang="zh-CN" dirty="0"/>
              <a:t>LED</a:t>
            </a:r>
            <a:r>
              <a:rPr lang="zh-CN" altLang="zh-CN" dirty="0"/>
              <a:t>，我们将一个使用</a:t>
            </a:r>
            <a:r>
              <a:rPr lang="en-US" altLang="zh-CN" dirty="0"/>
              <a:t>TMS 320 F2812 DSP</a:t>
            </a:r>
            <a:r>
              <a:rPr lang="zh-CN" altLang="zh-CN" dirty="0" smtClean="0"/>
              <a:t>芯片的</a:t>
            </a:r>
            <a:r>
              <a:rPr lang="en-US" altLang="zh-CN" dirty="0"/>
              <a:t>LED</a:t>
            </a:r>
            <a:r>
              <a:rPr lang="zh-CN" altLang="zh-CN" dirty="0"/>
              <a:t>控制器集成到智能拼写系统中。每个键的闪烁频率可以通过作者开发的内部软件很容易地调整</a:t>
            </a:r>
            <a:r>
              <a:rPr lang="zh-CN" altLang="zh-CN" dirty="0" smtClean="0">
                <a:effectLst/>
              </a:rPr>
              <a:t> </a:t>
            </a:r>
            <a:endParaRPr kumimoji="1" lang="zh-CN" altLang="en-US" dirty="0"/>
          </a:p>
        </p:txBody>
      </p:sp>
    </p:spTree>
    <p:extLst>
      <p:ext uri="{BB962C8B-B14F-4D97-AF65-F5344CB8AC3E}">
        <p14:creationId xmlns:p14="http://schemas.microsoft.com/office/powerpoint/2010/main" val="31663700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pic>
        <p:nvPicPr>
          <p:cNvPr id="4" name="内容占位符 3" descr="屏幕快照 2017-11-09 下午6.06.47.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5562" b="-73400"/>
          <a:stretch/>
        </p:blipFill>
        <p:spPr>
          <a:xfrm>
            <a:off x="0" y="0"/>
            <a:ext cx="9144000" cy="6858000"/>
          </a:xfrm>
        </p:spPr>
      </p:pic>
    </p:spTree>
    <p:extLst>
      <p:ext uri="{BB962C8B-B14F-4D97-AF65-F5344CB8AC3E}">
        <p14:creationId xmlns:p14="http://schemas.microsoft.com/office/powerpoint/2010/main" val="28946955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pic>
        <p:nvPicPr>
          <p:cNvPr id="4" name="内容占位符 3" descr="屏幕快照 2017-11-09 下午6.08.5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2" r="-20825" b="-7351"/>
          <a:stretch/>
        </p:blipFill>
        <p:spPr>
          <a:xfrm>
            <a:off x="457201" y="0"/>
            <a:ext cx="8229600" cy="6549529"/>
          </a:xfrm>
        </p:spPr>
      </p:pic>
    </p:spTree>
    <p:extLst>
      <p:ext uri="{BB962C8B-B14F-4D97-AF65-F5344CB8AC3E}">
        <p14:creationId xmlns:p14="http://schemas.microsoft.com/office/powerpoint/2010/main" val="3688278920"/>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1657</Words>
  <Application>Microsoft Macintosh PowerPoint</Application>
  <PresentationFormat>全屏显示(4:3)</PresentationFormat>
  <Paragraphs>44</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Development of an SSVEP-based BCI spelling system adopting a QWERTY-style LED keyboard </vt:lpstr>
      <vt:lpstr> </vt:lpstr>
      <vt:lpstr> </vt:lpstr>
      <vt:lpstr> </vt:lpstr>
      <vt:lpstr> </vt:lpstr>
      <vt:lpstr>Method </vt:lpstr>
      <vt:lpstr>Method</vt:lpstr>
      <vt:lpstr> </vt:lpstr>
      <vt:lpstr> </vt:lpstr>
      <vt:lpstr>Method</vt:lpstr>
      <vt:lpstr> </vt:lpstr>
      <vt:lpstr>Method</vt:lpstr>
      <vt:lpstr> </vt:lpstr>
      <vt:lpstr>Method </vt:lpstr>
      <vt:lpstr>Method</vt:lpstr>
      <vt:lpstr>Results</vt:lpstr>
      <vt:lpstr>Results</vt:lpstr>
      <vt:lpstr> </vt:lpstr>
      <vt:lpstr>Results</vt:lpstr>
      <vt:lpstr> </vt:lpstr>
      <vt:lpstr>Discussion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SSVEP-based BCI spelling system adopting a QWERTY-style LED keyboard </dc:title>
  <dc:creator>Ming Chan</dc:creator>
  <cp:lastModifiedBy>Ming Chan</cp:lastModifiedBy>
  <cp:revision>11</cp:revision>
  <dcterms:created xsi:type="dcterms:W3CDTF">2017-11-09T09:28:28Z</dcterms:created>
  <dcterms:modified xsi:type="dcterms:W3CDTF">2017-11-09T11:14:34Z</dcterms:modified>
</cp:coreProperties>
</file>