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9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8444BB-CBB8-48C2-9B5F-9629CC8E2AC9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067670-74EB-4738-BA7C-D0E0C06CAF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B6E2-4859-8B75-04EB-38CC08F13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AEFEC-8134-3671-B3BD-5513A7B91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Enderson nobre santos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C0D7D2-3693-A32F-A2AC-53C2633B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6321EC-1959-A6F1-C8C8-866890829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SQL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7B4140-F2F3-3735-9E2C-9EFCED29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271AE-F86E-F439-5D84-CC9E62F4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74599-4915-30EF-90D0-88DBB802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Linguagem de definição de dados: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Fornece comandos para definir e modificar esquemas e excluir relações.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Integridade.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Autorização.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Definição de visões.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Linguagem de manipulação de dados: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Oferece a capacidade de consultar informações no banco de dados, inserir, modificar e excluir tuplas do banco de dados.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6AC529-8ED8-62A3-EBF1-98A88049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E79D3-455B-3135-3664-CAE227E4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98FDC-1531-B8FF-2E0C-4203AC41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Controle de transação.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SQL embutida e SQL dinâmica.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03964D-48EB-CD9E-9DD5-89B886F2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85058-25DF-18BB-EFF6-8BA70B3F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D4999-81D1-D57F-8298-3DAC80D0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linguagem de definição de dados (DDL) do SQL permite definir um conjunto de relações e as informações sobre cada relação.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Esquema para cada relação;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Tipos de valores associados a cada atributo;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Restrições de integridade;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Informações de segurança e autorização de cada relação;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E329CE-3A9A-852B-2740-106988A8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0F77D-E706-F3A1-81FC-1786CBE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C3171-B4ED-9D38-EA4A-E9A5D731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Tipos básicos: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Char;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Varchar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Int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Smallint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Numeric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Real;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Float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10A979-63BB-CBA1-7FEB-EB8768E0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B4A1-EFDE-7171-4B1C-9A5CA370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6ACC-3A9E-49A2-5596-B0208AD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Definição básica de um esquema.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create</a:t>
            </a:r>
            <a:r>
              <a:rPr lang="pt-BR" sz="3000" i="1" dirty="0"/>
              <a:t> </a:t>
            </a:r>
            <a:r>
              <a:rPr lang="pt-BR" sz="3000" i="1" dirty="0" err="1"/>
              <a:t>table</a:t>
            </a:r>
            <a:r>
              <a:rPr lang="pt-BR" sz="3000" i="1" dirty="0"/>
              <a:t> departamento(</a:t>
            </a:r>
          </a:p>
          <a:p>
            <a:pPr marL="201168" lvl="1" indent="0">
              <a:buNone/>
            </a:pPr>
            <a:r>
              <a:rPr lang="pt-BR" sz="3000" i="1" dirty="0"/>
              <a:t>	</a:t>
            </a:r>
            <a:r>
              <a:rPr lang="pt-BR" sz="3000" i="1" dirty="0" err="1"/>
              <a:t>nome_dept</a:t>
            </a:r>
            <a:r>
              <a:rPr lang="pt-BR" sz="3000" i="1" dirty="0"/>
              <a:t> </a:t>
            </a:r>
            <a:r>
              <a:rPr lang="pt-BR" sz="3000" i="1" dirty="0" err="1"/>
              <a:t>varchar</a:t>
            </a:r>
            <a:r>
              <a:rPr lang="pt-BR" sz="3000" i="1" dirty="0"/>
              <a:t>(20),</a:t>
            </a:r>
          </a:p>
          <a:p>
            <a:pPr marL="201168" lvl="1" indent="0">
              <a:buNone/>
            </a:pPr>
            <a:r>
              <a:rPr lang="pt-BR" sz="3000" i="1" dirty="0"/>
              <a:t>	</a:t>
            </a:r>
            <a:r>
              <a:rPr lang="pt-BR" sz="3000" i="1" dirty="0" err="1"/>
              <a:t>predio</a:t>
            </a:r>
            <a:r>
              <a:rPr lang="pt-BR" sz="3000" i="1" dirty="0"/>
              <a:t> </a:t>
            </a:r>
            <a:r>
              <a:rPr lang="pt-BR" sz="3000" i="1" dirty="0" err="1"/>
              <a:t>varchar</a:t>
            </a:r>
            <a:r>
              <a:rPr lang="pt-BR" sz="3000" i="1" dirty="0"/>
              <a:t>(15),</a:t>
            </a:r>
          </a:p>
          <a:p>
            <a:pPr marL="201168" lvl="1" indent="0">
              <a:buNone/>
            </a:pPr>
            <a:r>
              <a:rPr lang="pt-BR" sz="3000" i="1" dirty="0"/>
              <a:t>	</a:t>
            </a:r>
            <a:r>
              <a:rPr lang="pt-BR" sz="3000" i="1" dirty="0" err="1"/>
              <a:t>orcamento</a:t>
            </a:r>
            <a:r>
              <a:rPr lang="pt-BR" sz="3000" i="1" dirty="0"/>
              <a:t>  </a:t>
            </a:r>
            <a:r>
              <a:rPr lang="pt-BR" sz="3000" i="1" dirty="0" err="1"/>
              <a:t>numeric</a:t>
            </a:r>
            <a:r>
              <a:rPr lang="pt-BR" sz="3000" i="1" dirty="0"/>
              <a:t>(12,2),</a:t>
            </a:r>
          </a:p>
          <a:p>
            <a:pPr marL="201168" lvl="1" indent="0">
              <a:buNone/>
            </a:pPr>
            <a:r>
              <a:rPr lang="pt-BR" sz="3000" i="1" dirty="0"/>
              <a:t>	</a:t>
            </a:r>
            <a:r>
              <a:rPr lang="pt-BR" sz="3000" i="1" dirty="0" err="1"/>
              <a:t>primary</a:t>
            </a:r>
            <a:r>
              <a:rPr lang="pt-BR" sz="3000" i="1" dirty="0"/>
              <a:t> </a:t>
            </a:r>
            <a:r>
              <a:rPr lang="pt-BR" sz="3000" i="1" dirty="0" err="1"/>
              <a:t>key</a:t>
            </a:r>
            <a:r>
              <a:rPr lang="pt-BR" sz="3000" i="1" dirty="0"/>
              <a:t> (</a:t>
            </a:r>
            <a:r>
              <a:rPr lang="pt-BR" sz="3000" i="1" dirty="0" err="1"/>
              <a:t>nome_dept</a:t>
            </a:r>
            <a:r>
              <a:rPr lang="pt-BR" sz="3000" i="1" dirty="0"/>
              <a:t>));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1E8750-8B2B-2BE9-41C9-EAA25072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6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BB6B-7326-A16A-9E58-69120D13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C38A9-07E0-71A1-E6E1-ED1C723D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Restrições de integridade: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Primary Key;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Foreign</a:t>
            </a:r>
            <a:r>
              <a:rPr lang="pt-BR" sz="3000" dirty="0"/>
              <a:t> </a:t>
            </a:r>
            <a:r>
              <a:rPr lang="pt-BR" sz="3000" dirty="0" err="1"/>
              <a:t>key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Not</a:t>
            </a:r>
            <a:r>
              <a:rPr lang="pt-BR" sz="3000" dirty="0"/>
              <a:t> </a:t>
            </a:r>
            <a:r>
              <a:rPr lang="pt-BR" sz="3000" dirty="0" err="1"/>
              <a:t>null</a:t>
            </a:r>
            <a:r>
              <a:rPr lang="pt-BR" sz="3000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6537B-5DDC-FD49-182E-72A68305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3F0A-E558-43B5-36D7-EB0862C1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ABA40-9867-DA00-1650-8225B1D4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Inserção de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</a:t>
            </a:r>
            <a:r>
              <a:rPr lang="pt-BR" sz="3000" i="1" dirty="0" err="1"/>
              <a:t>insert</a:t>
            </a:r>
            <a:r>
              <a:rPr lang="pt-BR" sz="3000" i="1" dirty="0"/>
              <a:t> </a:t>
            </a:r>
            <a:r>
              <a:rPr lang="pt-BR" sz="3000" i="1" dirty="0" err="1"/>
              <a:t>into</a:t>
            </a:r>
            <a:r>
              <a:rPr lang="pt-BR" sz="3000" i="1" dirty="0"/>
              <a:t> instrutor </a:t>
            </a:r>
            <a:r>
              <a:rPr lang="pt-BR" sz="3000" i="1" dirty="0" err="1"/>
              <a:t>values</a:t>
            </a:r>
            <a:r>
              <a:rPr lang="pt-BR" sz="3000" i="1" dirty="0"/>
              <a:t>(10211, ‘Smith’, ‘</a:t>
            </a:r>
            <a:r>
              <a:rPr lang="pt-BR" sz="3000" i="1" dirty="0" err="1"/>
              <a:t>Biology</a:t>
            </a:r>
            <a:r>
              <a:rPr lang="pt-BR" sz="3000" i="1" dirty="0"/>
              <a:t>’);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Exclusão de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/>
              <a:t>delete </a:t>
            </a:r>
            <a:r>
              <a:rPr lang="pt-BR" sz="3000" i="1" dirty="0" err="1"/>
              <a:t>from</a:t>
            </a:r>
            <a:r>
              <a:rPr lang="pt-BR" sz="3000" i="1" dirty="0"/>
              <a:t> aluno;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</a:t>
            </a:r>
            <a:r>
              <a:rPr lang="pt-BR" sz="3000" i="1" dirty="0" err="1"/>
              <a:t>drop</a:t>
            </a:r>
            <a:r>
              <a:rPr lang="pt-BR" sz="3000" i="1" dirty="0"/>
              <a:t> </a:t>
            </a:r>
            <a:r>
              <a:rPr lang="pt-BR" sz="3000" i="1" dirty="0" err="1"/>
              <a:t>table</a:t>
            </a:r>
            <a:r>
              <a:rPr lang="pt-BR" sz="3000" i="1" dirty="0"/>
              <a:t> aluno;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Modificação de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alter</a:t>
            </a:r>
            <a:r>
              <a:rPr lang="pt-BR" sz="3000" i="1" dirty="0"/>
              <a:t> </a:t>
            </a:r>
            <a:r>
              <a:rPr lang="pt-BR" sz="3000" i="1" dirty="0" err="1"/>
              <a:t>table</a:t>
            </a:r>
            <a:r>
              <a:rPr lang="pt-BR" sz="3000" i="1" dirty="0"/>
              <a:t> aluno </a:t>
            </a:r>
            <a:r>
              <a:rPr lang="pt-BR" sz="3000" i="1" dirty="0" err="1"/>
              <a:t>add</a:t>
            </a:r>
            <a:r>
              <a:rPr lang="pt-BR" sz="3000" i="1" dirty="0"/>
              <a:t> </a:t>
            </a:r>
            <a:r>
              <a:rPr lang="pt-BR" sz="3000" i="1" dirty="0" err="1"/>
              <a:t>endereco</a:t>
            </a:r>
            <a:r>
              <a:rPr lang="pt-BR" sz="3000" i="1" dirty="0"/>
              <a:t> </a:t>
            </a:r>
            <a:r>
              <a:rPr lang="pt-BR" sz="3000" i="1" dirty="0" err="1"/>
              <a:t>varchar</a:t>
            </a:r>
            <a:r>
              <a:rPr lang="pt-BR" sz="3000" i="1" dirty="0"/>
              <a:t>(20);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alter</a:t>
            </a:r>
            <a:r>
              <a:rPr lang="pt-BR" sz="3000" i="1" dirty="0"/>
              <a:t> </a:t>
            </a:r>
            <a:r>
              <a:rPr lang="pt-BR" sz="3000" i="1" dirty="0" err="1"/>
              <a:t>table</a:t>
            </a:r>
            <a:r>
              <a:rPr lang="pt-BR" sz="3000" i="1" dirty="0"/>
              <a:t> aluno </a:t>
            </a:r>
            <a:r>
              <a:rPr lang="pt-BR" sz="3000" i="1" dirty="0" err="1"/>
              <a:t>drop</a:t>
            </a:r>
            <a:r>
              <a:rPr lang="pt-BR" sz="3000" i="1" dirty="0"/>
              <a:t> endereço;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D81DDE-11EA-31F4-0A9C-D01BEE8A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4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ACEB-34B0-2F1D-1F97-84B5E39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BD8DD-22B6-634A-91BD-6C071FD1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</a:t>
            </a:r>
            <a:r>
              <a:rPr lang="pt-BR" sz="3200" i="1" dirty="0" err="1"/>
              <a:t>select</a:t>
            </a:r>
            <a:r>
              <a:rPr lang="pt-BR" sz="3200" i="1" dirty="0"/>
              <a:t> nome </a:t>
            </a:r>
            <a:r>
              <a:rPr lang="pt-BR" sz="3200" i="1" dirty="0" err="1"/>
              <a:t>from</a:t>
            </a:r>
            <a:r>
              <a:rPr lang="pt-BR" sz="3200" i="1" dirty="0"/>
              <a:t> instrutor </a:t>
            </a:r>
            <a:r>
              <a:rPr lang="pt-BR" sz="3200" i="1" dirty="0" err="1"/>
              <a:t>where</a:t>
            </a:r>
            <a:r>
              <a:rPr lang="pt-BR" sz="3200" i="1" dirty="0"/>
              <a:t> salario &gt; 70000;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8BBBE9-82AC-EF28-61F3-0B3468C8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3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54537D-1680-7210-CB3D-89C854ACE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Próxima aula: Comandos SQL</a:t>
            </a:r>
          </a:p>
        </p:txBody>
      </p:sp>
    </p:spTree>
    <p:extLst>
      <p:ext uri="{BB962C8B-B14F-4D97-AF65-F5344CB8AC3E}">
        <p14:creationId xmlns:p14="http://schemas.microsoft.com/office/powerpoint/2010/main" val="40134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E97B1B-1E51-F7FF-8AEF-8AE947453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modelo relacional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1798EE-EEBE-88A9-9EC7-AD245619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1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268B-AA3A-2645-2E37-4C71DB34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B8039-79EC-CEF2-89BE-03C83507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Vamos criar um banco de dados que guarde os produtos vendidos por um supermercado e registre as vendas desses produtos.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 produto deve ter um campo que identifique unicamente cada registro, um nome, categoria, marca e preço.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venda registra o produto vendido e a data da venda.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Inserção de dados nas tabelas.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Realizar consultas: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Nomes de um produto que estão em uma determinada categoria.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Marcas que possuam produtos com valores acima de 50 reais.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Datas da venda de um determinado produto.</a:t>
            </a:r>
          </a:p>
        </p:txBody>
      </p:sp>
    </p:spTree>
    <p:extLst>
      <p:ext uri="{BB962C8B-B14F-4D97-AF65-F5344CB8AC3E}">
        <p14:creationId xmlns:p14="http://schemas.microsoft.com/office/powerpoint/2010/main" val="38159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1C6F1-84D7-066F-411C-13004998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EFF5D-130C-7104-36CF-4F6095F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Consiste em uma coleção de tabelas onde os dados são armazenados de um forma estruturada.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5FB712-1055-1958-F812-C0AC73D2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C2DA690D-BF1B-CB2F-2313-36E04658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16" y="2808474"/>
            <a:ext cx="4005811" cy="30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A6FBE2-4FC5-31D3-9433-FE27C0737C48}"/>
              </a:ext>
            </a:extLst>
          </p:cNvPr>
          <p:cNvSpPr txBox="1"/>
          <p:nvPr/>
        </p:nvSpPr>
        <p:spPr>
          <a:xfrm>
            <a:off x="1740664" y="5869094"/>
            <a:ext cx="877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https://e-reality-database.blogspot.com/2008/09/banco-de-dados-relacional-exemplo.html</a:t>
            </a:r>
          </a:p>
        </p:txBody>
      </p:sp>
    </p:spTree>
    <p:extLst>
      <p:ext uri="{BB962C8B-B14F-4D97-AF65-F5344CB8AC3E}">
        <p14:creationId xmlns:p14="http://schemas.microsoft.com/office/powerpoint/2010/main" val="31768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CAE6-AD5F-5CAD-207C-6D5B8565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EE2EB-FD80-4317-EB35-DAC5FDA1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É o projeto lógico de um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Consiste em uma lista de atributos e seus domínios correspondentes.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/>
              <a:t>departamento(</a:t>
            </a:r>
            <a:r>
              <a:rPr lang="pt-BR" sz="3000" i="1" dirty="0" err="1"/>
              <a:t>nome_dept</a:t>
            </a:r>
            <a:r>
              <a:rPr lang="pt-BR" sz="3000" i="1" dirty="0"/>
              <a:t>, prédio, orçamento)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BA142-CDCB-0665-C92E-88AF52BF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12A1-E77E-A8CD-744F-96324DD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35FEB-76E6-30E2-F55F-B1894F0A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É necessário ter um meio de distinguir os valores das tuplas em uma relação.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Chave primária (</a:t>
            </a:r>
            <a:r>
              <a:rPr lang="pt-BR" sz="3200" dirty="0" err="1"/>
              <a:t>primary</a:t>
            </a:r>
            <a:r>
              <a:rPr lang="pt-BR" sz="3200" dirty="0"/>
              <a:t> </a:t>
            </a:r>
            <a:r>
              <a:rPr lang="pt-BR" sz="3200" dirty="0" err="1"/>
              <a:t>key</a:t>
            </a:r>
            <a:r>
              <a:rPr lang="pt-BR" sz="32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Principal forma de distinguir as tuplas em uma relação.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Tuplas não podem ter a mesma chave primária, elas deve ser únicas para cada registro.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Chave estrangeira (</a:t>
            </a:r>
            <a:r>
              <a:rPr lang="pt-BR" sz="3200" dirty="0" err="1"/>
              <a:t>foreign</a:t>
            </a:r>
            <a:r>
              <a:rPr lang="pt-BR" sz="3200" dirty="0"/>
              <a:t> </a:t>
            </a:r>
            <a:r>
              <a:rPr lang="pt-BR" sz="3200" dirty="0" err="1"/>
              <a:t>key</a:t>
            </a:r>
            <a:r>
              <a:rPr lang="pt-BR" sz="32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Uma relação pode incluir chaves primárias de outras relações como atributos.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2B8A80-596E-27A6-635E-4CE0AA4E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A8933-DCEF-622C-48E8-4ED341AA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E46FB7-21B4-D002-C410-BCC98F20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6754"/>
          <a:stretch>
            <a:fillRect/>
          </a:stretch>
        </p:blipFill>
        <p:spPr>
          <a:xfrm>
            <a:off x="2997793" y="1992205"/>
            <a:ext cx="5593548" cy="41018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95A683-BDAC-D75E-FA2B-2863D140E590}"/>
              </a:ext>
            </a:extLst>
          </p:cNvPr>
          <p:cNvSpPr txBox="1"/>
          <p:nvPr/>
        </p:nvSpPr>
        <p:spPr>
          <a:xfrm>
            <a:off x="3626159" y="5958018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https://www.scaler.com/topics/sql/foreign-key-in-sql/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3697AD-F148-39D4-AB39-F41BB396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E9B05-C617-3FB1-593A-8D78640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DF632-5259-F9EA-0A94-4F82D0D9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Representa o esquema de um banco de dados juntamente com as dependências de chave primária e estrangeira.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12A229-6866-5F4E-F7B2-F57416F0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A28234-78D9-3BFE-1ACC-5B4EBE6D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68" y="2818029"/>
            <a:ext cx="4414576" cy="32517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ED3D8F-BF6E-A479-F5B0-39B389164BAF}"/>
              </a:ext>
            </a:extLst>
          </p:cNvPr>
          <p:cNvSpPr txBox="1"/>
          <p:nvPr/>
        </p:nvSpPr>
        <p:spPr>
          <a:xfrm>
            <a:off x="4141029" y="5977468"/>
            <a:ext cx="322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https://esquema.net/relacional/</a:t>
            </a:r>
          </a:p>
        </p:txBody>
      </p:sp>
    </p:spTree>
    <p:extLst>
      <p:ext uri="{BB962C8B-B14F-4D97-AF65-F5344CB8AC3E}">
        <p14:creationId xmlns:p14="http://schemas.microsoft.com/office/powerpoint/2010/main" val="16451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EBD73-134A-D7D1-6CE6-EBE6E8DC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ACB80-AA70-2DAE-24E9-65402732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Permite que um usuário solicite informações de um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Procedurais e não procedurais.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4AF5F9-799C-F473-66DB-E7D4A72B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14F0-F83A-2E99-6488-E3E7E84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relacionais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C6968-4A18-B5A1-E666-AF9854D3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Conjunto de operações que podem ser aplicadas a uma única relação ou a um par de relações.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 resultado dessas operações são sempre uma única relação.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7DAE70-40C6-F0F2-CF45-E56A0377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22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611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Retrospectiva</vt:lpstr>
      <vt:lpstr>Banco de dados</vt:lpstr>
      <vt:lpstr>Introdução ao modelo relacional</vt:lpstr>
      <vt:lpstr>Banco de dados relacionais</vt:lpstr>
      <vt:lpstr>Esquema de banco de dados</vt:lpstr>
      <vt:lpstr>Chaves</vt:lpstr>
      <vt:lpstr>Chaves</vt:lpstr>
      <vt:lpstr>Diagramas de esquema</vt:lpstr>
      <vt:lpstr>Linguagens de consulta</vt:lpstr>
      <vt:lpstr>Operações relacionais </vt:lpstr>
      <vt:lpstr>Introdução à SQL</vt:lpstr>
      <vt:lpstr>Visão geral</vt:lpstr>
      <vt:lpstr>Visão geral</vt:lpstr>
      <vt:lpstr>Definição de dados</vt:lpstr>
      <vt:lpstr>Definição de dados</vt:lpstr>
      <vt:lpstr>Definição de dados</vt:lpstr>
      <vt:lpstr>Definição de dados</vt:lpstr>
      <vt:lpstr>Definição de dados</vt:lpstr>
      <vt:lpstr>Consultas SQL</vt:lpstr>
      <vt:lpstr>Próxima aula: Comandos SQL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2025-08-18T18:50:04Z</dcterms:created>
  <dcterms:modified xsi:type="dcterms:W3CDTF">2025-08-18T23:56:18Z</dcterms:modified>
</cp:coreProperties>
</file>