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8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90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9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53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72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22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2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38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6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57984-A0EF-4C51-9463-BE731F22DC15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22A5AC-CA54-4087-A077-682C692713AC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7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38F08-F28C-985D-DC6B-89763D62C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7052A-AFC8-5B44-AF1F-CC266840B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Enderson nobre santos</a:t>
            </a:r>
          </a:p>
        </p:txBody>
      </p:sp>
    </p:spTree>
    <p:extLst>
      <p:ext uri="{BB962C8B-B14F-4D97-AF65-F5344CB8AC3E}">
        <p14:creationId xmlns:p14="http://schemas.microsoft.com/office/powerpoint/2010/main" val="173206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B4AE4-9EEB-BCA3-F98B-48AB450A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processamento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5CC5D-6F87-4BD4-0A14-516ACDA7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 dos métodos iniciais de armazenamento de dados antes do surgimento dos sistemas de banco de dados.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 armazenamento ocorre em arquivos do sistema operacional.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Para extrair e adicionar registros é necessário programas diferentes para acessar os arquivos adequados.</a:t>
            </a:r>
          </a:p>
        </p:txBody>
      </p:sp>
    </p:spTree>
    <p:extLst>
      <p:ext uri="{BB962C8B-B14F-4D97-AF65-F5344CB8AC3E}">
        <p14:creationId xmlns:p14="http://schemas.microsoft.com/office/powerpoint/2010/main" val="135111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23B11-04BF-798D-D218-3367BA7E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processamento de arquivos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612423-2576-4DC6-CEF3-5AB4F24B9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32" y="2164583"/>
            <a:ext cx="7551174" cy="320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9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A514D-64F7-7423-00DA-7759B92F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processamento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82803-C3F7-C819-61C6-EAD732A2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Esse sistema possui uma série de inconveniências: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Redundância e inconsistência de 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Dificuldade no acesso aos 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Isolamento dos 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Problemas de integridade.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Problemas de atomicidade.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Anomalias de acesso concorrente.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Problemas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291123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B0464-490C-6AA5-C8CE-3C65053A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Abstração de dados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4C1EF-9758-9F53-ED2B-A2EFDCF4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Ocultação da complexidade do sistema sob vários níveis de aplicação para simplificar as interações do usuário: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Nível físico.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Nível lógico.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Nível de visão.</a:t>
            </a:r>
          </a:p>
        </p:txBody>
      </p:sp>
    </p:spTree>
    <p:extLst>
      <p:ext uri="{BB962C8B-B14F-4D97-AF65-F5344CB8AC3E}">
        <p14:creationId xmlns:p14="http://schemas.microsoft.com/office/powerpoint/2010/main" val="152067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6F972-2AF7-0715-B8E2-E890C419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 e esquemas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AA5B0-505B-71E3-0ACF-87B12C7F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Instância: Coleção de informações armazenadas no banco de dados em determinado momento.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Esquema: Projeto geral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35183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9948B-D954-8C82-EE15-59FC0B35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F7CC-7729-4EFA-D529-159C8428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Uma maneira de descrever o projeto de um banco de dados no nível físico, lógico e de visão.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Categorias: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Modelo relacional.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Modelo entidade/relacionamento.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Modelo de dados baseado em objetos.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Modelo de dados semiestruturado.</a:t>
            </a:r>
          </a:p>
        </p:txBody>
      </p:sp>
    </p:spTree>
    <p:extLst>
      <p:ext uri="{BB962C8B-B14F-4D97-AF65-F5344CB8AC3E}">
        <p14:creationId xmlns:p14="http://schemas.microsoft.com/office/powerpoint/2010/main" val="63537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3C0B0-289A-A2DD-0F95-65E56CD8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3A4D3-5984-4A5B-3838-7C34A290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Recuperação de informações armazenadas no banco de dados.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Inserção de novas informações.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Exclusão de informações.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Modificação de informações. </a:t>
            </a:r>
          </a:p>
        </p:txBody>
      </p:sp>
    </p:spTree>
    <p:extLst>
      <p:ext uri="{BB962C8B-B14F-4D97-AF65-F5344CB8AC3E}">
        <p14:creationId xmlns:p14="http://schemas.microsoft.com/office/powerpoint/2010/main" val="428097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55626-BE19-4987-84F9-53739DB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(DML)</a:t>
            </a:r>
          </a:p>
        </p:txBody>
      </p:sp>
      <p:pic>
        <p:nvPicPr>
          <p:cNvPr id="1026" name="Picture 2" descr="Data Manipulation in a Network Database">
            <a:extLst>
              <a:ext uri="{FF2B5EF4-FFF2-40B4-BE49-F238E27FC236}">
                <a16:creationId xmlns:a16="http://schemas.microsoft.com/office/drawing/2014/main" id="{E7713924-895E-AF07-5D5C-36DAE8A721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50" y="1846263"/>
            <a:ext cx="89432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BA25C65-708A-E0E7-E031-46A5D854E0DB}"/>
              </a:ext>
            </a:extLst>
          </p:cNvPr>
          <p:cNvSpPr txBox="1"/>
          <p:nvPr/>
        </p:nvSpPr>
        <p:spPr>
          <a:xfrm>
            <a:off x="2040082" y="5684322"/>
            <a:ext cx="811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https://www.includehelp.com/dbms/data-manipulation-in-a-network-database.aspx</a:t>
            </a:r>
          </a:p>
        </p:txBody>
      </p:sp>
    </p:spTree>
    <p:extLst>
      <p:ext uri="{BB962C8B-B14F-4D97-AF65-F5344CB8AC3E}">
        <p14:creationId xmlns:p14="http://schemas.microsoft.com/office/powerpoint/2010/main" val="418410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42EBB-859D-7847-4FD3-119F6C4B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(DDL)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AEF03F-4F84-57D2-A329-8F285CBC2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Especificação do esquema de um banco de dados.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Especificação de propriedades adicionais dos dados.</a:t>
            </a:r>
          </a:p>
        </p:txBody>
      </p:sp>
    </p:spTree>
    <p:extLst>
      <p:ext uri="{BB962C8B-B14F-4D97-AF65-F5344CB8AC3E}">
        <p14:creationId xmlns:p14="http://schemas.microsoft.com/office/powerpoint/2010/main" val="1863853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FB6A-AF3F-C897-38F4-492DB6C3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(DDL)</a:t>
            </a:r>
          </a:p>
        </p:txBody>
      </p:sp>
      <p:pic>
        <p:nvPicPr>
          <p:cNvPr id="2050" name="Picture 2" descr="Data Definition Language (DDL)">
            <a:extLst>
              <a:ext uri="{FF2B5EF4-FFF2-40B4-BE49-F238E27FC236}">
                <a16:creationId xmlns:a16="http://schemas.microsoft.com/office/drawing/2014/main" id="{2AB5A734-DC3C-7FD3-57B8-AD516184BA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46263"/>
            <a:ext cx="40227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6F8E40-919D-8F90-9733-7F0751A54CB9}"/>
              </a:ext>
            </a:extLst>
          </p:cNvPr>
          <p:cNvSpPr txBox="1"/>
          <p:nvPr/>
        </p:nvSpPr>
        <p:spPr>
          <a:xfrm>
            <a:off x="4150211" y="5161935"/>
            <a:ext cx="389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https://livelydeepu.com/mastering-sql/</a:t>
            </a:r>
          </a:p>
        </p:txBody>
      </p:sp>
    </p:spTree>
    <p:extLst>
      <p:ext uri="{BB962C8B-B14F-4D97-AF65-F5344CB8AC3E}">
        <p14:creationId xmlns:p14="http://schemas.microsoft.com/office/powerpoint/2010/main" val="194507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FAAB92-7BB6-8D14-37AD-C12ECA2DC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1: Introdução</a:t>
            </a:r>
          </a:p>
        </p:txBody>
      </p:sp>
    </p:spTree>
    <p:extLst>
      <p:ext uri="{BB962C8B-B14F-4D97-AF65-F5344CB8AC3E}">
        <p14:creationId xmlns:p14="http://schemas.microsoft.com/office/powerpoint/2010/main" val="106174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4E648-C657-0AF6-DD60-1718545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197C9-28E0-EF8C-25FD-BB20DBE9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Baseado no modelo relacional.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Utiliza um conjunto de tabelas para representar dados e os relacionamentos entre esses dados.</a:t>
            </a:r>
          </a:p>
        </p:txBody>
      </p:sp>
    </p:spTree>
    <p:extLst>
      <p:ext uri="{BB962C8B-B14F-4D97-AF65-F5344CB8AC3E}">
        <p14:creationId xmlns:p14="http://schemas.microsoft.com/office/powerpoint/2010/main" val="2743137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8348-24B2-B618-1A45-4F06D0EA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relacional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807EB7E6-50E8-7C19-250E-CA3F6B0BA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644" y="1846263"/>
            <a:ext cx="526503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1136F91-05D2-1352-BC13-899ED54A34DF}"/>
              </a:ext>
            </a:extLst>
          </p:cNvPr>
          <p:cNvSpPr txBox="1"/>
          <p:nvPr/>
        </p:nvSpPr>
        <p:spPr>
          <a:xfrm>
            <a:off x="1917291" y="5793225"/>
            <a:ext cx="877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https://e-reality-database.blogspot.com/2008/09/banco-de-dados-relacional-exemplo.html</a:t>
            </a:r>
          </a:p>
        </p:txBody>
      </p:sp>
    </p:spTree>
    <p:extLst>
      <p:ext uri="{BB962C8B-B14F-4D97-AF65-F5344CB8AC3E}">
        <p14:creationId xmlns:p14="http://schemas.microsoft.com/office/powerpoint/2010/main" val="77042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03553-7445-0F9C-DB48-2EC07CD0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entidade/relacionamento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E7BA44-1130-5B1E-2106-EF521AF7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Baseado na percepção de um mundo real que consiste em uma coleção de objetos básicos, chamados entidades, e de relações entre esses objetos.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As entidades são descritas por um conjunto de atributos.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Uma relação é uma associação entre várias entidades.</a:t>
            </a:r>
          </a:p>
        </p:txBody>
      </p:sp>
    </p:spTree>
    <p:extLst>
      <p:ext uri="{BB962C8B-B14F-4D97-AF65-F5344CB8AC3E}">
        <p14:creationId xmlns:p14="http://schemas.microsoft.com/office/powerpoint/2010/main" val="3006354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BE45-C5D0-478E-944B-2313A8AD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entidade/relacionamento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E3AED-50CB-8587-62B1-878D2392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Expressa graficamente a estrutura lógica geral de um banco de dados.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 err="1"/>
              <a:t>Unified</a:t>
            </a:r>
            <a:r>
              <a:rPr lang="pt-BR" sz="3200" dirty="0"/>
              <a:t> </a:t>
            </a:r>
            <a:r>
              <a:rPr lang="pt-BR" sz="3200" dirty="0" err="1"/>
              <a:t>Modeling</a:t>
            </a:r>
            <a:r>
              <a:rPr lang="pt-BR" sz="3200" dirty="0"/>
              <a:t> </a:t>
            </a:r>
            <a:r>
              <a:rPr lang="pt-BR" sz="3200" dirty="0" err="1"/>
              <a:t>Language</a:t>
            </a:r>
            <a:r>
              <a:rPr lang="pt-BR" sz="3200" dirty="0"/>
              <a:t> (UML).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64685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9CCEA-7F33-8E7A-8B7D-799A93A1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entidade/relacionamento</a:t>
            </a:r>
          </a:p>
        </p:txBody>
      </p:sp>
      <p:pic>
        <p:nvPicPr>
          <p:cNvPr id="4098" name="Picture 2" descr="O Que É Um Diagrama Er (Diagrama Entidade Relacionamento) ? Tutoriais E">
            <a:extLst>
              <a:ext uri="{FF2B5EF4-FFF2-40B4-BE49-F238E27FC236}">
                <a16:creationId xmlns:a16="http://schemas.microsoft.com/office/drawing/2014/main" id="{FC7684C6-724F-581D-5392-3E0C0146E5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2619375"/>
            <a:ext cx="73152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08FB1B5-0C79-98BD-DDF3-952E044F8A67}"/>
              </a:ext>
            </a:extLst>
          </p:cNvPr>
          <p:cNvSpPr txBox="1"/>
          <p:nvPr/>
        </p:nvSpPr>
        <p:spPr>
          <a:xfrm>
            <a:off x="1097280" y="5120641"/>
            <a:ext cx="104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https://juntas.modelotag.com/o-que-e-um-diagrama-er-diagrama-entidade-relacionamento-tutoriais-e-mais/</a:t>
            </a:r>
          </a:p>
        </p:txBody>
      </p:sp>
    </p:spTree>
    <p:extLst>
      <p:ext uri="{BB962C8B-B14F-4D97-AF65-F5344CB8AC3E}">
        <p14:creationId xmlns:p14="http://schemas.microsoft.com/office/powerpoint/2010/main" val="909205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E9D4-4B4A-2D04-F0D2-9880C83C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EDFC4-BBBB-4198-0A8F-E8E52314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https://www.w3schools.com/sql/sql_exercises.asp</a:t>
            </a:r>
          </a:p>
        </p:txBody>
      </p:sp>
    </p:spTree>
    <p:extLst>
      <p:ext uri="{BB962C8B-B14F-4D97-AF65-F5344CB8AC3E}">
        <p14:creationId xmlns:p14="http://schemas.microsoft.com/office/powerpoint/2010/main" val="50802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20F3-B91C-9070-87CA-2C7A8C47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sistemas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3CDAB5-727A-803D-FB12-D6D51B62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Década de 1950/1960: </a:t>
            </a:r>
          </a:p>
          <a:p>
            <a:pPr marL="0" indent="0">
              <a:buNone/>
            </a:pPr>
            <a:r>
              <a:rPr lang="pt-BR" sz="3200" dirty="0"/>
              <a:t>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F0FC1C-BF4E-6627-C445-5792B996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5" y="2807361"/>
            <a:ext cx="2800140" cy="2100106"/>
          </a:xfrm>
          <a:prstGeom prst="rect">
            <a:avLst/>
          </a:prstGeom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BD4D39D-9120-808D-6DA3-72E55FFE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44" y="2674980"/>
            <a:ext cx="5131917" cy="272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39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17899-44AA-C696-4E00-577A23FD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sistemas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80A0D-E2A6-0421-B76D-2F128D2DA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Década de 1960/1970:</a:t>
            </a:r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12BBE7-41F6-4F31-FFD2-AA2B771F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3788565" y="2616471"/>
            <a:ext cx="4675830" cy="35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DFEF6-B669-64AE-8B8D-82455E0E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sistemas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D922C-DB39-16BD-D43C-BA795CE0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Década de 1980: Primeiros Bancos de dados relacionais comerciais.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IBM DB2.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Oracle.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Ingres.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DEC </a:t>
            </a:r>
            <a:r>
              <a:rPr lang="pt-BR" sz="3000" dirty="0" err="1"/>
              <a:t>Rdb</a:t>
            </a:r>
            <a:r>
              <a:rPr lang="pt-BR" sz="3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3000" dirty="0"/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5669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F8C72-CD2A-67F9-57D6-E73ABD21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sistemas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F4C692-B9A6-6BC7-1918-E994FCD6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Década de 1990: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Desenvolvimento da linguagem SQL.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Crescimento da World </a:t>
            </a:r>
            <a:r>
              <a:rPr lang="pt-BR" sz="3000" dirty="0" err="1"/>
              <a:t>Wide</a:t>
            </a:r>
            <a:r>
              <a:rPr lang="pt-BR" sz="3000" dirty="0"/>
              <a:t> Web e implantação dos bancos de dados nesse ambiente.</a:t>
            </a:r>
          </a:p>
          <a:p>
            <a:pPr marL="201168" lvl="1" indent="0"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98100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10CD4-B05E-A48C-7DBC-5CC0B0CF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sistemas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9E3C59-4DCC-F23C-8328-E0A2ECE3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Década de 2000: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Crescimento significativo na utilização de sistemas de banco de dados open-</a:t>
            </a:r>
            <a:r>
              <a:rPr lang="pt-BR" sz="3000" dirty="0" err="1"/>
              <a:t>source</a:t>
            </a:r>
            <a:r>
              <a:rPr lang="pt-BR" sz="30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Crescimento no uso de bancos de dados especializados para análise de dados.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Sistemas de distribuição de armazenamento de dados para atender os requisitos de sites como </a:t>
            </a:r>
            <a:r>
              <a:rPr lang="pt-BR" sz="3000" dirty="0" err="1"/>
              <a:t>Amazon</a:t>
            </a:r>
            <a:r>
              <a:rPr lang="pt-BR" sz="3000" dirty="0"/>
              <a:t>, Google, etc.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3000" dirty="0"/>
              <a:t>Técnicas de mineração de dados sendo amplamente utilizadas.</a:t>
            </a:r>
          </a:p>
        </p:txBody>
      </p:sp>
    </p:spTree>
    <p:extLst>
      <p:ext uri="{BB962C8B-B14F-4D97-AF65-F5344CB8AC3E}">
        <p14:creationId xmlns:p14="http://schemas.microsoft.com/office/powerpoint/2010/main" val="17288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F0106-0A42-DB07-77A6-2D31C34D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bancos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DC364-72F5-76A5-04BB-3F8A5670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Banco de dados: coleção de dados que contém informações relevantes para uma organização.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SGBD: É uma coleção de dados inter-relacionados e um conjunto de programas para acessar esses dados.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 SGBD tem como objetivo proporcionar uma forma de armazenar e recuperar informações de um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24824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8945F-A599-673E-FCD2-76DC147B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sistemas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C5557-0B33-0288-48C0-9886D8BA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Vendas.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Contabilidade.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Varejo online.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Bancos.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Universidades.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Telecomunicações.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022361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660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Retrospectiva</vt:lpstr>
      <vt:lpstr>Banco de dados</vt:lpstr>
      <vt:lpstr>Aula 1: Introdução</vt:lpstr>
      <vt:lpstr>História dos sistemas de banco de dados</vt:lpstr>
      <vt:lpstr>História dos sistemas de banco de dados</vt:lpstr>
      <vt:lpstr>História dos sistemas de banco de dados</vt:lpstr>
      <vt:lpstr>História dos sistemas de banco de dados</vt:lpstr>
      <vt:lpstr>História dos sistemas de banco de dados</vt:lpstr>
      <vt:lpstr>Sistemas de bancos de dados</vt:lpstr>
      <vt:lpstr>Aplicações dos sistemas de banco de dados</vt:lpstr>
      <vt:lpstr>Sistema de processamento de arquivos</vt:lpstr>
      <vt:lpstr>Sistema de processamento de arquivos</vt:lpstr>
      <vt:lpstr>Sistema de processamento de arquivos</vt:lpstr>
      <vt:lpstr>Abstração de dados </vt:lpstr>
      <vt:lpstr>Instâncias e esquemas</vt:lpstr>
      <vt:lpstr>Modelo de dados</vt:lpstr>
      <vt:lpstr>Data Manipulation Language (DML)</vt:lpstr>
      <vt:lpstr>Data Manipulation Language (DML)</vt:lpstr>
      <vt:lpstr>Data Definition Language (DDL)</vt:lpstr>
      <vt:lpstr>Data Definition Language (DDL)</vt:lpstr>
      <vt:lpstr>Banco de dados relacional</vt:lpstr>
      <vt:lpstr>Banco de dados relacional</vt:lpstr>
      <vt:lpstr>Modelo entidade/relacionamento</vt:lpstr>
      <vt:lpstr>Diagrama de entidade/relacionamento</vt:lpstr>
      <vt:lpstr>Diagrama de entidade/relacionamento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Enderson Nobre</dc:creator>
  <cp:lastModifiedBy>Enderson Nobre</cp:lastModifiedBy>
  <cp:revision>1</cp:revision>
  <dcterms:created xsi:type="dcterms:W3CDTF">2025-08-11T23:25:58Z</dcterms:created>
  <dcterms:modified xsi:type="dcterms:W3CDTF">2025-08-12T01:42:29Z</dcterms:modified>
</cp:coreProperties>
</file>