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0E9D7-06AF-4257-AE35-474A09635B0D}" v="4" dt="2025-08-07T16:18:00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son Nobre" userId="88ed2cba57ee8daf" providerId="LiveId" clId="{1310E9D7-06AF-4257-AE35-474A09635B0D}"/>
    <pc:docChg chg="custSel modSld">
      <pc:chgData name="Enderson Nobre" userId="88ed2cba57ee8daf" providerId="LiveId" clId="{1310E9D7-06AF-4257-AE35-474A09635B0D}" dt="2025-08-07T16:18:00.820" v="5" actId="14100"/>
      <pc:docMkLst>
        <pc:docMk/>
      </pc:docMkLst>
      <pc:sldChg chg="delSp mod">
        <pc:chgData name="Enderson Nobre" userId="88ed2cba57ee8daf" providerId="LiveId" clId="{1310E9D7-06AF-4257-AE35-474A09635B0D}" dt="2025-08-07T15:25:44.193" v="0" actId="478"/>
        <pc:sldMkLst>
          <pc:docMk/>
          <pc:sldMk cId="3617590765" sldId="257"/>
        </pc:sldMkLst>
        <pc:spChg chg="del">
          <ac:chgData name="Enderson Nobre" userId="88ed2cba57ee8daf" providerId="LiveId" clId="{1310E9D7-06AF-4257-AE35-474A09635B0D}" dt="2025-08-07T15:25:44.193" v="0" actId="478"/>
          <ac:spMkLst>
            <pc:docMk/>
            <pc:sldMk cId="3617590765" sldId="257"/>
            <ac:spMk id="5" creationId="{08D9F27F-6C92-A42D-B5FD-DD9BB0C1130A}"/>
          </ac:spMkLst>
        </pc:spChg>
      </pc:sldChg>
      <pc:sldChg chg="addSp delSp modSp mod">
        <pc:chgData name="Enderson Nobre" userId="88ed2cba57ee8daf" providerId="LiveId" clId="{1310E9D7-06AF-4257-AE35-474A09635B0D}" dt="2025-08-07T16:18:00.820" v="5" actId="14100"/>
        <pc:sldMkLst>
          <pc:docMk/>
          <pc:sldMk cId="4252386471" sldId="281"/>
        </pc:sldMkLst>
        <pc:spChg chg="del mod">
          <ac:chgData name="Enderson Nobre" userId="88ed2cba57ee8daf" providerId="LiveId" clId="{1310E9D7-06AF-4257-AE35-474A09635B0D}" dt="2025-08-07T16:17:51.187" v="2"/>
          <ac:spMkLst>
            <pc:docMk/>
            <pc:sldMk cId="4252386471" sldId="281"/>
            <ac:spMk id="3" creationId="{B27755EB-6B66-7481-338F-79EE7CE1ED0C}"/>
          </ac:spMkLst>
        </pc:spChg>
        <pc:picChg chg="add mod">
          <ac:chgData name="Enderson Nobre" userId="88ed2cba57ee8daf" providerId="LiveId" clId="{1310E9D7-06AF-4257-AE35-474A09635B0D}" dt="2025-08-07T16:18:00.820" v="5" actId="14100"/>
          <ac:picMkLst>
            <pc:docMk/>
            <pc:sldMk cId="4252386471" sldId="281"/>
            <ac:picMk id="25602" creationId="{B8F93B58-9E6D-4E05-EF69-7116804AC9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1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0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6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12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4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5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1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44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482771-FEFA-4EC0-B6A0-F98CCD02523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4507BD-ADD8-46BB-9F53-B379E7DC4EC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9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me.ufrgs.br/bitstream/handle/10183/197566/001097710.pdf" TargetMode="External"/><Relationship Id="rId2" Type="http://schemas.openxmlformats.org/officeDocument/2006/relationships/hyperlink" Target="https://integrada.minhabiblioteca.com.br/#/books/9788521633167/cfi/6/10!/4/2@0: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3C76A-933D-BA04-8499-21DA1568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02426"/>
            <a:ext cx="7766936" cy="184841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Pensamento Computacional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9519B9-7278-1323-DD56-042E39DBA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Professor Enderson Nobre Santos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63E59ED-E1D1-2345-E798-4F152B7B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9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1E5F6-F15E-48C5-6C9A-95DAE06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C9BEA-D07F-5A70-B02B-17C6EC01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Tecnologia de processamento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Analógicos.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Digitais.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Híbridos.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30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2F53D0-D574-0F41-5302-17876BB8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7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A944B-12D4-68B7-811B-13E1568F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E42A90-0903-CEB0-1BB7-AACD773BA1AA}"/>
              </a:ext>
            </a:extLst>
          </p:cNvPr>
          <p:cNvSpPr txBox="1"/>
          <p:nvPr/>
        </p:nvSpPr>
        <p:spPr>
          <a:xfrm>
            <a:off x="1868129" y="5879036"/>
            <a:ext cx="841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https://medium.com/@hasonsnik/analog-computer-vs-digital-computer-c93cd8da9705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082F00-D3BE-970A-07EE-FBDD483A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841C830-4206-A7B9-CEDB-8673B9F84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45" y="1846263"/>
            <a:ext cx="715423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91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D758B-85F2-34D2-EE95-D6DC677B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 </a:t>
            </a:r>
          </a:p>
        </p:txBody>
      </p:sp>
      <p:pic>
        <p:nvPicPr>
          <p:cNvPr id="10242" name="Picture 2" descr="Hybrid Computers">
            <a:extLst>
              <a:ext uri="{FF2B5EF4-FFF2-40B4-BE49-F238E27FC236}">
                <a16:creationId xmlns:a16="http://schemas.microsoft.com/office/drawing/2014/main" id="{D162EAEE-2124-7951-C04D-E78E90E59E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37" y="1846263"/>
            <a:ext cx="480045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5EE909-64B3-F358-FE86-D8930CE7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B2B8A37-E2D7-A581-A659-691C7F2275BF}"/>
              </a:ext>
            </a:extLst>
          </p:cNvPr>
          <p:cNvSpPr txBox="1"/>
          <p:nvPr/>
        </p:nvSpPr>
        <p:spPr>
          <a:xfrm>
            <a:off x="3456335" y="5868988"/>
            <a:ext cx="52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https://studiousguy.com/hybrid-computers-examples/</a:t>
            </a:r>
          </a:p>
        </p:txBody>
      </p:sp>
    </p:spTree>
    <p:extLst>
      <p:ext uri="{BB962C8B-B14F-4D97-AF65-F5344CB8AC3E}">
        <p14:creationId xmlns:p14="http://schemas.microsoft.com/office/powerpoint/2010/main" val="359109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250A4-D24E-AE1A-A393-1F2DBC3E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83F83-24E4-8E66-C9A1-DAF98C6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Porte de computadores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Supercomputadores.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Computadores de grande porte.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Computadores de médio porte.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Computadores de pequeno porte.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Computadores portáteis.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13F08C-44A6-08A4-4EF5-5B624743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50FA7-627F-C223-4B95-BF210566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D2CD2E-D437-6FC4-3537-99E01619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11266" name="Picture 2" descr="undefined">
            <a:extLst>
              <a:ext uri="{FF2B5EF4-FFF2-40B4-BE49-F238E27FC236}">
                <a16:creationId xmlns:a16="http://schemas.microsoft.com/office/drawing/2014/main" id="{243EB224-8799-6028-731D-79D36AED63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2128838"/>
            <a:ext cx="51911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9F959E5-1116-B2AD-4695-7A78C96A90B3}"/>
              </a:ext>
            </a:extLst>
          </p:cNvPr>
          <p:cNvSpPr txBox="1"/>
          <p:nvPr/>
        </p:nvSpPr>
        <p:spPr>
          <a:xfrm>
            <a:off x="688042" y="5608559"/>
            <a:ext cx="1110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https://www.tecmundo.com.br/supercomputadores/58276-conheca-10-supercomputadores-poderosos-mundo.htm</a:t>
            </a:r>
          </a:p>
        </p:txBody>
      </p:sp>
    </p:spTree>
    <p:extLst>
      <p:ext uri="{BB962C8B-B14F-4D97-AF65-F5344CB8AC3E}">
        <p14:creationId xmlns:p14="http://schemas.microsoft.com/office/powerpoint/2010/main" val="259559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B0702-2DD3-91E8-C6BC-FCE0781F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9D6AAB-6466-89C4-E7A7-7DEF8A5C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13314" name="Picture 2" descr="Computadores de grande porte">
            <a:extLst>
              <a:ext uri="{FF2B5EF4-FFF2-40B4-BE49-F238E27FC236}">
                <a16:creationId xmlns:a16="http://schemas.microsoft.com/office/drawing/2014/main" id="{A8D6689B-FF01-C052-DA39-60E3E8EFF5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26" y="2023962"/>
            <a:ext cx="2783394" cy="398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CD804-0598-3F14-D085-7D1F9D22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E781DFF-8348-0294-6ABD-CA00C2CAF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07" y="1979860"/>
            <a:ext cx="5205046" cy="38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806D412-DBB0-ADC1-AEF6-B3709293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EE52FF-6A7A-6F59-0046-DB8B7730D95E}"/>
              </a:ext>
            </a:extLst>
          </p:cNvPr>
          <p:cNvSpPr txBox="1"/>
          <p:nvPr/>
        </p:nvSpPr>
        <p:spPr>
          <a:xfrm>
            <a:off x="4477351" y="5875758"/>
            <a:ext cx="365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https://pt.wikipedia.org/wiki/AS/400</a:t>
            </a:r>
          </a:p>
        </p:txBody>
      </p:sp>
    </p:spTree>
    <p:extLst>
      <p:ext uri="{BB962C8B-B14F-4D97-AF65-F5344CB8AC3E}">
        <p14:creationId xmlns:p14="http://schemas.microsoft.com/office/powerpoint/2010/main" val="177531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6BFE4-1AC2-7E4D-DC6C-4BB7E775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A07BEE-EB1C-FFDC-4A41-1BBE63BE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15362" name="Picture 2" descr="Computador Mini Cce Mp23 Intel Celeron J1800 Melhor Preço - R$ 1.029,99 ...">
            <a:extLst>
              <a:ext uri="{FF2B5EF4-FFF2-40B4-BE49-F238E27FC236}">
                <a16:creationId xmlns:a16="http://schemas.microsoft.com/office/drawing/2014/main" id="{88469EE4-BE53-38ED-D985-CE5AA478D9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19" y="1846263"/>
            <a:ext cx="603408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5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D2C3-26AE-23EF-E0FA-8CCB16C6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F00D11-9098-499F-0706-601316A3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16386" name="Picture 2" descr="Portáteis Baratos: Quais as Melhores Soluções? | PCDIGA BLOG">
            <a:extLst>
              <a:ext uri="{FF2B5EF4-FFF2-40B4-BE49-F238E27FC236}">
                <a16:creationId xmlns:a16="http://schemas.microsoft.com/office/drawing/2014/main" id="{E2B90044-536C-2400-B50F-E90E7CEA6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7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06C9D-132F-03DF-066A-07218FF9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563B9-8E1B-FA1A-EA5D-DA820D97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Tipos de uso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Computador pessoal.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Servidor.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Estação de trabalho.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Computador dedicado a aplicações.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Computador embarcado.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A1B2CB-9DD5-94D5-CCC0-14CE19EE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3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E13B31-0096-9F95-BC95-E5AADA30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1: Conceitos básicos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EEBEFD-F30D-CD92-9B97-2F4BFFDF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9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202D5-AC54-2BCE-7F25-3547BC2B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F20B6-D83D-53F7-B673-7BBD8FE8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A computação está presente no nossos dia-a-dia para uso pessoal ou profissional.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1F2EE9-3B40-84EA-2303-C3307163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51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45F2B-78DE-A324-70C7-795E49D1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da computação</a:t>
            </a:r>
          </a:p>
        </p:txBody>
      </p:sp>
      <p:pic>
        <p:nvPicPr>
          <p:cNvPr id="17410" name="Picture 2" descr="Agropecuária digital e inovações tecnológicas é tema de curso online">
            <a:extLst>
              <a:ext uri="{FF2B5EF4-FFF2-40B4-BE49-F238E27FC236}">
                <a16:creationId xmlns:a16="http://schemas.microsoft.com/office/drawing/2014/main" id="{598C27FD-3EAB-332E-3E6F-CB9915D69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C92B6D2-9E68-DF07-2B13-51758911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5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D3CFD-9392-B739-5872-7ED4DE61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da computação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011A3F-144D-0EFD-A836-419B31B0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0AF2112-17F6-8AE3-160B-50F6C741D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8017" y="1846263"/>
            <a:ext cx="541629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0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2965-7CB6-23EC-9B97-EE2403BF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da computação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DC92B2-902C-9A40-9F31-07DE7E17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  <p:pic>
        <p:nvPicPr>
          <p:cNvPr id="21506" name="Picture 2" descr="Tecnologia: Inteligência Artificial na construção civil: realidade ou ...">
            <a:extLst>
              <a:ext uri="{FF2B5EF4-FFF2-40B4-BE49-F238E27FC236}">
                <a16:creationId xmlns:a16="http://schemas.microsoft.com/office/drawing/2014/main" id="{4AA5CDF0-B28B-3E94-D0AB-238684D8C1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52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11468-F061-E038-00D7-68A38AAD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8EFDA-9EC5-3E04-F654-C240463F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Outros setores em que a computação é empregada: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/>
              <a:t>Telecomunicações.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/>
              <a:t>Serviços.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/>
              <a:t>Saúde.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/>
              <a:t>Segurança.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/>
              <a:t>Ensino.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200" dirty="0"/>
              <a:t>Órgãos públicos.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3BD8D6-1779-DED7-FDD0-31E36DAA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1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B6E45-4C87-3DF6-25DF-18E12ECD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96CE0-77E8-FE1F-51CE-D9021828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Sistemas de computações possuem três componentes: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Dados.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Hardware.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Software.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AF0BA4-1337-2642-EF22-55667622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3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FD3B4-17E8-1C28-EA67-38FE5E3E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DE612-D03C-BA5E-DF9E-2921F504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[1] Carvalho, A. Lorena, A. Introdução à Computação: hardware, software e dados. Rio de Janeiro: LTC, 2017. Disponível em: </a:t>
            </a:r>
            <a:r>
              <a:rPr lang="pt-BR" sz="2800" dirty="0">
                <a:hlinkClick r:id="rId2"/>
              </a:rPr>
              <a:t>https://integrada.minhabiblioteca.com.br/#/books/9788521633167/cfi/6/10!/4/2@0:0</a:t>
            </a:r>
            <a:endParaRPr lang="pt-BR" sz="2800" dirty="0"/>
          </a:p>
          <a:p>
            <a:r>
              <a:rPr lang="pt-BR" sz="2800" dirty="0"/>
              <a:t>[2] VICARI, Rosa Maria; MOREIRA, </a:t>
            </a:r>
            <a:r>
              <a:rPr lang="pt-BR" sz="2800" dirty="0" err="1"/>
              <a:t>Alvaro</a:t>
            </a:r>
            <a:r>
              <a:rPr lang="pt-BR" sz="2800" dirty="0"/>
              <a:t> Freitas; MENEZES, Paulo Fernando </a:t>
            </a:r>
            <a:r>
              <a:rPr lang="pt-BR" sz="2800" dirty="0" err="1"/>
              <a:t>Blauth</a:t>
            </a:r>
            <a:r>
              <a:rPr lang="pt-BR" sz="2800" dirty="0"/>
              <a:t>. Pensamento computacional: revisão bibliográfica. 2018. Disponível em: </a:t>
            </a:r>
            <a:r>
              <a:rPr lang="pt-BR" sz="2800" dirty="0">
                <a:hlinkClick r:id="rId3"/>
              </a:rPr>
              <a:t>https://www.lume.ufrgs.br/bitstream/handle/10183/197566/001097710.pdf</a:t>
            </a:r>
            <a:endParaRPr lang="pt-BR" sz="28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D65919-BEAA-047D-3191-B41E6031F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5086DD-0A4D-9210-B539-79A25647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97FC550-3F0F-8EFC-ECF3-3435E626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Definição e bases do pensamento computacional.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O que é computação?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Computação x Informática.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Tipos de computadores.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Uso da computação.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Pilares da computação.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94CE1B-FAB5-75E8-429E-C40ACA097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1E11E-9C49-6FE5-3BA2-1FC0CDD1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Pensamento Computacional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CF626-8353-D7FE-4AC9-3A2AA1E8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“São os processos de pensamento envolvidos na formulação de um problema e que expressam sua solução ou soluções eficazmente, de tal forma que uma máquina ou uma pessoa possa realizar.” (Wing, 2014).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235AD3-6327-4DF5-50DF-E1936DF3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6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66D3-B2F4-DDF0-6EB0-432B997E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1539"/>
            <a:ext cx="10058400" cy="1450757"/>
          </a:xfrm>
        </p:spPr>
        <p:txBody>
          <a:bodyPr/>
          <a:lstStyle/>
          <a:p>
            <a:r>
              <a:rPr lang="pt-BR" dirty="0"/>
              <a:t>Bases do pensamento computacional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EE26F5-BC67-CA0D-C946-E15723FE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065125"/>
          </a:xfrm>
          <a:prstGeom prst="rect">
            <a:avLst/>
          </a:prstGeom>
        </p:spPr>
      </p:pic>
      <p:pic>
        <p:nvPicPr>
          <p:cNvPr id="25602" name="Picture 2" descr="Os 4 Pilares Do Pensamento Computacional - REVOEDUCA">
            <a:extLst>
              <a:ext uri="{FF2B5EF4-FFF2-40B4-BE49-F238E27FC236}">
                <a16:creationId xmlns:a16="http://schemas.microsoft.com/office/drawing/2014/main" id="{B8F93B58-9E6D-4E05-EF69-7116804AC9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43" y="1877170"/>
            <a:ext cx="6035672" cy="43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8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14ED6-7D05-F9BF-E662-1BCEA823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computação?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30C98-3E61-FAE5-0E08-334DD3C8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pt-BR" sz="3200" dirty="0"/>
              <a:t>É qualquer atividade realizada para atender um objetivo claro, que beneficia, precisa ou cria dispositivos computacionais.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sz="3200" dirty="0"/>
              <a:t>A computação é uma área muito utilizada como suporte ou ferramenta para resolução de problemas é outras áreas como: Administração, Biologia, Direito, etc.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845B16-A0A0-FD71-43CA-8DAB5C8E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3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446DD-B02E-7D1C-E597-E893AFED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x Informática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C40C5-EB2D-5D2B-2611-8BA37FEB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pt-BR" sz="3200" dirty="0"/>
              <a:t>Computação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3000" i="1" dirty="0"/>
              <a:t>Ato ou efeito de computar qualquer trabalho ou atividade que envolva o uso do computado.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sz="3200" dirty="0"/>
              <a:t>Informática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3000" i="1" dirty="0"/>
              <a:t>O estudo da computação e do processamento de informações que abranjam todos os aspectos relacionados com  hardware e software.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5AD1AB-F5BE-DF5E-BB8A-F8B31F18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29D22-DAF4-FA34-C50D-E594861D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Computação x Informática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826A8-A3AA-5507-875C-9BC47904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pt-BR" sz="3200" dirty="0"/>
              <a:t> É uma ciência que tem por objetivo coletar, produzir, processar e analisar dados, produzindo informação que, por sua vez, pode gerar conhecimento.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9661DF-8053-1301-57FF-3495DB35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9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07DC9-E85B-6EC0-EE06-FC30825F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AE88D-D863-A1E3-FAA4-C6D5325C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Podemos separar a classificação dos computadores conforme os seguintes critérios: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Tecnologia de processamento de dados.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Porte.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Natureza da utilização.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ABDDCB-91E7-EDDE-00BE-C8F6F09A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921</TotalTime>
  <Words>532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Retrospectiva</vt:lpstr>
      <vt:lpstr>Pensamento Computacional</vt:lpstr>
      <vt:lpstr>Aula 1: Conceitos básicos</vt:lpstr>
      <vt:lpstr>Tópicos</vt:lpstr>
      <vt:lpstr>Pensamento Computacional</vt:lpstr>
      <vt:lpstr>Bases do pensamento computacional</vt:lpstr>
      <vt:lpstr>O que é computação?</vt:lpstr>
      <vt:lpstr>Computação x Informática</vt:lpstr>
      <vt:lpstr>Computação x Informática</vt:lpstr>
      <vt:lpstr>Tipos de computadores</vt:lpstr>
      <vt:lpstr>Tipos de computadores </vt:lpstr>
      <vt:lpstr>Tipos de computadores </vt:lpstr>
      <vt:lpstr>Tipos de computadores </vt:lpstr>
      <vt:lpstr>Tipos de computadores </vt:lpstr>
      <vt:lpstr>Tipos de computadores</vt:lpstr>
      <vt:lpstr>Tipos de computadores</vt:lpstr>
      <vt:lpstr>Tipos de computadores</vt:lpstr>
      <vt:lpstr>Tipos de computadores</vt:lpstr>
      <vt:lpstr>Tipos de computadores</vt:lpstr>
      <vt:lpstr>Tipos de computadores</vt:lpstr>
      <vt:lpstr>Uso da computação</vt:lpstr>
      <vt:lpstr>Uso da computação</vt:lpstr>
      <vt:lpstr>Uso da computação</vt:lpstr>
      <vt:lpstr>Uso da computação</vt:lpstr>
      <vt:lpstr>Uso da computação</vt:lpstr>
      <vt:lpstr>Pilares da computação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Enderson Nobre</dc:creator>
  <cp:lastModifiedBy>Enderson Nobre</cp:lastModifiedBy>
  <cp:revision>1</cp:revision>
  <dcterms:created xsi:type="dcterms:W3CDTF">2025-08-07T00:56:39Z</dcterms:created>
  <dcterms:modified xsi:type="dcterms:W3CDTF">2025-08-07T16:18:04Z</dcterms:modified>
</cp:coreProperties>
</file>