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8" r:id="rId2"/>
    <p:sldId id="322" r:id="rId3"/>
    <p:sldId id="324" r:id="rId4"/>
    <p:sldId id="323" r:id="rId5"/>
    <p:sldId id="325" r:id="rId6"/>
    <p:sldId id="326" r:id="rId7"/>
    <p:sldId id="327" r:id="rId8"/>
    <p:sldId id="328" r:id="rId9"/>
    <p:sldId id="335" r:id="rId10"/>
    <p:sldId id="329" r:id="rId11"/>
    <p:sldId id="330" r:id="rId12"/>
    <p:sldId id="331" r:id="rId13"/>
    <p:sldId id="332" r:id="rId14"/>
    <p:sldId id="333" r:id="rId15"/>
    <p:sldId id="338" r:id="rId16"/>
    <p:sldId id="339" r:id="rId17"/>
    <p:sldId id="340" r:id="rId18"/>
    <p:sldId id="341" r:id="rId19"/>
    <p:sldId id="337" r:id="rId2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7BDC"/>
    <a:srgbClr val="000099"/>
    <a:srgbClr val="6666FF"/>
    <a:srgbClr val="808080"/>
    <a:srgbClr val="996633"/>
    <a:srgbClr val="663300"/>
    <a:srgbClr val="FF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0606" autoAdjust="0"/>
    <p:restoredTop sz="94660"/>
  </p:normalViewPr>
  <p:slideViewPr>
    <p:cSldViewPr>
      <p:cViewPr>
        <p:scale>
          <a:sx n="116" d="100"/>
          <a:sy n="116" d="100"/>
        </p:scale>
        <p:origin x="-14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B32161-E61B-4996-B212-8810394BF1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2437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D83719-2286-4907-A57C-0A4B03535FB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1553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DC2781-2832-452C-9B9D-6F36A76DF8B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56658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DC2781-2832-452C-9B9D-6F36A76DF8BC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37284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ECB4C-A456-4DEC-99B9-1FFA70B504B0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66281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71F8A0-DE79-4B37-8A70-DD02713475E0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54223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B8E1A3-8597-4C96-8637-0A5F14EE2120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50230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457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5930900" y="6384925"/>
            <a:ext cx="2895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124200" y="6477000"/>
            <a:ext cx="18288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8D581E84-51AF-495B-B049-D6B50999B29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873375" y="4038600"/>
            <a:ext cx="5584825" cy="381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  <a:endParaRPr lang="en-US" altLang="ko-KR" noProof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2819400" y="3276600"/>
            <a:ext cx="5791200" cy="6826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103044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 advAuto="0"/>
      <p:bldP spid="3074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79DDB8-1859-48D1-A634-96089DA950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388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62750" y="457200"/>
            <a:ext cx="2076450" cy="5562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6076950" cy="5562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D204E6-3055-41D1-B00D-58C85ABEAAA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3113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6934200" cy="563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33400" y="1295400"/>
            <a:ext cx="8305800" cy="4724400"/>
          </a:xfr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04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971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1769454D-0297-4950-8043-4E052DE009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356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D622DC-1DCD-40FC-B8C1-9BC2C526A8D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050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8059F-71B8-4411-B4D9-27463CEF01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311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767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0767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87E55-1226-4C54-AC5A-92719EA6324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598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BC0E5-2C99-4D06-8446-EB8D00A5C54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530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C5105-654A-4D35-B976-9AEC3911A38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12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D4DEF9-B8E0-4146-BE48-5E6F58AB0D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267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825F75-FFD8-494B-A6CB-424E8DF5D7E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252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500835-F895-4370-97A1-7415FE12B87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672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30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304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5943600" y="63246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971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fld id="{1769454D-0297-4950-8043-4E052DE0094B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828800" y="457200"/>
            <a:ext cx="6934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149796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wchang@tukorea.ac.k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9632" y="4725144"/>
            <a:ext cx="5767388" cy="1368425"/>
          </a:xfrm>
        </p:spPr>
        <p:txBody>
          <a:bodyPr/>
          <a:lstStyle/>
          <a:p>
            <a:pPr algn="r"/>
            <a:r>
              <a:rPr lang="ko-KR" altLang="en-US" dirty="0"/>
              <a:t>한국공학대학교</a:t>
            </a:r>
          </a:p>
          <a:p>
            <a:pPr algn="r"/>
            <a:r>
              <a:rPr lang="ko-KR" altLang="en-US" dirty="0"/>
              <a:t>게임공학과</a:t>
            </a:r>
          </a:p>
          <a:p>
            <a:pPr algn="r"/>
            <a:r>
              <a:rPr lang="ko-KR" altLang="en-US" dirty="0"/>
              <a:t>장 지 </a:t>
            </a:r>
            <a:r>
              <a:rPr lang="ko-KR" altLang="en-US" dirty="0" err="1"/>
              <a:t>웅</a:t>
            </a:r>
            <a:endParaRPr lang="ko-KR" alt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3538463"/>
            <a:ext cx="5791200" cy="682625"/>
          </a:xfrm>
        </p:spPr>
        <p:txBody>
          <a:bodyPr/>
          <a:lstStyle/>
          <a:p>
            <a:r>
              <a:rPr lang="ko-KR" altLang="en-US" dirty="0"/>
              <a:t>자료구조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800" dirty="0"/>
              <a:t>          Data Structure </a:t>
            </a:r>
            <a:endParaRPr lang="ko-KR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4612"/>
    </mc:Choice>
    <mc:Fallback xmlns="">
      <p:transition spd="slow" advTm="28461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412776"/>
            <a:ext cx="8458200" cy="4724400"/>
          </a:xfrm>
        </p:spPr>
        <p:txBody>
          <a:bodyPr/>
          <a:lstStyle/>
          <a:p>
            <a:r>
              <a:rPr lang="en-US" altLang="ko-KR" dirty="0"/>
              <a:t>DS </a:t>
            </a:r>
            <a:r>
              <a:rPr lang="en-US" altLang="ko-KR" dirty="0" err="1"/>
              <a:t>Movingchar</a:t>
            </a:r>
            <a:r>
              <a:rPr lang="en-US" altLang="ko-KR" dirty="0"/>
              <a:t> c : </a:t>
            </a:r>
            <a:r>
              <a:rPr lang="ko-KR" altLang="en-US" dirty="0"/>
              <a:t>화면에서 </a:t>
            </a:r>
            <a:r>
              <a:rPr lang="en-US" altLang="ko-KR" dirty="0"/>
              <a:t>‘C’</a:t>
            </a:r>
            <a:r>
              <a:rPr lang="ko-KR" altLang="en-US" dirty="0"/>
              <a:t>를 주어진 숫자만큼 오른쪽으로 이동시키는 프로그램</a:t>
            </a:r>
            <a:endParaRPr lang="en-US" altLang="ko-KR" dirty="0"/>
          </a:p>
          <a:p>
            <a:pPr marL="400050" lvl="1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</a:t>
            </a:r>
            <a:r>
              <a:rPr lang="ko-KR" altLang="en-US" dirty="0"/>
              <a:t>화면을 지운다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2.</a:t>
            </a:r>
            <a:r>
              <a:rPr lang="ko-KR" altLang="en-US" dirty="0"/>
              <a:t>공백의 </a:t>
            </a:r>
            <a:r>
              <a:rPr lang="ko-KR" altLang="en-US" dirty="0" err="1"/>
              <a:t>갯수를</a:t>
            </a:r>
            <a:r>
              <a:rPr lang="ko-KR" altLang="en-US" dirty="0"/>
              <a:t> 전보다 하나씩 늘려가면서 </a:t>
            </a:r>
            <a:endParaRPr lang="en-US" altLang="ko-KR" dirty="0"/>
          </a:p>
          <a:p>
            <a:pPr marL="40005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출력한다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3.‘C’</a:t>
            </a:r>
            <a:r>
              <a:rPr lang="ko-KR" altLang="en-US" dirty="0"/>
              <a:t>를 출력한다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4.</a:t>
            </a:r>
            <a:r>
              <a:rPr lang="ko-KR" altLang="en-US" dirty="0"/>
              <a:t>너무 빠르니 잠깐 쉰다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5.</a:t>
            </a:r>
            <a:r>
              <a:rPr lang="ko-KR" altLang="en-US" dirty="0"/>
              <a:t>단계 </a:t>
            </a:r>
            <a:r>
              <a:rPr lang="en-US" altLang="ko-KR" dirty="0"/>
              <a:t>1~4</a:t>
            </a:r>
            <a:r>
              <a:rPr lang="ko-KR" altLang="en-US" dirty="0"/>
              <a:t>를 주어진 숫자만큼 반복한다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5885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84784"/>
            <a:ext cx="8174713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04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7 </a:t>
            </a:r>
            <a:r>
              <a:rPr lang="ko-KR" altLang="en-US" dirty="0"/>
              <a:t>계속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000" dirty="0"/>
              <a:t>화면에서 </a:t>
            </a:r>
            <a:r>
              <a:rPr lang="ko-KR" altLang="en-US" sz="2000" dirty="0" err="1"/>
              <a:t>문자하나를</a:t>
            </a:r>
            <a:r>
              <a:rPr lang="ko-KR" altLang="en-US" sz="2000" dirty="0"/>
              <a:t> 옆으로 이동시키는 프로그램을 작성하라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7-1. </a:t>
            </a:r>
            <a:r>
              <a:rPr lang="ko-KR" altLang="en-US" sz="2000" dirty="0"/>
              <a:t>문자를 가로로 </a:t>
            </a:r>
            <a:r>
              <a:rPr lang="en-US" altLang="ko-KR" sz="2000" dirty="0"/>
              <a:t>20</a:t>
            </a:r>
            <a:r>
              <a:rPr lang="ko-KR" altLang="en-US" sz="2000" dirty="0"/>
              <a:t>만큼 이동시켜라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7-2. </a:t>
            </a:r>
            <a:r>
              <a:rPr lang="ko-KR" altLang="en-US" sz="2000" dirty="0"/>
              <a:t>문자 </a:t>
            </a:r>
            <a:r>
              <a:rPr lang="en-US" altLang="ko-KR" sz="2000" dirty="0"/>
              <a:t>'C' </a:t>
            </a:r>
            <a:r>
              <a:rPr lang="ko-KR" altLang="en-US" sz="2000" dirty="0"/>
              <a:t>대신 </a:t>
            </a:r>
            <a:r>
              <a:rPr lang="en-US" altLang="ko-KR" sz="2000" dirty="0"/>
              <a:t>'c'</a:t>
            </a:r>
            <a:r>
              <a:rPr lang="ko-KR" altLang="en-US" sz="2000" dirty="0"/>
              <a:t>를 이동시켜라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7-3. </a:t>
            </a:r>
            <a:r>
              <a:rPr lang="ko-KR" altLang="en-US" sz="2000" dirty="0"/>
              <a:t>문자가 이동할 때에 대문자 </a:t>
            </a:r>
            <a:r>
              <a:rPr lang="en-US" altLang="ko-KR" sz="2000" dirty="0"/>
              <a:t>'C'</a:t>
            </a:r>
            <a:r>
              <a:rPr lang="ko-KR" altLang="en-US" sz="2000" dirty="0"/>
              <a:t>와 소문자 </a:t>
            </a:r>
            <a:r>
              <a:rPr lang="en-US" altLang="ko-KR" sz="2000" dirty="0"/>
              <a:t>'c'</a:t>
            </a:r>
            <a:r>
              <a:rPr lang="ko-KR" altLang="en-US" sz="2000" dirty="0"/>
              <a:t>가 교대로 나오면서 이동하게 하라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7-4. </a:t>
            </a:r>
            <a:r>
              <a:rPr lang="ko-KR" altLang="en-US" sz="2000" dirty="0"/>
              <a:t>문자가 더 천천히 이동하게 하라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7-5. </a:t>
            </a:r>
            <a:r>
              <a:rPr lang="ko-KR" altLang="en-US" sz="2000" dirty="0"/>
              <a:t>문자가 이동할 때 이동한 자리에 </a:t>
            </a:r>
            <a:r>
              <a:rPr lang="en-US" altLang="ko-KR" sz="2000" dirty="0"/>
              <a:t>','</a:t>
            </a:r>
            <a:r>
              <a:rPr lang="ko-KR" altLang="en-US" sz="2000" dirty="0"/>
              <a:t>이 넣도록 해라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7-6. </a:t>
            </a:r>
            <a:r>
              <a:rPr lang="ko-KR" altLang="en-US" sz="2000" dirty="0"/>
              <a:t>처음에 시작을 </a:t>
            </a:r>
            <a:r>
              <a:rPr lang="en-US" altLang="ko-KR" sz="2000" dirty="0"/>
              <a:t>"C,,,,,,,,,,,,,,,,,,,,,,,"</a:t>
            </a:r>
            <a:r>
              <a:rPr lang="ko-KR" altLang="en-US" sz="2000" dirty="0"/>
              <a:t>이런 상태에서 시작하여 문자가 오른쪽으로 움직일 때 마다 </a:t>
            </a:r>
            <a:r>
              <a:rPr lang="en-US" altLang="ko-KR" sz="2000" dirty="0"/>
              <a:t>',' </a:t>
            </a:r>
            <a:r>
              <a:rPr lang="ko-KR" altLang="en-US" sz="2000" dirty="0"/>
              <a:t>지워지도록 하라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2995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7-7. </a:t>
            </a:r>
            <a:r>
              <a:rPr lang="ko-KR" altLang="en-US" sz="2000" dirty="0"/>
              <a:t>문자가 무조건 움직이지 않고 키보드에서 </a:t>
            </a:r>
            <a:r>
              <a:rPr lang="en-US" altLang="ko-KR" sz="2000" dirty="0"/>
              <a:t>'d'</a:t>
            </a:r>
            <a:r>
              <a:rPr lang="ko-KR" altLang="en-US" sz="2000" dirty="0"/>
              <a:t>를 입력할 때마다 오른쪽으로 </a:t>
            </a:r>
            <a:r>
              <a:rPr lang="ko-KR" altLang="en-US" sz="2000" dirty="0" err="1"/>
              <a:t>한칸씩</a:t>
            </a:r>
            <a:r>
              <a:rPr lang="ko-KR" altLang="en-US" sz="2000" dirty="0"/>
              <a:t> 움직이게 하라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7-8. 'd'</a:t>
            </a:r>
            <a:r>
              <a:rPr lang="ko-KR" altLang="en-US" sz="2000" dirty="0"/>
              <a:t>를 입력하고 나서 </a:t>
            </a:r>
            <a:r>
              <a:rPr lang="en-US" altLang="ko-KR" sz="2000" dirty="0"/>
              <a:t>Enter </a:t>
            </a:r>
            <a:r>
              <a:rPr lang="ko-KR" altLang="en-US" sz="2000" dirty="0"/>
              <a:t>키를 눌러야 움직이니까 짜증나나요</a:t>
            </a:r>
            <a:r>
              <a:rPr lang="en-US" altLang="ko-KR" sz="2000" dirty="0"/>
              <a:t>? Enter </a:t>
            </a:r>
            <a:r>
              <a:rPr lang="ko-KR" altLang="en-US" sz="2000" dirty="0"/>
              <a:t>키 </a:t>
            </a:r>
            <a:r>
              <a:rPr lang="ko-KR" altLang="en-US" sz="2000" dirty="0" err="1"/>
              <a:t>안눌러도</a:t>
            </a:r>
            <a:r>
              <a:rPr lang="ko-KR" altLang="en-US" sz="2000" dirty="0"/>
              <a:t> 움직이게 해보세요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7-9. 'd' </a:t>
            </a:r>
            <a:r>
              <a:rPr lang="ko-KR" altLang="en-US" sz="2000" dirty="0"/>
              <a:t>대신 화살표 </a:t>
            </a:r>
            <a:r>
              <a:rPr lang="en-US" altLang="ko-KR" sz="2000" dirty="0"/>
              <a:t>-&gt; </a:t>
            </a:r>
            <a:r>
              <a:rPr lang="ko-KR" altLang="en-US" sz="2000" dirty="0"/>
              <a:t>키를 눌렀을 때 오른쪽으로 움직이게 하라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7-10. </a:t>
            </a:r>
            <a:r>
              <a:rPr lang="ko-KR" altLang="en-US" sz="2000" dirty="0"/>
              <a:t>문자가 오른쪽에서 왼쪽으로 이동하도록 하라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7-11. </a:t>
            </a:r>
            <a:r>
              <a:rPr lang="ko-KR" altLang="en-US" sz="2000" dirty="0"/>
              <a:t>화살표 </a:t>
            </a:r>
            <a:r>
              <a:rPr lang="en-US" altLang="ko-KR" sz="2000" dirty="0"/>
              <a:t>&lt;- </a:t>
            </a:r>
            <a:r>
              <a:rPr lang="ko-KR" altLang="en-US" sz="2000" dirty="0"/>
              <a:t>키를 눌렀을 때 왼쪽으로 움직이게 하라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8461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3</a:t>
            </a:r>
            <a:r>
              <a:rPr lang="ko-KR" altLang="en-US" sz="3200" dirty="0"/>
              <a:t>월 </a:t>
            </a:r>
            <a:r>
              <a:rPr lang="en-US" altLang="ko-KR" sz="3200" dirty="0"/>
              <a:t>3</a:t>
            </a:r>
            <a:r>
              <a:rPr lang="ko-KR" altLang="en-US" sz="3200" dirty="0"/>
              <a:t>일</a:t>
            </a:r>
            <a:r>
              <a:rPr lang="en-US" altLang="ko-KR" sz="3200" dirty="0"/>
              <a:t>, 6</a:t>
            </a:r>
            <a:r>
              <a:rPr lang="ko-KR" altLang="en-US" sz="3200"/>
              <a:t>일 시험문제 오목을 </a:t>
            </a:r>
            <a:r>
              <a:rPr lang="ko-KR" altLang="en-US" sz="3200" dirty="0"/>
              <a:t>만들자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BE6275E-A943-ED6C-2736-DA3F879B4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48780"/>
            <a:ext cx="7964787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37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미니스타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유닛의</a:t>
            </a:r>
            <a:r>
              <a:rPr lang="ko-KR" altLang="en-US" dirty="0"/>
              <a:t> 종류와 </a:t>
            </a:r>
            <a:r>
              <a:rPr lang="ko-KR" altLang="en-US" dirty="0" err="1"/>
              <a:t>스탯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996527"/>
              </p:ext>
            </p:extLst>
          </p:nvPr>
        </p:nvGraphicFramePr>
        <p:xfrm>
          <a:off x="533401" y="1988840"/>
          <a:ext cx="8305799" cy="320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2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53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347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6167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9534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99436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668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38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HP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MP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이동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공격력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소모</a:t>
                      </a:r>
                      <a:r>
                        <a:rPr lang="en-US" altLang="ko-KR" sz="1600" dirty="0"/>
                        <a:t>MP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공격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생산시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소모행동력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82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히드라</a:t>
                      </a:r>
                      <a:r>
                        <a:rPr lang="en-US" altLang="ko-KR" sz="1400" dirty="0"/>
                        <a:t>(H)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 err="1"/>
                        <a:t>유닛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82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퀸</a:t>
                      </a:r>
                      <a:r>
                        <a:rPr lang="en-US" altLang="ko-KR" sz="1400" dirty="0"/>
                        <a:t>(Q)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 err="1"/>
                        <a:t>유닛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82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디파일러</a:t>
                      </a:r>
                      <a:r>
                        <a:rPr lang="en-US" altLang="ko-KR" sz="1400" dirty="0"/>
                        <a:t>(D)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 </a:t>
                      </a:r>
                      <a:r>
                        <a:rPr lang="ko-KR" altLang="en-US" sz="1400" dirty="0"/>
                        <a:t>남김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5x5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82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마린</a:t>
                      </a:r>
                      <a:r>
                        <a:rPr lang="en-US" altLang="ko-KR" sz="1400" dirty="0"/>
                        <a:t>(M)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 err="1"/>
                        <a:t>유닛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82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탱크</a:t>
                      </a:r>
                      <a:r>
                        <a:rPr lang="en-US" altLang="ko-KR" sz="1400" dirty="0"/>
                        <a:t>(T)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 err="1"/>
                        <a:t>유닛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82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베슬</a:t>
                      </a:r>
                      <a:r>
                        <a:rPr lang="en-US" altLang="ko-KR" sz="1400" dirty="0"/>
                        <a:t>(V)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3x3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842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미니스타 작동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295400"/>
            <a:ext cx="8928992" cy="515793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sz="1800" dirty="0" err="1"/>
              <a:t>저그</a:t>
            </a:r>
            <a:r>
              <a:rPr lang="ko-KR" altLang="en-US" sz="1800" dirty="0"/>
              <a:t> </a:t>
            </a:r>
            <a:r>
              <a:rPr lang="en-US" altLang="ko-KR" sz="1800" dirty="0"/>
              <a:t>vs </a:t>
            </a:r>
            <a:r>
              <a:rPr lang="ko-KR" altLang="en-US" sz="1800" dirty="0"/>
              <a:t>테란</a:t>
            </a:r>
            <a:endParaRPr lang="en-US" altLang="ko-KR" sz="1800" dirty="0"/>
          </a:p>
          <a:p>
            <a:pPr marL="514350" indent="-514350">
              <a:buAutoNum type="arabicPeriod"/>
            </a:pPr>
            <a:r>
              <a:rPr lang="en-US" altLang="ko-KR" sz="1800" dirty="0"/>
              <a:t>1</a:t>
            </a:r>
            <a:r>
              <a:rPr lang="ko-KR" altLang="en-US" sz="1800" dirty="0"/>
              <a:t>턴에 최대 </a:t>
            </a:r>
            <a:r>
              <a:rPr lang="en-US" altLang="ko-KR" sz="1800" dirty="0"/>
              <a:t>3</a:t>
            </a:r>
            <a:r>
              <a:rPr lang="ko-KR" altLang="en-US" sz="1800" dirty="0"/>
              <a:t>의 행동력의 사용하여 </a:t>
            </a:r>
            <a:r>
              <a:rPr lang="en-US" altLang="ko-KR" sz="1800" dirty="0"/>
              <a:t>(</a:t>
            </a:r>
            <a:r>
              <a:rPr lang="ko-KR" altLang="en-US" sz="1800" dirty="0"/>
              <a:t>행동 또는 생산</a:t>
            </a:r>
            <a:r>
              <a:rPr lang="en-US" altLang="ko-KR" sz="1800" dirty="0"/>
              <a:t>)</a:t>
            </a:r>
            <a:r>
              <a:rPr lang="ko-KR" altLang="en-US" sz="1800" dirty="0"/>
              <a:t>명령어를 입력함</a:t>
            </a:r>
            <a:endParaRPr lang="en-US" altLang="ko-KR" sz="1400" dirty="0"/>
          </a:p>
          <a:p>
            <a:pPr marL="514350" indent="-514350">
              <a:buAutoNum type="arabicPeriod"/>
            </a:pPr>
            <a:r>
              <a:rPr lang="en-US" altLang="ko-KR" sz="1800" dirty="0"/>
              <a:t>Play</a:t>
            </a:r>
            <a:r>
              <a:rPr lang="ko-KR" altLang="en-US" sz="1800" dirty="0"/>
              <a:t>를 입력하면 단계 </a:t>
            </a:r>
            <a:r>
              <a:rPr lang="en-US" altLang="ko-KR" sz="1800" dirty="0"/>
              <a:t>2</a:t>
            </a:r>
            <a:r>
              <a:rPr lang="ko-KR" altLang="en-US" sz="1800" dirty="0"/>
              <a:t>에서 입력한 </a:t>
            </a:r>
            <a:r>
              <a:rPr lang="en-US" altLang="ko-KR" sz="1800" dirty="0"/>
              <a:t>(</a:t>
            </a:r>
            <a:r>
              <a:rPr lang="ko-KR" altLang="en-US" sz="1800" dirty="0"/>
              <a:t>행동 또는 생산</a:t>
            </a:r>
            <a:r>
              <a:rPr lang="en-US" altLang="ko-KR" sz="1800" dirty="0"/>
              <a:t>)</a:t>
            </a:r>
            <a:r>
              <a:rPr lang="ko-KR" altLang="en-US" sz="1800" dirty="0"/>
              <a:t>명령어들을 순서대로 실행한 후 상대방으로 턴이 </a:t>
            </a:r>
            <a:r>
              <a:rPr lang="ko-KR" altLang="en-US" sz="1800" dirty="0" err="1"/>
              <a:t>넘어감</a:t>
            </a:r>
            <a:endParaRPr lang="en-US" altLang="ko-KR" sz="1800" dirty="0"/>
          </a:p>
          <a:p>
            <a:pPr marL="514350" indent="-514350">
              <a:buFont typeface="Wingdings" panose="05000000000000000000" pitchFamily="2" charset="2"/>
              <a:buAutoNum type="arabicPeriod"/>
            </a:pPr>
            <a:r>
              <a:rPr lang="ko-KR" altLang="en-US" sz="1800" dirty="0"/>
              <a:t>적 유닛을 모두 제거하면 승리함</a:t>
            </a:r>
            <a:endParaRPr lang="en-US" altLang="ko-KR" sz="1800" dirty="0"/>
          </a:p>
          <a:p>
            <a:pPr marL="514350" indent="-514350">
              <a:buAutoNum type="arabicPeriod"/>
            </a:pPr>
            <a:r>
              <a:rPr lang="ko-KR" altLang="en-US" sz="1800" dirty="0"/>
              <a:t>모든 마법 유닛의 </a:t>
            </a:r>
            <a:r>
              <a:rPr lang="en-US" altLang="ko-KR" sz="1800" dirty="0"/>
              <a:t>MP</a:t>
            </a:r>
            <a:r>
              <a:rPr lang="ko-KR" altLang="en-US" sz="1800" dirty="0"/>
              <a:t>는 턴이 돌아올 때마다 </a:t>
            </a:r>
            <a:r>
              <a:rPr lang="en-US" altLang="ko-KR" sz="1800" dirty="0"/>
              <a:t>10</a:t>
            </a:r>
            <a:r>
              <a:rPr lang="ko-KR" altLang="en-US" sz="1800" dirty="0"/>
              <a:t>씩 상승함</a:t>
            </a:r>
            <a:r>
              <a:rPr lang="en-US" altLang="ko-KR" sz="1800" dirty="0"/>
              <a:t>(</a:t>
            </a:r>
            <a:r>
              <a:rPr lang="ko-KR" altLang="en-US" sz="1800" dirty="0"/>
              <a:t>단</a:t>
            </a:r>
            <a:r>
              <a:rPr lang="en-US" altLang="ko-KR" sz="1800" dirty="0"/>
              <a:t>, </a:t>
            </a:r>
            <a:r>
              <a:rPr lang="ko-KR" altLang="en-US" sz="1800" dirty="0"/>
              <a:t>최대 </a:t>
            </a:r>
            <a:r>
              <a:rPr lang="en-US" altLang="ko-KR" sz="1800" dirty="0"/>
              <a:t>MP</a:t>
            </a:r>
            <a:r>
              <a:rPr lang="ko-KR" altLang="en-US" sz="1800" dirty="0"/>
              <a:t>를 넘을 수는 없음</a:t>
            </a:r>
            <a:r>
              <a:rPr lang="en-US" altLang="ko-KR" sz="1800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sz="1800" dirty="0"/>
              <a:t>하나의 위치에 여러 유닛이 존재할 수 없음</a:t>
            </a:r>
            <a:endParaRPr lang="en-US" altLang="ko-KR" sz="1800" dirty="0"/>
          </a:p>
          <a:p>
            <a:pPr marL="514350" indent="-514350">
              <a:buAutoNum type="arabicPeriod"/>
            </a:pPr>
            <a:r>
              <a:rPr lang="ko-KR" altLang="en-US" sz="1800" dirty="0"/>
              <a:t>대각선 거리는 </a:t>
            </a:r>
            <a:r>
              <a:rPr lang="en-US" altLang="ko-KR" sz="1800" dirty="0"/>
              <a:t>x</a:t>
            </a:r>
            <a:r>
              <a:rPr lang="ko-KR" altLang="en-US" sz="1800" dirty="0"/>
              <a:t>축 거리와 </a:t>
            </a:r>
            <a:r>
              <a:rPr lang="en-US" altLang="ko-KR" sz="1800" dirty="0"/>
              <a:t>y</a:t>
            </a:r>
            <a:r>
              <a:rPr lang="ko-KR" altLang="en-US" sz="1800" dirty="0"/>
              <a:t>축 거리 중 큰 값으로 함</a:t>
            </a:r>
            <a:endParaRPr lang="en-US" altLang="ko-KR" sz="1800" dirty="0"/>
          </a:p>
          <a:p>
            <a:pPr marL="514350" indent="-514350">
              <a:buAutoNum type="arabicPeriod"/>
            </a:pPr>
            <a:r>
              <a:rPr lang="ko-KR" altLang="en-US" sz="1800" dirty="0" smtClean="0"/>
              <a:t>모든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유닛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삭제된 </a:t>
            </a:r>
            <a:r>
              <a:rPr lang="ko-KR" altLang="en-US" sz="1800" dirty="0" err="1" smtClean="0"/>
              <a:t>유닛</a:t>
            </a:r>
            <a:r>
              <a:rPr lang="ko-KR" altLang="en-US" sz="1800" dirty="0" smtClean="0"/>
              <a:t> 포함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은 다른 </a:t>
            </a:r>
            <a:r>
              <a:rPr lang="ko-KR" altLang="en-US" sz="1800" dirty="0" err="1" smtClean="0"/>
              <a:t>유닛과</a:t>
            </a:r>
            <a:r>
              <a:rPr lang="ko-KR" altLang="en-US" sz="1800" dirty="0" smtClean="0"/>
              <a:t> 구분되는 </a:t>
            </a:r>
            <a:r>
              <a:rPr lang="en-US" altLang="ko-KR" sz="1800" dirty="0"/>
              <a:t>ID</a:t>
            </a:r>
            <a:r>
              <a:rPr lang="ko-KR" altLang="en-US" sz="1800" dirty="0"/>
              <a:t>를 가짐  예</a:t>
            </a:r>
            <a:r>
              <a:rPr lang="en-US" altLang="ko-KR" sz="1800" dirty="0"/>
              <a:t>)H00001, T00102</a:t>
            </a:r>
          </a:p>
          <a:p>
            <a:pPr marL="514350" indent="-514350">
              <a:buAutoNum type="arabicPeriod"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2000" dirty="0" err="1"/>
              <a:t>생산명령어</a:t>
            </a:r>
            <a:r>
              <a:rPr lang="en-US" altLang="ko-KR" sz="2000" dirty="0"/>
              <a:t>(p)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ko-KR" altLang="en-US" sz="2000" dirty="0"/>
              <a:t>지정한 유닛을 지정 위치에 생성함</a:t>
            </a:r>
            <a:r>
              <a:rPr lang="en-US" altLang="ko-KR" sz="2000" dirty="0"/>
              <a:t>. </a:t>
            </a:r>
            <a:r>
              <a:rPr lang="ko-KR" altLang="en-US" sz="2000" dirty="0"/>
              <a:t>이때 생성 유닛에 따라 행동력이 소비됨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(</a:t>
            </a:r>
            <a:r>
              <a:rPr lang="ko-KR" altLang="en-US" sz="2000" dirty="0"/>
              <a:t>지정 위치에 다른 유닛이 있는 경우 생산 안됨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 </a:t>
            </a:r>
            <a:r>
              <a:rPr lang="ko-KR" altLang="en-US" sz="2000" dirty="0"/>
              <a:t>예</a:t>
            </a:r>
            <a:r>
              <a:rPr lang="en-US" altLang="ko-KR" sz="2000" dirty="0"/>
              <a:t>) p D 5 10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48043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6A0CD5-4139-11C3-C735-8E1DA600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921A555-E21F-7125-D47C-3692C7576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295400"/>
            <a:ext cx="8659688" cy="472440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dirty="0" err="1"/>
              <a:t>행동명령어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1</a:t>
            </a:r>
            <a:r>
              <a:rPr lang="ko-KR" altLang="en-US" sz="2000" dirty="0"/>
              <a:t>단계 </a:t>
            </a:r>
            <a:r>
              <a:rPr lang="en-US" altLang="ko-KR" sz="2000" dirty="0"/>
              <a:t>: </a:t>
            </a:r>
            <a:r>
              <a:rPr lang="ko-KR" altLang="en-US" sz="2000" dirty="0"/>
              <a:t>유닛 선택</a:t>
            </a:r>
            <a:r>
              <a:rPr lang="en-US" altLang="ko-KR" sz="2000" dirty="0"/>
              <a:t>(s </a:t>
            </a:r>
            <a:r>
              <a:rPr lang="ko-KR" altLang="en-US" sz="2000" dirty="0"/>
              <a:t>또는 </a:t>
            </a:r>
            <a:r>
              <a:rPr lang="en-US" altLang="ko-KR" sz="2000" dirty="0"/>
              <a:t>S) – </a:t>
            </a:r>
            <a:r>
              <a:rPr lang="ko-KR" altLang="en-US" sz="2000" dirty="0"/>
              <a:t>소비 </a:t>
            </a:r>
            <a:r>
              <a:rPr lang="ko-KR" altLang="en-US" sz="2000" dirty="0" err="1"/>
              <a:t>행동력</a:t>
            </a:r>
            <a:r>
              <a:rPr lang="ko-KR" altLang="en-US" sz="2000" dirty="0"/>
              <a:t> </a:t>
            </a:r>
            <a:r>
              <a:rPr lang="en-US" altLang="ko-KR" sz="2000" dirty="0"/>
              <a:t>0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           s:  </a:t>
            </a:r>
            <a:r>
              <a:rPr lang="ko-KR" altLang="en-US" sz="1600" dirty="0">
                <a:solidFill>
                  <a:schemeClr val="tx1"/>
                </a:solidFill>
              </a:rPr>
              <a:t>하나의 좌표를 입력하면 해당 좌표에 위치한 내 유닛이 선택됨</a:t>
            </a:r>
            <a:r>
              <a:rPr lang="en-US" altLang="ko-KR" sz="1600" dirty="0">
                <a:solidFill>
                  <a:schemeClr val="tx1"/>
                </a:solidFill>
              </a:rPr>
              <a:t>          </a:t>
            </a:r>
            <a:r>
              <a:rPr lang="ko-KR" altLang="en-US" sz="1600" dirty="0">
                <a:solidFill>
                  <a:schemeClr val="tx1"/>
                </a:solidFill>
              </a:rPr>
              <a:t>예</a:t>
            </a:r>
            <a:r>
              <a:rPr lang="en-US" altLang="ko-KR" sz="1600" dirty="0">
                <a:solidFill>
                  <a:schemeClr val="tx1"/>
                </a:solidFill>
              </a:rPr>
              <a:t>) s 5  7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           S: </a:t>
            </a:r>
            <a:r>
              <a:rPr lang="ko-KR" altLang="en-US" sz="1600" dirty="0">
                <a:solidFill>
                  <a:schemeClr val="tx1"/>
                </a:solidFill>
              </a:rPr>
              <a:t>두개의 좌표를 입력하면 해당 영역에 위치한 모든 내 유닛이 선택됨  예</a:t>
            </a:r>
            <a:r>
              <a:rPr lang="en-US" altLang="ko-KR" sz="1600" dirty="0">
                <a:solidFill>
                  <a:schemeClr val="tx1"/>
                </a:solidFill>
              </a:rPr>
              <a:t>) S 5 7 10 11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                </a:t>
            </a:r>
          </a:p>
          <a:p>
            <a:pPr marL="0" indent="0">
              <a:buNone/>
            </a:pPr>
            <a:r>
              <a:rPr lang="en-US" altLang="ko-KR" sz="2000" dirty="0"/>
              <a:t> 2</a:t>
            </a:r>
            <a:r>
              <a:rPr lang="ko-KR" altLang="en-US" sz="2000" dirty="0"/>
              <a:t>단계 </a:t>
            </a:r>
            <a:r>
              <a:rPr lang="en-US" altLang="ko-KR" sz="2000" dirty="0"/>
              <a:t>: </a:t>
            </a:r>
            <a:r>
              <a:rPr lang="ko-KR" altLang="en-US" sz="2000" dirty="0"/>
              <a:t>유닛 명령 </a:t>
            </a:r>
            <a:r>
              <a:rPr lang="en-US" altLang="ko-KR" sz="2000" dirty="0"/>
              <a:t>– </a:t>
            </a:r>
            <a:r>
              <a:rPr lang="ko-KR" altLang="en-US" sz="2000" dirty="0"/>
              <a:t>소비 </a:t>
            </a:r>
            <a:r>
              <a:rPr lang="ko-KR" altLang="en-US" sz="2000" dirty="0" err="1"/>
              <a:t>행동력</a:t>
            </a:r>
            <a:r>
              <a:rPr lang="ko-KR" altLang="en-US" sz="2000" dirty="0"/>
              <a:t> </a:t>
            </a:r>
            <a:r>
              <a:rPr lang="en-US" altLang="ko-KR" sz="2000" dirty="0"/>
              <a:t>1</a:t>
            </a:r>
          </a:p>
          <a:p>
            <a:pPr marL="400050" lvl="1" indent="0">
              <a:buNone/>
            </a:pPr>
            <a:r>
              <a:rPr lang="ko-KR" altLang="en-US" sz="1600" dirty="0"/>
              <a:t>이동</a:t>
            </a:r>
            <a:r>
              <a:rPr lang="en-US" altLang="ko-KR" sz="1600" dirty="0"/>
              <a:t>(m)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선택된 유닛들이 모두 지정한 좌표로 </a:t>
            </a:r>
            <a:r>
              <a:rPr lang="ko-KR" altLang="en-US" sz="1600" dirty="0" err="1"/>
              <a:t>한턴에</a:t>
            </a:r>
            <a:r>
              <a:rPr lang="ko-KR" altLang="en-US" sz="1600" dirty="0"/>
              <a:t> 유닛의 </a:t>
            </a:r>
            <a:r>
              <a:rPr lang="ko-KR" altLang="en-US" sz="1600" dirty="0" err="1"/>
              <a:t>이동거리만큼씩</a:t>
            </a:r>
            <a:r>
              <a:rPr lang="ko-KR" altLang="en-US" sz="1600" dirty="0"/>
              <a:t> 이동 </a:t>
            </a:r>
            <a:endParaRPr lang="en-US" altLang="ko-KR" sz="1600" dirty="0"/>
          </a:p>
          <a:p>
            <a:pPr marL="400050" lvl="1" indent="0">
              <a:buNone/>
            </a:pPr>
            <a:r>
              <a:rPr lang="en-US" altLang="ko-KR" sz="1600" dirty="0"/>
              <a:t>                </a:t>
            </a:r>
            <a:r>
              <a:rPr lang="ko-KR" altLang="en-US" sz="1600" dirty="0"/>
              <a:t>이동 경로에 다른 유닛이 존재하는 경우 이동을 멈춤</a:t>
            </a:r>
            <a:r>
              <a:rPr lang="en-US" altLang="ko-KR" sz="1600" dirty="0"/>
              <a:t>(</a:t>
            </a:r>
            <a:r>
              <a:rPr lang="ko-KR" altLang="en-US" sz="1600" dirty="0"/>
              <a:t>향후 바뀔 예정</a:t>
            </a:r>
            <a:r>
              <a:rPr lang="en-US" altLang="ko-KR" sz="1600" dirty="0"/>
              <a:t>)</a:t>
            </a:r>
          </a:p>
          <a:p>
            <a:pPr marL="400050" lvl="1" indent="0">
              <a:buNone/>
            </a:pPr>
            <a:r>
              <a:rPr lang="en-US" altLang="ko-KR" sz="1600" dirty="0"/>
              <a:t>               </a:t>
            </a:r>
            <a:r>
              <a:rPr lang="ko-KR" altLang="en-US" sz="1600" dirty="0"/>
              <a:t>예</a:t>
            </a:r>
            <a:r>
              <a:rPr lang="en-US" altLang="ko-KR" sz="1600" dirty="0"/>
              <a:t>) m 3 2</a:t>
            </a:r>
          </a:p>
          <a:p>
            <a:pPr marL="400050" lvl="1" indent="0">
              <a:buNone/>
            </a:pPr>
            <a:r>
              <a:rPr lang="ko-KR" altLang="en-US" sz="1600" dirty="0"/>
              <a:t>공격</a:t>
            </a:r>
            <a:r>
              <a:rPr lang="en-US" altLang="ko-KR" sz="1600" dirty="0"/>
              <a:t>(a) : </a:t>
            </a:r>
            <a:r>
              <a:rPr lang="ko-KR" altLang="en-US" sz="1600" dirty="0"/>
              <a:t>예</a:t>
            </a:r>
            <a:r>
              <a:rPr lang="en-US" altLang="ko-KR" sz="1600" dirty="0"/>
              <a:t>) a 10 15</a:t>
            </a:r>
          </a:p>
          <a:p>
            <a:pPr lvl="1" indent="-342900">
              <a:buAutoNum type="arabicPeriod"/>
            </a:pPr>
            <a:r>
              <a:rPr lang="ko-KR" altLang="en-US" sz="1600" dirty="0"/>
              <a:t>지정한 좌표에 적 유닛이 없는 경우 </a:t>
            </a:r>
            <a:r>
              <a:rPr lang="en-US" altLang="ko-KR" sz="1600" dirty="0"/>
              <a:t>: </a:t>
            </a:r>
            <a:r>
              <a:rPr lang="ko-KR" altLang="en-US" sz="1600" dirty="0"/>
              <a:t>선택된 유닛들이 모두 지정한 좌표로 이동하면서 공격형태에 따라 각 </a:t>
            </a:r>
            <a:r>
              <a:rPr lang="ko-KR" altLang="en-US" sz="1600" dirty="0" err="1"/>
              <a:t>유닛별</a:t>
            </a:r>
            <a:r>
              <a:rPr lang="ko-KR" altLang="en-US" sz="1600" dirty="0"/>
              <a:t> 사거리 내에 있는 적 유닛의 </a:t>
            </a:r>
            <a:r>
              <a:rPr lang="en-US" altLang="ko-KR" sz="1600" dirty="0"/>
              <a:t>HP</a:t>
            </a:r>
            <a:r>
              <a:rPr lang="ko-KR" altLang="en-US" sz="1600" dirty="0"/>
              <a:t>를 감소시킴</a:t>
            </a:r>
            <a:endParaRPr lang="en-US" altLang="ko-KR" sz="1600" dirty="0"/>
          </a:p>
          <a:p>
            <a:pPr lvl="1" indent="-342900">
              <a:buAutoNum type="arabicPeriod"/>
            </a:pPr>
            <a:r>
              <a:rPr lang="ko-KR" altLang="en-US" sz="1600" dirty="0"/>
              <a:t>지정한 좌표에 적 유닛이 있는 경우 </a:t>
            </a:r>
            <a:r>
              <a:rPr lang="en-US" altLang="ko-KR" sz="1600" dirty="0"/>
              <a:t>: </a:t>
            </a:r>
            <a:r>
              <a:rPr lang="ko-KR" altLang="en-US" sz="1600" dirty="0"/>
              <a:t>선택된 유닛들이 모두 지정된 적 유닛을 따라 이동하면서 사거리 내에 들어오면 공격형태에 따라 지정된 적 유닛의 </a:t>
            </a:r>
            <a:r>
              <a:rPr lang="en-US" altLang="ko-KR" sz="1600" dirty="0"/>
              <a:t>HP</a:t>
            </a:r>
            <a:r>
              <a:rPr lang="ko-KR" altLang="en-US" sz="1600" dirty="0"/>
              <a:t>를 감소시킴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5421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D388FF0-9ED1-D55F-BA0F-5CCD9DDD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 상태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448C5CE-BC3B-0FB3-7CEA-9471B4E8109D}"/>
              </a:ext>
            </a:extLst>
          </p:cNvPr>
          <p:cNvSpPr/>
          <p:nvPr/>
        </p:nvSpPr>
        <p:spPr bwMode="auto">
          <a:xfrm>
            <a:off x="1115616" y="1772816"/>
            <a:ext cx="6552728" cy="49685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MVV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TM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TM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dirty="0">
              <a:solidFill>
                <a:schemeClr val="accent4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dirty="0">
              <a:solidFill>
                <a:schemeClr val="accent4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dirty="0">
              <a:solidFill>
                <a:schemeClr val="accent4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dirty="0">
              <a:solidFill>
                <a:schemeClr val="accent4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H</a:t>
            </a: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HD</a:t>
            </a: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HD</a:t>
            </a: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HQQ</a:t>
            </a: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H</a:t>
            </a: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H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xmlns="" id="{5D57449E-21ED-73FC-CF8B-3F6DF6CF45B5}"/>
              </a:ext>
            </a:extLst>
          </p:cNvPr>
          <p:cNvSpPr/>
          <p:nvPr/>
        </p:nvSpPr>
        <p:spPr bwMode="auto">
          <a:xfrm>
            <a:off x="7730660" y="1743882"/>
            <a:ext cx="432048" cy="4968551"/>
          </a:xfrm>
          <a:prstGeom prst="rightBrace">
            <a:avLst>
              <a:gd name="adj1" fmla="val 131717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F08B0D1-11AB-9A79-DFCD-2C3904BE9D52}"/>
              </a:ext>
            </a:extLst>
          </p:cNvPr>
          <p:cNvSpPr txBox="1"/>
          <p:nvPr/>
        </p:nvSpPr>
        <p:spPr>
          <a:xfrm>
            <a:off x="8142590" y="4074268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20</a:t>
            </a:r>
            <a:endParaRPr lang="ko-KR" altLang="en-US" dirty="0"/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xmlns="" id="{BA7F3905-E3C2-53FC-2D82-B8C207DD17A3}"/>
              </a:ext>
            </a:extLst>
          </p:cNvPr>
          <p:cNvSpPr/>
          <p:nvPr/>
        </p:nvSpPr>
        <p:spPr bwMode="auto">
          <a:xfrm rot="16200000">
            <a:off x="4238379" y="-1709987"/>
            <a:ext cx="307202" cy="6552728"/>
          </a:xfrm>
          <a:prstGeom prst="rightBrace">
            <a:avLst>
              <a:gd name="adj1" fmla="val 131717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6389345-0E2C-A6A9-55FD-08A12C9FB6DC}"/>
              </a:ext>
            </a:extLst>
          </p:cNvPr>
          <p:cNvSpPr txBox="1"/>
          <p:nvPr/>
        </p:nvSpPr>
        <p:spPr>
          <a:xfrm>
            <a:off x="4182150" y="1104998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921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다음 시간</a:t>
            </a:r>
            <a:r>
              <a:rPr lang="en-US" altLang="ko-KR" sz="3200" dirty="0"/>
              <a:t>(3</a:t>
            </a:r>
            <a:r>
              <a:rPr lang="ko-KR" altLang="en-US" sz="3200" dirty="0"/>
              <a:t>월 </a:t>
            </a:r>
            <a:r>
              <a:rPr lang="en-US" altLang="ko-KR" sz="3200" dirty="0"/>
              <a:t>10</a:t>
            </a:r>
            <a:r>
              <a:rPr lang="ko-KR" altLang="en-US" sz="3200" dirty="0"/>
              <a:t>일 </a:t>
            </a:r>
            <a:r>
              <a:rPr lang="en-US" altLang="ko-KR" sz="3200" dirty="0"/>
              <a:t>13</a:t>
            </a:r>
            <a:r>
              <a:rPr lang="ko-KR" altLang="en-US" sz="3200" dirty="0"/>
              <a:t>일</a:t>
            </a:r>
            <a:r>
              <a:rPr lang="en-US" altLang="ko-KR" sz="3200" dirty="0"/>
              <a:t>)</a:t>
            </a:r>
            <a:r>
              <a:rPr lang="ko-KR" altLang="en-US" sz="3200" dirty="0"/>
              <a:t>의 문제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71600"/>
            <a:ext cx="8640763" cy="4724400"/>
          </a:xfrm>
        </p:spPr>
        <p:txBody>
          <a:bodyPr/>
          <a:lstStyle/>
          <a:p>
            <a:r>
              <a:rPr lang="ko-KR" altLang="en-US" sz="2400" dirty="0"/>
              <a:t>다음 프로그램을 작성하라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000" dirty="0"/>
              <a:t>Display() : </a:t>
            </a:r>
            <a:r>
              <a:rPr lang="ko-KR" altLang="en-US" sz="2000" dirty="0"/>
              <a:t>현재 유닛의 배치 상황을 그린다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Produce() : </a:t>
            </a:r>
            <a:r>
              <a:rPr lang="ko-KR" altLang="en-US" sz="2000" dirty="0"/>
              <a:t>새로운 유닛을 지정된 위치에 생성한다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 때 새로운 유닛의 정보는 </a:t>
            </a:r>
            <a:r>
              <a:rPr lang="ko-KR" altLang="en-US" sz="2000" dirty="0" err="1"/>
              <a:t>입력받는다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Select() : </a:t>
            </a:r>
            <a:r>
              <a:rPr lang="ko-KR" altLang="en-US" sz="2000" dirty="0"/>
              <a:t>주어진 좌표에 위치하고 있는 유닛의 정보를 출력한다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 err="1"/>
              <a:t>SelectAll</a:t>
            </a:r>
            <a:r>
              <a:rPr lang="en-US" altLang="ko-KR" sz="2000" dirty="0"/>
              <a:t>() : </a:t>
            </a:r>
            <a:r>
              <a:rPr lang="ko-KR" altLang="en-US" sz="2000" dirty="0"/>
              <a:t>주어진 범위 내에 위치하고 있는 모든 유닛의 정보를 출력한다</a:t>
            </a:r>
            <a:r>
              <a:rPr lang="en-US" altLang="ko-KR" sz="2000" dirty="0"/>
              <a:t>.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r>
              <a:rPr lang="en-US" altLang="ko-KR" sz="2000" dirty="0"/>
              <a:t>Destroy() : </a:t>
            </a:r>
            <a:r>
              <a:rPr lang="ko-KR" altLang="en-US" sz="2000" dirty="0"/>
              <a:t>주어진 좌표에</a:t>
            </a:r>
            <a:r>
              <a:rPr lang="en-US" altLang="ko-KR" sz="2000" dirty="0"/>
              <a:t> </a:t>
            </a:r>
            <a:r>
              <a:rPr lang="ko-KR" altLang="en-US" sz="2000" dirty="0"/>
              <a:t>위치한 유닛을 삭제한다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 err="1"/>
              <a:t>FindTarget</a:t>
            </a:r>
            <a:r>
              <a:rPr lang="en-US" altLang="ko-KR" sz="2000" dirty="0"/>
              <a:t>(): </a:t>
            </a:r>
            <a:r>
              <a:rPr lang="ko-KR" altLang="en-US" sz="2000" dirty="0"/>
              <a:t>주어진 좌표에서 가장 가까운 적 유닛의 정보를 출력한다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 err="1"/>
              <a:t>SortByID</a:t>
            </a:r>
            <a:r>
              <a:rPr lang="en-US" altLang="ko-KR" sz="2000" dirty="0"/>
              <a:t>(): </a:t>
            </a:r>
            <a:r>
              <a:rPr lang="ko-KR" altLang="en-US" sz="2000" dirty="0"/>
              <a:t>모든 유닛을 </a:t>
            </a:r>
            <a:r>
              <a:rPr lang="en-US" altLang="ko-KR" sz="2000" dirty="0"/>
              <a:t>ID</a:t>
            </a:r>
            <a:r>
              <a:rPr lang="ko-KR" altLang="en-US" sz="2000" dirty="0"/>
              <a:t> 크기 순으로 출력한다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8304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Contact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556792"/>
            <a:ext cx="8305800" cy="4463008"/>
          </a:xfrm>
        </p:spPr>
        <p:txBody>
          <a:bodyPr/>
          <a:lstStyle/>
          <a:p>
            <a:r>
              <a:rPr lang="en-US" altLang="ko-KR" dirty="0"/>
              <a:t>Office : E213</a:t>
            </a:r>
          </a:p>
          <a:p>
            <a:r>
              <a:rPr lang="en-US" altLang="ko-KR" dirty="0"/>
              <a:t>M.P    : 010-5409-9893(</a:t>
            </a:r>
            <a:r>
              <a:rPr lang="ko-KR" altLang="en-US" dirty="0"/>
              <a:t>문자 먼저 주세요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Mail    : </a:t>
            </a:r>
            <a:r>
              <a:rPr lang="en-US" altLang="ko-KR" dirty="0">
                <a:hlinkClick r:id="rId2"/>
              </a:rPr>
              <a:t>jwchang@tukorea.ac.kr</a:t>
            </a:r>
            <a:endParaRPr lang="en-US" altLang="ko-KR" dirty="0"/>
          </a:p>
          <a:p>
            <a:r>
              <a:rPr lang="en-US" altLang="ko-KR" dirty="0" err="1"/>
              <a:t>eclass</a:t>
            </a:r>
            <a:r>
              <a:rPr lang="en-US" altLang="ko-KR" dirty="0"/>
              <a:t> </a:t>
            </a:r>
            <a:r>
              <a:rPr lang="ko-KR" altLang="en-US" dirty="0"/>
              <a:t>쪽지를 주로 사용해주세요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100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3284984"/>
            <a:ext cx="5791200" cy="682625"/>
          </a:xfrm>
        </p:spPr>
        <p:txBody>
          <a:bodyPr/>
          <a:lstStyle/>
          <a:p>
            <a:r>
              <a:rPr lang="ko-KR" altLang="en-US" sz="3600" dirty="0"/>
              <a:t>자료구조는</a:t>
            </a:r>
            <a:r>
              <a:rPr lang="en-US" altLang="ko-KR" sz="3600" dirty="0"/>
              <a:t> </a:t>
            </a:r>
            <a:r>
              <a:rPr lang="ko-KR" altLang="en-US" sz="3600" dirty="0"/>
              <a:t>어떤 과목인가</a:t>
            </a:r>
            <a:r>
              <a:rPr lang="en-US" altLang="ko-KR" sz="3600" dirty="0"/>
              <a:t>?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5472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4612"/>
    </mc:Choice>
    <mc:Fallback xmlns="">
      <p:transition spd="slow" advTm="28461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 bwMode="auto">
          <a:xfrm>
            <a:off x="3883857" y="2780928"/>
            <a:ext cx="1440160" cy="1440160"/>
          </a:xfrm>
          <a:prstGeom prst="ellipse">
            <a:avLst/>
          </a:prstGeom>
          <a:solidFill>
            <a:schemeClr val="tx2">
              <a:lumMod val="90000"/>
            </a:schemeClr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자료구조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3883857" y="764704"/>
            <a:ext cx="1440160" cy="144016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알고리즘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1914600" y="4726477"/>
            <a:ext cx="1440160" cy="144016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운영체제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1187624" y="2276872"/>
            <a:ext cx="1577280" cy="157728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데이터베이스</a:t>
            </a:r>
          </a:p>
        </p:txBody>
      </p:sp>
      <p:sp>
        <p:nvSpPr>
          <p:cNvPr id="9" name="타원 8"/>
          <p:cNvSpPr/>
          <p:nvPr/>
        </p:nvSpPr>
        <p:spPr bwMode="auto">
          <a:xfrm>
            <a:off x="5652120" y="4726477"/>
            <a:ext cx="1440160" cy="144016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인공지능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6387764" y="2276872"/>
            <a:ext cx="1525960" cy="152596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게임서버 프로그래밍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직선 화살표 연결선 19"/>
          <p:cNvCxnSpPr>
            <a:stCxn id="5" idx="0"/>
            <a:endCxn id="6" idx="4"/>
          </p:cNvCxnSpPr>
          <p:nvPr/>
        </p:nvCxnSpPr>
        <p:spPr bwMode="auto">
          <a:xfrm flipV="1">
            <a:off x="4603937" y="2204864"/>
            <a:ext cx="0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직선 화살표 연결선 21"/>
          <p:cNvCxnSpPr>
            <a:stCxn id="5" idx="2"/>
          </p:cNvCxnSpPr>
          <p:nvPr/>
        </p:nvCxnSpPr>
        <p:spPr bwMode="auto">
          <a:xfrm flipH="1" flipV="1">
            <a:off x="2764904" y="3212976"/>
            <a:ext cx="1118953" cy="2880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직선 화살표 연결선 23"/>
          <p:cNvCxnSpPr>
            <a:stCxn id="5" idx="3"/>
            <a:endCxn id="7" idx="7"/>
          </p:cNvCxnSpPr>
          <p:nvPr/>
        </p:nvCxnSpPr>
        <p:spPr bwMode="auto">
          <a:xfrm flipH="1">
            <a:off x="3143853" y="4010181"/>
            <a:ext cx="950911" cy="92720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직선 화살표 연결선 25"/>
          <p:cNvCxnSpPr>
            <a:stCxn id="5" idx="5"/>
          </p:cNvCxnSpPr>
          <p:nvPr/>
        </p:nvCxnSpPr>
        <p:spPr bwMode="auto">
          <a:xfrm>
            <a:off x="5113110" y="4010181"/>
            <a:ext cx="827042" cy="10029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직선 화살표 연결선 27"/>
          <p:cNvCxnSpPr>
            <a:stCxn id="5" idx="6"/>
          </p:cNvCxnSpPr>
          <p:nvPr/>
        </p:nvCxnSpPr>
        <p:spPr bwMode="auto">
          <a:xfrm flipV="1">
            <a:off x="5324017" y="3251539"/>
            <a:ext cx="1063747" cy="2494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타원 29"/>
          <p:cNvSpPr/>
          <p:nvPr/>
        </p:nvSpPr>
        <p:spPr bwMode="auto">
          <a:xfrm>
            <a:off x="3883857" y="2780928"/>
            <a:ext cx="1440160" cy="1440160"/>
          </a:xfrm>
          <a:prstGeom prst="ellipse">
            <a:avLst/>
          </a:prstGeom>
          <a:solidFill>
            <a:srgbClr val="FFC000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더 좋은 프로그램을 만드는 방법</a:t>
            </a:r>
            <a:endParaRPr kumimoji="0" lang="ko-KR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41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자료의 논리적 구조</a:t>
            </a:r>
            <a:endParaRPr lang="en-US" altLang="ko-KR" dirty="0"/>
          </a:p>
          <a:p>
            <a:pPr lvl="1"/>
            <a:r>
              <a:rPr lang="ko-KR" altLang="en-US" dirty="0"/>
              <a:t>표현 방법</a:t>
            </a:r>
            <a:endParaRPr lang="en-US" altLang="ko-KR" dirty="0"/>
          </a:p>
          <a:p>
            <a:pPr lvl="1"/>
            <a:r>
              <a:rPr lang="ko-KR" altLang="en-US" dirty="0"/>
              <a:t>저장 방법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자료의 이용방법</a:t>
            </a:r>
            <a:endParaRPr lang="en-US" altLang="ko-KR" dirty="0"/>
          </a:p>
          <a:p>
            <a:pPr lvl="1"/>
            <a:r>
              <a:rPr lang="ko-KR" altLang="en-US" dirty="0"/>
              <a:t>검색 방법</a:t>
            </a:r>
            <a:endParaRPr lang="en-US" altLang="ko-KR" dirty="0"/>
          </a:p>
          <a:p>
            <a:pPr lvl="1"/>
            <a:r>
              <a:rPr lang="ko-KR" altLang="en-US" dirty="0"/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294309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자료의 표현방법</a:t>
            </a:r>
          </a:p>
        </p:txBody>
      </p:sp>
      <p:pic>
        <p:nvPicPr>
          <p:cNvPr id="1032" name="Picture 8" descr="Book Icon 이미지 - Freepik에서 무료 다운로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08920"/>
            <a:ext cx="1620366" cy="162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4572000" y="4216470"/>
            <a:ext cx="1368152" cy="1732810"/>
            <a:chOff x="4932040" y="4216470"/>
            <a:chExt cx="1368152" cy="1732810"/>
          </a:xfrm>
        </p:grpSpPr>
        <p:sp>
          <p:nvSpPr>
            <p:cNvPr id="13" name="모서리가 둥근 직사각형 12"/>
            <p:cNvSpPr/>
            <p:nvPr/>
          </p:nvSpPr>
          <p:spPr bwMode="auto">
            <a:xfrm>
              <a:off x="4932040" y="4216470"/>
              <a:ext cx="1368152" cy="373132"/>
            </a:xfrm>
            <a:prstGeom prst="roundRect">
              <a:avLst/>
            </a:prstGeom>
            <a:solidFill>
              <a:srgbClr val="996633"/>
            </a:solidFill>
            <a:ln w="25400" cap="flat" cmpd="sng" algn="ctr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초록</a:t>
              </a:r>
            </a:p>
          </p:txBody>
        </p:sp>
        <p:sp>
          <p:nvSpPr>
            <p:cNvPr id="14" name="모서리가 둥근 직사각형 13"/>
            <p:cNvSpPr/>
            <p:nvPr/>
          </p:nvSpPr>
          <p:spPr bwMode="auto">
            <a:xfrm>
              <a:off x="4932040" y="4669696"/>
              <a:ext cx="1368152" cy="373132"/>
            </a:xfrm>
            <a:prstGeom prst="roundRect">
              <a:avLst/>
            </a:prstGeom>
            <a:solidFill>
              <a:srgbClr val="996633"/>
            </a:solidFill>
            <a:ln w="25400" cap="flat" cmpd="sng" algn="ctr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분류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 bwMode="auto">
            <a:xfrm>
              <a:off x="4932040" y="5122922"/>
              <a:ext cx="1368152" cy="373132"/>
            </a:xfrm>
            <a:prstGeom prst="roundRect">
              <a:avLst/>
            </a:prstGeom>
            <a:solidFill>
              <a:srgbClr val="996633"/>
            </a:solidFill>
            <a:ln w="25400" cap="flat" cmpd="sng" algn="ctr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주제어</a:t>
              </a:r>
            </a:p>
          </p:txBody>
        </p:sp>
        <p:sp>
          <p:nvSpPr>
            <p:cNvPr id="16" name="모서리가 둥근 직사각형 15"/>
            <p:cNvSpPr/>
            <p:nvPr/>
          </p:nvSpPr>
          <p:spPr bwMode="auto">
            <a:xfrm>
              <a:off x="4932040" y="5576148"/>
              <a:ext cx="1368152" cy="373132"/>
            </a:xfrm>
            <a:prstGeom prst="roundRect">
              <a:avLst/>
            </a:prstGeom>
            <a:solidFill>
              <a:srgbClr val="996633"/>
            </a:solidFill>
            <a:ln w="25400" cap="flat" cmpd="sng" algn="ctr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ISBN</a:t>
              </a:r>
              <a:endPara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131840" y="1679630"/>
            <a:ext cx="2808312" cy="2614523"/>
            <a:chOff x="3491880" y="1679630"/>
            <a:chExt cx="2808312" cy="2614523"/>
          </a:xfrm>
        </p:grpSpPr>
        <p:grpSp>
          <p:nvGrpSpPr>
            <p:cNvPr id="6" name="그룹 5"/>
            <p:cNvGrpSpPr/>
            <p:nvPr/>
          </p:nvGrpSpPr>
          <p:grpSpPr>
            <a:xfrm>
              <a:off x="4932040" y="1679630"/>
              <a:ext cx="1368152" cy="2194510"/>
              <a:chOff x="4932040" y="1679630"/>
              <a:chExt cx="1368152" cy="2194510"/>
            </a:xfrm>
          </p:grpSpPr>
          <p:sp>
            <p:nvSpPr>
              <p:cNvPr id="4" name="모서리가 둥근 직사각형 3"/>
              <p:cNvSpPr/>
              <p:nvPr/>
            </p:nvSpPr>
            <p:spPr bwMode="auto">
              <a:xfrm>
                <a:off x="4932040" y="1679630"/>
                <a:ext cx="1368152" cy="373132"/>
              </a:xfrm>
              <a:prstGeom prst="roundRect">
                <a:avLst/>
              </a:prstGeom>
              <a:solidFill>
                <a:srgbClr val="996633"/>
              </a:solidFill>
              <a:ln w="25400" cap="flat" cmpd="sng" algn="ctr">
                <a:solidFill>
                  <a:srgbClr val="6633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제목</a:t>
                </a:r>
              </a:p>
            </p:txBody>
          </p:sp>
          <p:sp>
            <p:nvSpPr>
              <p:cNvPr id="9" name="모서리가 둥근 직사각형 8"/>
              <p:cNvSpPr/>
              <p:nvPr/>
            </p:nvSpPr>
            <p:spPr bwMode="auto">
              <a:xfrm>
                <a:off x="4932040" y="2132856"/>
                <a:ext cx="1368152" cy="373132"/>
              </a:xfrm>
              <a:prstGeom prst="roundRect">
                <a:avLst/>
              </a:prstGeom>
              <a:solidFill>
                <a:srgbClr val="996633"/>
              </a:solidFill>
              <a:ln w="25400" cap="flat" cmpd="sng" algn="ctr">
                <a:solidFill>
                  <a:srgbClr val="6633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저자</a:t>
                </a:r>
              </a:p>
            </p:txBody>
          </p:sp>
          <p:sp>
            <p:nvSpPr>
              <p:cNvPr id="10" name="모서리가 둥근 직사각형 9"/>
              <p:cNvSpPr/>
              <p:nvPr/>
            </p:nvSpPr>
            <p:spPr bwMode="auto">
              <a:xfrm>
                <a:off x="4932040" y="2586082"/>
                <a:ext cx="1368152" cy="373132"/>
              </a:xfrm>
              <a:prstGeom prst="roundRect">
                <a:avLst/>
              </a:prstGeom>
              <a:solidFill>
                <a:srgbClr val="996633"/>
              </a:solidFill>
              <a:ln w="25400" cap="flat" cmpd="sng" algn="ctr">
                <a:solidFill>
                  <a:srgbClr val="6633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출판사</a:t>
                </a:r>
              </a:p>
            </p:txBody>
          </p:sp>
          <p:sp>
            <p:nvSpPr>
              <p:cNvPr id="11" name="모서리가 둥근 직사각형 10"/>
              <p:cNvSpPr/>
              <p:nvPr/>
            </p:nvSpPr>
            <p:spPr bwMode="auto">
              <a:xfrm>
                <a:off x="4932040" y="3039308"/>
                <a:ext cx="1368152" cy="373132"/>
              </a:xfrm>
              <a:prstGeom prst="roundRect">
                <a:avLst/>
              </a:prstGeom>
              <a:solidFill>
                <a:srgbClr val="996633"/>
              </a:solidFill>
              <a:ln w="25400" cap="flat" cmpd="sng" algn="ctr">
                <a:solidFill>
                  <a:srgbClr val="6633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출판일</a:t>
                </a:r>
              </a:p>
            </p:txBody>
          </p:sp>
          <p:sp>
            <p:nvSpPr>
              <p:cNvPr id="12" name="모서리가 둥근 직사각형 11"/>
              <p:cNvSpPr/>
              <p:nvPr/>
            </p:nvSpPr>
            <p:spPr bwMode="auto">
              <a:xfrm>
                <a:off x="4932040" y="3501008"/>
                <a:ext cx="1368152" cy="373132"/>
              </a:xfrm>
              <a:prstGeom prst="roundRect">
                <a:avLst/>
              </a:prstGeom>
              <a:solidFill>
                <a:srgbClr val="996633"/>
              </a:solidFill>
              <a:ln w="25400" cap="flat" cmpd="sng" algn="ctr">
                <a:solidFill>
                  <a:srgbClr val="6633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가격</a:t>
                </a: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" name="오른쪽 화살표 4"/>
            <p:cNvSpPr/>
            <p:nvPr/>
          </p:nvSpPr>
          <p:spPr bwMode="auto">
            <a:xfrm>
              <a:off x="3491880" y="2744053"/>
              <a:ext cx="1008112" cy="1550100"/>
            </a:xfrm>
            <a:prstGeom prst="rightArrow">
              <a:avLst/>
            </a:prstGeom>
            <a:solidFill>
              <a:schemeClr val="tx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372200" y="1763524"/>
            <a:ext cx="1368152" cy="4185755"/>
            <a:chOff x="6372200" y="1763524"/>
            <a:chExt cx="1368152" cy="4185755"/>
          </a:xfrm>
        </p:grpSpPr>
        <p:sp>
          <p:nvSpPr>
            <p:cNvPr id="34" name="모서리가 둥근 직사각형 33"/>
            <p:cNvSpPr/>
            <p:nvPr/>
          </p:nvSpPr>
          <p:spPr bwMode="auto">
            <a:xfrm>
              <a:off x="6372200" y="2132856"/>
              <a:ext cx="1368152" cy="3816423"/>
            </a:xfrm>
            <a:prstGeom prst="roundRect">
              <a:avLst>
                <a:gd name="adj" fmla="val 8421"/>
              </a:avLst>
            </a:prstGeom>
            <a:solidFill>
              <a:srgbClr val="4F7BDC"/>
            </a:solidFill>
            <a:ln w="25400" cap="flat" cmpd="sng" algn="ctr">
              <a:solidFill>
                <a:schemeClr val="accent4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accent4">
                  <a:lumMod val="25000"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정수형</a:t>
              </a:r>
              <a:endPara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dirty="0" err="1">
                  <a:latin typeface="Arial" panose="020B0604020202020204" pitchFamily="34" charset="0"/>
                </a:rPr>
                <a:t>실수형</a:t>
              </a:r>
              <a:endParaRPr kumimoji="0" lang="en-US" altLang="ko-KR" sz="1600" dirty="0"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문자형</a:t>
              </a:r>
              <a:endPara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dirty="0" err="1">
                  <a:latin typeface="Arial" panose="020B0604020202020204" pitchFamily="34" charset="0"/>
                </a:rPr>
                <a:t>날짜형</a:t>
              </a:r>
              <a:endParaRPr kumimoji="0" lang="en-US" altLang="ko-KR" sz="1600" dirty="0"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포인터형</a:t>
              </a:r>
              <a:endPara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1600" dirty="0"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등등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01524" y="176352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00" dirty="0"/>
                <a:t>데이터타입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959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자료의 저장방법</a:t>
            </a:r>
          </a:p>
        </p:txBody>
      </p:sp>
      <p:pic>
        <p:nvPicPr>
          <p:cNvPr id="2052" name="Picture 4" descr="헌책방문수거 중고책팔기 | 동네가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264" y="1412776"/>
            <a:ext cx="3105696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해외여행 핫플레이스!! 아름답기로 유명한 세계 유명 도서관은? : 네이버 포스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412776"/>
            <a:ext cx="3539187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F47EA09F-AF60-EC2D-D8CC-60D764276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3862536"/>
            <a:ext cx="8305800" cy="2302768"/>
          </a:xfrm>
        </p:spPr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자료의 이용방법</a:t>
            </a:r>
            <a:endParaRPr lang="en-US" altLang="ko-KR" dirty="0"/>
          </a:p>
          <a:p>
            <a:pPr lvl="1"/>
            <a:r>
              <a:rPr lang="ko-KR" altLang="en-US" dirty="0"/>
              <a:t>검색 방법</a:t>
            </a:r>
            <a:endParaRPr lang="en-US" altLang="ko-KR" dirty="0"/>
          </a:p>
          <a:p>
            <a:pPr lvl="1"/>
            <a:r>
              <a:rPr lang="ko-KR" altLang="en-US" dirty="0"/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259616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연습문제</a:t>
            </a:r>
            <a:endParaRPr lang="en-US" altLang="ko-KR" sz="32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371600"/>
            <a:ext cx="6984776" cy="47244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None/>
            </a:pPr>
            <a:r>
              <a:rPr lang="en-US" altLang="ko-KR" dirty="0"/>
              <a:t>1. </a:t>
            </a:r>
            <a:r>
              <a:rPr lang="ko-KR" altLang="en-US" dirty="0"/>
              <a:t>다음과 같이 출력하는 프로그램을 작성하라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별 하나가 프린트 된 후 약 </a:t>
            </a:r>
            <a:r>
              <a:rPr lang="en-US" altLang="ko-KR" dirty="0"/>
              <a:t>1</a:t>
            </a:r>
            <a:r>
              <a:rPr lang="ko-KR" altLang="en-US" dirty="0"/>
              <a:t>초의 시간이 지난 후에 다음 별이 프린트 되어야 한다</a:t>
            </a:r>
            <a:r>
              <a:rPr lang="en-US" altLang="ko-KR" dirty="0"/>
              <a:t>.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endParaRPr lang="en-US" altLang="ko-KR" dirty="0"/>
          </a:p>
          <a:p>
            <a:pPr marL="533400" indent="-533400">
              <a:buNone/>
            </a:pPr>
            <a:r>
              <a:rPr lang="en-US" altLang="ko-KR" dirty="0"/>
              <a:t>2. </a:t>
            </a:r>
            <a:r>
              <a:rPr lang="ko-KR" altLang="en-US" dirty="0"/>
              <a:t>출력할 줄 수를 입력 받아 </a:t>
            </a:r>
            <a:r>
              <a:rPr lang="en-US" altLang="ko-KR" dirty="0"/>
              <a:t>1</a:t>
            </a:r>
            <a:r>
              <a:rPr lang="ko-KR" altLang="en-US" dirty="0"/>
              <a:t>번과 같은 방식으로 출력하는 프로그램을 작성하라</a:t>
            </a:r>
            <a:r>
              <a:rPr lang="en-US" altLang="ko-KR" dirty="0"/>
              <a:t>.</a:t>
            </a:r>
          </a:p>
          <a:p>
            <a:pPr marL="533400" indent="-533400">
              <a:buFont typeface="Wingdings" pitchFamily="2" charset="2"/>
              <a:buAutoNum type="arabicPeriod" startAt="2"/>
            </a:pPr>
            <a:endParaRPr lang="en-US" altLang="ko-KR" dirty="0"/>
          </a:p>
          <a:p>
            <a:pPr marL="533400" indent="-533400">
              <a:buNone/>
            </a:pPr>
            <a:r>
              <a:rPr lang="en-US" altLang="ko-KR" dirty="0"/>
              <a:t>3. 2</a:t>
            </a:r>
            <a:r>
              <a:rPr lang="ko-KR" altLang="en-US" dirty="0"/>
              <a:t>번과 같은 방식으로 동작하는 프로그램을 작성하되 별 대신 다음과 같이 숫자를 출력하는 프로그램을 작성하라</a:t>
            </a:r>
            <a:r>
              <a:rPr lang="en-US" altLang="ko-KR" dirty="0"/>
              <a:t>.</a:t>
            </a:r>
          </a:p>
          <a:p>
            <a:pPr marL="533400" indent="-533400">
              <a:buNone/>
            </a:pPr>
            <a:r>
              <a:rPr lang="en-US" altLang="ko-KR" dirty="0"/>
              <a:t>   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en-US" altLang="ko-KR" dirty="0"/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   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236296" y="1484784"/>
            <a:ext cx="1728192" cy="1656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tx1"/>
                </a:solidFill>
              </a:rPr>
              <a:t>*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**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***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****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36296" y="5085184"/>
            <a:ext cx="1656184" cy="1512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12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123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1234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50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71600"/>
            <a:ext cx="8458200" cy="47244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4. </a:t>
            </a:r>
            <a:r>
              <a:rPr lang="ko-KR" altLang="en-US" sz="2400" dirty="0"/>
              <a:t>함수 </a:t>
            </a:r>
            <a:r>
              <a:rPr lang="en-US" altLang="ko-KR" sz="2400" dirty="0" err="1"/>
              <a:t>printAStar</a:t>
            </a:r>
            <a:r>
              <a:rPr lang="en-US" altLang="ko-KR" sz="2400" dirty="0"/>
              <a:t>()</a:t>
            </a:r>
            <a:r>
              <a:rPr lang="ko-KR" altLang="en-US" sz="2400" dirty="0"/>
              <a:t>를 작성하여 사용하라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en-US" altLang="ko-KR" sz="2400" dirty="0" err="1"/>
              <a:t>printAStar</a:t>
            </a:r>
            <a:r>
              <a:rPr lang="en-US" altLang="ko-KR" sz="2400" dirty="0"/>
              <a:t>() : * </a:t>
            </a:r>
            <a:r>
              <a:rPr lang="ko-KR" altLang="en-US" sz="2400" dirty="0"/>
              <a:t>한 개를 출력하는 함수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5. </a:t>
            </a:r>
            <a:r>
              <a:rPr lang="ko-KR" altLang="en-US" sz="2400" dirty="0"/>
              <a:t>함수 </a:t>
            </a:r>
            <a:r>
              <a:rPr lang="en-US" altLang="ko-KR" sz="2400" dirty="0" err="1"/>
              <a:t>printStars</a:t>
            </a:r>
            <a:r>
              <a:rPr lang="en-US" altLang="ko-KR" sz="2400" dirty="0"/>
              <a:t>()</a:t>
            </a:r>
            <a:r>
              <a:rPr lang="ko-KR" altLang="en-US" sz="2400" dirty="0"/>
              <a:t>를 작성하여 사용하라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en-US" altLang="ko-KR" sz="2400" dirty="0" err="1"/>
              <a:t>printStars</a:t>
            </a:r>
            <a:r>
              <a:rPr lang="en-US" altLang="ko-KR" sz="2400" dirty="0"/>
              <a:t>(n) : *</a:t>
            </a:r>
            <a:r>
              <a:rPr lang="ko-KR" altLang="en-US" sz="2400" dirty="0"/>
              <a:t>을 </a:t>
            </a:r>
            <a:r>
              <a:rPr lang="en-US" altLang="ko-KR" sz="2400" dirty="0"/>
              <a:t>n</a:t>
            </a:r>
            <a:r>
              <a:rPr lang="ko-KR" altLang="en-US" sz="2400" dirty="0"/>
              <a:t>개만큼 옆으로 출력하는 함수</a:t>
            </a:r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6. </a:t>
            </a:r>
            <a:r>
              <a:rPr lang="ko-KR" altLang="en-US" sz="2400" dirty="0"/>
              <a:t>재귀 함수를 사용하라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92177814"/>
      </p:ext>
    </p:extLst>
  </p:cSld>
  <p:clrMapOvr>
    <a:masterClrMapping/>
  </p:clrMapOvr>
</p:sld>
</file>

<file path=ppt/theme/theme1.xml><?xml version="1.0" encoding="utf-8"?>
<a:theme xmlns:a="http://schemas.openxmlformats.org/drawingml/2006/main" name="191tgp_global_light">
  <a:themeElements>
    <a:clrScheme name="191tgp_global_light 1">
      <a:dk1>
        <a:srgbClr val="808080"/>
      </a:dk1>
      <a:lt1>
        <a:srgbClr val="FFFFFF"/>
      </a:lt1>
      <a:dk2>
        <a:srgbClr val="0E237E"/>
      </a:dk2>
      <a:lt2>
        <a:srgbClr val="CCECFF"/>
      </a:lt2>
      <a:accent1>
        <a:srgbClr val="709EE2"/>
      </a:accent1>
      <a:accent2>
        <a:srgbClr val="9874F2"/>
      </a:accent2>
      <a:accent3>
        <a:srgbClr val="AAACC0"/>
      </a:accent3>
      <a:accent4>
        <a:srgbClr val="DADADA"/>
      </a:accent4>
      <a:accent5>
        <a:srgbClr val="BBCCEE"/>
      </a:accent5>
      <a:accent6>
        <a:srgbClr val="8968DB"/>
      </a:accent6>
      <a:hlink>
        <a:srgbClr val="3B9D81"/>
      </a:hlink>
      <a:folHlink>
        <a:srgbClr val="80C040"/>
      </a:folHlink>
    </a:clrScheme>
    <a:fontScheme name="191tgp_glob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91tgp_global_light 1">
        <a:dk1>
          <a:srgbClr val="808080"/>
        </a:dk1>
        <a:lt1>
          <a:srgbClr val="FFFFFF"/>
        </a:lt1>
        <a:dk2>
          <a:srgbClr val="0E237E"/>
        </a:dk2>
        <a:lt2>
          <a:srgbClr val="CCECFF"/>
        </a:lt2>
        <a:accent1>
          <a:srgbClr val="709EE2"/>
        </a:accent1>
        <a:accent2>
          <a:srgbClr val="9874F2"/>
        </a:accent2>
        <a:accent3>
          <a:srgbClr val="AAACC0"/>
        </a:accent3>
        <a:accent4>
          <a:srgbClr val="DADADA"/>
        </a:accent4>
        <a:accent5>
          <a:srgbClr val="BBCCEE"/>
        </a:accent5>
        <a:accent6>
          <a:srgbClr val="8968DB"/>
        </a:accent6>
        <a:hlink>
          <a:srgbClr val="3B9D81"/>
        </a:hlink>
        <a:folHlink>
          <a:srgbClr val="80C0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1tgp_global_light 2">
        <a:dk1>
          <a:srgbClr val="808080"/>
        </a:dk1>
        <a:lt1>
          <a:srgbClr val="FFFFFF"/>
        </a:lt1>
        <a:dk2>
          <a:srgbClr val="6C2042"/>
        </a:dk2>
        <a:lt2>
          <a:srgbClr val="CCECFF"/>
        </a:lt2>
        <a:accent1>
          <a:srgbClr val="ED9C65"/>
        </a:accent1>
        <a:accent2>
          <a:srgbClr val="5D7CDF"/>
        </a:accent2>
        <a:accent3>
          <a:srgbClr val="BAABB0"/>
        </a:accent3>
        <a:accent4>
          <a:srgbClr val="DADADA"/>
        </a:accent4>
        <a:accent5>
          <a:srgbClr val="F4CBB8"/>
        </a:accent5>
        <a:accent6>
          <a:srgbClr val="5370CA"/>
        </a:accent6>
        <a:hlink>
          <a:srgbClr val="93AB2D"/>
        </a:hlink>
        <a:folHlink>
          <a:srgbClr val="5097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1tgp_global_light 3">
        <a:dk1>
          <a:srgbClr val="808080"/>
        </a:dk1>
        <a:lt1>
          <a:srgbClr val="FFFFFF"/>
        </a:lt1>
        <a:dk2>
          <a:srgbClr val="004E4C"/>
        </a:dk2>
        <a:lt2>
          <a:srgbClr val="FFFFCC"/>
        </a:lt2>
        <a:accent1>
          <a:srgbClr val="6FB4E3"/>
        </a:accent1>
        <a:accent2>
          <a:srgbClr val="2B976E"/>
        </a:accent2>
        <a:accent3>
          <a:srgbClr val="AAB2B2"/>
        </a:accent3>
        <a:accent4>
          <a:srgbClr val="DADADA"/>
        </a:accent4>
        <a:accent5>
          <a:srgbClr val="BBD6EF"/>
        </a:accent5>
        <a:accent6>
          <a:srgbClr val="268863"/>
        </a:accent6>
        <a:hlink>
          <a:srgbClr val="879543"/>
        </a:hlink>
        <a:folHlink>
          <a:srgbClr val="E3981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cdb2004191d</Template>
  <TotalTime>2997</TotalTime>
  <Words>756</Words>
  <Application>Microsoft Office PowerPoint</Application>
  <PresentationFormat>화면 슬라이드 쇼(4:3)</PresentationFormat>
  <Paragraphs>226</Paragraphs>
  <Slides>19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191tgp_global_light</vt:lpstr>
      <vt:lpstr>자료구조           Data Structure </vt:lpstr>
      <vt:lpstr>Contact</vt:lpstr>
      <vt:lpstr>자료구조는 어떤 과목인가? </vt:lpstr>
      <vt:lpstr>PowerPoint 프레젠테이션</vt:lpstr>
      <vt:lpstr>자료구조</vt:lpstr>
      <vt:lpstr>자료의 표현방법</vt:lpstr>
      <vt:lpstr>자료의 저장방법</vt:lpstr>
      <vt:lpstr>연습문제</vt:lpstr>
      <vt:lpstr>PowerPoint 프레젠테이션</vt:lpstr>
      <vt:lpstr>문제 7</vt:lpstr>
      <vt:lpstr>PowerPoint 프레젠테이션</vt:lpstr>
      <vt:lpstr>문제 7 계속</vt:lpstr>
      <vt:lpstr>PowerPoint 프레젠테이션</vt:lpstr>
      <vt:lpstr>3월 3일, 6일 시험문제 오목을 만들자.</vt:lpstr>
      <vt:lpstr>미니스타</vt:lpstr>
      <vt:lpstr>미니스타 작동 방식</vt:lpstr>
      <vt:lpstr>PowerPoint 프레젠테이션</vt:lpstr>
      <vt:lpstr>초기 상태</vt:lpstr>
      <vt:lpstr>다음 시간(3월 10일 13일)의 문제</vt:lpstr>
    </vt:vector>
  </TitlesOfParts>
  <Company>우리집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장지웅</dc:creator>
  <cp:lastModifiedBy>jang23860@naver.com</cp:lastModifiedBy>
  <cp:revision>118</cp:revision>
  <dcterms:created xsi:type="dcterms:W3CDTF">2007-03-04T09:35:15Z</dcterms:created>
  <dcterms:modified xsi:type="dcterms:W3CDTF">2023-03-09T00:38:38Z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TC010610151042</vt:lpwstr>
  </property>
</Properties>
</file>