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81" r:id="rId6"/>
    <p:sldId id="285" r:id="rId7"/>
    <p:sldId id="282" r:id="rId8"/>
    <p:sldId id="286" r:id="rId9"/>
    <p:sldId id="287" r:id="rId10"/>
    <p:sldId id="283" r:id="rId11"/>
    <p:sldId id="288" r:id="rId12"/>
    <p:sldId id="284" r:id="rId13"/>
    <p:sldId id="289" r:id="rId14"/>
    <p:sldId id="290" r:id="rId15"/>
    <p:sldId id="291" r:id="rId16"/>
    <p:sldId id="265" r:id="rId17"/>
    <p:sldId id="325" r:id="rId18"/>
    <p:sldId id="331" r:id="rId19"/>
    <p:sldId id="273" r:id="rId20"/>
    <p:sldId id="326" r:id="rId21"/>
    <p:sldId id="327" r:id="rId22"/>
    <p:sldId id="328" r:id="rId23"/>
    <p:sldId id="329" r:id="rId24"/>
    <p:sldId id="330" r:id="rId25"/>
    <p:sldId id="332" r:id="rId26"/>
    <p:sldId id="333" r:id="rId27"/>
    <p:sldId id="266" r:id="rId28"/>
    <p:sldId id="316" r:id="rId29"/>
    <p:sldId id="318" r:id="rId30"/>
    <p:sldId id="274" r:id="rId31"/>
    <p:sldId id="315" r:id="rId32"/>
    <p:sldId id="319" r:id="rId33"/>
    <p:sldId id="320" r:id="rId34"/>
    <p:sldId id="323" r:id="rId35"/>
    <p:sldId id="334" r:id="rId36"/>
    <p:sldId id="267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268" r:id="rId47"/>
    <p:sldId id="276" r:id="rId48"/>
    <p:sldId id="292" r:id="rId49"/>
    <p:sldId id="29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1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1055A9-A1FC-4785-AE72-BB191E8D4F1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BE9DD15-4A9C-4E6E-B0F6-FDDA561B7B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01043" y="1521918"/>
            <a:ext cx="7845597" cy="236324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7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Detecting Vulnerabilities 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4188922" y="3624208"/>
            <a:ext cx="3669837" cy="2956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members:</a:t>
            </a:r>
          </a:p>
          <a:p>
            <a:pPr algn="l"/>
            <a:r>
              <a:rPr lang="zh-CN" altLang="en-US" dirty="0"/>
              <a:t>曹子轩    </a:t>
            </a:r>
            <a:r>
              <a:rPr lang="en-US" altLang="zh-CN" dirty="0"/>
              <a:t>2016302580203</a:t>
            </a:r>
          </a:p>
          <a:p>
            <a:pPr algn="l"/>
            <a:r>
              <a:rPr lang="zh-CN" altLang="en-US" dirty="0"/>
              <a:t>余连玮    </a:t>
            </a:r>
            <a:r>
              <a:rPr lang="en-US" altLang="zh-CN" dirty="0"/>
              <a:t>2016302580095</a:t>
            </a:r>
          </a:p>
          <a:p>
            <a:pPr algn="l"/>
            <a:r>
              <a:rPr lang="zh-CN" altLang="en-US" dirty="0"/>
              <a:t>任思远    </a:t>
            </a:r>
            <a:r>
              <a:rPr lang="en-US" altLang="zh-CN" dirty="0"/>
              <a:t>2016302580320</a:t>
            </a:r>
          </a:p>
          <a:p>
            <a:pPr algn="l"/>
            <a:r>
              <a:rPr lang="zh-CN" altLang="en-US" dirty="0"/>
              <a:t>黎冠延    </a:t>
            </a:r>
            <a:r>
              <a:rPr lang="en-US" altLang="zh-CN" dirty="0"/>
              <a:t>2016302580264</a:t>
            </a:r>
          </a:p>
          <a:p>
            <a:pPr algn="l"/>
            <a:r>
              <a:rPr lang="zh-CN" altLang="en-US" dirty="0"/>
              <a:t>朱    申    </a:t>
            </a:r>
            <a:r>
              <a:rPr lang="en-US" altLang="zh-CN" dirty="0"/>
              <a:t>2016302580074</a:t>
            </a:r>
          </a:p>
          <a:p>
            <a:pPr algn="l"/>
            <a:r>
              <a:rPr lang="zh-CN" altLang="en-US" dirty="0"/>
              <a:t>刘瑞康    </a:t>
            </a:r>
            <a:r>
              <a:rPr lang="en-US" altLang="zh-CN" dirty="0"/>
              <a:t>2016302580242</a:t>
            </a:r>
          </a:p>
          <a:p>
            <a:pPr algn="l"/>
            <a:r>
              <a:rPr lang="zh-CN" altLang="en-US" dirty="0"/>
              <a:t>张大珂   </a:t>
            </a:r>
            <a:r>
              <a:rPr lang="en-US" altLang="zh-CN" dirty="0"/>
              <a:t> 2016302580213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3. Mutex lock</a:t>
            </a:r>
          </a:p>
        </p:txBody>
      </p:sp>
      <p:pic>
        <p:nvPicPr>
          <p:cNvPr id="13" name="Picture 12" descr="Screen Shot 2018-12-24 at 3.45.5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2525395"/>
            <a:ext cx="10963275" cy="2750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3. Mutex lock</a:t>
            </a:r>
          </a:p>
        </p:txBody>
      </p:sp>
      <p:pic>
        <p:nvPicPr>
          <p:cNvPr id="3" name="Picture 2" descr="Screen Shot 2018-12-24 at 3.46.1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2477135"/>
            <a:ext cx="9717405" cy="3050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4. Malloc</a:t>
            </a:r>
          </a:p>
        </p:txBody>
      </p:sp>
      <p:pic>
        <p:nvPicPr>
          <p:cNvPr id="9" name="Picture 8" descr="Screen Shot 2018-12-24 at 3.46.5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95" y="1981200"/>
            <a:ext cx="10058400" cy="3900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4. Malloc</a:t>
            </a:r>
          </a:p>
        </p:txBody>
      </p:sp>
      <p:pic>
        <p:nvPicPr>
          <p:cNvPr id="3" name="Picture 2" descr="Screen Shot 2018-12-24 at 3.47.3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80" y="1402080"/>
            <a:ext cx="899795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5. String copy buffer overflow</a:t>
            </a:r>
          </a:p>
        </p:txBody>
      </p:sp>
      <p:pic>
        <p:nvPicPr>
          <p:cNvPr id="3" name="Picture 2" descr="Screen Shot 2018-12-24 at 3.48.3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2574290"/>
            <a:ext cx="10058400" cy="28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5. String copy buffer overflow</a:t>
            </a:r>
          </a:p>
        </p:txBody>
      </p:sp>
      <p:pic>
        <p:nvPicPr>
          <p:cNvPr id="4" name="Picture 3" descr="Screen Shot 2018-12-24 at 3.48.19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5" y="2005330"/>
            <a:ext cx="10177780" cy="3862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160" y="1275080"/>
            <a:ext cx="9570720" cy="3703320"/>
          </a:xfrm>
        </p:spPr>
        <p:txBody>
          <a:bodyPr>
            <a:noAutofit/>
          </a:bodyPr>
          <a:lstStyle/>
          <a:p>
            <a:pPr algn="ctr">
              <a:lnSpc>
                <a:spcPts val="10000"/>
              </a:lnSpc>
            </a:pPr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 2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模板生成新漏洞代码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dirty="0">
                <a:latin typeface="+mj-ea"/>
              </a:rPr>
              <a:t>人员安排：刘瑞康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代码重构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重新设计代码生成逻辑 </a:t>
            </a:r>
            <a:r>
              <a:rPr lang="en-US" altLang="zh-CN" dirty="0"/>
              <a:t>– </a:t>
            </a:r>
            <a:r>
              <a:rPr lang="zh-CN" altLang="en-US" dirty="0"/>
              <a:t>采用多路归并</a:t>
            </a:r>
            <a:endParaRPr lang="en-US" altLang="zh-CN" dirty="0"/>
          </a:p>
          <a:p>
            <a:r>
              <a:rPr lang="zh-CN" altLang="en-US" dirty="0"/>
              <a:t>便于添加和修改生成的漏洞以及</a:t>
            </a:r>
            <a:r>
              <a:rPr lang="en-US" altLang="zh-CN" dirty="0"/>
              <a:t>dummy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实现多个漏洞和</a:t>
            </a:r>
            <a:r>
              <a:rPr lang="en-US" altLang="zh-CN" dirty="0"/>
              <a:t>dummy</a:t>
            </a:r>
            <a:r>
              <a:rPr lang="zh-CN" altLang="en-US" dirty="0"/>
              <a:t>语句的混合生成</a:t>
            </a:r>
            <a:endParaRPr lang="en-US" altLang="zh-CN" dirty="0"/>
          </a:p>
          <a:p>
            <a:r>
              <a:rPr lang="zh-CN" altLang="en-US" dirty="0"/>
              <a:t>保证符合逻辑的前提下，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实现多个漏洞和</a:t>
            </a:r>
            <a:r>
              <a:rPr lang="en-US" altLang="zh-CN" dirty="0"/>
              <a:t>dummy</a:t>
            </a:r>
            <a:r>
              <a:rPr lang="zh-CN" altLang="en-US" dirty="0"/>
              <a:t>语句的穿插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A657ED-B118-423D-A02E-CA96C23E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243" y="551541"/>
            <a:ext cx="4323809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代码重构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81E649-2238-488B-A2E0-97BE7B359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77348"/>
            <a:ext cx="8600000" cy="9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721EB8-88D6-460D-A7A2-C95B401E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7" y="2501843"/>
            <a:ext cx="5537564" cy="4289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5AAB1-2501-49D4-BCAA-DDCC0ECB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779" y="2501843"/>
            <a:ext cx="4974763" cy="31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漏洞生成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Signal scheduling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7BB143-E805-4260-8FED-C81195C5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45" y="2790540"/>
            <a:ext cx="3066667" cy="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135082-FA04-4EE4-A271-43ED5AD2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16" y="2810257"/>
            <a:ext cx="3971429" cy="30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9E6175-D0F8-41A6-819D-664A20276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5" y="4366647"/>
            <a:ext cx="3876190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1183640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1520" y="1981200"/>
            <a:ext cx="6797040" cy="3545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Part 1      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分析新漏洞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Part 2      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模板生成新漏洞代码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Part 3      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神经网络改进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Part 4      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开源代码转化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Part 5      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神经网络应用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漏洞生成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Conditional var wait with while-loop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5B652-D511-4A0F-B5C4-44F663C9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23" y="2837743"/>
            <a:ext cx="2657143" cy="7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BBEC6F-179F-48F7-9C36-A5811DA8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93" y="424262"/>
            <a:ext cx="4661089" cy="6009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D7A0DF-7527-473C-BDA4-6DCE97A1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087" y="4309714"/>
            <a:ext cx="3619048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8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漏洞生成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Mutex lock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8E74E-12F5-4829-96BA-0DA9EC81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69" y="2839754"/>
            <a:ext cx="3923809" cy="8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E334B1-35FC-414B-975B-0BFD3CC4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14" y="1219781"/>
            <a:ext cx="4380952" cy="4647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85D684-EA65-4476-9CF8-B02FA9D7E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969" y="4501196"/>
            <a:ext cx="3866667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漏洞生成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Malloc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69A860-5168-4328-8651-33353364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62" y="4374508"/>
            <a:ext cx="3314286" cy="4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E26A41-3BF6-4EBF-8EBC-9D38655B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62" y="3163655"/>
            <a:ext cx="3514286" cy="7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AFC718-FED2-4A88-B13F-02EBF680D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633" y="2092226"/>
            <a:ext cx="4571429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3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漏洞生成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5. String copy buffer overflow</a:t>
            </a:r>
          </a:p>
          <a:p>
            <a:pPr marL="457200" indent="-457200">
              <a:buAutoNum type="arabicPeriod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8B46A-ACA5-4E79-A1C1-630C7E8C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34" y="2885129"/>
            <a:ext cx="2219048" cy="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229CF9-7270-4233-8B0F-689D849E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16" y="4509705"/>
            <a:ext cx="3371429" cy="5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F00030-21AC-46E5-A861-63CD4DBE9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274" y="2328753"/>
            <a:ext cx="5847619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6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3.Dummy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Control flow dummy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9DDE1-9943-435A-823D-3253F7A1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76" y="445549"/>
            <a:ext cx="5542857" cy="60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0D500C-FBC4-4BCC-84DE-420CD2CFB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67" y="3718792"/>
            <a:ext cx="3790476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3.Dummy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Ordinary dummy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92E924-92E5-4E4A-AE85-019142B0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7" y="3096466"/>
            <a:ext cx="3219048" cy="14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02835C-2C7D-4B77-803C-C5603F0F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17" y="3505228"/>
            <a:ext cx="3485714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77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其他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91AB1A-7585-452B-B4E3-E09FCAF9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15" y="701348"/>
            <a:ext cx="5265728" cy="2563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74575D-FCD7-40B8-9D05-5F6799DA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44073"/>
            <a:ext cx="4004173" cy="12689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F2308A-3A0D-4A00-864A-56654B42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293" y="3954994"/>
            <a:ext cx="8973414" cy="18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160" y="1275080"/>
            <a:ext cx="9570720" cy="3703320"/>
          </a:xfrm>
        </p:spPr>
        <p:txBody>
          <a:bodyPr>
            <a:noAutofit/>
          </a:bodyPr>
          <a:lstStyle/>
          <a:p>
            <a:pPr algn="ctr">
              <a:lnSpc>
                <a:spcPts val="10000"/>
              </a:lnSpc>
            </a:pPr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 3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神经网络改进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dirty="0">
                <a:latin typeface="+mj-ea"/>
              </a:rPr>
              <a:t>人员安排：黎冠延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75" y="28575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3. 原始模型下对新生成样本的结果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45" y="4063047"/>
            <a:ext cx="3771900" cy="1625600"/>
          </a:xfrm>
          <a:prstGeom prst="rect">
            <a:avLst/>
          </a:prstGeom>
        </p:spPr>
      </p:pic>
      <p:pic>
        <p:nvPicPr>
          <p:cNvPr id="8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4063047"/>
            <a:ext cx="3771900" cy="1625600"/>
          </a:xfrm>
          <a:prstGeom prst="rect">
            <a:avLst/>
          </a:prstGeom>
        </p:spPr>
      </p:pic>
      <p:pic>
        <p:nvPicPr>
          <p:cNvPr id="1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2256473"/>
            <a:ext cx="3327400" cy="1549400"/>
          </a:xfrm>
          <a:prstGeom prst="rect">
            <a:avLst/>
          </a:prstGeom>
        </p:spPr>
      </p:pic>
      <p:pic>
        <p:nvPicPr>
          <p:cNvPr id="12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55" y="2256473"/>
            <a:ext cx="3162300" cy="1536700"/>
          </a:xfrm>
          <a:prstGeom prst="rect">
            <a:avLst/>
          </a:prstGeom>
        </p:spPr>
      </p:pic>
      <p:pic>
        <p:nvPicPr>
          <p:cNvPr id="14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175" y="2212023"/>
            <a:ext cx="37719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75" y="28575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4. 新模型下30轮Hop = 3的效果</a:t>
            </a:r>
          </a:p>
        </p:txBody>
      </p:sp>
      <p:pic>
        <p:nvPicPr>
          <p:cNvPr id="8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0" y="3821430"/>
            <a:ext cx="4912478" cy="2366010"/>
          </a:xfrm>
          <a:prstGeom prst="rect">
            <a:avLst/>
          </a:prstGeom>
        </p:spPr>
      </p:pic>
      <p:pic>
        <p:nvPicPr>
          <p:cNvPr id="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89430"/>
            <a:ext cx="5175837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160" y="1275080"/>
            <a:ext cx="9570720" cy="3703320"/>
          </a:xfrm>
        </p:spPr>
        <p:txBody>
          <a:bodyPr>
            <a:noAutofit/>
          </a:bodyPr>
          <a:lstStyle/>
          <a:p>
            <a:pPr algn="ctr">
              <a:lnSpc>
                <a:spcPts val="10000"/>
              </a:lnSpc>
            </a:pPr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 1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分析新漏洞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dirty="0">
                <a:latin typeface="+mj-ea"/>
              </a:rPr>
              <a:t>人员安排：任思远、朱申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4671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1. Original Network Structure</a:t>
            </a: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50" y="1465580"/>
            <a:ext cx="10984865" cy="4746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75" y="28575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2. Refined Network Structure</a:t>
            </a:r>
          </a:p>
        </p:txBody>
      </p:sp>
      <p:pic>
        <p:nvPicPr>
          <p:cNvPr id="3" name="图片 1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870" y="1002030"/>
            <a:ext cx="11198225" cy="56597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75" y="28575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5. 新模型下100轮Hop = 3的效果</a:t>
            </a: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9294" cy="2359660"/>
          </a:xfrm>
          <a:prstGeom prst="rect">
            <a:avLst/>
          </a:prstGeom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3247708"/>
            <a:ext cx="5293290" cy="262477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kumimoji="1" lang="zh-CN" altLang="en-US" dirty="0">
                <a:sym typeface="+mn-ea"/>
              </a:rPr>
              <a:t>新模型</a:t>
            </a:r>
            <a:r>
              <a:rPr kumimoji="1" lang="en-US" altLang="zh-CN" dirty="0">
                <a:sym typeface="+mn-ea"/>
              </a:rPr>
              <a:t>Hop = 5</a:t>
            </a:r>
            <a:r>
              <a:rPr kumimoji="1" lang="zh-CN" altLang="en-US" dirty="0">
                <a:sym typeface="+mn-ea"/>
              </a:rPr>
              <a:t>的效果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89" y="2171383"/>
            <a:ext cx="6092705" cy="303371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64470" cy="1485900"/>
          </a:xfrm>
        </p:spPr>
        <p:txBody>
          <a:bodyPr/>
          <a:lstStyle/>
          <a:p>
            <a:r>
              <a:rPr lang="en-US"/>
              <a:t>7. </a:t>
            </a:r>
            <a:r>
              <a:rPr kumimoji="1" lang="zh-CN" altLang="en-US" dirty="0">
                <a:sym typeface="+mn-ea"/>
              </a:rPr>
              <a:t>最后模型——折中的Hop = 4（100轮）</a:t>
            </a: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25" y="2171383"/>
            <a:ext cx="4889500" cy="3022600"/>
          </a:xfrm>
          <a:prstGeom prst="rect">
            <a:avLst/>
          </a:prstGeom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05" y="2171383"/>
            <a:ext cx="3060700" cy="1498600"/>
          </a:xfrm>
          <a:prstGeom prst="rect">
            <a:avLst/>
          </a:prstGeom>
        </p:spPr>
      </p:pic>
      <p:pic>
        <p:nvPicPr>
          <p:cNvPr id="10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155" y="4154487"/>
            <a:ext cx="30226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64470" cy="1485900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en-US" dirty="0"/>
              <a:t>. </a:t>
            </a:r>
            <a:r>
              <a:rPr kumimoji="1" lang="zh-CN" altLang="en-US" dirty="0">
                <a:sym typeface="+mn-ea"/>
              </a:rPr>
              <a:t>最终结果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B1706-FDB5-C345-95E6-A9DD992D0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67" y="1546224"/>
            <a:ext cx="7301865" cy="51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54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160" y="1275080"/>
            <a:ext cx="9570720" cy="3703320"/>
          </a:xfrm>
        </p:spPr>
        <p:txBody>
          <a:bodyPr>
            <a:noAutofit/>
          </a:bodyPr>
          <a:lstStyle/>
          <a:p>
            <a:pPr algn="ctr">
              <a:lnSpc>
                <a:spcPts val="10000"/>
              </a:lnSpc>
            </a:pPr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 4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开源代码转化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dirty="0">
                <a:latin typeface="+mj-ea"/>
              </a:rPr>
              <a:t>人员安排：曹子轩、张大珂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一、寻找合适的开源代码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7010" y="1435100"/>
            <a:ext cx="963041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unlock after signal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70C0"/>
                </a:solidFill>
              </a:rPr>
              <a:t>https://github.com/antirez/redis/blob/unstable/src/bio.c#L131</a:t>
            </a:r>
            <a:r>
              <a:rPr lang="en-US" altLang="zh-CN" sz="1600" dirty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10" y="1892935"/>
            <a:ext cx="9229090" cy="46012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一、寻找合适的开源代码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410" y="1435100"/>
            <a:ext cx="1082675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cond_var wait with while-loop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70C0"/>
                </a:solidFill>
              </a:rPr>
              <a:t>https://github.com/antirez/redis/blob/unstable/src/bio.c#L175</a:t>
            </a:r>
            <a:r>
              <a:rPr lang="en-US" altLang="zh-CN" sz="1600" dirty="0"/>
              <a:t>)</a:t>
            </a:r>
          </a:p>
        </p:txBody>
      </p:sp>
      <p:pic>
        <p:nvPicPr>
          <p:cNvPr id="4" name="图片 3" descr="C[C`UQX$OS11SQY[F47P_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0" y="1986915"/>
            <a:ext cx="7794625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一、寻找合适的开源代码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7010" y="1435100"/>
            <a:ext cx="963041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mutex lock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70C0"/>
                </a:solidFill>
              </a:rPr>
              <a:t>https://github.com/antirez/redis/blob/unstable/src/bio.c#L131</a:t>
            </a:r>
            <a:r>
              <a:rPr lang="en-US" altLang="zh-CN" sz="1600" dirty="0"/>
              <a:t>)</a:t>
            </a:r>
          </a:p>
        </p:txBody>
      </p:sp>
      <p:pic>
        <p:nvPicPr>
          <p:cNvPr id="4" name="图片 3" descr="{UR`~S4(`~$2YPHE`VKQ{]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201545"/>
            <a:ext cx="7968615" cy="3084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1. Signal scheduling</a:t>
            </a:r>
          </a:p>
        </p:txBody>
      </p:sp>
      <p:pic>
        <p:nvPicPr>
          <p:cNvPr id="7" name="Picture 6" descr="Screen Shot 2018-12-24 at 3.39.3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1932305"/>
            <a:ext cx="10058400" cy="33299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一、寻找合适的开源代码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7010" y="1435100"/>
            <a:ext cx="1004951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malloc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70C0"/>
                </a:solidFill>
              </a:rPr>
              <a:t>https://github.com/antirez/redis/blob/unstable/src/ae_epoll.c#L39</a:t>
            </a:r>
            <a:r>
              <a:rPr lang="en-US" altLang="zh-CN" sz="1600" dirty="0"/>
              <a:t>)</a:t>
            </a:r>
          </a:p>
        </p:txBody>
      </p:sp>
      <p:pic>
        <p:nvPicPr>
          <p:cNvPr id="4" name="图片 3" descr="YBO%`$(L(}KRMXQ87S7R_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1953260"/>
            <a:ext cx="641985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一、寻找合适的开源代码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7010" y="1435100"/>
            <a:ext cx="9630410" cy="398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5. string copy buffer over flow</a:t>
            </a:r>
            <a:br>
              <a:rPr lang="en-US" altLang="zh-CN" dirty="0"/>
            </a:b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70C0"/>
                </a:solidFill>
              </a:rPr>
              <a:t>https://github.com/antirez/redis/blob/unstable/src/bio.c#L131</a:t>
            </a:r>
            <a:r>
              <a:rPr lang="en-US" altLang="zh-CN" sz="1600" dirty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10" y="2131695"/>
            <a:ext cx="9229090" cy="46012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二、开源代码转化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7010" y="1435100"/>
            <a:ext cx="9751060" cy="398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为了使代码通过编译，手动将原函数中缺失的结构体和全局变量补充入原函数中。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原论文提供的神经网络只能接收有限种类的</a:t>
            </a:r>
            <a:r>
              <a:rPr lang="en-US" altLang="zh-CN" sz="2400" dirty="0"/>
              <a:t>token</a:t>
            </a:r>
            <a:r>
              <a:rPr lang="zh-CN" altLang="en-US" sz="2400" dirty="0"/>
              <a:t>，遇到字典之外的</a:t>
            </a:r>
            <a:r>
              <a:rPr lang="en-US" altLang="zh-CN" sz="2400" dirty="0"/>
              <a:t>token</a:t>
            </a:r>
            <a:r>
              <a:rPr lang="zh-CN" altLang="en-US" sz="2400" dirty="0"/>
              <a:t>会直接报错，因此需要将源代码中的</a:t>
            </a:r>
            <a:r>
              <a:rPr lang="en-US" altLang="zh-CN" sz="2400" dirty="0"/>
              <a:t>token</a:t>
            </a:r>
            <a:r>
              <a:rPr lang="zh-CN" altLang="en-US" sz="2400" dirty="0"/>
              <a:t>进行转化。</a:t>
            </a:r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对于所有的变量，全部转化成</a:t>
            </a:r>
            <a:r>
              <a:rPr lang="en-US" altLang="zh-CN" sz="2400" dirty="0"/>
              <a:t>var_n</a:t>
            </a:r>
            <a:r>
              <a:rPr lang="zh-CN" altLang="en-US" sz="2400" dirty="0"/>
              <a:t>的形式。</a:t>
            </a:r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对于数据类型，只保留</a:t>
            </a:r>
            <a:r>
              <a:rPr lang="en-US" altLang="zh-CN" sz="2400" dirty="0"/>
              <a:t>char</a:t>
            </a:r>
            <a:r>
              <a:rPr lang="zh-CN" altLang="en-US" sz="2400" dirty="0"/>
              <a:t>和</a:t>
            </a:r>
            <a:r>
              <a:rPr lang="en-US" altLang="zh-CN" sz="2400" dirty="0"/>
              <a:t>int</a:t>
            </a:r>
            <a:r>
              <a:rPr lang="zh-CN" altLang="en-US" sz="2400" dirty="0"/>
              <a:t>，其他类型对应转化。</a:t>
            </a:r>
          </a:p>
          <a:p>
            <a:pPr marL="0" indent="0"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对于不影响分析的函数，直接去掉。</a:t>
            </a:r>
          </a:p>
          <a:p>
            <a:pPr marL="0" indent="0">
              <a:buNone/>
            </a:pPr>
            <a:r>
              <a:rPr lang="en-US" altLang="zh-CN" sz="2400" dirty="0"/>
              <a:t>6. </a:t>
            </a:r>
            <a:r>
              <a:rPr lang="zh-CN" altLang="en-US" sz="2400" dirty="0"/>
              <a:t>类似</a:t>
            </a:r>
            <a:r>
              <a:rPr lang="en-US" altLang="zh-CN" sz="2400" dirty="0"/>
              <a:t>int x = foo()</a:t>
            </a:r>
            <a:r>
              <a:rPr lang="zh-CN" altLang="en-US" sz="2400" dirty="0"/>
              <a:t>变为</a:t>
            </a:r>
            <a:r>
              <a:rPr lang="en-US" altLang="zh-CN" sz="2400" dirty="0"/>
              <a:t>int x = rand()</a:t>
            </a:r>
          </a:p>
          <a:p>
            <a:pPr marL="0" indent="0">
              <a:buNone/>
            </a:pPr>
            <a:r>
              <a:rPr lang="en-US" altLang="zh-CN" sz="2400" dirty="0"/>
              <a:t>7. </a:t>
            </a:r>
            <a:r>
              <a:rPr lang="zh-CN" altLang="en-US" sz="2400" dirty="0"/>
              <a:t>函数参数中的变量转化至函数内部，并且赋初值。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962150"/>
            <a:ext cx="9258300" cy="367284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二、开源代码转化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二、开源代码转化</a:t>
            </a:r>
          </a:p>
        </p:txBody>
      </p:sp>
      <p:pic>
        <p:nvPicPr>
          <p:cNvPr id="2" name="图片 1" descr="0Y@1E7ZL60R7Y1706WDZ0@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1681480"/>
            <a:ext cx="5597525" cy="3709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20" y="1681480"/>
            <a:ext cx="5196840" cy="371030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CN" altLang="en-US" dirty="0"/>
              <a:t>二、开源代码转化</a:t>
            </a:r>
          </a:p>
        </p:txBody>
      </p:sp>
      <p:pic>
        <p:nvPicPr>
          <p:cNvPr id="2" name="图片 1" descr="0Y@1E7ZL60R7Y1706WDZ0@T"/>
          <p:cNvPicPr>
            <a:picLocks noChangeAspect="1"/>
          </p:cNvPicPr>
          <p:nvPr/>
        </p:nvPicPr>
        <p:blipFill>
          <a:blip r:embed="rId2"/>
          <a:srcRect t="36036" r="6563"/>
          <a:stretch>
            <a:fillRect/>
          </a:stretch>
        </p:blipFill>
        <p:spPr>
          <a:xfrm>
            <a:off x="1043305" y="1402080"/>
            <a:ext cx="9768840" cy="4427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36026"/>
          <a:stretch>
            <a:fillRect/>
          </a:stretch>
        </p:blipFill>
        <p:spPr>
          <a:xfrm>
            <a:off x="5596255" y="3527425"/>
            <a:ext cx="6528435" cy="3190875"/>
          </a:xfrm>
          <a:prstGeom prst="rect">
            <a:avLst/>
          </a:prstGeom>
          <a:ln w="19050" cmpd="sng">
            <a:solidFill>
              <a:srgbClr val="FF0000"/>
            </a:solidFill>
            <a:prstDash val="solid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160" y="1275080"/>
            <a:ext cx="9570720" cy="3703320"/>
          </a:xfrm>
        </p:spPr>
        <p:txBody>
          <a:bodyPr>
            <a:noAutofit/>
          </a:bodyPr>
          <a:lstStyle/>
          <a:p>
            <a:pPr algn="ctr">
              <a:lnSpc>
                <a:spcPts val="10000"/>
              </a:lnSpc>
            </a:pPr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Part 5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神经网络应用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dirty="0">
                <a:latin typeface="+mj-ea"/>
              </a:rPr>
              <a:t>人员安排：余连玮</a:t>
            </a:r>
            <a:b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405" y="1037590"/>
            <a:ext cx="9601200" cy="71628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一、得到</a:t>
            </a:r>
            <a:r>
              <a:rPr lang="en-US" altLang="zh-CN" sz="6000" dirty="0"/>
              <a:t>C</a:t>
            </a:r>
            <a:r>
              <a:rPr lang="zh-CN" altLang="en-US" sz="6000" dirty="0"/>
              <a:t>中的</a:t>
            </a:r>
            <a:r>
              <a:rPr lang="en-US" altLang="zh-CN" sz="6000" dirty="0"/>
              <a:t>token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405" y="223139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/>
              <a:t>通过原项目中的</a:t>
            </a:r>
            <a:r>
              <a:rPr lang="en-US" altLang="zh-CN" sz="4400" dirty="0"/>
              <a:t>sa-gen-tokens.sh</a:t>
            </a:r>
            <a:r>
              <a:rPr lang="zh-CN" altLang="en-US" sz="4400" dirty="0"/>
              <a:t>，把</a:t>
            </a:r>
            <a:r>
              <a:rPr lang="en-US" altLang="zh-CN" sz="4400" dirty="0"/>
              <a:t>C</a:t>
            </a:r>
            <a:r>
              <a:rPr lang="zh-CN" altLang="en-US" sz="4400" dirty="0"/>
              <a:t>文件转化成</a:t>
            </a:r>
            <a:r>
              <a:rPr lang="en-US" altLang="zh-CN" sz="4400" dirty="0"/>
              <a:t>*.c.tok</a:t>
            </a:r>
            <a:r>
              <a:rPr lang="zh-CN" altLang="en-US" sz="4400" dirty="0"/>
              <a:t>文件，以便于后续的处理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5130" y="1000760"/>
            <a:ext cx="9601200" cy="71628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二、数据预处理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130" y="2194560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/>
              <a:t>这是最重要的一步，把预处理好的</a:t>
            </a:r>
            <a:r>
              <a:rPr lang="en-US" altLang="zh-CN" sz="4400" dirty="0"/>
              <a:t>*.c.tok</a:t>
            </a:r>
            <a:r>
              <a:rPr lang="zh-CN" altLang="en-US" sz="4400" dirty="0"/>
              <a:t>文件中的每个</a:t>
            </a:r>
            <a:r>
              <a:rPr lang="en-US" altLang="zh-CN" sz="4400" dirty="0"/>
              <a:t>token</a:t>
            </a:r>
            <a:r>
              <a:rPr lang="zh-CN" altLang="en-US" sz="4400" dirty="0"/>
              <a:t>，通过训练好的模型的映射字典，变成对应的整数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675130" y="1000760"/>
            <a:ext cx="9601200" cy="716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二、数据预处理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675130" y="2194560"/>
            <a:ext cx="96012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/>
              <a:t>这是最重要的一步，把预处理好的</a:t>
            </a:r>
            <a:r>
              <a:rPr lang="en-US" altLang="zh-CN" sz="4400" dirty="0"/>
              <a:t>*.c.tok</a:t>
            </a:r>
            <a:r>
              <a:rPr lang="zh-CN" altLang="en-US" sz="4400" dirty="0"/>
              <a:t>文件中的每个</a:t>
            </a:r>
            <a:r>
              <a:rPr lang="en-US" altLang="zh-CN" sz="4400" dirty="0"/>
              <a:t>token</a:t>
            </a:r>
            <a:r>
              <a:rPr lang="zh-CN" altLang="en-US" sz="4400" dirty="0"/>
              <a:t>，通过训练好的模型的映射字典，变成对应的整数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675130" y="1000760"/>
            <a:ext cx="9601200" cy="716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二、数据预处理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675130" y="2194560"/>
            <a:ext cx="96012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/>
              <a:t>这是最重要的一步，把预处理好的</a:t>
            </a:r>
            <a:r>
              <a:rPr lang="en-US" altLang="zh-CN" sz="4400" dirty="0"/>
              <a:t>*.c.tok</a:t>
            </a:r>
            <a:r>
              <a:rPr lang="zh-CN" altLang="en-US" sz="4400" dirty="0"/>
              <a:t>文件中的每个</a:t>
            </a:r>
            <a:r>
              <a:rPr lang="en-US" altLang="zh-CN" sz="4400" dirty="0"/>
              <a:t>token</a:t>
            </a:r>
            <a:r>
              <a:rPr lang="zh-CN" altLang="en-US" sz="4400" dirty="0"/>
              <a:t>，通过训练好的模型的映射字典，变成对应的整数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6105" y="1207135"/>
            <a:ext cx="9601200" cy="71628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三、获取预测结果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105" y="2400935"/>
            <a:ext cx="9601200" cy="3987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6000" baseline="-25000" dirty="0"/>
              <a:t>加载训练好的模型，把预处理好的数据处理为矩阵，再放入模型预测，最后得到模型的预测结果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1. Signal scheduling</a:t>
            </a:r>
          </a:p>
        </p:txBody>
      </p:sp>
      <p:pic>
        <p:nvPicPr>
          <p:cNvPr id="3" name="Picture 2" descr="Screen Shot 2018-12-24 at 2.24.17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1402080"/>
            <a:ext cx="10844530" cy="4761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1. Signal scheduling</a:t>
            </a:r>
          </a:p>
        </p:txBody>
      </p:sp>
      <p:pic>
        <p:nvPicPr>
          <p:cNvPr id="4" name="Picture 3" descr="Screen Shot 2018-12-24 at 3.44.17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0" y="2019300"/>
            <a:ext cx="1098232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2. Conditional var wait with while-loop</a:t>
            </a:r>
          </a:p>
        </p:txBody>
      </p:sp>
      <p:pic>
        <p:nvPicPr>
          <p:cNvPr id="8" name="Picture 7" descr="Screen Shot 2018-12-24 at 3.05.5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65" y="1402080"/>
            <a:ext cx="10058400" cy="4989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2. Conditional var wait with while-loop</a:t>
            </a:r>
          </a:p>
        </p:txBody>
      </p:sp>
      <p:pic>
        <p:nvPicPr>
          <p:cNvPr id="3" name="Picture 2" descr="Screen Shot 2018-12-24 at 3.43.0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2477770"/>
            <a:ext cx="10466705" cy="2953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n-US" altLang="zh-CN" dirty="0"/>
              <a:t>2. Conditional var wait with while-loop</a:t>
            </a:r>
          </a:p>
        </p:txBody>
      </p:sp>
      <p:pic>
        <p:nvPicPr>
          <p:cNvPr id="4" name="Picture 3" descr="Screen Shot 2018-12-24 at 3.43.3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5" y="2040890"/>
            <a:ext cx="9594215" cy="4067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161</TotalTime>
  <Words>794</Words>
  <Application>Microsoft Macintosh PowerPoint</Application>
  <PresentationFormat>宽屏</PresentationFormat>
  <Paragraphs>94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华文楷体</vt:lpstr>
      <vt:lpstr>华文新魏</vt:lpstr>
      <vt:lpstr>Franklin Gothic Book</vt:lpstr>
      <vt:lpstr>Times New Roman</vt:lpstr>
      <vt:lpstr>裁剪</vt:lpstr>
      <vt:lpstr>PowerPoint 演示文稿</vt:lpstr>
      <vt:lpstr>Content</vt:lpstr>
      <vt:lpstr>Part 1 分析新漏洞 人员安排：任思远、朱申 </vt:lpstr>
      <vt:lpstr>1. Signal scheduling</vt:lpstr>
      <vt:lpstr>1. Signal scheduling</vt:lpstr>
      <vt:lpstr>1. Signal scheduling</vt:lpstr>
      <vt:lpstr>2. Conditional var wait with while-loop</vt:lpstr>
      <vt:lpstr>2. Conditional var wait with while-loop</vt:lpstr>
      <vt:lpstr>2. Conditional var wait with while-loop</vt:lpstr>
      <vt:lpstr>3. Mutex lock</vt:lpstr>
      <vt:lpstr>3. Mutex lock</vt:lpstr>
      <vt:lpstr>4. Malloc</vt:lpstr>
      <vt:lpstr>4. Malloc</vt:lpstr>
      <vt:lpstr>5. String copy buffer overflow</vt:lpstr>
      <vt:lpstr>5. String copy buffer overflow</vt:lpstr>
      <vt:lpstr>Part 2 模板生成新漏洞代码 人员安排：刘瑞康 </vt:lpstr>
      <vt:lpstr>1.代码重构</vt:lpstr>
      <vt:lpstr>1.代码重构</vt:lpstr>
      <vt:lpstr>2.漏洞生成</vt:lpstr>
      <vt:lpstr>2.漏洞生成</vt:lpstr>
      <vt:lpstr>2.漏洞生成</vt:lpstr>
      <vt:lpstr>2.漏洞生成</vt:lpstr>
      <vt:lpstr>2.漏洞生成</vt:lpstr>
      <vt:lpstr>3.Dummy语句</vt:lpstr>
      <vt:lpstr>3.Dummy语句</vt:lpstr>
      <vt:lpstr>4.其他</vt:lpstr>
      <vt:lpstr>Part 3 神经网络改进 人员安排：黎冠延 </vt:lpstr>
      <vt:lpstr>3. 原始模型下对新生成样本的结果</vt:lpstr>
      <vt:lpstr>4. 新模型下30轮Hop = 3的效果</vt:lpstr>
      <vt:lpstr>1. Original Network Structure</vt:lpstr>
      <vt:lpstr>2. Refined Network Structure</vt:lpstr>
      <vt:lpstr>5. 新模型下100轮Hop = 3的效果</vt:lpstr>
      <vt:lpstr>6. 新模型Hop = 5的效果</vt:lpstr>
      <vt:lpstr>7. 最后模型——折中的Hop = 4（100轮）</vt:lpstr>
      <vt:lpstr>8. 最终结果</vt:lpstr>
      <vt:lpstr>Part 4 开源代码转化 人员安排：曹子轩、张大珂 </vt:lpstr>
      <vt:lpstr>一、寻找合适的开源代码</vt:lpstr>
      <vt:lpstr>一、寻找合适的开源代码</vt:lpstr>
      <vt:lpstr>一、寻找合适的开源代码</vt:lpstr>
      <vt:lpstr>一、寻找合适的开源代码</vt:lpstr>
      <vt:lpstr>一、寻找合适的开源代码</vt:lpstr>
      <vt:lpstr>二、开源代码转化</vt:lpstr>
      <vt:lpstr>二、开源代码转化</vt:lpstr>
      <vt:lpstr>二、开源代码转化</vt:lpstr>
      <vt:lpstr>二、开源代码转化</vt:lpstr>
      <vt:lpstr>Part 5 神经网络应用 人员安排：余连玮 </vt:lpstr>
      <vt:lpstr>一、得到C中的token</vt:lpstr>
      <vt:lpstr>二、数据预处理</vt:lpstr>
      <vt:lpstr>三、获取预测结果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小珂 张</dc:creator>
  <cp:lastModifiedBy>张 小珂</cp:lastModifiedBy>
  <cp:revision>36</cp:revision>
  <dcterms:created xsi:type="dcterms:W3CDTF">2018-12-24T08:29:01Z</dcterms:created>
  <dcterms:modified xsi:type="dcterms:W3CDTF">2018-12-25T07:11:06Z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1033-2.2.1.646</vt:lpwstr>
  </property>
</Properties>
</file>