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8" r:id="rId3"/>
    <p:sldId id="293" r:id="rId4"/>
    <p:sldId id="258" r:id="rId5"/>
    <p:sldId id="304" r:id="rId6"/>
  </p:sldIdLst>
  <p:sldSz cx="9906000" cy="6858000" type="A4"/>
  <p:notesSz cx="6858000" cy="9144000"/>
  <p:custDataLst>
    <p:tags r:id="rId9"/>
  </p:custDataLst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79CB07"/>
    <a:srgbClr val="F2F2F2"/>
    <a:srgbClr val="EC5368"/>
    <a:srgbClr val="3D3743"/>
    <a:srgbClr val="FFFFFF"/>
    <a:srgbClr val="949494"/>
    <a:srgbClr val="F0D4C2"/>
    <a:srgbClr val="000000"/>
    <a:srgbClr val="FAE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 autoAdjust="0"/>
    <p:restoredTop sz="96296" autoAdjust="0"/>
  </p:normalViewPr>
  <p:slideViewPr>
    <p:cSldViewPr>
      <p:cViewPr varScale="1">
        <p:scale>
          <a:sx n="122" d="100"/>
          <a:sy n="122" d="100"/>
        </p:scale>
        <p:origin x="1264" y="20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51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0DB73-7033-42B0-BD02-C54A0BE77918}" type="datetimeFigureOut">
              <a:rPr lang="bg-BG" smtClean="0"/>
              <a:t>21.04.18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CDE7E-8737-45F0-AB95-D9118592C7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0453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46879-6C1C-4702-A461-34B635ED35B4}" type="datetimeFigureOut">
              <a:rPr lang="bg-BG" smtClean="0"/>
              <a:t>21.04.18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1ECC2-CC4E-4F29-8066-0FD7DD3067D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056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8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twitter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0619" y="164637"/>
            <a:ext cx="694277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619" y="932723"/>
            <a:ext cx="6942771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42950" y="284056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46700" y="6437947"/>
            <a:ext cx="931217" cy="307777"/>
            <a:chOff x="1867445" y="3664855"/>
            <a:chExt cx="931217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45" name="TextBox 44"/>
          <p:cNvSpPr txBox="1"/>
          <p:nvPr userDrawn="1"/>
        </p:nvSpPr>
        <p:spPr>
          <a:xfrm>
            <a:off x="3221287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135115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7" name="TextBox 46"/>
          <p:cNvSpPr txBox="1"/>
          <p:nvPr userDrawn="1"/>
        </p:nvSpPr>
        <p:spPr>
          <a:xfrm>
            <a:off x="4241361" y="6453336"/>
            <a:ext cx="2534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48" name="TextBox 47"/>
          <p:cNvSpPr txBox="1"/>
          <p:nvPr userDrawn="1"/>
        </p:nvSpPr>
        <p:spPr>
          <a:xfrm>
            <a:off x="6654842" y="647636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49" name="Oval 48"/>
          <p:cNvSpPr/>
          <p:nvPr userDrawn="1"/>
        </p:nvSpPr>
        <p:spPr>
          <a:xfrm>
            <a:off x="9512666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>
            <a:hlinkClick r:id="" action="ppaction://hlinkshowjump?jump=nextslide"/>
          </p:cNvPr>
          <p:cNvSpPr txBox="1"/>
          <p:nvPr userDrawn="1"/>
        </p:nvSpPr>
        <p:spPr>
          <a:xfrm>
            <a:off x="9494407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51" name="Oval 50"/>
          <p:cNvSpPr/>
          <p:nvPr userDrawn="1"/>
        </p:nvSpPr>
        <p:spPr>
          <a:xfrm>
            <a:off x="9300650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>
            <a:hlinkClick r:id="" action="ppaction://hlinkshowjump?jump=previousslide"/>
          </p:cNvPr>
          <p:cNvSpPr txBox="1"/>
          <p:nvPr userDrawn="1"/>
        </p:nvSpPr>
        <p:spPr>
          <a:xfrm>
            <a:off x="9273480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173048" y="6481620"/>
            <a:ext cx="223138" cy="200055"/>
            <a:chOff x="187527" y="4768405"/>
            <a:chExt cx="223138" cy="200055"/>
          </a:xfrm>
        </p:grpSpPr>
        <p:sp>
          <p:nvSpPr>
            <p:cNvPr id="54" name="Oval 53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Rectangle 54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362333" y="6473483"/>
            <a:ext cx="261610" cy="200055"/>
            <a:chOff x="168513" y="4759283"/>
            <a:chExt cx="261610" cy="200055"/>
          </a:xfrm>
        </p:grpSpPr>
        <p:sp>
          <p:nvSpPr>
            <p:cNvPr id="57" name="Oval 56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Rectangle 57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59" name="Group 58"/>
          <p:cNvGrpSpPr/>
          <p:nvPr userDrawn="1"/>
        </p:nvGrpSpPr>
        <p:grpSpPr>
          <a:xfrm>
            <a:off x="580522" y="6481620"/>
            <a:ext cx="268022" cy="200055"/>
            <a:chOff x="172145" y="4767420"/>
            <a:chExt cx="268022" cy="200055"/>
          </a:xfrm>
        </p:grpSpPr>
        <p:sp>
          <p:nvSpPr>
            <p:cNvPr id="60" name="Oval 59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1" name="Rectangle 60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5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54209" y="164637"/>
            <a:ext cx="4743408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4208" y="932723"/>
            <a:ext cx="4743409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62523" y="294894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796983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65" name="Group 64"/>
          <p:cNvGrpSpPr/>
          <p:nvPr userDrawn="1"/>
        </p:nvGrpSpPr>
        <p:grpSpPr>
          <a:xfrm>
            <a:off x="7022629" y="6437947"/>
            <a:ext cx="931217" cy="307777"/>
            <a:chOff x="1867445" y="3664855"/>
            <a:chExt cx="931217" cy="307777"/>
          </a:xfrm>
        </p:grpSpPr>
        <p:sp>
          <p:nvSpPr>
            <p:cNvPr id="66" name="TextBox 65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68" name="TextBox 67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69" name="TextBox 68"/>
          <p:cNvSpPr txBox="1"/>
          <p:nvPr userDrawn="1"/>
        </p:nvSpPr>
        <p:spPr>
          <a:xfrm>
            <a:off x="6897216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70" name="TextBox 69"/>
          <p:cNvSpPr txBox="1"/>
          <p:nvPr userDrawn="1"/>
        </p:nvSpPr>
        <p:spPr>
          <a:xfrm>
            <a:off x="7811044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73" name="Oval 72"/>
          <p:cNvSpPr/>
          <p:nvPr userDrawn="1"/>
        </p:nvSpPr>
        <p:spPr>
          <a:xfrm>
            <a:off x="9512666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TextBox 73">
            <a:hlinkClick r:id="" action="ppaction://hlinkshowjump?jump=nextslide"/>
          </p:cNvPr>
          <p:cNvSpPr txBox="1"/>
          <p:nvPr userDrawn="1"/>
        </p:nvSpPr>
        <p:spPr>
          <a:xfrm>
            <a:off x="9494407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9300650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TextBox 75">
            <a:hlinkClick r:id="" action="ppaction://hlinkshowjump?jump=previousslide"/>
          </p:cNvPr>
          <p:cNvSpPr txBox="1"/>
          <p:nvPr userDrawn="1"/>
        </p:nvSpPr>
        <p:spPr>
          <a:xfrm>
            <a:off x="9273480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4997584" y="6481620"/>
            <a:ext cx="223138" cy="200055"/>
            <a:chOff x="187527" y="4768405"/>
            <a:chExt cx="223138" cy="200055"/>
          </a:xfrm>
        </p:grpSpPr>
        <p:sp>
          <p:nvSpPr>
            <p:cNvPr id="78" name="Oval 77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9" name="Rectangle 78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80" name="Group 79"/>
          <p:cNvGrpSpPr/>
          <p:nvPr userDrawn="1"/>
        </p:nvGrpSpPr>
        <p:grpSpPr>
          <a:xfrm>
            <a:off x="5186869" y="6473483"/>
            <a:ext cx="261610" cy="200055"/>
            <a:chOff x="168513" y="4759283"/>
            <a:chExt cx="261610" cy="200055"/>
          </a:xfrm>
        </p:grpSpPr>
        <p:sp>
          <p:nvSpPr>
            <p:cNvPr id="81" name="Oval 80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2" name="Rectangle 81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>
            <a:off x="5405058" y="6481620"/>
            <a:ext cx="268022" cy="200055"/>
            <a:chOff x="172145" y="4767420"/>
            <a:chExt cx="268022" cy="200055"/>
          </a:xfrm>
        </p:grpSpPr>
        <p:sp>
          <p:nvSpPr>
            <p:cNvPr id="84" name="Oval 83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Rectangle 84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935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62523" y="294894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6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0619" y="164637"/>
            <a:ext cx="6942771" cy="96010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619" y="932723"/>
            <a:ext cx="6942771" cy="5029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742950" y="284056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374523" y="1948987"/>
            <a:ext cx="2418269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558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/>
          <p:cNvSpPr/>
          <p:nvPr userDrawn="1"/>
        </p:nvSpPr>
        <p:spPr>
          <a:xfrm>
            <a:off x="1374523" y="3705497"/>
            <a:ext cx="2418269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/>
          <p:cNvSpPr/>
          <p:nvPr userDrawn="1"/>
        </p:nvSpPr>
        <p:spPr>
          <a:xfrm>
            <a:off x="3792792" y="1948987"/>
            <a:ext cx="2418269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/>
          <p:cNvSpPr/>
          <p:nvPr userDrawn="1"/>
        </p:nvSpPr>
        <p:spPr>
          <a:xfrm>
            <a:off x="3792792" y="3705497"/>
            <a:ext cx="2418269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/>
          <p:cNvSpPr/>
          <p:nvPr userDrawn="1"/>
        </p:nvSpPr>
        <p:spPr>
          <a:xfrm>
            <a:off x="6193448" y="1948987"/>
            <a:ext cx="2418269" cy="17589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/>
          <p:cNvSpPr/>
          <p:nvPr userDrawn="1"/>
        </p:nvSpPr>
        <p:spPr>
          <a:xfrm>
            <a:off x="6193448" y="3705497"/>
            <a:ext cx="2418269" cy="1758963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52711" y="204322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452711" y="379973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870979" y="204322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870979" y="379973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71635" y="204322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71635" y="3799733"/>
            <a:ext cx="2261897" cy="1570491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3346700" y="6437947"/>
            <a:ext cx="931217" cy="307777"/>
            <a:chOff x="1867445" y="3664855"/>
            <a:chExt cx="931217" cy="307777"/>
          </a:xfrm>
        </p:grpSpPr>
        <p:sp>
          <p:nvSpPr>
            <p:cNvPr id="55" name="TextBox 54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56" name="TextBox 55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58" name="TextBox 57"/>
          <p:cNvSpPr txBox="1"/>
          <p:nvPr userDrawn="1"/>
        </p:nvSpPr>
        <p:spPr>
          <a:xfrm>
            <a:off x="3221287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59" name="TextBox 58"/>
          <p:cNvSpPr txBox="1"/>
          <p:nvPr userDrawn="1"/>
        </p:nvSpPr>
        <p:spPr>
          <a:xfrm>
            <a:off x="4135115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0" name="TextBox 59"/>
          <p:cNvSpPr txBox="1"/>
          <p:nvPr userDrawn="1"/>
        </p:nvSpPr>
        <p:spPr>
          <a:xfrm>
            <a:off x="4241361" y="6453336"/>
            <a:ext cx="2534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61" name="TextBox 60"/>
          <p:cNvSpPr txBox="1"/>
          <p:nvPr userDrawn="1"/>
        </p:nvSpPr>
        <p:spPr>
          <a:xfrm>
            <a:off x="6654842" y="647636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62" name="Oval 61"/>
          <p:cNvSpPr/>
          <p:nvPr userDrawn="1"/>
        </p:nvSpPr>
        <p:spPr>
          <a:xfrm>
            <a:off x="9512666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TextBox 62">
            <a:hlinkClick r:id="" action="ppaction://hlinkshowjump?jump=nextslide"/>
          </p:cNvPr>
          <p:cNvSpPr txBox="1"/>
          <p:nvPr userDrawn="1"/>
        </p:nvSpPr>
        <p:spPr>
          <a:xfrm>
            <a:off x="9494407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64" name="Oval 63"/>
          <p:cNvSpPr/>
          <p:nvPr userDrawn="1"/>
        </p:nvSpPr>
        <p:spPr>
          <a:xfrm>
            <a:off x="9300650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TextBox 64">
            <a:hlinkClick r:id="" action="ppaction://hlinkshowjump?jump=previousslide"/>
          </p:cNvPr>
          <p:cNvSpPr txBox="1"/>
          <p:nvPr userDrawn="1"/>
        </p:nvSpPr>
        <p:spPr>
          <a:xfrm>
            <a:off x="9273480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78" name="Group 77"/>
          <p:cNvGrpSpPr/>
          <p:nvPr userDrawn="1"/>
        </p:nvGrpSpPr>
        <p:grpSpPr>
          <a:xfrm>
            <a:off x="173048" y="6481620"/>
            <a:ext cx="223138" cy="200055"/>
            <a:chOff x="187527" y="4768405"/>
            <a:chExt cx="223138" cy="200055"/>
          </a:xfrm>
        </p:grpSpPr>
        <p:sp>
          <p:nvSpPr>
            <p:cNvPr id="79" name="Oval 78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0" name="Rectangle 79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81" name="Group 80"/>
          <p:cNvGrpSpPr/>
          <p:nvPr userDrawn="1"/>
        </p:nvGrpSpPr>
        <p:grpSpPr>
          <a:xfrm>
            <a:off x="362333" y="6473483"/>
            <a:ext cx="261610" cy="200055"/>
            <a:chOff x="168513" y="4759283"/>
            <a:chExt cx="261610" cy="200055"/>
          </a:xfrm>
        </p:grpSpPr>
        <p:sp>
          <p:nvSpPr>
            <p:cNvPr id="82" name="Oval 81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3" name="Rectangle 82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>
            <a:off x="580522" y="6481620"/>
            <a:ext cx="268022" cy="200055"/>
            <a:chOff x="172145" y="4767420"/>
            <a:chExt cx="268022" cy="200055"/>
          </a:xfrm>
        </p:grpSpPr>
        <p:sp>
          <p:nvSpPr>
            <p:cNvPr id="85" name="Oval 84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6" name="Rectangle 85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742950" y="284056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  <p:grpSp>
        <p:nvGrpSpPr>
          <p:cNvPr id="86" name="Group 85"/>
          <p:cNvGrpSpPr/>
          <p:nvPr userDrawn="1"/>
        </p:nvGrpSpPr>
        <p:grpSpPr>
          <a:xfrm>
            <a:off x="3346700" y="6437947"/>
            <a:ext cx="931217" cy="307777"/>
            <a:chOff x="1867445" y="3664855"/>
            <a:chExt cx="931217" cy="307777"/>
          </a:xfrm>
        </p:grpSpPr>
        <p:sp>
          <p:nvSpPr>
            <p:cNvPr id="87" name="TextBox 86"/>
            <p:cNvSpPr txBox="1"/>
            <p:nvPr userDrawn="1"/>
          </p:nvSpPr>
          <p:spPr>
            <a:xfrm>
              <a:off x="1867445" y="3664855"/>
              <a:ext cx="931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SU</a:t>
              </a:r>
              <a:r>
                <a:rPr lang="en-US" sz="1400" spc="100" baseline="0" dirty="0">
                  <a:solidFill>
                    <a:srgbClr val="558ED5"/>
                  </a:solidFill>
                  <a:latin typeface="GeosansLight" pitchFamily="2" charset="0"/>
                </a:rPr>
                <a:t>CC</a:t>
              </a:r>
              <a:r>
                <a:rPr lang="en-US" sz="1400" spc="100" baseline="0" dirty="0">
                  <a:solidFill>
                    <a:srgbClr val="3D3743"/>
                  </a:solidFill>
                  <a:latin typeface="GeosansLight" pitchFamily="2" charset="0"/>
                </a:rPr>
                <a:t>ESS</a:t>
              </a:r>
              <a:endParaRPr lang="bg-BG" sz="1400" spc="100" baseline="0" dirty="0">
                <a:solidFill>
                  <a:srgbClr val="3D3743"/>
                </a:solidFill>
              </a:endParaRP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2123728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3D3743"/>
                  </a:solidFill>
                </a:rPr>
                <a:t>•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2238503" y="3711022"/>
              <a:ext cx="2295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700">
                  <a:solidFill>
                    <a:srgbClr val="3D3743"/>
                  </a:solidFill>
                </a:rPr>
                <a:t>•</a:t>
              </a:r>
            </a:p>
          </p:txBody>
        </p:sp>
      </p:grpSp>
      <p:sp>
        <p:nvSpPr>
          <p:cNvPr id="90" name="TextBox 89"/>
          <p:cNvSpPr txBox="1"/>
          <p:nvPr userDrawn="1"/>
        </p:nvSpPr>
        <p:spPr>
          <a:xfrm>
            <a:off x="3221287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91" name="TextBox 90"/>
          <p:cNvSpPr txBox="1"/>
          <p:nvPr userDrawn="1"/>
        </p:nvSpPr>
        <p:spPr>
          <a:xfrm>
            <a:off x="4135115" y="646872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92" name="TextBox 91"/>
          <p:cNvSpPr txBox="1"/>
          <p:nvPr userDrawn="1"/>
        </p:nvSpPr>
        <p:spPr>
          <a:xfrm>
            <a:off x="4241361" y="6453336"/>
            <a:ext cx="2534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solidFill>
                  <a:srgbClr val="949494"/>
                </a:solidFill>
                <a:latin typeface="New Cicle" pitchFamily="2" charset="0"/>
              </a:rPr>
              <a:t>This presentation was created by John Doe</a:t>
            </a:r>
            <a:endParaRPr lang="bg-BG" sz="1100">
              <a:solidFill>
                <a:srgbClr val="949494"/>
              </a:solidFill>
            </a:endParaRPr>
          </a:p>
        </p:txBody>
      </p:sp>
      <p:sp>
        <p:nvSpPr>
          <p:cNvPr id="93" name="TextBox 92"/>
          <p:cNvSpPr txBox="1"/>
          <p:nvPr userDrawn="1"/>
        </p:nvSpPr>
        <p:spPr>
          <a:xfrm>
            <a:off x="6654842" y="6476369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900" dirty="0">
                <a:solidFill>
                  <a:srgbClr val="558ED5"/>
                </a:solidFill>
              </a:rPr>
              <a:t>•</a:t>
            </a:r>
          </a:p>
        </p:txBody>
      </p:sp>
      <p:sp>
        <p:nvSpPr>
          <p:cNvPr id="94" name="Oval 93"/>
          <p:cNvSpPr/>
          <p:nvPr userDrawn="1"/>
        </p:nvSpPr>
        <p:spPr>
          <a:xfrm>
            <a:off x="9512666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TextBox 94">
            <a:hlinkClick r:id="" action="ppaction://hlinkshowjump?jump=nextslide"/>
          </p:cNvPr>
          <p:cNvSpPr txBox="1"/>
          <p:nvPr userDrawn="1"/>
        </p:nvSpPr>
        <p:spPr>
          <a:xfrm>
            <a:off x="9494407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i="0" u="none" dirty="0">
                <a:solidFill>
                  <a:schemeClr val="bg1"/>
                </a:solidFill>
                <a:latin typeface="FontAwesome" pitchFamily="2" charset="0"/>
              </a:rPr>
              <a:t></a:t>
            </a:r>
            <a:endParaRPr lang="bg-BG" sz="600" u="none" dirty="0">
              <a:solidFill>
                <a:schemeClr val="bg1"/>
              </a:solidFill>
            </a:endParaRPr>
          </a:p>
        </p:txBody>
      </p:sp>
      <p:sp>
        <p:nvSpPr>
          <p:cNvPr id="96" name="Oval 95"/>
          <p:cNvSpPr/>
          <p:nvPr userDrawn="1"/>
        </p:nvSpPr>
        <p:spPr>
          <a:xfrm>
            <a:off x="9300650" y="6500664"/>
            <a:ext cx="180020" cy="180020"/>
          </a:xfrm>
          <a:prstGeom prst="ellipse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TextBox 96">
            <a:hlinkClick r:id="" action="ppaction://hlinkshowjump?jump=previousslide"/>
          </p:cNvPr>
          <p:cNvSpPr txBox="1"/>
          <p:nvPr userDrawn="1"/>
        </p:nvSpPr>
        <p:spPr>
          <a:xfrm>
            <a:off x="9273480" y="6498341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bg1"/>
                </a:solidFill>
                <a:latin typeface="FontAwesome" pitchFamily="2" charset="0"/>
              </a:rPr>
              <a:t>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173048" y="6481620"/>
            <a:ext cx="223138" cy="200055"/>
            <a:chOff x="187527" y="4768405"/>
            <a:chExt cx="223138" cy="200055"/>
          </a:xfrm>
        </p:grpSpPr>
        <p:sp>
          <p:nvSpPr>
            <p:cNvPr id="99" name="Oval 98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0" name="Rectangle 99">
              <a:hlinkClick r:id="rId2"/>
            </p:cNvPr>
            <p:cNvSpPr/>
            <p:nvPr userDrawn="1"/>
          </p:nvSpPr>
          <p:spPr>
            <a:xfrm>
              <a:off x="187527" y="4768405"/>
              <a:ext cx="22313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</a:t>
              </a:r>
            </a:p>
          </p:txBody>
        </p:sp>
      </p:grpSp>
      <p:grpSp>
        <p:nvGrpSpPr>
          <p:cNvPr id="101" name="Group 100"/>
          <p:cNvGrpSpPr/>
          <p:nvPr userDrawn="1"/>
        </p:nvGrpSpPr>
        <p:grpSpPr>
          <a:xfrm>
            <a:off x="362333" y="6473483"/>
            <a:ext cx="261610" cy="200055"/>
            <a:chOff x="168513" y="4759283"/>
            <a:chExt cx="261610" cy="200055"/>
          </a:xfrm>
        </p:grpSpPr>
        <p:sp>
          <p:nvSpPr>
            <p:cNvPr id="102" name="Oval 101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3" name="Rectangle 102">
              <a:hlinkClick r:id="rId3"/>
            </p:cNvPr>
            <p:cNvSpPr/>
            <p:nvPr userDrawn="1"/>
          </p:nvSpPr>
          <p:spPr>
            <a:xfrm>
              <a:off x="168513" y="4759283"/>
              <a:ext cx="261610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</a:t>
              </a:r>
            </a:p>
          </p:txBody>
        </p:sp>
      </p:grpSp>
      <p:grpSp>
        <p:nvGrpSpPr>
          <p:cNvPr id="104" name="Group 103"/>
          <p:cNvGrpSpPr/>
          <p:nvPr userDrawn="1"/>
        </p:nvGrpSpPr>
        <p:grpSpPr>
          <a:xfrm>
            <a:off x="580522" y="6481620"/>
            <a:ext cx="268022" cy="200055"/>
            <a:chOff x="172145" y="4767420"/>
            <a:chExt cx="268022" cy="200055"/>
          </a:xfrm>
        </p:grpSpPr>
        <p:sp>
          <p:nvSpPr>
            <p:cNvPr id="105" name="Oval 104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6" name="Rectangle 105">
              <a:hlinkClick r:id="rId4"/>
            </p:cNvPr>
            <p:cNvSpPr/>
            <p:nvPr userDrawn="1"/>
          </p:nvSpPr>
          <p:spPr>
            <a:xfrm>
              <a:off x="172145" y="4767420"/>
              <a:ext cx="268022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i="0">
                  <a:solidFill>
                    <a:schemeClr val="bg1"/>
                  </a:solidFill>
                  <a:latin typeface="FontAwesome" pitchFamily="2" charset="0"/>
                </a:rPr>
                <a:t>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29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742950" y="2840568"/>
            <a:ext cx="8422518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br>
              <a:rPr lang="en-US" sz="4767">
                <a:latin typeface="FontAwesome" pitchFamily="2" charset="0"/>
              </a:rPr>
            </a:br>
            <a:endParaRPr lang="en-US" sz="47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2" r:id="rId5"/>
    <p:sldLayoutId id="2147483653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5pPr>
      <a:lvl6pPr marL="495285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6pPr>
      <a:lvl7pPr marL="990570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7pPr>
      <a:lvl8pPr marL="1485854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8pPr>
      <a:lvl9pPr marL="1981139" algn="ctr" rtl="0" fontAlgn="base">
        <a:spcBef>
          <a:spcPct val="0"/>
        </a:spcBef>
        <a:spcAft>
          <a:spcPct val="0"/>
        </a:spcAft>
        <a:defRPr sz="4767">
          <a:solidFill>
            <a:schemeClr val="tx1"/>
          </a:solidFill>
          <a:latin typeface="Calibri" pitchFamily="34" charset="0"/>
        </a:defRPr>
      </a:lvl9pPr>
    </p:titleStyle>
    <p:bodyStyle>
      <a:lvl1pPr marL="371464" indent="-371464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source/index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000672" y="2782669"/>
            <a:ext cx="654275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00" spc="325" dirty="0">
                <a:solidFill>
                  <a:srgbClr val="3D3743"/>
                </a:solidFill>
                <a:latin typeface="GeosansLight" pitchFamily="2" charset="0"/>
              </a:rPr>
              <a:t>Mine Sweeper</a:t>
            </a:r>
            <a:endParaRPr lang="bg-BG" sz="7800" spc="325" dirty="0">
              <a:solidFill>
                <a:srgbClr val="3D3743"/>
              </a:solidFill>
            </a:endParaRPr>
          </a:p>
        </p:txBody>
      </p:sp>
      <p:pic>
        <p:nvPicPr>
          <p:cNvPr id="1026" name="Picture 2" descr="C:\Users\Jokomoro\Documents\b2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Envato\Success\Images\l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761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Envato\Success\Images\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09" y="1408949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0894" y="4311338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2016302580242 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刘瑞康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 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595305" y="165410"/>
            <a:ext cx="6942137" cy="9604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What is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Mine Sweeper？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080792" y="927837"/>
            <a:ext cx="3133377" cy="5016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扫雷（</a:t>
            </a:r>
            <a:r>
              <a:rPr lang="en-US" altLang="zh-CN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1992</a:t>
            </a: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年发布的小游戏）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2C36FF0-07F4-403A-B000-49158CA98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18902"/>
            <a:ext cx="3791285" cy="14822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游戏目标</a:t>
            </a: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：</a:t>
            </a:r>
            <a:endParaRPr lang="en-US" altLang="zh-CN" sz="1733" dirty="0">
              <a:solidFill>
                <a:schemeClr val="tx1">
                  <a:tint val="75000"/>
                </a:schemeClr>
              </a:solidFill>
              <a:latin typeface="New Cicle" pitchFamily="2" charset="0"/>
              <a:cs typeface="+mn-cs"/>
            </a:endParaRPr>
          </a:p>
          <a:p>
            <a:pPr lvl="0" indent="317500"/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在</a:t>
            </a:r>
            <a:r>
              <a:rPr lang="zh-CN" altLang="zh-CN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最短的时间内根据点击格子出现的数字找出所有非雷格子，同时避免踩雷，踩到一个雷即全盘皆输。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93E0F7B-D8D1-4EC6-8F9A-4C737E54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15" y="2276872"/>
            <a:ext cx="2676190" cy="3504762"/>
          </a:xfrm>
          <a:prstGeom prst="rect">
            <a:avLst/>
          </a:prstGeom>
        </p:spPr>
      </p:pic>
      <p:sp>
        <p:nvSpPr>
          <p:cNvPr id="28" name="Rectangle 1">
            <a:extLst>
              <a:ext uri="{FF2B5EF4-FFF2-40B4-BE49-F238E27FC236}">
                <a16:creationId xmlns:a16="http://schemas.microsoft.com/office/drawing/2014/main" id="{9869CF2D-DD68-409E-A1FA-F7DF6423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83793"/>
            <a:ext cx="3960440" cy="24207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背景：</a:t>
            </a:r>
            <a:endParaRPr lang="en-US" altLang="zh-CN" sz="1733" dirty="0">
              <a:solidFill>
                <a:schemeClr val="tx1">
                  <a:tint val="75000"/>
                </a:schemeClr>
              </a:solidFill>
              <a:latin typeface="New Cicle" pitchFamily="2" charset="0"/>
              <a:cs typeface="+mn-cs"/>
            </a:endParaRPr>
          </a:p>
          <a:p>
            <a:pPr lvl="0" indent="317500"/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作为日常调剂的游戏作品，扫雷的确是款老少咸宜的休闲游戏。然而更新了</a:t>
            </a:r>
            <a:r>
              <a:rPr lang="en-US" altLang="zh-CN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Windows10</a:t>
            </a: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之后，在程序</a:t>
            </a:r>
            <a:r>
              <a:rPr lang="en-US" altLang="zh-CN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-</a:t>
            </a: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附件</a:t>
            </a:r>
            <a:r>
              <a:rPr lang="en-US" altLang="zh-CN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-</a:t>
            </a: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游戏里已经没有了扫雷的身影。这次做扫雷，也是怀念一下以前小学上微机课偷着玩扫雷的日子。</a:t>
            </a:r>
            <a:endParaRPr lang="zh-CN" altLang="zh-CN" sz="1733" dirty="0">
              <a:solidFill>
                <a:schemeClr val="tx1">
                  <a:tint val="75000"/>
                </a:schemeClr>
              </a:solidFill>
              <a:latin typeface="New Cicle" pitchFamily="2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zh-CN" altLang="zh-CN" sz="9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43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481931" y="196802"/>
            <a:ext cx="6942137" cy="9604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My</a:t>
            </a:r>
            <a:r>
              <a:rPr lang="en-US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Version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3022326" y="969603"/>
            <a:ext cx="3861345" cy="501650"/>
          </a:xfrm>
          <a:prstGeom prst="rect">
            <a:avLst/>
          </a:prstGeo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fr-FR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简单</a:t>
            </a: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复刻了经典</a:t>
            </a:r>
            <a:r>
              <a:rPr lang="en-US" altLang="zh-CN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windows</a:t>
            </a: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 </a:t>
            </a:r>
            <a:r>
              <a:rPr lang="en-US" altLang="zh-CN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PC</a:t>
            </a: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版的扫雷</a:t>
            </a:r>
            <a:endParaRPr lang="bg-BG" sz="1733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AF79B459-9A00-4273-B34A-CEE04FFB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66" y="1700808"/>
            <a:ext cx="4413809" cy="43841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317500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左键单击：</a:t>
            </a:r>
            <a:endParaRPr lang="en-US" altLang="zh-CN" sz="1600" b="1" dirty="0">
              <a:solidFill>
                <a:schemeClr val="tx1">
                  <a:tint val="75000"/>
                </a:schemeClr>
              </a:solidFill>
              <a:latin typeface="New Cicle" pitchFamily="2" charset="0"/>
              <a:cs typeface="+mn-cs"/>
            </a:endParaRPr>
          </a:p>
          <a:p>
            <a:pPr lvl="0" indent="31750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在判断出不是雷的方块上按下左键，可以打开该方块。如果方块上出现数字，则该数字表示其周围</a:t>
            </a:r>
            <a:r>
              <a:rPr lang="en-US" altLang="zh-CN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3×3</a:t>
            </a:r>
            <a:r>
              <a:rPr lang="zh-CN" altLang="en-US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区域中的地雷数（一般为</a:t>
            </a:r>
            <a:r>
              <a:rPr lang="en-US" altLang="zh-CN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8</a:t>
            </a:r>
            <a:r>
              <a:rPr lang="zh-CN" altLang="en-US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个格子，对于边块为</a:t>
            </a:r>
            <a:r>
              <a:rPr lang="en-US" altLang="zh-CN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5</a:t>
            </a:r>
            <a:r>
              <a:rPr lang="zh-CN" altLang="en-US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个格子，对于角块为</a:t>
            </a:r>
            <a:r>
              <a:rPr lang="en-US" altLang="zh-CN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3</a:t>
            </a:r>
            <a:r>
              <a:rPr lang="zh-CN" altLang="en-US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个格子。所以扫雷中最大的数字为</a:t>
            </a:r>
            <a:r>
              <a:rPr lang="en-US" altLang="zh-CN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8</a:t>
            </a:r>
            <a:r>
              <a:rPr lang="zh-CN" altLang="en-US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）；如果方块上为空（相当于</a:t>
            </a:r>
            <a:r>
              <a:rPr lang="en-US" altLang="zh-CN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0</a:t>
            </a:r>
            <a:r>
              <a:rPr lang="zh-CN" altLang="en-US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），则可以递归地打开与空相邻的方块；如果触雷，则游戏结束。</a:t>
            </a:r>
            <a:endParaRPr lang="en-US" altLang="zh-CN" sz="1600" dirty="0">
              <a:solidFill>
                <a:schemeClr val="tx1">
                  <a:tint val="75000"/>
                </a:schemeClr>
              </a:solidFill>
              <a:latin typeface="New Cicle" pitchFamily="2" charset="0"/>
              <a:cs typeface="+mn-cs"/>
            </a:endParaRPr>
          </a:p>
          <a:p>
            <a:pPr lvl="0" indent="317500">
              <a:lnSpc>
                <a:spcPct val="150000"/>
              </a:lnSpc>
            </a:pPr>
            <a:endParaRPr lang="zh-CN" altLang="en-US" sz="1600" dirty="0">
              <a:solidFill>
                <a:schemeClr val="tx1">
                  <a:tint val="75000"/>
                </a:schemeClr>
              </a:solidFill>
              <a:latin typeface="New Cicle" pitchFamily="2" charset="0"/>
              <a:cs typeface="+mn-cs"/>
            </a:endParaRPr>
          </a:p>
          <a:p>
            <a:pPr lvl="0" indent="317500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右键单击：</a:t>
            </a:r>
            <a:endParaRPr lang="en-US" altLang="zh-CN" sz="1600" b="1" dirty="0">
              <a:solidFill>
                <a:schemeClr val="tx1">
                  <a:tint val="75000"/>
                </a:schemeClr>
              </a:solidFill>
              <a:latin typeface="New Cicle" pitchFamily="2" charset="0"/>
              <a:cs typeface="+mn-cs"/>
            </a:endParaRPr>
          </a:p>
          <a:p>
            <a:pPr lvl="0" indent="317500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  <a:cs typeface="+mn-cs"/>
              </a:rPr>
              <a:t>在判断为地雷的方块上按下右键，可以标记地雷（显示为小红旗）。重复一次可取消标记。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C2B8AF-153D-4CB4-9156-635EED4B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00808"/>
            <a:ext cx="4026179" cy="451918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4B33F7D-3B54-4D1A-80C3-57BB4BB97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672" y="1648299"/>
            <a:ext cx="1828913" cy="288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317500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迷你简南宫" panose="02010609000101010101" pitchFamily="49" charset="-122"/>
                <a:ea typeface="迷你简南宫" panose="02010609000101010101" pitchFamily="49" charset="-122"/>
                <a:cs typeface="+mn-cs"/>
              </a:rPr>
              <a:t>点击可重新开始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迷你简南宫" panose="02010609000101010101" pitchFamily="49" charset="-122"/>
              <a:ea typeface="迷你简南宫" panose="02010609000101010101" pitchFamily="49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FDBC878-C435-4A61-80D7-76D3AB732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5" y="2564904"/>
            <a:ext cx="2376264" cy="2853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317500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迷你简南宫" panose="02010609000101010101" pitchFamily="49" charset="-122"/>
                <a:ea typeface="迷你简南宫" panose="02010609000101010101" pitchFamily="49" charset="-122"/>
              </a:rPr>
              <a:t>除已标记的雷以外的个数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迷你简南宫" panose="02010609000101010101" pitchFamily="49" charset="-122"/>
              <a:ea typeface="迷你简南宫" panose="02010609000101010101" pitchFamily="49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72A5EB3-3978-4DCA-AE63-ABEBE6D7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853" y="2532432"/>
            <a:ext cx="1828913" cy="288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317500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迷你简南宫" panose="02010609000101010101" pitchFamily="49" charset="-122"/>
                <a:ea typeface="迷你简南宫" panose="02010609000101010101" pitchFamily="49" charset="-122"/>
                <a:cs typeface="+mn-cs"/>
              </a:rPr>
              <a:t>当前用时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迷你简南宫" panose="02010609000101010101" pitchFamily="49" charset="-122"/>
              <a:ea typeface="迷你简南宫" panose="02010609000101010101" pitchFamily="49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D9DC7F8-731F-44BF-BF2E-39AA191F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53136"/>
            <a:ext cx="1828913" cy="288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317500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迷你简南宫" panose="02010609000101010101" pitchFamily="49" charset="-122"/>
                <a:ea typeface="迷你简南宫" panose="02010609000101010101" pitchFamily="49" charset="-122"/>
              </a:rPr>
              <a:t>右键标记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迷你简南宫" panose="02010609000101010101" pitchFamily="49" charset="-122"/>
              <a:ea typeface="迷你简南宫" panose="02010609000101010101" pitchFamily="49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0BED565-8779-4C11-A6F6-D7DEC8890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246" y="4348853"/>
            <a:ext cx="1346678" cy="608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317500">
              <a:lnSpc>
                <a:spcPct val="150000"/>
              </a:lnSpc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迷你简南宫" panose="02010609000101010101" pitchFamily="49" charset="-122"/>
                <a:ea typeface="迷你简南宫" panose="02010609000101010101" pitchFamily="49" charset="-122"/>
              </a:rPr>
              <a:t>数字显示周围格子里的雷数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迷你简南宫" panose="02010609000101010101" pitchFamily="49" charset="-122"/>
              <a:ea typeface="迷你简南宫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159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491040" y="187689"/>
            <a:ext cx="6942137" cy="960438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About</a:t>
            </a:r>
            <a:r>
              <a:rPr lang="en-US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dirty="0">
                <a:solidFill>
                  <a:srgbClr val="3D3743"/>
                </a:solidFill>
                <a:latin typeface="GeosansLight" pitchFamily="2" charset="0"/>
              </a:rPr>
              <a:t>Code</a:t>
            </a:r>
            <a:endParaRPr lang="bg-BG" dirty="0">
              <a:solidFill>
                <a:srgbClr val="3D3743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2000672" y="1271902"/>
            <a:ext cx="6942137" cy="501650"/>
          </a:xfrm>
          <a:prstGeom prst="rect">
            <a:avLst/>
          </a:prstGeo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不足  </a:t>
            </a:r>
            <a:r>
              <a:rPr lang="en-US" altLang="zh-CN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---  </a:t>
            </a:r>
            <a:r>
              <a:rPr lang="zh-CN" altLang="en-US" sz="1733" dirty="0">
                <a:solidFill>
                  <a:schemeClr val="tx1">
                    <a:tint val="75000"/>
                  </a:schemeClr>
                </a:solidFill>
                <a:latin typeface="New Cicle" pitchFamily="2" charset="0"/>
              </a:rPr>
              <a:t>没有规避开局第一下就点到地雷的情况</a:t>
            </a:r>
            <a:endParaRPr lang="bg-BG" sz="1733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8506" y="2678229"/>
            <a:ext cx="2678525" cy="4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92" dirty="0">
                <a:solidFill>
                  <a:srgbClr val="3D3743"/>
                </a:solidFill>
                <a:latin typeface="WeblySleek UI"/>
              </a:rPr>
              <a:t>     雷区主体区域用</a:t>
            </a:r>
            <a:r>
              <a:rPr lang="en-US" altLang="zh-CN" sz="1192" dirty="0">
                <a:solidFill>
                  <a:srgbClr val="3D3743"/>
                </a:solidFill>
                <a:latin typeface="WeblySleek UI"/>
              </a:rPr>
              <a:t>10×10</a:t>
            </a:r>
            <a:r>
              <a:rPr lang="zh-CN" altLang="en-US" sz="1192" dirty="0">
                <a:solidFill>
                  <a:srgbClr val="3D3743"/>
                </a:solidFill>
                <a:latin typeface="WeblySleek UI"/>
              </a:rPr>
              <a:t>的</a:t>
            </a:r>
            <a:r>
              <a:rPr lang="en-US" altLang="zh-CN" sz="1192" dirty="0">
                <a:solidFill>
                  <a:srgbClr val="3D3743"/>
                </a:solidFill>
                <a:latin typeface="WeblySleek UI"/>
              </a:rPr>
              <a:t>table</a:t>
            </a:r>
            <a:r>
              <a:rPr lang="zh-CN" altLang="en-US" sz="1192" dirty="0">
                <a:solidFill>
                  <a:srgbClr val="3D3743"/>
                </a:solidFill>
                <a:latin typeface="WeblySleek UI"/>
              </a:rPr>
              <a:t>构成，由</a:t>
            </a:r>
            <a:r>
              <a:rPr lang="en-US" altLang="zh-CN" sz="1192" dirty="0" err="1">
                <a:solidFill>
                  <a:srgbClr val="3D3743"/>
                </a:solidFill>
                <a:latin typeface="WeblySleek UI"/>
              </a:rPr>
              <a:t>js</a:t>
            </a:r>
            <a:r>
              <a:rPr lang="zh-CN" altLang="en-US" sz="1192" dirty="0">
                <a:solidFill>
                  <a:srgbClr val="3D3743"/>
                </a:solidFill>
                <a:latin typeface="WeblySleek UI"/>
              </a:rPr>
              <a:t>在网页加载完毕时生成</a:t>
            </a:r>
            <a:endParaRPr lang="bg-BG" sz="1192" dirty="0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7628" y="3728836"/>
            <a:ext cx="2558547" cy="4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192" dirty="0">
                <a:solidFill>
                  <a:srgbClr val="3D3743"/>
                </a:solidFill>
                <a:latin typeface="WeblySleek UI"/>
              </a:rPr>
              <a:t>    </a:t>
            </a:r>
            <a:r>
              <a:rPr lang="zh-CN" altLang="bg-BG" sz="1192" dirty="0">
                <a:solidFill>
                  <a:srgbClr val="3D3743"/>
                </a:solidFill>
                <a:latin typeface="WeblySleek UI"/>
              </a:rPr>
              <a:t>基本的</a:t>
            </a:r>
            <a:r>
              <a:rPr lang="zh-CN" altLang="en-US" sz="1192" dirty="0">
                <a:solidFill>
                  <a:srgbClr val="3D3743"/>
                </a:solidFill>
                <a:latin typeface="WeblySleek UI"/>
              </a:rPr>
              <a:t>格式实现，尽量还原经典扫雷的样式</a:t>
            </a:r>
            <a:endParaRPr lang="bg-BG" sz="1192" dirty="0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80367" y="3359504"/>
            <a:ext cx="461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css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72473" y="2276872"/>
            <a:ext cx="618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html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4517" y="4869160"/>
            <a:ext cx="2603819" cy="64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92" dirty="0">
                <a:solidFill>
                  <a:srgbClr val="3D3743"/>
                </a:solidFill>
                <a:latin typeface="GeosansLight" pitchFamily="2" charset="0"/>
              </a:rPr>
              <a:t>    随机设置地雷位置，为每个</a:t>
            </a:r>
            <a:r>
              <a:rPr lang="en-US" altLang="zh-CN" sz="1192" dirty="0">
                <a:solidFill>
                  <a:srgbClr val="3D3743"/>
                </a:solidFill>
                <a:latin typeface="GeosansLight" pitchFamily="2" charset="0"/>
              </a:rPr>
              <a:t>table</a:t>
            </a:r>
            <a:r>
              <a:rPr lang="zh-CN" altLang="en-US" sz="1192" dirty="0">
                <a:solidFill>
                  <a:srgbClr val="3D3743"/>
                </a:solidFill>
                <a:latin typeface="GeosansLight" pitchFamily="2" charset="0"/>
              </a:rPr>
              <a:t>单元格绑定鼠标左右键响应，设置计时器，在每次点击后进行相应的判断</a:t>
            </a:r>
            <a:endParaRPr lang="bg-BG" sz="1192" dirty="0">
              <a:solidFill>
                <a:srgbClr val="3D3743"/>
              </a:solidFill>
              <a:latin typeface="WeblySleek U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2473" y="4499828"/>
            <a:ext cx="1391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New Cicle" pitchFamily="2" charset="0"/>
              </a:rPr>
              <a:t>javascript</a:t>
            </a:r>
            <a:endParaRPr lang="bg-B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Picture 2" descr="E:\Envato\WebPage Present\applecinemaledsd.png">
            <a:extLst>
              <a:ext uri="{FF2B5EF4-FFF2-40B4-BE49-F238E27FC236}">
                <a16:creationId xmlns:a16="http://schemas.microsoft.com/office/drawing/2014/main" id="{C91F10E7-D472-4008-857D-549CFBD10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781533"/>
            <a:ext cx="3218677" cy="27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33">
            <a:extLst>
              <a:ext uri="{FF2B5EF4-FFF2-40B4-BE49-F238E27FC236}">
                <a16:creationId xmlns:a16="http://schemas.microsoft.com/office/drawing/2014/main" id="{19032B25-3329-4CC1-95DE-9AF8815E1A90}"/>
              </a:ext>
            </a:extLst>
          </p:cNvPr>
          <p:cNvSpPr/>
          <p:nvPr/>
        </p:nvSpPr>
        <p:spPr>
          <a:xfrm>
            <a:off x="4511270" y="2042158"/>
            <a:ext cx="1365303" cy="1365303"/>
          </a:xfrm>
          <a:prstGeom prst="ellipse">
            <a:avLst/>
          </a:prstGeom>
          <a:solidFill>
            <a:schemeClr val="tx2">
              <a:lumMod val="60000"/>
              <a:lumOff val="40000"/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EC5368"/>
              </a:solidFill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457BD5C2-4F52-471F-9DC0-0A8EB578027B}"/>
              </a:ext>
            </a:extLst>
          </p:cNvPr>
          <p:cNvSpPr/>
          <p:nvPr/>
        </p:nvSpPr>
        <p:spPr>
          <a:xfrm>
            <a:off x="4793811" y="249397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腾祥金砖黑繁" panose="01010104010101010101" pitchFamily="2" charset="-122"/>
                <a:ea typeface="腾祥金砖黑繁" panose="01010104010101010101" pitchFamily="2" charset="-122"/>
              </a:rPr>
              <a:t>演示</a:t>
            </a:r>
            <a:endParaRPr lang="bg-BG" sz="2400" dirty="0">
              <a:solidFill>
                <a:schemeClr val="bg1"/>
              </a:solidFill>
              <a:latin typeface="腾祥金砖黑繁" panose="01010104010101010101" pitchFamily="2" charset="-122"/>
              <a:ea typeface="腾祥金砖黑繁" panose="01010104010101010101" pitchFamily="2" charset="-122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448605A0-5555-4DC4-B398-3E6E65354BEA}"/>
              </a:ext>
            </a:extLst>
          </p:cNvPr>
          <p:cNvSpPr/>
          <p:nvPr/>
        </p:nvSpPr>
        <p:spPr>
          <a:xfrm>
            <a:off x="5807224" y="3645024"/>
            <a:ext cx="2031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李旭科书法 v1.4" panose="02000603000000000000" pitchFamily="2" charset="-122"/>
                <a:ea typeface="李旭科书法 v1.4" panose="02000603000000000000" pitchFamily="2" charset="-122"/>
                <a:hlinkClick r:id="rId3"/>
              </a:rPr>
              <a:t>点击开始扫雷</a:t>
            </a:r>
            <a:endParaRPr lang="bg-BG" sz="2400" dirty="0">
              <a:solidFill>
                <a:schemeClr val="tx2">
                  <a:lumMod val="60000"/>
                  <a:lumOff val="40000"/>
                </a:schemeClr>
              </a:solidFill>
              <a:latin typeface="李旭科书法 v1.4" panose="02000603000000000000" pitchFamily="2" charset="-122"/>
              <a:ea typeface="李旭科书法 v1.4" panose="02000603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4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42611" y="2882939"/>
            <a:ext cx="7059305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800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Thanks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3467" dirty="0">
                <a:solidFill>
                  <a:schemeClr val="tx2">
                    <a:lumMod val="60000"/>
                    <a:lumOff val="40000"/>
                  </a:schemeClr>
                </a:solidFill>
                <a:latin typeface="GeosansLight" pitchFamily="2" charset="0"/>
              </a:rPr>
              <a:t>for</a:t>
            </a:r>
            <a:r>
              <a:rPr lang="en-US" sz="7800" dirty="0">
                <a:solidFill>
                  <a:srgbClr val="EC5368"/>
                </a:solidFill>
                <a:latin typeface="GeosansLight" pitchFamily="2" charset="0"/>
              </a:rPr>
              <a:t> </a:t>
            </a:r>
            <a:r>
              <a:rPr lang="en-US" sz="7800" dirty="0">
                <a:solidFill>
                  <a:srgbClr val="3D3743"/>
                </a:solidFill>
                <a:latin typeface="GeosansLight" pitchFamily="2" charset="0"/>
              </a:rPr>
              <a:t>Watching</a:t>
            </a:r>
            <a:endParaRPr lang="bg-BG" sz="7800" dirty="0"/>
          </a:p>
        </p:txBody>
      </p:sp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761869" y="1171121"/>
            <a:ext cx="817860" cy="106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09" y="1408949"/>
            <a:ext cx="984930" cy="59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Jokomoro\Documents\b2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859" y="-27384"/>
            <a:ext cx="2340260" cy="21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4546"/>
      </p:ext>
    </p:extLst>
  </p:cSld>
  <p:clrMapOvr>
    <a:masterClrMapping/>
  </p:clrMapOvr>
  <p:transition spd="slow">
    <p:cov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3e3245de943f43fdd9847c5dbc28519f0c68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Words>366</Words>
  <Application>Microsoft Macintosh PowerPoint</Application>
  <PresentationFormat>A4 纸张(210x297 毫米)</PresentationFormat>
  <Paragraphs>33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李旭科书法 v1.4</vt:lpstr>
      <vt:lpstr>迷你简南宫</vt:lpstr>
      <vt:lpstr>宋体</vt:lpstr>
      <vt:lpstr>腾祥金砖黑繁</vt:lpstr>
      <vt:lpstr>FontAwesome</vt:lpstr>
      <vt:lpstr>GeosansLight</vt:lpstr>
      <vt:lpstr>New Cicle</vt:lpstr>
      <vt:lpstr>WeblySleek UI</vt:lpstr>
      <vt:lpstr>Arial</vt:lpstr>
      <vt:lpstr>Calibri</vt:lpstr>
      <vt:lpstr>Office Theme</vt:lpstr>
      <vt:lpstr>PowerPoint 演示文稿</vt:lpstr>
      <vt:lpstr>What is Mine Sweeper？</vt:lpstr>
      <vt:lpstr>My Version</vt:lpstr>
      <vt:lpstr>About Code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chenying0907</dc:creator>
  <cp:keywords/>
  <dc:description/>
  <cp:lastModifiedBy>haibaradu</cp:lastModifiedBy>
  <cp:revision>199</cp:revision>
  <dcterms:created xsi:type="dcterms:W3CDTF">2013-09-23T19:24:59Z</dcterms:created>
  <dcterms:modified xsi:type="dcterms:W3CDTF">2018-04-21T01:29:07Z</dcterms:modified>
  <cp:category/>
</cp:coreProperties>
</file>