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50"/>
  </p:notesMasterIdLst>
  <p:sldIdLst>
    <p:sldId id="256" r:id="rId5"/>
    <p:sldId id="258" r:id="rId6"/>
    <p:sldId id="261" r:id="rId7"/>
    <p:sldId id="358" r:id="rId8"/>
    <p:sldId id="377" r:id="rId9"/>
    <p:sldId id="379" r:id="rId10"/>
    <p:sldId id="353" r:id="rId11"/>
    <p:sldId id="314" r:id="rId12"/>
    <p:sldId id="357" r:id="rId13"/>
    <p:sldId id="317" r:id="rId14"/>
    <p:sldId id="387" r:id="rId15"/>
    <p:sldId id="386" r:id="rId16"/>
    <p:sldId id="319" r:id="rId17"/>
    <p:sldId id="312" r:id="rId18"/>
    <p:sldId id="260" r:id="rId19"/>
    <p:sldId id="313" r:id="rId20"/>
    <p:sldId id="315" r:id="rId21"/>
    <p:sldId id="316" r:id="rId22"/>
    <p:sldId id="323" r:id="rId23"/>
    <p:sldId id="324" r:id="rId24"/>
    <p:sldId id="325" r:id="rId25"/>
    <p:sldId id="320" r:id="rId26"/>
    <p:sldId id="322" r:id="rId27"/>
    <p:sldId id="321" r:id="rId28"/>
    <p:sldId id="327" r:id="rId29"/>
    <p:sldId id="328" r:id="rId30"/>
    <p:sldId id="331" r:id="rId31"/>
    <p:sldId id="341" r:id="rId32"/>
    <p:sldId id="342" r:id="rId33"/>
    <p:sldId id="343" r:id="rId34"/>
    <p:sldId id="380" r:id="rId35"/>
    <p:sldId id="385" r:id="rId36"/>
    <p:sldId id="354" r:id="rId37"/>
    <p:sldId id="355" r:id="rId38"/>
    <p:sldId id="356" r:id="rId39"/>
    <p:sldId id="359" r:id="rId40"/>
    <p:sldId id="360" r:id="rId41"/>
    <p:sldId id="361" r:id="rId42"/>
    <p:sldId id="362" r:id="rId43"/>
    <p:sldId id="363" r:id="rId44"/>
    <p:sldId id="364" r:id="rId45"/>
    <p:sldId id="370" r:id="rId46"/>
    <p:sldId id="371" r:id="rId47"/>
    <p:sldId id="375" r:id="rId48"/>
    <p:sldId id="376" r:id="rId4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51"/>
    </p:embeddedFon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Cambria Math" panose="02040503050406030204" pitchFamily="18" charset="0"/>
      <p:regular r:id="rId56"/>
    </p:embeddedFont>
    <p:embeddedFont>
      <p:font typeface="Nunito Light" pitchFamily="2" charset="0"/>
      <p:regular r:id="rId57"/>
      <p:italic r:id="rId58"/>
    </p:embeddedFont>
    <p:embeddedFont>
      <p:font typeface="Poppins" panose="00000500000000000000" pitchFamily="2" charset="0"/>
      <p:regular r:id="rId59"/>
      <p:bold r:id="rId60"/>
      <p:italic r:id="rId61"/>
      <p:boldItalic r:id="rId62"/>
    </p:embeddedFont>
    <p:embeddedFont>
      <p:font typeface="Poppins SemiBold" panose="00000700000000000000" pitchFamily="2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49CE"/>
    <a:srgbClr val="757575"/>
    <a:srgbClr val="43309F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5E0DF-1FEF-47ED-BC72-955C1E5F6B14}" v="128" dt="2022-11-28T08:22:21.527"/>
    <p1510:client id="{394F9BB1-F3B1-4868-89CA-28C196D83006}" v="2907" vWet="2910" dt="2022-11-27T16:42:04.604"/>
    <p1510:client id="{99BCF4FB-4E24-4BA3-B623-2F4292650F84}" vWet="2" dt="2022-11-27T16:43:36.917"/>
    <p1510:client id="{A43F91D3-DABB-4EF7-AB4A-8B533ECFDACF}" vWet="2" dt="2023-01-26T15:16:38.676"/>
    <p1510:client id="{C410F8B7-6451-4CEB-B945-57B76D96C5EA}" v="10" dt="2022-11-27T16:48:19.880"/>
  </p1510:revLst>
</p1510:revInfo>
</file>

<file path=ppt/tableStyles.xml><?xml version="1.0" encoding="utf-8"?>
<a:tblStyleLst xmlns:a="http://schemas.openxmlformats.org/drawingml/2006/main" def="{FF9AA5F4-A830-41C9-81F9-947532E8CBEE}">
  <a:tblStyle styleId="{FF9AA5F4-A830-41C9-81F9-947532E8CB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13.fntdata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font" Target="fonts/font16.fntdata"/><Relationship Id="rId5" Type="http://schemas.openxmlformats.org/officeDocument/2006/relationships/slide" Target="slides/slide1.xml"/><Relationship Id="rId61" Type="http://schemas.openxmlformats.org/officeDocument/2006/relationships/font" Target="fonts/font11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6.fntdata"/><Relationship Id="rId64" Type="http://schemas.openxmlformats.org/officeDocument/2006/relationships/font" Target="fonts/font14.fntdata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1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9.fntdata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7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font" Target="fonts/font1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d4e97ef0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d4e97ef0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2cdc6cee9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2cdc6cee9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4185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2cdc6cee9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2cdc6cee9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153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2cdc6cee9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2cdc6cee9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7645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2cdc6cee9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2cdc6cee9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702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d4e97ef0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2d4e97ef0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772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da052de2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2da052de2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2cdc6cee9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2cdc6cee9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20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2cdc6cee9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2cdc6cee9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340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2cdc6cee9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2cdc6cee9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058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2cdc6cee9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2cdc6cee9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68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d4e97ef0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d4e97ef0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2cdc6cee9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2cdc6cee9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98718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2cdc6cee9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2cdc6cee9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8704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2cdc6cee9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2cdc6cee9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2623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2cdc6cee9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2cdc6cee9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3423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2cdc6cee9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2cdc6cee9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9499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2cdc6cee9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2cdc6cee9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7579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2cdc6cee9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2cdc6cee9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Mostrerò un esempio di come funziona la reversibilità della </a:t>
            </a:r>
            <a:r>
              <a:rPr lang="it-IT" err="1"/>
              <a:t>bwt</a:t>
            </a:r>
            <a:r>
              <a:rPr lang="it-IT"/>
              <a:t>, come detto precedentemente avendo in input una stringa, in questo caso banana, avremo come risultante un’altra stringa, cioè </a:t>
            </a:r>
            <a:r>
              <a:rPr lang="it-IT" err="1"/>
              <a:t>nnbaaa</a:t>
            </a:r>
            <a:r>
              <a:rPr lang="it-IT"/>
              <a:t>, e con indice 4 della parola iniziale. Andiamo ad effettuare un ordinamento lessicografico della stringa L, e la nuova stringa la chiameremo F. Successivamente applichiamo la permutazione su F ma essa non sarà l’unica, infatti è possibile avere diverse permutazioni della stringa F in questo caso.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50247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2cdc6cee9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2cdc6cee9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6092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2cdc6cee9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2cdc6cee9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Di conseguenza la permutazione che ci interessa è basata sulla </a:t>
            </a:r>
            <a:r>
              <a:rPr lang="it-IT" err="1"/>
              <a:t>proprieta</a:t>
            </a:r>
            <a:r>
              <a:rPr lang="it-IT"/>
              <a:t> LF: cioè che per ogni carattere sigma l’i-esima </a:t>
            </a:r>
            <a:r>
              <a:rPr lang="it-IT" err="1"/>
              <a:t>occorrena</a:t>
            </a:r>
            <a:r>
              <a:rPr lang="it-IT"/>
              <a:t> di sigma in F corrisponde all’i-esima occorrenza di sigma in L. Quindi partendo dalla prima posizione di F, troviamo il carattere a, utilizzando la proprietà LF, tale carattere corrisponderà al carattere in </a:t>
            </a:r>
            <a:r>
              <a:rPr lang="it-IT" err="1"/>
              <a:t>poszione</a:t>
            </a:r>
            <a:r>
              <a:rPr lang="it-IT"/>
              <a:t> 4 sulla stringa L, </a:t>
            </a:r>
            <a:r>
              <a:rPr lang="it-IT" err="1"/>
              <a:t>ecc</a:t>
            </a:r>
            <a:r>
              <a:rPr lang="it-IT"/>
              <a:t>…. Diremo quindi che </a:t>
            </a:r>
            <a:r>
              <a:rPr lang="it-IT" err="1"/>
              <a:t>fL</a:t>
            </a:r>
            <a:r>
              <a:rPr lang="it-IT"/>
              <a:t> è la permutazione standard indotta su 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84989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2cdc6cee9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2cdc6cee9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Ricapitolando data la coppia </a:t>
            </a:r>
            <a:r>
              <a:rPr lang="it-IT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bwt</a:t>
            </a:r>
            <a:r>
              <a:rPr lang="it-I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(w)=(L,I) sarà possibile ricostruire w. Sia </a:t>
            </a:r>
            <a:r>
              <a:rPr lang="it-IT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</a:t>
            </a:r>
            <a:r>
              <a:rPr lang="it-I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permutazione standard indotta su L ed F di L t di I, dove t sarà la t-esima applicazione della permutazione standard su I. Avremo che w sarà uguale a lamba L per  la </a:t>
            </a:r>
            <a:r>
              <a:rPr lang="it-IT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produttoria</a:t>
            </a:r>
            <a:r>
              <a:rPr lang="it-I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tutte le permutazioni di L.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7568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d4e97ef0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2d4e97ef0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2cdc6cee9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2cdc6cee9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Quindi calcolati nella fase iniziale i valori di F e f di L a partire da 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70343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2cdc6cee9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2cdc6cee9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Calcoleremo tutti i valori di f di L i piccola di I grande con i che è compreso tra 1 e la size di L. Partendo dalla prima, quindi f di L 1 di 4 sappiamo essere uguale a 3, successivamente, per la seconda permutazione sappiamo essere uguale alla permutazione della prima permutazione, e cosi via… Infatti possiamo concludere che f di L i piccola di I sarà uguale a f di L per f di L i – 1 di I grande.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714395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2cdc6cee9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2cdc6cee9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Trovate tutte le permutazioni ora calcoliamo tutti i valori di lamba di L di i per tutti i valori i appena ottenuti. Infatti Lamba di L di 3 sarà uguale a b, ecc. fino a </a:t>
            </a:r>
            <a:r>
              <a:rPr lang="it-IT" err="1"/>
              <a:t>formasi</a:t>
            </a:r>
            <a:r>
              <a:rPr lang="it-IT"/>
              <a:t> l’intera stringa iniziale. Cioè banana.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86897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d4e97ef0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2d4e97ef0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Di seguito viene spiegata la variante </a:t>
            </a:r>
            <a:r>
              <a:rPr lang="it-IT" err="1"/>
              <a:t>Biettiva</a:t>
            </a:r>
            <a:r>
              <a:rPr lang="it-IT"/>
              <a:t> della BWT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88928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2cdc6cee9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2cdc6cee9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In particolare la variante </a:t>
            </a:r>
            <a:r>
              <a:rPr lang="it-IT" err="1"/>
              <a:t>biettiva</a:t>
            </a:r>
            <a:r>
              <a:rPr lang="it-IT"/>
              <a:t> proposta da David Allen Scott.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Avendo in Input una stringa W di lunghezza n, abbiamo in output una stringa W’ di lunghezza 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Rispetto alla BWT non abbiamo un indice I e questo utilizzando la fattorizzazione di Lyndon</a:t>
            </a:r>
          </a:p>
        </p:txBody>
      </p:sp>
    </p:spTree>
    <p:extLst>
      <p:ext uri="{BB962C8B-B14F-4D97-AF65-F5344CB8AC3E}">
        <p14:creationId xmlns:p14="http://schemas.microsoft.com/office/powerpoint/2010/main" val="32238485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2cdc6cee9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2cdc6cee9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In questo esempio possiamo notare che rispetto alla BWT non necessitiamo di un indice.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Dato W possiamo calcolare la matrice con le coniugazioni di W ed ordinarla e notare che l’indice nella matrice ordinata sarà sempre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Perché per definizione la parola di Lyndon è la più piccola tra tutte le sue coniugate.</a:t>
            </a:r>
          </a:p>
        </p:txBody>
      </p:sp>
    </p:spTree>
    <p:extLst>
      <p:ext uri="{BB962C8B-B14F-4D97-AF65-F5344CB8AC3E}">
        <p14:creationId xmlns:p14="http://schemas.microsoft.com/office/powerpoint/2010/main" val="38740653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2cdc6cee9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2cdc6cee9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Usando come esempio sempre W uguale a banana la prima cosa da fare è ricavare i fattori di Lyndon, in questo caso b, an, an, a dato che, come detto in precedenza, i fattori si ricavano lettera per lettera e la lettera successiva alla prima dev’essere minore, in termini lessicografico, di tutte le lettere precedenti.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48232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2cdc6cee9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2cdc6cee9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Dopo aver ricavato i fattori di Lyndon calcoliamo tutte le coniugate, in questo caso solo le coniugate dei fattori «an».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6224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2cdc6cee9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2cdc6cee9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Inseriamo in una lista tutti i fattori e le coniugate.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762853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2cdc6cee9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2cdc6cee9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Ora ordiniamo secondo l’ordine infinito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3590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2cdc6cee9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2cdc6cee9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0075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2cdc6cee9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2cdc6cee9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Il risultato della BBWT è l’ultima colonna a destra.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35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2cdc6cee9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2cdc6cee9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Ora, proviamo a ricavare la stringa iniziale dal risultato della BBWT.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Ordiniamo i caratteri di L secondo l’ordine lessicografico e costruiamo la permutazione standard f indotta su 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10754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2cdc6cee9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2cdc6cee9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Andiamo ad associare ogni lettera di </a:t>
            </a:r>
            <a:r>
              <a:rPr lang="it-IT" err="1"/>
              <a:t>L_sort</a:t>
            </a:r>
            <a:r>
              <a:rPr lang="it-IT"/>
              <a:t> all’occorrenza della stessa lettera in L e costruiamo F. </a:t>
            </a:r>
            <a:br>
              <a:rPr lang="it-IT"/>
            </a:br>
            <a:r>
              <a:rPr lang="it-IT"/>
              <a:t>Infine abbiamo questa permutazione standard di f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99294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2cdc6cee9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2cdc6cee9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Dopo aver calcolato f costruiamo i cicli su f.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582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2cdc6cee9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2cdc6cee9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Dopo aver associato ogni indice abbiamo ricavato la stringa di partenza.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44570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d4e97ef0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d4e97ef0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Vi ringraziamo per l’attenzione.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5832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2cdc6cee9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2cdc6cee9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991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2cdc6cee9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2cdc6cee9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977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d4e97ef0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2d4e97ef0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765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2cdc6cee9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2cdc6cee9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717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2cdc6cee9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2cdc6cee9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278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926475" y="1039950"/>
            <a:ext cx="4649100" cy="19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926475" y="3373050"/>
            <a:ext cx="2656200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6286800" y="0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3225" y="2221675"/>
            <a:ext cx="43878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982925"/>
            <a:ext cx="1126200" cy="8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3225" y="2899550"/>
            <a:ext cx="23694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0" y="0"/>
            <a:ext cx="28575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753090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372600" y="838625"/>
            <a:ext cx="4104600" cy="8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3372600" y="2233671"/>
            <a:ext cx="4104600" cy="20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/>
          <p:nvPr/>
        </p:nvSpPr>
        <p:spPr>
          <a:xfrm flipH="1">
            <a:off x="6286800" y="4822125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-777475" y="-951200"/>
            <a:ext cx="2981400" cy="2981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-308275" y="1426075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0800025" scaled="0"/>
        </a:gra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1772463" y="1654725"/>
            <a:ext cx="26385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1772463" y="2012990"/>
            <a:ext cx="2638500" cy="52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2"/>
          </p:nvPr>
        </p:nvSpPr>
        <p:spPr>
          <a:xfrm>
            <a:off x="5474937" y="1654725"/>
            <a:ext cx="26385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3"/>
          </p:nvPr>
        </p:nvSpPr>
        <p:spPr>
          <a:xfrm>
            <a:off x="5474937" y="2012990"/>
            <a:ext cx="2638500" cy="52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4" hasCustomPrompt="1"/>
          </p:nvPr>
        </p:nvSpPr>
        <p:spPr>
          <a:xfrm>
            <a:off x="1030563" y="1654725"/>
            <a:ext cx="6657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5" hasCustomPrompt="1"/>
          </p:nvPr>
        </p:nvSpPr>
        <p:spPr>
          <a:xfrm>
            <a:off x="4733038" y="1654725"/>
            <a:ext cx="6657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6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7"/>
          </p:nvPr>
        </p:nvSpPr>
        <p:spPr>
          <a:xfrm>
            <a:off x="1772463" y="3061675"/>
            <a:ext cx="26385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8"/>
          </p:nvPr>
        </p:nvSpPr>
        <p:spPr>
          <a:xfrm>
            <a:off x="1772463" y="3419940"/>
            <a:ext cx="2638500" cy="52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9"/>
          </p:nvPr>
        </p:nvSpPr>
        <p:spPr>
          <a:xfrm>
            <a:off x="5474937" y="3061675"/>
            <a:ext cx="26385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3"/>
          </p:nvPr>
        </p:nvSpPr>
        <p:spPr>
          <a:xfrm>
            <a:off x="5474937" y="3419940"/>
            <a:ext cx="2638500" cy="52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14" hasCustomPrompt="1"/>
          </p:nvPr>
        </p:nvSpPr>
        <p:spPr>
          <a:xfrm>
            <a:off x="1030563" y="3061675"/>
            <a:ext cx="6657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5" hasCustomPrompt="1"/>
          </p:nvPr>
        </p:nvSpPr>
        <p:spPr>
          <a:xfrm>
            <a:off x="4733038" y="3061675"/>
            <a:ext cx="6657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/>
          <p:nvPr/>
        </p:nvSpPr>
        <p:spPr>
          <a:xfrm>
            <a:off x="0" y="4822200"/>
            <a:ext cx="28575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8900732" scaled="0"/>
        </a:gra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713225" y="1456500"/>
            <a:ext cx="35193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title" idx="2"/>
          </p:nvPr>
        </p:nvSpPr>
        <p:spPr>
          <a:xfrm>
            <a:off x="4911425" y="1456500"/>
            <a:ext cx="35193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1"/>
          </p:nvPr>
        </p:nvSpPr>
        <p:spPr>
          <a:xfrm>
            <a:off x="4911425" y="1965600"/>
            <a:ext cx="3519300" cy="22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 b="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3"/>
          </p:nvPr>
        </p:nvSpPr>
        <p:spPr>
          <a:xfrm>
            <a:off x="713225" y="1965600"/>
            <a:ext cx="3519300" cy="22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 b="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title" idx="4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/>
          <p:nvPr/>
        </p:nvSpPr>
        <p:spPr>
          <a:xfrm flipH="1">
            <a:off x="6286800" y="4822125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9"/>
          <p:cNvSpPr/>
          <p:nvPr/>
        </p:nvSpPr>
        <p:spPr>
          <a:xfrm rot="10800000" flipH="1">
            <a:off x="0" y="0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-777475" y="4424625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 rot="10800000" flipH="1">
            <a:off x="0" y="0"/>
            <a:ext cx="28575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8"/>
          <p:cNvSpPr/>
          <p:nvPr/>
        </p:nvSpPr>
        <p:spPr>
          <a:xfrm flipH="1">
            <a:off x="6286800" y="4822125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-542100" y="436345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8"/>
          <p:cNvSpPr/>
          <p:nvPr/>
        </p:nvSpPr>
        <p:spPr>
          <a:xfrm>
            <a:off x="8430775" y="-81815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8"/>
          <p:cNvSpPr/>
          <p:nvPr/>
        </p:nvSpPr>
        <p:spPr>
          <a:xfrm>
            <a:off x="713225" y="479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8900732" scaled="0"/>
        </a:gra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9"/>
          <p:cNvSpPr/>
          <p:nvPr/>
        </p:nvSpPr>
        <p:spPr>
          <a:xfrm rot="10800000">
            <a:off x="7527900" y="0"/>
            <a:ext cx="1616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-561150" y="-81815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8239950" y="4237275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13225" y="-3914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5" r:id="rId6"/>
    <p:sldLayoutId id="2147483674" r:id="rId7"/>
    <p:sldLayoutId id="214748367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>
            <a:spLocks noGrp="1"/>
          </p:cNvSpPr>
          <p:nvPr>
            <p:ph type="ctrTitle"/>
          </p:nvPr>
        </p:nvSpPr>
        <p:spPr>
          <a:xfrm>
            <a:off x="567037" y="1618150"/>
            <a:ext cx="7785000" cy="12095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Compressione Dati</a:t>
            </a:r>
            <a:br>
              <a:rPr lang="en">
                <a:solidFill>
                  <a:schemeClr val="accent2"/>
                </a:solidFill>
              </a:rPr>
            </a:br>
            <a:r>
              <a:rPr lang="en">
                <a:solidFill>
                  <a:schemeClr val="lt2"/>
                </a:solidFill>
              </a:rPr>
              <a:t>Variante biettiva della BWT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236" name="Google Shape;236;p33"/>
          <p:cNvCxnSpPr>
            <a:cxnSpLocks/>
          </p:cNvCxnSpPr>
          <p:nvPr/>
        </p:nvCxnSpPr>
        <p:spPr>
          <a:xfrm>
            <a:off x="2324887" y="2975575"/>
            <a:ext cx="4229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33"/>
          <p:cNvSpPr/>
          <p:nvPr/>
        </p:nvSpPr>
        <p:spPr>
          <a:xfrm>
            <a:off x="7096000" y="3825650"/>
            <a:ext cx="2981400" cy="2981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3"/>
          <p:cNvSpPr/>
          <p:nvPr/>
        </p:nvSpPr>
        <p:spPr>
          <a:xfrm>
            <a:off x="7707775" y="3165300"/>
            <a:ext cx="381000" cy="38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3"/>
          <p:cNvSpPr/>
          <p:nvPr/>
        </p:nvSpPr>
        <p:spPr>
          <a:xfrm>
            <a:off x="8549975" y="2977775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3"/>
          <p:cNvSpPr/>
          <p:nvPr/>
        </p:nvSpPr>
        <p:spPr>
          <a:xfrm>
            <a:off x="-1081350" y="-635675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3"/>
          <p:cNvSpPr/>
          <p:nvPr/>
        </p:nvSpPr>
        <p:spPr>
          <a:xfrm>
            <a:off x="2361550" y="5395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94CE59FA-0491-8B54-B302-F6236A97D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437" y="493877"/>
            <a:ext cx="3912600" cy="472873"/>
          </a:xfrm>
        </p:spPr>
        <p:txBody>
          <a:bodyPr/>
          <a:lstStyle/>
          <a:p>
            <a:r>
              <a:rPr lang="it-IT"/>
              <a:t>Università degli studi di Salerno</a:t>
            </a:r>
          </a:p>
        </p:txBody>
      </p:sp>
      <p:pic>
        <p:nvPicPr>
          <p:cNvPr id="7" name="Google Shape;1921;p1">
            <a:extLst>
              <a:ext uri="{FF2B5EF4-FFF2-40B4-BE49-F238E27FC236}">
                <a16:creationId xmlns:a16="http://schemas.microsoft.com/office/drawing/2014/main" id="{C2C2B653-C5DC-286D-0B24-43B486B79B8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3437" y="437325"/>
            <a:ext cx="546525" cy="54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34;p33">
            <a:extLst>
              <a:ext uri="{FF2B5EF4-FFF2-40B4-BE49-F238E27FC236}">
                <a16:creationId xmlns:a16="http://schemas.microsoft.com/office/drawing/2014/main" id="{BE6DBD32-B191-6260-2F27-951FDDF4A53B}"/>
              </a:ext>
            </a:extLst>
          </p:cNvPr>
          <p:cNvSpPr txBox="1">
            <a:spLocks/>
          </p:cNvSpPr>
          <p:nvPr/>
        </p:nvSpPr>
        <p:spPr>
          <a:xfrm>
            <a:off x="856225" y="3165300"/>
            <a:ext cx="1210700" cy="3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37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it-IT" sz="1800">
                <a:solidFill>
                  <a:srgbClr val="D149CE"/>
                </a:solidFill>
              </a:rPr>
              <a:t>Studenti</a:t>
            </a:r>
          </a:p>
        </p:txBody>
      </p:sp>
      <p:sp>
        <p:nvSpPr>
          <p:cNvPr id="11" name="Google Shape;234;p33">
            <a:extLst>
              <a:ext uri="{FF2B5EF4-FFF2-40B4-BE49-F238E27FC236}">
                <a16:creationId xmlns:a16="http://schemas.microsoft.com/office/drawing/2014/main" id="{67FB495E-83ED-6B47-0CC3-02CC3C9195E6}"/>
              </a:ext>
            </a:extLst>
          </p:cNvPr>
          <p:cNvSpPr txBox="1">
            <a:spLocks/>
          </p:cNvSpPr>
          <p:nvPr/>
        </p:nvSpPr>
        <p:spPr>
          <a:xfrm>
            <a:off x="6104431" y="3165300"/>
            <a:ext cx="1210700" cy="3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37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it-IT" sz="1800">
                <a:solidFill>
                  <a:srgbClr val="D149CE"/>
                </a:solidFill>
              </a:rPr>
              <a:t>Docente</a:t>
            </a:r>
          </a:p>
        </p:txBody>
      </p:sp>
      <p:sp>
        <p:nvSpPr>
          <p:cNvPr id="12" name="Google Shape;283;p36">
            <a:extLst>
              <a:ext uri="{FF2B5EF4-FFF2-40B4-BE49-F238E27FC236}">
                <a16:creationId xmlns:a16="http://schemas.microsoft.com/office/drawing/2014/main" id="{75BDD863-67AE-F8E5-64CD-DD7D2FE1B45E}"/>
              </a:ext>
            </a:extLst>
          </p:cNvPr>
          <p:cNvSpPr txBox="1">
            <a:spLocks/>
          </p:cNvSpPr>
          <p:nvPr/>
        </p:nvSpPr>
        <p:spPr>
          <a:xfrm>
            <a:off x="856225" y="3434049"/>
            <a:ext cx="2981400" cy="128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800" b="0" i="0" u="none" strike="noStrike" cap="none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1400" err="1"/>
              <a:t>Baldi</a:t>
            </a:r>
            <a:r>
              <a:rPr lang="en-US" sz="1400"/>
              <a:t> Antonio</a:t>
            </a:r>
          </a:p>
          <a:p>
            <a:pPr marL="0" indent="0"/>
            <a:r>
              <a:rPr lang="en-US" sz="1400"/>
              <a:t>Cirillo Antonio</a:t>
            </a:r>
          </a:p>
          <a:p>
            <a:pPr marL="0" indent="0"/>
            <a:r>
              <a:rPr lang="en-US" sz="1400"/>
              <a:t>Sabato Vincenzo</a:t>
            </a:r>
          </a:p>
          <a:p>
            <a:pPr marL="0" indent="0"/>
            <a:r>
              <a:rPr lang="en-US" sz="1400" err="1"/>
              <a:t>Strianese</a:t>
            </a:r>
            <a:r>
              <a:rPr lang="en-US" sz="1400"/>
              <a:t> Davide Benedetto</a:t>
            </a:r>
          </a:p>
        </p:txBody>
      </p:sp>
      <p:sp>
        <p:nvSpPr>
          <p:cNvPr id="13" name="Google Shape;283;p36">
            <a:extLst>
              <a:ext uri="{FF2B5EF4-FFF2-40B4-BE49-F238E27FC236}">
                <a16:creationId xmlns:a16="http://schemas.microsoft.com/office/drawing/2014/main" id="{F753B12B-380D-9537-18F8-F82FE413C73B}"/>
              </a:ext>
            </a:extLst>
          </p:cNvPr>
          <p:cNvSpPr txBox="1">
            <a:spLocks/>
          </p:cNvSpPr>
          <p:nvPr/>
        </p:nvSpPr>
        <p:spPr>
          <a:xfrm>
            <a:off x="4796707" y="3461999"/>
            <a:ext cx="2518424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800" b="0" i="0" u="none" strike="noStrike" cap="none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r"/>
            <a:r>
              <a:rPr lang="en-US" sz="1400" err="1"/>
              <a:t>Carpentieri</a:t>
            </a:r>
            <a:r>
              <a:rPr lang="en-US" sz="1400"/>
              <a:t> Bruno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1" name="Google Shape;711;p56"/>
              <p:cNvSpPr txBox="1">
                <a:spLocks noGrp="1"/>
              </p:cNvSpPr>
              <p:nvPr>
                <p:ph type="subTitle" idx="3"/>
              </p:nvPr>
            </p:nvSpPr>
            <p:spPr>
              <a:xfrm>
                <a:off x="713275" y="1177000"/>
                <a:ext cx="7717399" cy="326247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9700" lvl="0" indent="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:r>
                  <a:rPr lang="it-IT"/>
                  <a:t>Definizione:</a:t>
                </a:r>
              </a:p>
              <a:p>
                <a:pPr marL="139700" lvl="0" indent="0">
                  <a:buNone/>
                </a:pPr>
                <a:r>
                  <a:rPr lang="it-IT"/>
                  <a:t>Sia </a:t>
                </a:r>
                <a:r>
                  <a:rPr lang="it-IT" b="1"/>
                  <a:t>Σ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b="1"/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it-IT" b="1"/>
                  <a:t> } </a:t>
                </a:r>
                <a:r>
                  <a:rPr lang="it-IT"/>
                  <a:t>un alfabeto e siano </a:t>
                </a:r>
                <a:r>
                  <a:rPr lang="it-IT" b="1"/>
                  <a:t>x </a:t>
                </a:r>
                <a:r>
                  <a:rPr lang="it-IT"/>
                  <a:t>ed </a:t>
                </a:r>
                <a:r>
                  <a:rPr lang="it-IT" b="1"/>
                  <a:t>y </a:t>
                </a:r>
                <a:r>
                  <a:rPr lang="it-IT"/>
                  <a:t>due parole definite su </a:t>
                </a:r>
                <a:r>
                  <a:rPr lang="it-IT" b="1"/>
                  <a:t>Σ</a:t>
                </a:r>
                <a:r>
                  <a:rPr lang="it-IT"/>
                  <a:t>.</a:t>
                </a:r>
              </a:p>
              <a:p>
                <a:pPr marL="139700" lvl="0" indent="0">
                  <a:buNone/>
                </a:pPr>
                <a:r>
                  <a:rPr lang="it-IT" b="1"/>
                  <a:t>x</a:t>
                </a:r>
                <a:r>
                  <a:rPr lang="it-IT"/>
                  <a:t> ed </a:t>
                </a:r>
                <a:r>
                  <a:rPr lang="it-IT" b="1"/>
                  <a:t>y</a:t>
                </a:r>
                <a:r>
                  <a:rPr lang="it-IT"/>
                  <a:t> si dicono </a:t>
                </a:r>
                <a:r>
                  <a:rPr lang="it-IT" b="1">
                    <a:solidFill>
                      <a:srgbClr val="D149CE"/>
                    </a:solidFill>
                  </a:rPr>
                  <a:t>coniugate</a:t>
                </a:r>
                <a:r>
                  <a:rPr lang="it-IT"/>
                  <a:t> se esistono due parole </a:t>
                </a:r>
                <a:r>
                  <a:rPr lang="it-IT" b="1"/>
                  <a:t>u, v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b="1" dirty="0"/>
                          <m:t>Σ</m:t>
                        </m:r>
                      </m:e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it-IT" b="1"/>
                  <a:t> </a:t>
                </a:r>
                <a:r>
                  <a:rPr lang="it-IT"/>
                  <a:t>tali che </a:t>
                </a:r>
              </a:p>
              <a:p>
                <a:pPr marL="482600" lvl="0" indent="-342900">
                  <a:buFont typeface="+mj-lt"/>
                  <a:buAutoNum type="arabicPeriod"/>
                </a:pPr>
                <a:r>
                  <a:rPr lang="it-IT"/>
                  <a:t>x = </a:t>
                </a:r>
                <a:r>
                  <a:rPr lang="it-IT" err="1"/>
                  <a:t>uv</a:t>
                </a:r>
                <a:endParaRPr lang="it-IT"/>
              </a:p>
              <a:p>
                <a:pPr marL="482600" lvl="0" indent="-342900">
                  <a:buFont typeface="+mj-lt"/>
                  <a:buAutoNum type="arabicPeriod"/>
                </a:pPr>
                <a:r>
                  <a:rPr lang="it-IT"/>
                  <a:t>y = vu </a:t>
                </a:r>
              </a:p>
              <a:p>
                <a:pPr marL="139700" lvl="0" indent="0">
                  <a:buNone/>
                </a:pPr>
                <a:r>
                  <a:rPr lang="it-IT">
                    <a:latin typeface="Poppins" panose="00000500000000000000" pitchFamily="2" charset="0"/>
                    <a:cs typeface="Poppins" panose="00000500000000000000" pitchFamily="2" charset="0"/>
                  </a:rPr>
                  <a:t>Diremo che u è una </a:t>
                </a:r>
                <a:r>
                  <a:rPr lang="it-IT" b="1">
                    <a:solidFill>
                      <a:srgbClr val="D149CE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rotazione</a:t>
                </a:r>
                <a:r>
                  <a:rPr lang="it-IT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it-IT" b="1">
                    <a:solidFill>
                      <a:srgbClr val="D149CE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ciclica</a:t>
                </a:r>
                <a:r>
                  <a:rPr lang="it-IT">
                    <a:latin typeface="Poppins" panose="00000500000000000000" pitchFamily="2" charset="0"/>
                    <a:cs typeface="Poppins" panose="00000500000000000000" pitchFamily="2" charset="0"/>
                  </a:rPr>
                  <a:t> di v se u e v sono </a:t>
                </a:r>
                <a:r>
                  <a:rPr lang="it-IT" b="1">
                    <a:solidFill>
                      <a:srgbClr val="D149CE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coniugate</a:t>
                </a:r>
                <a:r>
                  <a:rPr lang="it-IT">
                    <a:latin typeface="Poppins" panose="00000500000000000000" pitchFamily="2" charset="0"/>
                    <a:cs typeface="Poppins" panose="00000500000000000000" pitchFamily="2" charset="0"/>
                  </a:rPr>
                  <a:t>.</a:t>
                </a:r>
              </a:p>
              <a:p>
                <a:pPr marL="139700" lvl="0" indent="0">
                  <a:buNone/>
                </a:pPr>
                <a:endParaRPr lang="es-ES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pPr marL="139700" lvl="0" indent="0">
                  <a:buNone/>
                </a:pPr>
                <a:r>
                  <a:rPr lang="es-ES">
                    <a:latin typeface="Poppins" panose="00000500000000000000" pitchFamily="2" charset="0"/>
                    <a:cs typeface="Poppins" panose="00000500000000000000" pitchFamily="2" charset="0"/>
                  </a:rPr>
                  <a:t>Esempio:</a:t>
                </a:r>
              </a:p>
              <a:p>
                <a:r>
                  <a:rPr lang="es-ES">
                    <a:latin typeface="Poppins" panose="00000500000000000000" pitchFamily="2" charset="0"/>
                    <a:cs typeface="Poppins" panose="00000500000000000000" pitchFamily="2" charset="0"/>
                  </a:rPr>
                  <a:t>Siano x = abcd e y = cdab, in questo caso u = ab e v = cd </a:t>
                </a:r>
              </a:p>
            </p:txBody>
          </p:sp>
        </mc:Choice>
        <mc:Fallback xmlns="">
          <p:sp>
            <p:nvSpPr>
              <p:cNvPr id="711" name="Google Shape;711;p5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3"/>
              </p:nvPr>
            </p:nvSpPr>
            <p:spPr>
              <a:xfrm>
                <a:off x="713275" y="1177000"/>
                <a:ext cx="7717399" cy="32624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2" name="Google Shape;712;p56"/>
          <p:cNvSpPr txBox="1">
            <a:spLocks noGrp="1"/>
          </p:cNvSpPr>
          <p:nvPr>
            <p:ph type="title" idx="4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Coniugazione</a:t>
            </a:r>
            <a:endParaRPr/>
          </a:p>
        </p:txBody>
      </p:sp>
      <p:sp>
        <p:nvSpPr>
          <p:cNvPr id="713" name="Google Shape;713;p56"/>
          <p:cNvSpPr/>
          <p:nvPr/>
        </p:nvSpPr>
        <p:spPr>
          <a:xfrm>
            <a:off x="6267975" y="-12285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6"/>
          <p:cNvSpPr/>
          <p:nvPr/>
        </p:nvSpPr>
        <p:spPr>
          <a:xfrm>
            <a:off x="7793225" y="38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53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1" name="Google Shape;711;p56"/>
              <p:cNvSpPr txBox="1">
                <a:spLocks noGrp="1"/>
              </p:cNvSpPr>
              <p:nvPr>
                <p:ph type="subTitle" idx="3"/>
              </p:nvPr>
            </p:nvSpPr>
            <p:spPr>
              <a:xfrm>
                <a:off x="713275" y="1177000"/>
                <a:ext cx="7717399" cy="326247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9700" lvl="0" indent="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:r>
                  <a:rPr lang="es-ES">
                    <a:latin typeface="Poppins" panose="00000500000000000000" pitchFamily="2" charset="0"/>
                    <a:cs typeface="Poppins" panose="00000500000000000000" pitchFamily="2" charset="0"/>
                  </a:rPr>
                  <a:t>Una parola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𝒘</m:t>
                    </m:r>
                  </m:oMath>
                </a14:m>
                <a:r>
                  <a:rPr lang="es-ES">
                    <a:latin typeface="Poppins" panose="00000500000000000000" pitchFamily="2" charset="0"/>
                    <a:cs typeface="Poppins" panose="00000500000000000000" pitchFamily="2" charset="0"/>
                  </a:rPr>
                  <a:t> è </a:t>
                </a:r>
                <a:r>
                  <a:rPr lang="es-ES" b="1">
                    <a:solidFill>
                      <a:srgbClr val="D149CE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primitiva</a:t>
                </a:r>
                <a:r>
                  <a:rPr lang="es-ES" b="1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s-ES">
                    <a:latin typeface="Poppins" panose="00000500000000000000" pitchFamily="2" charset="0"/>
                    <a:cs typeface="Poppins" panose="00000500000000000000" pitchFamily="2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𝒘</m:t>
                    </m:r>
                    <m:r>
                      <a:rPr lang="it-IT" b="1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=</m:t>
                    </m:r>
                    <m:sSup>
                      <m:sSupPr>
                        <m:ctrlPr>
                          <a:rPr lang="it-IT" b="1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𝒗</m:t>
                        </m:r>
                      </m:e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s-ES" b="1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s-ES">
                    <a:latin typeface="Poppins" panose="00000500000000000000" pitchFamily="2" charset="0"/>
                    <a:cs typeface="Poppins" panose="00000500000000000000" pitchFamily="2" charset="0"/>
                  </a:rPr>
                  <a:t>implica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𝒏</m:t>
                    </m:r>
                    <m:r>
                      <a:rPr lang="it-IT" b="1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=</m:t>
                    </m:r>
                    <m:r>
                      <a:rPr lang="it-IT" b="1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𝟏</m:t>
                    </m:r>
                  </m:oMath>
                </a14:m>
                <a:r>
                  <a:rPr lang="es-ES">
                    <a:latin typeface="Poppins" panose="00000500000000000000" pitchFamily="2" charset="0"/>
                    <a:cs typeface="Poppins" panose="00000500000000000000" pitchFamily="2" charset="0"/>
                  </a:rPr>
                  <a:t>.</a:t>
                </a:r>
              </a:p>
              <a:p>
                <a:pPr marL="139700" lvl="0" indent="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:r>
                  <a:rPr lang="es-ES">
                    <a:latin typeface="Poppins" panose="00000500000000000000" pitchFamily="2" charset="0"/>
                    <a:cs typeface="Poppins" panose="00000500000000000000" pitchFamily="2" charset="0"/>
                  </a:rPr>
                  <a:t>Una </a:t>
                </a:r>
                <a:r>
                  <a:rPr lang="es-ES" b="1">
                    <a:solidFill>
                      <a:srgbClr val="D149CE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parola di Lyndon</a:t>
                </a:r>
                <a:r>
                  <a:rPr lang="es-ES">
                    <a:solidFill>
                      <a:srgbClr val="D149CE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s-ES">
                    <a:latin typeface="Poppins" panose="00000500000000000000" pitchFamily="2" charset="0"/>
                    <a:cs typeface="Poppins" panose="00000500000000000000" pitchFamily="2" charset="0"/>
                  </a:rPr>
                  <a:t>è una parola primitiva che è minore di tutte le sue coniugate rispetto all’ordine lessicografico.</a:t>
                </a:r>
              </a:p>
              <a:p>
                <a:pPr marL="139700" lvl="0" indent="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:endParaRPr lang="es-ES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pPr marL="139700" lvl="0" indent="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:r>
                  <a:rPr lang="es-ES">
                    <a:latin typeface="Poppins" panose="00000500000000000000" pitchFamily="2" charset="0"/>
                    <a:cs typeface="Poppins" panose="00000500000000000000" pitchFamily="2" charset="0"/>
                  </a:rPr>
                  <a:t>Esempio:</a:t>
                </a:r>
              </a:p>
              <a:p>
                <a:pPr marL="139700" lvl="0" indent="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:r>
                  <a:rPr lang="es-ES">
                    <a:latin typeface="Poppins" panose="00000500000000000000" pitchFamily="2" charset="0"/>
                    <a:cs typeface="Poppins" panose="00000500000000000000" pitchFamily="2" charset="0"/>
                  </a:rPr>
                  <a:t>La parola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𝒃𝒂𝒏𝒂𝒏𝒂</m:t>
                    </m:r>
                  </m:oMath>
                </a14:m>
                <a:r>
                  <a:rPr lang="es-ES">
                    <a:latin typeface="Poppins" panose="00000500000000000000" pitchFamily="2" charset="0"/>
                    <a:cs typeface="Poppins" panose="00000500000000000000" pitchFamily="2" charset="0"/>
                  </a:rPr>
                  <a:t> non è una parola di Lyndon in quanto la sua coniugata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𝒂𝒏𝒂𝒏𝒂𝒃</m:t>
                    </m:r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≤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𝒍𝒆𝒙</m:t>
                        </m:r>
                      </m:sub>
                    </m:sSub>
                    <m:r>
                      <a:rPr lang="it-IT" b="1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 </m:t>
                    </m:r>
                    <m:r>
                      <a:rPr lang="it-IT" b="1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𝒃𝒂𝒏𝒂𝒏𝒂</m:t>
                    </m:r>
                  </m:oMath>
                </a14:m>
                <a:r>
                  <a:rPr lang="es-ES">
                    <a:latin typeface="Poppins" panose="00000500000000000000" pitchFamily="2" charset="0"/>
                    <a:cs typeface="Poppins" panose="00000500000000000000" pitchFamily="2" charset="0"/>
                  </a:rPr>
                  <a:t>.</a:t>
                </a:r>
              </a:p>
              <a:p>
                <a:pPr marL="139700" lvl="0" indent="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:r>
                  <a:rPr lang="es-ES">
                    <a:latin typeface="Poppins" panose="00000500000000000000" pitchFamily="2" charset="0"/>
                    <a:cs typeface="Poppins" panose="00000500000000000000" pitchFamily="2" charset="0"/>
                  </a:rPr>
                  <a:t>La parola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𝒂𝒃𝒂𝒏𝒂𝒏</m:t>
                    </m:r>
                  </m:oMath>
                </a14:m>
                <a:r>
                  <a:rPr lang="es-ES">
                    <a:latin typeface="Poppins" panose="00000500000000000000" pitchFamily="2" charset="0"/>
                    <a:cs typeface="Poppins" panose="00000500000000000000" pitchFamily="2" charset="0"/>
                  </a:rPr>
                  <a:t> è una parola di Lyndon in quanto è pù piccola di tutte le sue coniugate (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𝒂𝒏𝒂𝒃𝒂𝒏</m:t>
                    </m:r>
                    <m:r>
                      <a:rPr lang="it-IT" b="1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, </m:t>
                    </m:r>
                    <m:r>
                      <a:rPr lang="it-IT" b="1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𝒂𝒏𝒂𝒏𝒂𝒃</m:t>
                    </m:r>
                    <m:r>
                      <a:rPr lang="it-IT" b="1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, </m:t>
                    </m:r>
                    <m:r>
                      <a:rPr lang="it-IT" b="1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𝒃𝒂𝒏𝒂𝒏𝒂</m:t>
                    </m:r>
                    <m:r>
                      <a:rPr lang="it-IT" b="1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, </m:t>
                    </m:r>
                    <m:r>
                      <a:rPr lang="it-IT" b="1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𝒏𝒂𝒃𝒂𝒏𝒂</m:t>
                    </m:r>
                    <m:r>
                      <a:rPr lang="it-IT" b="1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, </m:t>
                    </m:r>
                    <m:r>
                      <a:rPr lang="it-IT" b="1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𝒏𝒂𝒏𝒂𝒃𝒂</m:t>
                    </m:r>
                  </m:oMath>
                </a14:m>
                <a:r>
                  <a:rPr lang="es-ES">
                    <a:latin typeface="Poppins" panose="00000500000000000000" pitchFamily="2" charset="0"/>
                    <a:cs typeface="Poppins" panose="00000500000000000000" pitchFamily="2" charset="0"/>
                  </a:rPr>
                  <a:t>).</a:t>
                </a:r>
              </a:p>
              <a:p>
                <a:pPr marL="139700" lvl="0" indent="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:endParaRPr lang="es-ES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mc:Choice>
        <mc:Fallback xmlns="">
          <p:sp>
            <p:nvSpPr>
              <p:cNvPr id="711" name="Google Shape;711;p5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3"/>
              </p:nvPr>
            </p:nvSpPr>
            <p:spPr>
              <a:xfrm>
                <a:off x="713275" y="1177000"/>
                <a:ext cx="7717399" cy="3262478"/>
              </a:xfrm>
              <a:prstGeom prst="rect">
                <a:avLst/>
              </a:prstGeom>
              <a:blipFill>
                <a:blip r:embed="rId3"/>
                <a:stretch>
                  <a:fillRect r="-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2" name="Google Shape;712;p56"/>
          <p:cNvSpPr txBox="1">
            <a:spLocks noGrp="1"/>
          </p:cNvSpPr>
          <p:nvPr>
            <p:ph type="title" idx="4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Parole di Lyndon</a:t>
            </a:r>
            <a:endParaRPr/>
          </a:p>
        </p:txBody>
      </p:sp>
      <p:sp>
        <p:nvSpPr>
          <p:cNvPr id="713" name="Google Shape;713;p56"/>
          <p:cNvSpPr/>
          <p:nvPr/>
        </p:nvSpPr>
        <p:spPr>
          <a:xfrm>
            <a:off x="6267975" y="-12285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6"/>
          <p:cNvSpPr/>
          <p:nvPr/>
        </p:nvSpPr>
        <p:spPr>
          <a:xfrm>
            <a:off x="7793225" y="38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714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1" name="Google Shape;711;p56"/>
              <p:cNvSpPr txBox="1">
                <a:spLocks noGrp="1"/>
              </p:cNvSpPr>
              <p:nvPr>
                <p:ph type="subTitle" idx="3"/>
              </p:nvPr>
            </p:nvSpPr>
            <p:spPr>
              <a:xfrm>
                <a:off x="713275" y="1177000"/>
                <a:ext cx="7717399" cy="326247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9700" lvl="0" indent="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:endParaRPr lang="es-ES">
                  <a:latin typeface="Poppins" panose="00000500000000000000" pitchFamily="2" charset="0"/>
                  <a:ea typeface="Cambria Math" panose="02040503050406030204" pitchFamily="18" charset="0"/>
                  <a:cs typeface="Poppins" panose="00000500000000000000" pitchFamily="2" charset="0"/>
                </a:endParaRPr>
              </a:p>
              <a:p>
                <a:pPr marL="139700" indent="0">
                  <a:buNone/>
                </a:pPr>
                <a:r>
                  <a:rPr lang="es-ES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Sia </a:t>
                </a:r>
                <a:r>
                  <a:rPr lang="el-GR" b="1">
                    <a:latin typeface="Cambria Math" panose="02040503050406030204" pitchFamily="18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Σ</a:t>
                </a:r>
                <a:r>
                  <a:rPr lang="it-IT" b="1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 </a:t>
                </a:r>
                <a:r>
                  <a:rPr lang="it-IT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un alfabeto e sia </a:t>
                </a:r>
                <a:r>
                  <a:rPr lang="it-IT" b="1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w</a:t>
                </a:r>
                <a:r>
                  <a:rPr lang="it-IT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 una stringa definita sull’alfabeto </a:t>
                </a:r>
                <a:r>
                  <a:rPr lang="el-GR" b="1">
                    <a:latin typeface="Cambria Math" panose="02040503050406030204" pitchFamily="18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Σ</a:t>
                </a:r>
                <a:r>
                  <a:rPr lang="es-ES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.</a:t>
                </a:r>
              </a:p>
              <a:p>
                <a:pPr marL="139700" indent="0">
                  <a:buNone/>
                </a:pPr>
                <a:r>
                  <a:rPr lang="es-ES" err="1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Definiamo</a:t>
                </a:r>
                <a:r>
                  <a:rPr lang="es-ES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 la </a:t>
                </a:r>
                <a:r>
                  <a:rPr lang="es-ES" b="1" err="1">
                    <a:solidFill>
                      <a:srgbClr val="D149CE"/>
                    </a:solidFill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funzione</a:t>
                </a:r>
                <a:r>
                  <a:rPr lang="es-ES" b="1">
                    <a:solidFill>
                      <a:srgbClr val="D149CE"/>
                    </a:solidFill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 di </a:t>
                </a:r>
                <a:r>
                  <a:rPr lang="es-ES" b="1" err="1">
                    <a:solidFill>
                      <a:srgbClr val="D149CE"/>
                    </a:solidFill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etichettatura</a:t>
                </a:r>
                <a:r>
                  <a:rPr lang="es-ES" b="1">
                    <a:solidFill>
                      <a:srgbClr val="D149CE"/>
                    </a:solidFill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ppins" panose="00000500000000000000" pitchFamily="2" charset="0"/>
                          </a:rPr>
                          <m:t>λ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ppins" panose="00000500000000000000" pitchFamily="2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s-ES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 </a:t>
                </a:r>
                <a:r>
                  <a:rPr lang="es-ES" err="1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sulla</a:t>
                </a:r>
                <a:r>
                  <a:rPr lang="es-ES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 </a:t>
                </a:r>
                <a:r>
                  <a:rPr lang="es-ES" err="1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stringa</a:t>
                </a:r>
                <a:r>
                  <a:rPr lang="es-ES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 w come </a:t>
                </a:r>
                <a:r>
                  <a:rPr lang="es-ES" err="1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segue</a:t>
                </a:r>
                <a:r>
                  <a:rPr lang="es-ES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:</a:t>
                </a:r>
              </a:p>
              <a:p>
                <a:pPr marL="139700" indent="0">
                  <a:buNone/>
                </a:pPr>
                <a:endParaRPr lang="it-IT" i="1">
                  <a:latin typeface="Poppins" panose="00000500000000000000" pitchFamily="2" charset="0"/>
                  <a:ea typeface="Cambria Math" panose="02040503050406030204" pitchFamily="18" charset="0"/>
                  <a:cs typeface="Poppins" panose="00000500000000000000" pitchFamily="2" charset="0"/>
                </a:endParaRPr>
              </a:p>
              <a:p>
                <a:pPr marL="13970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ppins" panose="00000500000000000000" pitchFamily="2" charset="0"/>
                          </a:rPr>
                          <m:t>λ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ppins" panose="00000500000000000000" pitchFamily="2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s-ES" b="1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(i)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it-IT" b="1" i="0" smtClean="0">
                            <a:latin typeface="Poppins" panose="00000500000000000000" pitchFamily="2" charset="0"/>
                            <a:ea typeface="Cambria Math" panose="02040503050406030204" pitchFamily="18" charset="0"/>
                            <a:cs typeface="Poppins" panose="00000500000000000000" pitchFamily="2" charset="0"/>
                          </a:rPr>
                          <m:t>w</m:t>
                        </m:r>
                      </m:e>
                      <m:sub>
                        <m:r>
                          <a:rPr lang="it-IT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ppins" panose="00000500000000000000" pitchFamily="2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s-ES" b="1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 </a:t>
                </a:r>
              </a:p>
              <a:p>
                <a:pPr marL="139700" indent="0">
                  <a:buNone/>
                </a:pPr>
                <a:endParaRPr lang="es-ES">
                  <a:latin typeface="Poppins" panose="00000500000000000000" pitchFamily="2" charset="0"/>
                  <a:ea typeface="Cambria Math" panose="02040503050406030204" pitchFamily="18" charset="0"/>
                  <a:cs typeface="Poppins" panose="00000500000000000000" pitchFamily="2" charset="0"/>
                </a:endParaRPr>
              </a:p>
              <a:p>
                <a:pPr marL="139700" indent="0">
                  <a:buNone/>
                </a:pPr>
                <a:r>
                  <a:rPr lang="es-ES" err="1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dove</a:t>
                </a:r>
                <a:r>
                  <a:rPr lang="es-ES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it-IT" b="1" i="0" smtClean="0">
                            <a:latin typeface="Poppins" panose="00000500000000000000" pitchFamily="2" charset="0"/>
                            <a:ea typeface="Cambria Math" panose="02040503050406030204" pitchFamily="18" charset="0"/>
                            <a:cs typeface="Poppins" panose="00000500000000000000" pitchFamily="2" charset="0"/>
                          </a:rPr>
                          <m:t>w</m:t>
                        </m:r>
                      </m:e>
                      <m:sub>
                        <m:r>
                          <a:rPr lang="it-IT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ppins" panose="00000500000000000000" pitchFamily="2" charset="0"/>
                          </a:rPr>
                          <m:t>𝒊</m:t>
                        </m:r>
                      </m:sub>
                    </m:sSub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oppins" panose="00000500000000000000" pitchFamily="2" charset="0"/>
                      </a:rPr>
                      <m:t> </m:t>
                    </m:r>
                  </m:oMath>
                </a14:m>
                <a:r>
                  <a:rPr lang="es-ES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è </a:t>
                </a:r>
                <a:r>
                  <a:rPr lang="es-ES" err="1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l’i-esimo</a:t>
                </a:r>
                <a:r>
                  <a:rPr lang="es-ES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 </a:t>
                </a:r>
                <a:r>
                  <a:rPr lang="es-ES" err="1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carattere</a:t>
                </a:r>
                <a:r>
                  <a:rPr lang="es-ES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 </a:t>
                </a:r>
                <a:r>
                  <a:rPr lang="es-ES" err="1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della</a:t>
                </a:r>
                <a:r>
                  <a:rPr lang="es-ES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 </a:t>
                </a:r>
                <a:r>
                  <a:rPr lang="es-ES" err="1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stringa</a:t>
                </a:r>
                <a:r>
                  <a:rPr lang="es-ES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 </a:t>
                </a:r>
                <a:r>
                  <a:rPr lang="es-ES" b="1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w</a:t>
                </a:r>
                <a:r>
                  <a:rPr lang="es-ES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.</a:t>
                </a:r>
              </a:p>
              <a:p>
                <a:pPr marL="139700" indent="0">
                  <a:buNone/>
                </a:pPr>
                <a:r>
                  <a:rPr lang="es-ES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Per </a:t>
                </a:r>
                <a:r>
                  <a:rPr lang="es-ES" err="1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convenzione</a:t>
                </a:r>
                <a:r>
                  <a:rPr lang="es-ES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 il </a:t>
                </a:r>
                <a:r>
                  <a:rPr lang="es-ES" err="1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carattere</a:t>
                </a:r>
                <a:r>
                  <a:rPr lang="es-ES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it-IT" b="1" i="0" smtClean="0">
                            <a:latin typeface="Poppins" panose="00000500000000000000" pitchFamily="2" charset="0"/>
                            <a:ea typeface="Cambria Math" panose="02040503050406030204" pitchFamily="18" charset="0"/>
                            <a:cs typeface="Poppins" panose="00000500000000000000" pitchFamily="2" charset="0"/>
                          </a:rPr>
                          <m:t>w</m:t>
                        </m:r>
                      </m:e>
                      <m:sub>
                        <m:r>
                          <a:rPr lang="it-IT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ppins" panose="00000500000000000000" pitchFamily="2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s-ES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 viene denotato con </a:t>
                </a:r>
                <a:r>
                  <a:rPr lang="es-ES" b="1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first(w) </a:t>
                </a:r>
                <a:r>
                  <a:rPr lang="es-ES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mentre l’ultimo carattere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it-IT" b="1" i="0" smtClean="0">
                            <a:latin typeface="Poppins" panose="00000500000000000000" pitchFamily="2" charset="0"/>
                            <a:ea typeface="Cambria Math" panose="02040503050406030204" pitchFamily="18" charset="0"/>
                            <a:cs typeface="Poppins" panose="00000500000000000000" pitchFamily="2" charset="0"/>
                          </a:rPr>
                          <m:t>w</m:t>
                        </m:r>
                      </m:e>
                      <m:sub>
                        <m:r>
                          <a:rPr lang="it-IT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ppins" panose="00000500000000000000" pitchFamily="2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s-ES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 con </a:t>
                </a:r>
                <a:r>
                  <a:rPr lang="es-ES" b="1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last(w)</a:t>
                </a:r>
                <a:r>
                  <a:rPr lang="es-ES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.</a:t>
                </a:r>
              </a:p>
              <a:p>
                <a:pPr marL="139700" indent="0">
                  <a:buNone/>
                </a:pPr>
                <a:endParaRPr lang="es-ES">
                  <a:latin typeface="Poppins" panose="00000500000000000000" pitchFamily="2" charset="0"/>
                  <a:ea typeface="Cambria Math" panose="02040503050406030204" pitchFamily="18" charset="0"/>
                  <a:cs typeface="Poppins" panose="00000500000000000000" pitchFamily="2" charset="0"/>
                </a:endParaRPr>
              </a:p>
              <a:p>
                <a:pPr marL="139700" indent="0">
                  <a:buNone/>
                </a:pPr>
                <a:r>
                  <a:rPr lang="es-ES" err="1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Esempio</a:t>
                </a:r>
                <a:r>
                  <a:rPr lang="es-ES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:</a:t>
                </a:r>
              </a:p>
              <a:p>
                <a:r>
                  <a:rPr lang="es-ES" err="1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Sia</a:t>
                </a:r>
                <a:r>
                  <a:rPr lang="es-ES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 w = </a:t>
                </a:r>
                <a:r>
                  <a:rPr lang="es-ES" err="1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catamarano</a:t>
                </a:r>
                <a:r>
                  <a:rPr lang="es-ES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,  </a:t>
                </a:r>
                <a:r>
                  <a:rPr lang="es-ES" err="1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allora</a:t>
                </a:r>
                <a:r>
                  <a:rPr lang="es-ES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ppins" panose="00000500000000000000" pitchFamily="2" charset="0"/>
                          </a:rPr>
                          <m:t>λ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ppins" panose="00000500000000000000" pitchFamily="2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s-ES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(2) = a, first(w)=c, last(w)=o </a:t>
                </a:r>
              </a:p>
              <a:p>
                <a:pPr marL="139700" indent="0">
                  <a:buNone/>
                </a:pPr>
                <a:endParaRPr lang="es-ES">
                  <a:latin typeface="Poppins" panose="00000500000000000000" pitchFamily="2" charset="0"/>
                  <a:ea typeface="Cambria Math" panose="02040503050406030204" pitchFamily="18" charset="0"/>
                  <a:cs typeface="Poppins" panose="00000500000000000000" pitchFamily="2" charset="0"/>
                </a:endParaRPr>
              </a:p>
            </p:txBody>
          </p:sp>
        </mc:Choice>
        <mc:Fallback xmlns="">
          <p:sp>
            <p:nvSpPr>
              <p:cNvPr id="711" name="Google Shape;711;p5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3"/>
              </p:nvPr>
            </p:nvSpPr>
            <p:spPr>
              <a:xfrm>
                <a:off x="713275" y="1177000"/>
                <a:ext cx="7717399" cy="32624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2" name="Google Shape;712;p56"/>
              <p:cNvSpPr txBox="1">
                <a:spLocks noGrp="1"/>
              </p:cNvSpPr>
              <p:nvPr>
                <p:ph type="title" idx="4"/>
              </p:nvPr>
            </p:nvSpPr>
            <p:spPr>
              <a:xfrm>
                <a:off x="713225" y="539500"/>
                <a:ext cx="7717500" cy="478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"/>
                  <a:t>Funzione di etichettatura </a:t>
                </a:r>
                <a:br>
                  <a:rPr lang="en"/>
                </a:br>
                <a:r>
                  <a:rPr lang="en"/>
                  <a:t>lambda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"/>
                  <a:t>)</a:t>
                </a:r>
                <a:endParaRPr/>
              </a:p>
            </p:txBody>
          </p:sp>
        </mc:Choice>
        <mc:Fallback xmlns="">
          <p:sp>
            <p:nvSpPr>
              <p:cNvPr id="712" name="Google Shape;712;p5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"/>
              </p:nvPr>
            </p:nvSpPr>
            <p:spPr>
              <a:xfrm>
                <a:off x="713225" y="539500"/>
                <a:ext cx="7717500" cy="478200"/>
              </a:xfrm>
              <a:prstGeom prst="rect">
                <a:avLst/>
              </a:prstGeom>
              <a:blipFill>
                <a:blip r:embed="rId4"/>
                <a:stretch>
                  <a:fillRect l="-1896" t="-71795" b="-9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3" name="Google Shape;713;p56"/>
          <p:cNvSpPr/>
          <p:nvPr/>
        </p:nvSpPr>
        <p:spPr>
          <a:xfrm>
            <a:off x="6267975" y="-12285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6"/>
          <p:cNvSpPr/>
          <p:nvPr/>
        </p:nvSpPr>
        <p:spPr>
          <a:xfrm>
            <a:off x="7793225" y="38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564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1" name="Google Shape;711;p56"/>
              <p:cNvSpPr txBox="1">
                <a:spLocks noGrp="1"/>
              </p:cNvSpPr>
              <p:nvPr>
                <p:ph type="subTitle" idx="3"/>
              </p:nvPr>
            </p:nvSpPr>
            <p:spPr>
              <a:xfrm>
                <a:off x="713275" y="1177000"/>
                <a:ext cx="7717399" cy="326247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9700" lvl="0" indent="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:r>
                  <a:rPr lang="it-IT"/>
                  <a:t>Definizione:</a:t>
                </a:r>
              </a:p>
              <a:p>
                <a:pPr marL="139700" lvl="0" indent="0">
                  <a:buNone/>
                </a:pPr>
                <a:r>
                  <a:rPr lang="it-IT"/>
                  <a:t>Sia </a:t>
                </a:r>
                <a:r>
                  <a:rPr lang="it-IT" b="1"/>
                  <a:t>X </a:t>
                </a:r>
                <a:r>
                  <a:rPr lang="it-IT"/>
                  <a:t>un insieme, diremo che una funzione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it-IT"/>
                  <a:t> </a:t>
                </a:r>
                <a:r>
                  <a:rPr lang="it-IT" b="1">
                    <a:solidFill>
                      <a:srgbClr val="D149CE"/>
                    </a:solidFill>
                  </a:rPr>
                  <a:t>biettiva </a:t>
                </a:r>
                <a:r>
                  <a:rPr lang="it-IT">
                    <a:solidFill>
                      <a:srgbClr val="757575"/>
                    </a:solidFill>
                  </a:rPr>
                  <a:t>è una </a:t>
                </a:r>
                <a:r>
                  <a:rPr lang="it-IT" b="1">
                    <a:solidFill>
                      <a:srgbClr val="D149CE"/>
                    </a:solidFill>
                  </a:rPr>
                  <a:t>permutazione di X</a:t>
                </a:r>
                <a:r>
                  <a:rPr lang="it-IT"/>
                  <a:t>. Se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1, …,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it-IT"/>
                  <a:t> è un insieme finito, una permutazione di X è abitualmente rappresentato come segue</a:t>
                </a:r>
              </a:p>
              <a:p>
                <a:pPr marL="1397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             2      …   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  …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it-IT"/>
              </a:p>
              <a:p>
                <a:pPr marL="139700" lvl="0" indent="0">
                  <a:buNone/>
                </a:pPr>
                <a:endParaRPr lang="it-IT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pPr marL="139700" lvl="0" indent="0">
                  <a:buNone/>
                </a:pPr>
                <a:r>
                  <a:rPr lang="it-IT">
                    <a:latin typeface="Poppins" panose="00000500000000000000" pitchFamily="2" charset="0"/>
                    <a:cs typeface="Poppins" panose="00000500000000000000" pitchFamily="2" charset="0"/>
                  </a:rPr>
                  <a:t>Esempio:</a:t>
                </a:r>
              </a:p>
              <a:p>
                <a:r>
                  <a:rPr lang="it-IT">
                    <a:latin typeface="Poppins" panose="00000500000000000000" pitchFamily="2" charset="0"/>
                    <a:cs typeface="Poppins" panose="00000500000000000000" pitchFamily="2" charset="0"/>
                  </a:rPr>
                  <a:t>Sia X = {1, …, n} un insieme finito, e f: X </a:t>
                </a:r>
                <a:r>
                  <a:rPr lang="it-IT">
                    <a:latin typeface="Cambria Math" panose="02040503050406030204" pitchFamily="18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→</a:t>
                </a:r>
                <a:r>
                  <a:rPr lang="it-IT">
                    <a:latin typeface="Poppins" panose="00000500000000000000" pitchFamily="2" charset="0"/>
                    <a:cs typeface="Poppins" panose="00000500000000000000" pitchFamily="2" charset="0"/>
                  </a:rPr>
                  <a:t> X definita come segue:</a:t>
                </a:r>
                <a:br>
                  <a:rPr lang="it-IT">
                    <a:latin typeface="Poppins" panose="00000500000000000000" pitchFamily="2" charset="0"/>
                    <a:cs typeface="Poppins" panose="00000500000000000000" pitchFamily="2" charset="0"/>
                  </a:rPr>
                </a:br>
                <a:r>
                  <a:rPr lang="it-IT">
                    <a:latin typeface="Poppins" panose="00000500000000000000" pitchFamily="2" charset="0"/>
                    <a:cs typeface="Poppins" panose="00000500000000000000" pitchFamily="2" charset="0"/>
                  </a:rPr>
                  <a:t>f(i) = i + 1 </a:t>
                </a:r>
                <a:r>
                  <a:rPr lang="it-IT">
                    <a:latin typeface="Cambria Math" panose="02040503050406030204" pitchFamily="18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∀ </a:t>
                </a:r>
                <a:r>
                  <a:rPr lang="it-IT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i da 1 a n-1 e f(n) = 1. </a:t>
                </a:r>
                <a:br>
                  <a:rPr lang="it-IT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</a:br>
                <a:endParaRPr lang="it-IT">
                  <a:latin typeface="Poppins" panose="00000500000000000000" pitchFamily="2" charset="0"/>
                  <a:ea typeface="Cambria Math" panose="02040503050406030204" pitchFamily="18" charset="0"/>
                  <a:cs typeface="Poppins" panose="00000500000000000000" pitchFamily="2" charset="0"/>
                </a:endParaRPr>
              </a:p>
              <a:p>
                <a:pPr marL="139700" indent="0">
                  <a:buNone/>
                </a:pPr>
                <a:r>
                  <a:rPr lang="it-IT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       Si ha la seguente permutazione:</a:t>
                </a:r>
                <a:br>
                  <a:rPr lang="it-IT">
                    <a:latin typeface="Poppins" panose="00000500000000000000" pitchFamily="2" charset="0"/>
                    <a:ea typeface="Cambria Math" panose="02040503050406030204" pitchFamily="18" charset="0"/>
                    <a:cs typeface="Poppins" panose="00000500000000000000" pitchFamily="2" charset="0"/>
                  </a:rPr>
                </a:br>
                <a:endParaRPr lang="it-IT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mc:Choice>
        <mc:Fallback xmlns="">
          <p:sp>
            <p:nvSpPr>
              <p:cNvPr id="711" name="Google Shape;711;p5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3"/>
              </p:nvPr>
            </p:nvSpPr>
            <p:spPr>
              <a:xfrm>
                <a:off x="713275" y="1177000"/>
                <a:ext cx="7717399" cy="3262478"/>
              </a:xfrm>
              <a:prstGeom prst="rect">
                <a:avLst/>
              </a:prstGeom>
              <a:blipFill>
                <a:blip r:embed="rId3"/>
                <a:stretch>
                  <a:fillRect r="-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2" name="Google Shape;712;p56"/>
          <p:cNvSpPr txBox="1">
            <a:spLocks noGrp="1"/>
          </p:cNvSpPr>
          <p:nvPr>
            <p:ph type="title" idx="4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Permutazione</a:t>
            </a:r>
            <a:endParaRPr/>
          </a:p>
        </p:txBody>
      </p:sp>
      <p:sp>
        <p:nvSpPr>
          <p:cNvPr id="713" name="Google Shape;713;p56"/>
          <p:cNvSpPr/>
          <p:nvPr/>
        </p:nvSpPr>
        <p:spPr>
          <a:xfrm>
            <a:off x="6267975" y="-12285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6"/>
          <p:cNvSpPr/>
          <p:nvPr/>
        </p:nvSpPr>
        <p:spPr>
          <a:xfrm>
            <a:off x="7793225" y="38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160E8C22-3F5D-9909-2ECC-707EFF958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632744"/>
              </p:ext>
            </p:extLst>
          </p:nvPr>
        </p:nvGraphicFramePr>
        <p:xfrm>
          <a:off x="1253323" y="3966500"/>
          <a:ext cx="5014652" cy="732460"/>
        </p:xfrm>
        <a:graphic>
          <a:graphicData uri="http://schemas.openxmlformats.org/drawingml/2006/table">
            <a:tbl>
              <a:tblPr firstRow="1" bandRow="1">
                <a:tableStyleId>{FF9AA5F4-A830-41C9-81F9-947532E8CBEE}</a:tableStyleId>
              </a:tblPr>
              <a:tblGrid>
                <a:gridCol w="1253663">
                  <a:extLst>
                    <a:ext uri="{9D8B030D-6E8A-4147-A177-3AD203B41FA5}">
                      <a16:colId xmlns:a16="http://schemas.microsoft.com/office/drawing/2014/main" val="2985320449"/>
                    </a:ext>
                  </a:extLst>
                </a:gridCol>
                <a:gridCol w="1253663">
                  <a:extLst>
                    <a:ext uri="{9D8B030D-6E8A-4147-A177-3AD203B41FA5}">
                      <a16:colId xmlns:a16="http://schemas.microsoft.com/office/drawing/2014/main" val="3935737338"/>
                    </a:ext>
                  </a:extLst>
                </a:gridCol>
                <a:gridCol w="1253663">
                  <a:extLst>
                    <a:ext uri="{9D8B030D-6E8A-4147-A177-3AD203B41FA5}">
                      <a16:colId xmlns:a16="http://schemas.microsoft.com/office/drawing/2014/main" val="769935895"/>
                    </a:ext>
                  </a:extLst>
                </a:gridCol>
                <a:gridCol w="1253663">
                  <a:extLst>
                    <a:ext uri="{9D8B030D-6E8A-4147-A177-3AD203B41FA5}">
                      <a16:colId xmlns:a16="http://schemas.microsoft.com/office/drawing/2014/main" val="729667192"/>
                    </a:ext>
                  </a:extLst>
                </a:gridCol>
              </a:tblGrid>
              <a:tr h="366230">
                <a:tc>
                  <a:txBody>
                    <a:bodyPr/>
                    <a:lstStyle/>
                    <a:p>
                      <a:r>
                        <a:rPr lang="it-IT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3614"/>
                  </a:ext>
                </a:extLst>
              </a:tr>
              <a:tr h="366230">
                <a:tc>
                  <a:txBody>
                    <a:bodyPr/>
                    <a:lstStyle/>
                    <a:p>
                      <a:r>
                        <a:rPr lang="it-IT"/>
                        <a:t>f(1)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f(2)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f(n)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194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807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>
            <a:spLocks noGrp="1"/>
          </p:cNvSpPr>
          <p:nvPr>
            <p:ph type="title"/>
          </p:nvPr>
        </p:nvSpPr>
        <p:spPr>
          <a:xfrm>
            <a:off x="2018725" y="2731800"/>
            <a:ext cx="510655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/>
              <a:t>L</a:t>
            </a:r>
            <a:r>
              <a:rPr lang="en" sz="3200"/>
              <a:t>a trasformata di </a:t>
            </a:r>
            <a:r>
              <a:rPr lang="it-IT" sz="3200"/>
              <a:t>Burrows-Wheeler</a:t>
            </a:r>
            <a:endParaRPr sz="3200"/>
          </a:p>
        </p:txBody>
      </p:sp>
      <p:sp>
        <p:nvSpPr>
          <p:cNvPr id="301" name="Google Shape;301;p38"/>
          <p:cNvSpPr txBox="1">
            <a:spLocks noGrp="1"/>
          </p:cNvSpPr>
          <p:nvPr>
            <p:ph type="title" idx="2"/>
          </p:nvPr>
        </p:nvSpPr>
        <p:spPr>
          <a:xfrm>
            <a:off x="3924898" y="1581150"/>
            <a:ext cx="1294203" cy="8715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03" name="Google Shape;303;p38"/>
          <p:cNvSpPr/>
          <p:nvPr/>
        </p:nvSpPr>
        <p:spPr>
          <a:xfrm>
            <a:off x="5992700" y="3858000"/>
            <a:ext cx="637500" cy="637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8"/>
          <p:cNvSpPr/>
          <p:nvPr/>
        </p:nvSpPr>
        <p:spPr>
          <a:xfrm>
            <a:off x="7745700" y="-741600"/>
            <a:ext cx="2162700" cy="2162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5" name="Google Shape;305;p38"/>
          <p:cNvCxnSpPr/>
          <p:nvPr/>
        </p:nvCxnSpPr>
        <p:spPr>
          <a:xfrm>
            <a:off x="4008900" y="2452725"/>
            <a:ext cx="1126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Google Shape;306;p38"/>
          <p:cNvSpPr/>
          <p:nvPr/>
        </p:nvSpPr>
        <p:spPr>
          <a:xfrm>
            <a:off x="-1607075" y="3416900"/>
            <a:ext cx="2981400" cy="2981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8"/>
          <p:cNvSpPr/>
          <p:nvPr/>
        </p:nvSpPr>
        <p:spPr>
          <a:xfrm>
            <a:off x="892050" y="4162250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815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0801400" scaled="0"/>
        </a:gra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>
            <a:spLocks noGrp="1"/>
          </p:cNvSpPr>
          <p:nvPr>
            <p:ph type="title"/>
          </p:nvPr>
        </p:nvSpPr>
        <p:spPr>
          <a:xfrm>
            <a:off x="3372600" y="838625"/>
            <a:ext cx="4104600" cy="8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/>
              <a:t>L</a:t>
            </a:r>
            <a:r>
              <a:rPr lang="en" sz="2800"/>
              <a:t>a trasformata di </a:t>
            </a:r>
            <a:r>
              <a:rPr lang="it-IT" sz="2800"/>
              <a:t>Burrows-Wheeler</a:t>
            </a:r>
            <a:endParaRPr/>
          </a:p>
        </p:txBody>
      </p:sp>
      <p:sp>
        <p:nvSpPr>
          <p:cNvPr id="292" name="Google Shape;292;p37"/>
          <p:cNvSpPr txBox="1">
            <a:spLocks noGrp="1"/>
          </p:cNvSpPr>
          <p:nvPr>
            <p:ph type="subTitle" idx="1"/>
          </p:nvPr>
        </p:nvSpPr>
        <p:spPr>
          <a:xfrm>
            <a:off x="3372600" y="2233671"/>
            <a:ext cx="4104600" cy="1615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L’algoritmo BWT: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>
                <a:solidFill>
                  <a:srgbClr val="D149CE"/>
                </a:solidFill>
              </a:rPr>
              <a:t>INPUT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Una stringa </a:t>
            </a:r>
            <a:r>
              <a:rPr lang="it-IT" b="1"/>
              <a:t>w</a:t>
            </a:r>
            <a:r>
              <a:rPr lang="it-IT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>
                <a:solidFill>
                  <a:srgbClr val="D149CE"/>
                </a:solidFill>
              </a:rPr>
              <a:t>OUTPUT</a:t>
            </a:r>
            <a:endParaRPr lang="it-IT">
              <a:solidFill>
                <a:srgbClr val="D149C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Una coppia </a:t>
            </a:r>
            <a:r>
              <a:rPr lang="it-IT" b="1"/>
              <a:t>(L, I)</a:t>
            </a:r>
            <a:r>
              <a:rPr lang="it-IT"/>
              <a:t>, dove </a:t>
            </a:r>
            <a:r>
              <a:rPr lang="it-IT" b="1"/>
              <a:t>L</a:t>
            </a:r>
            <a:r>
              <a:rPr lang="it-IT"/>
              <a:t> è una stringa e </a:t>
            </a:r>
            <a:r>
              <a:rPr lang="it-IT" b="1"/>
              <a:t>I</a:t>
            </a:r>
            <a:r>
              <a:rPr lang="it-IT"/>
              <a:t> un indice.</a:t>
            </a:r>
          </a:p>
        </p:txBody>
      </p:sp>
      <p:sp>
        <p:nvSpPr>
          <p:cNvPr id="293" name="Google Shape;293;p37"/>
          <p:cNvSpPr/>
          <p:nvPr/>
        </p:nvSpPr>
        <p:spPr>
          <a:xfrm>
            <a:off x="1822925" y="2136475"/>
            <a:ext cx="381000" cy="38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4" name="Google Shape;294;p37"/>
          <p:cNvCxnSpPr/>
          <p:nvPr/>
        </p:nvCxnSpPr>
        <p:spPr>
          <a:xfrm>
            <a:off x="3372600" y="2025038"/>
            <a:ext cx="1272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6"/>
          <p:cNvSpPr txBox="1">
            <a:spLocks noGrp="1"/>
          </p:cNvSpPr>
          <p:nvPr>
            <p:ph type="title" idx="4"/>
          </p:nvPr>
        </p:nvSpPr>
        <p:spPr>
          <a:xfrm>
            <a:off x="408476" y="7327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Matrice BWT</a:t>
            </a:r>
            <a:endParaRPr/>
          </a:p>
        </p:txBody>
      </p:sp>
      <p:sp>
        <p:nvSpPr>
          <p:cNvPr id="713" name="Google Shape;713;p56"/>
          <p:cNvSpPr/>
          <p:nvPr/>
        </p:nvSpPr>
        <p:spPr>
          <a:xfrm>
            <a:off x="6267975" y="-12285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6"/>
          <p:cNvSpPr/>
          <p:nvPr/>
        </p:nvSpPr>
        <p:spPr>
          <a:xfrm>
            <a:off x="7793225" y="38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711;p56">
                <a:extLst>
                  <a:ext uri="{FF2B5EF4-FFF2-40B4-BE49-F238E27FC236}">
                    <a16:creationId xmlns:a16="http://schemas.microsoft.com/office/drawing/2014/main" id="{5B0E2B96-EEF7-F938-DA80-B8E00F379D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476" y="1438139"/>
                <a:ext cx="7877569" cy="28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Poppins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139700" indent="0">
                  <a:buFont typeface="Poppins"/>
                  <a:buNone/>
                </a:pPr>
                <a:r>
                  <a:rPr lang="it-IT" sz="1800"/>
                  <a:t>Per ottenere </a:t>
                </a:r>
                <a:r>
                  <a:rPr lang="it-IT" sz="1800" b="1">
                    <a:solidFill>
                      <a:srgbClr val="D149CE"/>
                    </a:solidFill>
                  </a:rPr>
                  <a:t>bwt(w)</a:t>
                </a:r>
                <a:r>
                  <a:rPr lang="it-IT" sz="1800"/>
                  <a:t> occorre innanzitutto costruire la </a:t>
                </a:r>
                <a:r>
                  <a:rPr lang="it-IT" sz="1800" b="1" err="1">
                    <a:solidFill>
                      <a:srgbClr val="D149CE"/>
                    </a:solidFill>
                  </a:rPr>
                  <a:t>bwt-matrix</a:t>
                </a:r>
                <a:r>
                  <a:rPr lang="it-IT" sz="1800">
                    <a:solidFill>
                      <a:schemeClr val="bg1">
                        <a:lumMod val="10000"/>
                      </a:schemeClr>
                    </a:solidFill>
                  </a:rPr>
                  <a:t>. </a:t>
                </a:r>
              </a:p>
              <a:p>
                <a:pPr marL="482600" indent="-342900">
                  <a:spcBef>
                    <a:spcPts val="1000"/>
                  </a:spcBef>
                  <a:buFont typeface="+mj-lt"/>
                  <a:buAutoNum type="arabicPeriod"/>
                </a:pPr>
                <a:r>
                  <a:rPr lang="it-IT" sz="1800"/>
                  <a:t>Si costruiscono tutte le coniugate della stringa </a:t>
                </a:r>
                <a:r>
                  <a:rPr lang="it-IT" sz="1800" b="1">
                    <a:solidFill>
                      <a:srgbClr val="D149CE"/>
                    </a:solidFill>
                  </a:rPr>
                  <a:t>w</a:t>
                </a:r>
                <a:r>
                  <a:rPr lang="it-IT" sz="1800"/>
                  <a:t>. L’insieme di tutte le coniugate di </a:t>
                </a:r>
                <a:r>
                  <a:rPr lang="it-IT" sz="1800" b="1">
                    <a:solidFill>
                      <a:srgbClr val="D149CE"/>
                    </a:solidFill>
                  </a:rPr>
                  <a:t>w</a:t>
                </a:r>
                <a:r>
                  <a:rPr lang="it-IT" sz="1800"/>
                  <a:t> definisce la matrice </a:t>
                </a:r>
                <a14:m>
                  <m:oMath xmlns:m="http://schemas.openxmlformats.org/officeDocument/2006/math">
                    <m:r>
                      <a:rPr lang="it-IT" sz="1800" i="1" smtClean="0">
                        <a:solidFill>
                          <a:srgbClr val="D149CE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it-IT" sz="1800" b="1" i="1" smtClean="0">
                        <a:solidFill>
                          <a:srgbClr val="D149C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800" b="1" i="1" smtClean="0">
                        <a:solidFill>
                          <a:srgbClr val="D149CE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it-IT" sz="1800" b="1" i="1" smtClean="0">
                        <a:solidFill>
                          <a:srgbClr val="D149CE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800"/>
                  <a:t>.</a:t>
                </a:r>
              </a:p>
              <a:p>
                <a:pPr marL="482600" indent="-342900">
                  <a:spcBef>
                    <a:spcPts val="1000"/>
                  </a:spcBef>
                  <a:buFont typeface="+mj-lt"/>
                  <a:buAutoNum type="arabicPeriod"/>
                </a:pPr>
                <a:r>
                  <a:rPr lang="it-IT" sz="1800"/>
                  <a:t>Si ordinano le coniugate in ordine lessicografico.</a:t>
                </a:r>
              </a:p>
              <a:p>
                <a:pPr marL="482600" indent="-342900">
                  <a:spcBef>
                    <a:spcPts val="1000"/>
                  </a:spcBef>
                  <a:spcAft>
                    <a:spcPts val="1000"/>
                  </a:spcAft>
                  <a:buFont typeface="+mj-lt"/>
                  <a:buAutoNum type="arabicPeriod"/>
                </a:pPr>
                <a:r>
                  <a:rPr lang="it-IT" sz="1800"/>
                  <a:t>L’insieme di tutte le coniugate ordinate formerà l’insieme delle righe della </a:t>
                </a:r>
                <a:r>
                  <a:rPr lang="it-IT" sz="1800" b="1" err="1">
                    <a:solidFill>
                      <a:srgbClr val="D149CE"/>
                    </a:solidFill>
                  </a:rPr>
                  <a:t>bwt-matrix</a:t>
                </a:r>
                <a:r>
                  <a:rPr lang="it-IT" sz="1800"/>
                  <a:t>.</a:t>
                </a:r>
              </a:p>
            </p:txBody>
          </p:sp>
        </mc:Choice>
        <mc:Fallback xmlns="">
          <p:sp>
            <p:nvSpPr>
              <p:cNvPr id="8" name="Google Shape;711;p56">
                <a:extLst>
                  <a:ext uri="{FF2B5EF4-FFF2-40B4-BE49-F238E27FC236}">
                    <a16:creationId xmlns:a16="http://schemas.microsoft.com/office/drawing/2014/main" id="{5B0E2B96-EEF7-F938-DA80-B8E00F379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76" y="1438139"/>
                <a:ext cx="7877569" cy="2887000"/>
              </a:xfrm>
              <a:prstGeom prst="rect">
                <a:avLst/>
              </a:prstGeom>
              <a:blipFill>
                <a:blip r:embed="rId3"/>
                <a:stretch>
                  <a:fillRect r="-3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0556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6"/>
          <p:cNvSpPr txBox="1">
            <a:spLocks noGrp="1"/>
          </p:cNvSpPr>
          <p:nvPr>
            <p:ph type="subTitle" idx="3"/>
          </p:nvPr>
        </p:nvSpPr>
        <p:spPr>
          <a:xfrm>
            <a:off x="408476" y="1286975"/>
            <a:ext cx="6364858" cy="974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Sia </a:t>
            </a:r>
            <a:r>
              <a:rPr lang="en-US" sz="1800" b="1">
                <a:solidFill>
                  <a:srgbClr val="D149CE"/>
                </a:solidFill>
              </a:rPr>
              <a:t>w</a:t>
            </a:r>
            <a:r>
              <a:rPr lang="en-US" sz="1800"/>
              <a:t> = </a:t>
            </a:r>
            <a:r>
              <a:rPr lang="en-US" sz="1800" i="1"/>
              <a:t>banana</a:t>
            </a:r>
          </a:p>
          <a:p>
            <a:pPr marL="482600" lvl="0" indent="-342900" algn="l" rtl="0">
              <a:spcBef>
                <a:spcPts val="10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1800"/>
              <a:t>Si </a:t>
            </a:r>
            <a:r>
              <a:rPr lang="en-US" sz="1800" err="1"/>
              <a:t>costruiscono</a:t>
            </a:r>
            <a:r>
              <a:rPr lang="en-US" sz="1800"/>
              <a:t> </a:t>
            </a:r>
            <a:r>
              <a:rPr lang="en-US" sz="1800" err="1"/>
              <a:t>tutte</a:t>
            </a:r>
            <a:r>
              <a:rPr lang="en-US" sz="1800"/>
              <a:t> le </a:t>
            </a:r>
            <a:r>
              <a:rPr lang="en-US" sz="1800" err="1"/>
              <a:t>coniugate</a:t>
            </a:r>
            <a:r>
              <a:rPr lang="en-US" sz="1800"/>
              <a:t> della </a:t>
            </a:r>
            <a:r>
              <a:rPr lang="en-US" sz="1800" err="1"/>
              <a:t>stringa</a:t>
            </a:r>
            <a:r>
              <a:rPr lang="en-US" sz="1800"/>
              <a:t> </a:t>
            </a:r>
            <a:r>
              <a:rPr lang="en-US" sz="1800" b="1">
                <a:solidFill>
                  <a:srgbClr val="D149CE"/>
                </a:solidFill>
              </a:rPr>
              <a:t>w</a:t>
            </a:r>
            <a:r>
              <a:rPr lang="en-US" sz="1800"/>
              <a:t>.</a:t>
            </a:r>
          </a:p>
        </p:txBody>
      </p:sp>
      <p:sp>
        <p:nvSpPr>
          <p:cNvPr id="712" name="Google Shape;712;p56"/>
          <p:cNvSpPr txBox="1">
            <a:spLocks noGrp="1"/>
          </p:cNvSpPr>
          <p:nvPr>
            <p:ph type="title" idx="4"/>
          </p:nvPr>
        </p:nvSpPr>
        <p:spPr>
          <a:xfrm>
            <a:off x="408476" y="7327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Matrice BWT</a:t>
            </a:r>
            <a:endParaRPr/>
          </a:p>
        </p:txBody>
      </p:sp>
      <p:sp>
        <p:nvSpPr>
          <p:cNvPr id="713" name="Google Shape;713;p56"/>
          <p:cNvSpPr/>
          <p:nvPr/>
        </p:nvSpPr>
        <p:spPr>
          <a:xfrm>
            <a:off x="6267975" y="-12285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6"/>
          <p:cNvSpPr/>
          <p:nvPr/>
        </p:nvSpPr>
        <p:spPr>
          <a:xfrm>
            <a:off x="7793225" y="38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11;p56">
            <a:extLst>
              <a:ext uri="{FF2B5EF4-FFF2-40B4-BE49-F238E27FC236}">
                <a16:creationId xmlns:a16="http://schemas.microsoft.com/office/drawing/2014/main" id="{2DC53C6F-677F-0EB5-CE97-C03AF5749EA1}"/>
              </a:ext>
            </a:extLst>
          </p:cNvPr>
          <p:cNvSpPr txBox="1">
            <a:spLocks/>
          </p:cNvSpPr>
          <p:nvPr/>
        </p:nvSpPr>
        <p:spPr>
          <a:xfrm>
            <a:off x="3057813" y="2261862"/>
            <a:ext cx="2644603" cy="2651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en-US" sz="1800"/>
              <a:t>b    a    n    a    n    a</a:t>
            </a:r>
          </a:p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en-US" sz="1800"/>
              <a:t>a    n	a    n    a    b</a:t>
            </a:r>
          </a:p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en-US" sz="1800"/>
              <a:t>n    a	n    a    b    a</a:t>
            </a:r>
          </a:p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en-US" sz="1800"/>
              <a:t>a    n    a    b    a    n</a:t>
            </a:r>
          </a:p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en-US" sz="1800"/>
              <a:t>n    a	b    a    n    a</a:t>
            </a:r>
          </a:p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en-US" sz="1800"/>
              <a:t>a    b    a    n    a   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A8E0194A-6383-CCE3-9872-04C3858332E8}"/>
                  </a:ext>
                </a:extLst>
              </p:cNvPr>
              <p:cNvSpPr txBox="1"/>
              <p:nvPr/>
            </p:nvSpPr>
            <p:spPr>
              <a:xfrm>
                <a:off x="1492320" y="3281922"/>
                <a:ext cx="15654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1" i="1" smtClean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d>
                        <m:dPr>
                          <m:ctrlPr>
                            <a:rPr lang="it-IT" sz="3200" b="1" i="1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1" i="1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it-IT" sz="3200" b="0" i="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it-IT" sz="320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A8E0194A-6383-CCE3-9872-04C385833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320" y="3281922"/>
                <a:ext cx="156549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609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6"/>
          <p:cNvSpPr txBox="1">
            <a:spLocks noGrp="1"/>
          </p:cNvSpPr>
          <p:nvPr>
            <p:ph type="subTitle" idx="3"/>
          </p:nvPr>
        </p:nvSpPr>
        <p:spPr>
          <a:xfrm>
            <a:off x="408476" y="1286976"/>
            <a:ext cx="6364858" cy="9820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Sia </a:t>
            </a:r>
            <a:r>
              <a:rPr lang="en-US" sz="1800" b="1">
                <a:solidFill>
                  <a:srgbClr val="D149CE"/>
                </a:solidFill>
              </a:rPr>
              <a:t>w</a:t>
            </a:r>
            <a:r>
              <a:rPr lang="en-US" sz="1800"/>
              <a:t> = </a:t>
            </a:r>
            <a:r>
              <a:rPr lang="en-US" sz="1800" i="1"/>
              <a:t>banana</a:t>
            </a:r>
          </a:p>
          <a:p>
            <a:pPr marL="482600" indent="-342900">
              <a:spcBef>
                <a:spcPts val="1000"/>
              </a:spcBef>
              <a:buFont typeface="+mj-lt"/>
              <a:buAutoNum type="arabicPeriod" startAt="2"/>
            </a:pPr>
            <a:r>
              <a:rPr lang="it-IT" sz="1800"/>
              <a:t>Si ordinano le coniugate in ordine lessicografico.</a:t>
            </a:r>
          </a:p>
        </p:txBody>
      </p:sp>
      <p:sp>
        <p:nvSpPr>
          <p:cNvPr id="712" name="Google Shape;712;p56"/>
          <p:cNvSpPr txBox="1">
            <a:spLocks noGrp="1"/>
          </p:cNvSpPr>
          <p:nvPr>
            <p:ph type="title" idx="4"/>
          </p:nvPr>
        </p:nvSpPr>
        <p:spPr>
          <a:xfrm>
            <a:off x="408476" y="7327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Matrice BWT</a:t>
            </a:r>
            <a:endParaRPr/>
          </a:p>
        </p:txBody>
      </p:sp>
      <p:sp>
        <p:nvSpPr>
          <p:cNvPr id="713" name="Google Shape;713;p56"/>
          <p:cNvSpPr/>
          <p:nvPr/>
        </p:nvSpPr>
        <p:spPr>
          <a:xfrm>
            <a:off x="6267975" y="-12285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6"/>
          <p:cNvSpPr/>
          <p:nvPr/>
        </p:nvSpPr>
        <p:spPr>
          <a:xfrm>
            <a:off x="7793225" y="38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711;p56">
            <a:extLst>
              <a:ext uri="{FF2B5EF4-FFF2-40B4-BE49-F238E27FC236}">
                <a16:creationId xmlns:a16="http://schemas.microsoft.com/office/drawing/2014/main" id="{210B1327-75F0-E70E-2D7E-9F88071E0C15}"/>
              </a:ext>
            </a:extLst>
          </p:cNvPr>
          <p:cNvSpPr txBox="1">
            <a:spLocks/>
          </p:cNvSpPr>
          <p:nvPr/>
        </p:nvSpPr>
        <p:spPr>
          <a:xfrm>
            <a:off x="5429280" y="2236039"/>
            <a:ext cx="2924861" cy="257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82600" indent="-342900">
              <a:spcBef>
                <a:spcPts val="1000"/>
              </a:spcBef>
              <a:buFont typeface="Poppins"/>
              <a:buAutoNum type="arabicPlain"/>
            </a:pPr>
            <a:r>
              <a:rPr lang="en-US" sz="1800"/>
              <a:t>a    b    a    n    a    n</a:t>
            </a:r>
          </a:p>
          <a:p>
            <a:pPr marL="482600" indent="-342900">
              <a:spcBef>
                <a:spcPts val="1000"/>
              </a:spcBef>
              <a:buFont typeface="Poppins"/>
              <a:buAutoNum type="arabicPlain"/>
            </a:pPr>
            <a:r>
              <a:rPr lang="en-US" sz="1800"/>
              <a:t>a    n    a    b    a    n</a:t>
            </a:r>
          </a:p>
          <a:p>
            <a:pPr marL="482600" indent="-342900">
              <a:spcBef>
                <a:spcPts val="1000"/>
              </a:spcBef>
              <a:buFont typeface="Poppins"/>
              <a:buAutoNum type="arabicPlain" startAt="3"/>
            </a:pPr>
            <a:r>
              <a:rPr lang="en-US" sz="1800"/>
              <a:t>a    n    a    n    a    b </a:t>
            </a:r>
          </a:p>
          <a:p>
            <a:pPr marL="482600" indent="-342900">
              <a:spcBef>
                <a:spcPts val="1000"/>
              </a:spcBef>
              <a:buFont typeface="Poppins"/>
              <a:buAutoNum type="arabicPlain" startAt="3"/>
            </a:pPr>
            <a:r>
              <a:rPr lang="en-US" sz="1800"/>
              <a:t>b    a    n    a    n    a</a:t>
            </a:r>
          </a:p>
          <a:p>
            <a:pPr marL="482600" indent="-342900">
              <a:spcBef>
                <a:spcPts val="1000"/>
              </a:spcBef>
              <a:buFont typeface="Poppins"/>
              <a:buAutoNum type="arabicPlain" startAt="5"/>
            </a:pPr>
            <a:r>
              <a:rPr lang="en-US" sz="1800"/>
              <a:t>n    a    b    a    n    a</a:t>
            </a:r>
          </a:p>
          <a:p>
            <a:pPr marL="482600" indent="-342900">
              <a:spcBef>
                <a:spcPts val="1000"/>
              </a:spcBef>
              <a:buFont typeface="Poppins"/>
              <a:buAutoNum type="arabicPlain" startAt="5"/>
            </a:pPr>
            <a:r>
              <a:rPr lang="en-US" sz="1800"/>
              <a:t>n    a    n    a    b    a </a:t>
            </a:r>
          </a:p>
        </p:txBody>
      </p:sp>
      <p:sp>
        <p:nvSpPr>
          <p:cNvPr id="5" name="Google Shape;711;p56">
            <a:extLst>
              <a:ext uri="{FF2B5EF4-FFF2-40B4-BE49-F238E27FC236}">
                <a16:creationId xmlns:a16="http://schemas.microsoft.com/office/drawing/2014/main" id="{1D70E701-E124-6BA7-13B6-5864A2A065D2}"/>
              </a:ext>
            </a:extLst>
          </p:cNvPr>
          <p:cNvSpPr txBox="1">
            <a:spLocks/>
          </p:cNvSpPr>
          <p:nvPr/>
        </p:nvSpPr>
        <p:spPr>
          <a:xfrm>
            <a:off x="629428" y="2227158"/>
            <a:ext cx="2644603" cy="2651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en-US" sz="1800"/>
              <a:t>b    a    n    a    n    a</a:t>
            </a:r>
          </a:p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en-US" sz="1800"/>
              <a:t>a    n	a    n    a    b</a:t>
            </a:r>
          </a:p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en-US" sz="1800"/>
              <a:t>n    a	n    a    b    a</a:t>
            </a:r>
          </a:p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en-US" sz="1800"/>
              <a:t>a    n    a    b    a    n</a:t>
            </a:r>
          </a:p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en-US" sz="1800"/>
              <a:t>n    a	b    a    n    a</a:t>
            </a:r>
          </a:p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en-US" sz="1800"/>
              <a:t>a    b    a    n    a    n</a:t>
            </a:r>
          </a:p>
        </p:txBody>
      </p:sp>
      <p:sp>
        <p:nvSpPr>
          <p:cNvPr id="7" name="Google Shape;711;p56">
            <a:extLst>
              <a:ext uri="{FF2B5EF4-FFF2-40B4-BE49-F238E27FC236}">
                <a16:creationId xmlns:a16="http://schemas.microsoft.com/office/drawing/2014/main" id="{C13359C3-1E7A-212C-DFF2-A6BE91DA2AA4}"/>
              </a:ext>
            </a:extLst>
          </p:cNvPr>
          <p:cNvSpPr txBox="1">
            <a:spLocks/>
          </p:cNvSpPr>
          <p:nvPr/>
        </p:nvSpPr>
        <p:spPr>
          <a:xfrm>
            <a:off x="3341213" y="3679963"/>
            <a:ext cx="1945257" cy="98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 algn="ctr">
              <a:spcBef>
                <a:spcPts val="1000"/>
              </a:spcBef>
              <a:buFont typeface="Poppins"/>
              <a:buNone/>
            </a:pPr>
            <a:r>
              <a:rPr lang="en-US" sz="1800" err="1"/>
              <a:t>ordine</a:t>
            </a:r>
            <a:r>
              <a:rPr lang="en-US" sz="1800"/>
              <a:t> </a:t>
            </a:r>
            <a:r>
              <a:rPr lang="en-US" sz="1800" err="1"/>
              <a:t>lessicografico</a:t>
            </a:r>
            <a:endParaRPr lang="en-US" sz="1800"/>
          </a:p>
        </p:txBody>
      </p:sp>
      <p:sp>
        <p:nvSpPr>
          <p:cNvPr id="8" name="Google Shape;1112;p74">
            <a:extLst>
              <a:ext uri="{FF2B5EF4-FFF2-40B4-BE49-F238E27FC236}">
                <a16:creationId xmlns:a16="http://schemas.microsoft.com/office/drawing/2014/main" id="{128E2315-B1C7-E8D9-180C-0B8A7CF40AFA}"/>
              </a:ext>
            </a:extLst>
          </p:cNvPr>
          <p:cNvSpPr/>
          <p:nvPr/>
        </p:nvSpPr>
        <p:spPr>
          <a:xfrm>
            <a:off x="3373592" y="2874433"/>
            <a:ext cx="1945257" cy="792198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rgbClr val="D149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315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6"/>
          <p:cNvSpPr txBox="1">
            <a:spLocks noGrp="1"/>
          </p:cNvSpPr>
          <p:nvPr>
            <p:ph type="subTitle" idx="3"/>
          </p:nvPr>
        </p:nvSpPr>
        <p:spPr>
          <a:xfrm>
            <a:off x="408475" y="1286975"/>
            <a:ext cx="8498457" cy="1284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Sia </a:t>
            </a:r>
            <a:r>
              <a:rPr lang="en-US" sz="1800" b="1">
                <a:solidFill>
                  <a:srgbClr val="D149CE"/>
                </a:solidFill>
              </a:rPr>
              <a:t>w</a:t>
            </a:r>
            <a:r>
              <a:rPr lang="en-US" sz="1800"/>
              <a:t> = </a:t>
            </a:r>
            <a:r>
              <a:rPr lang="en-US" sz="1800" i="1"/>
              <a:t>banana</a:t>
            </a:r>
          </a:p>
          <a:p>
            <a:pPr marL="482600" indent="-342900">
              <a:spcBef>
                <a:spcPts val="1000"/>
              </a:spcBef>
              <a:spcAft>
                <a:spcPts val="1000"/>
              </a:spcAft>
              <a:buFont typeface="+mj-lt"/>
              <a:buAutoNum type="arabicPeriod" startAt="3"/>
            </a:pPr>
            <a:r>
              <a:rPr lang="it-IT" sz="1800"/>
              <a:t>L’insieme di tutte le coniugate formerà l’insieme delle righe della </a:t>
            </a:r>
            <a:r>
              <a:rPr lang="it-IT" sz="1800" b="1" err="1">
                <a:solidFill>
                  <a:srgbClr val="D149CE"/>
                </a:solidFill>
              </a:rPr>
              <a:t>bwt-matrix</a:t>
            </a:r>
            <a:r>
              <a:rPr lang="it-IT" sz="1800"/>
              <a:t>.</a:t>
            </a:r>
          </a:p>
        </p:txBody>
      </p:sp>
      <p:sp>
        <p:nvSpPr>
          <p:cNvPr id="712" name="Google Shape;712;p56"/>
          <p:cNvSpPr txBox="1">
            <a:spLocks noGrp="1"/>
          </p:cNvSpPr>
          <p:nvPr>
            <p:ph type="title" idx="4"/>
          </p:nvPr>
        </p:nvSpPr>
        <p:spPr>
          <a:xfrm>
            <a:off x="408476" y="7327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Matrice BWT</a:t>
            </a:r>
            <a:endParaRPr/>
          </a:p>
        </p:txBody>
      </p:sp>
      <p:sp>
        <p:nvSpPr>
          <p:cNvPr id="713" name="Google Shape;713;p56"/>
          <p:cNvSpPr/>
          <p:nvPr/>
        </p:nvSpPr>
        <p:spPr>
          <a:xfrm>
            <a:off x="6267975" y="-12285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6"/>
          <p:cNvSpPr/>
          <p:nvPr/>
        </p:nvSpPr>
        <p:spPr>
          <a:xfrm>
            <a:off x="7793225" y="38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711;p56">
            <a:extLst>
              <a:ext uri="{FF2B5EF4-FFF2-40B4-BE49-F238E27FC236}">
                <a16:creationId xmlns:a16="http://schemas.microsoft.com/office/drawing/2014/main" id="{210B1327-75F0-E70E-2D7E-9F88071E0C15}"/>
              </a:ext>
            </a:extLst>
          </p:cNvPr>
          <p:cNvSpPr txBox="1">
            <a:spLocks/>
          </p:cNvSpPr>
          <p:nvPr/>
        </p:nvSpPr>
        <p:spPr>
          <a:xfrm>
            <a:off x="2922783" y="2333830"/>
            <a:ext cx="2924861" cy="257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82600" indent="-342900">
              <a:spcBef>
                <a:spcPts val="1000"/>
              </a:spcBef>
              <a:buFont typeface="Poppins"/>
              <a:buAutoNum type="arabicPlain"/>
            </a:pPr>
            <a:r>
              <a:rPr lang="en-US" sz="1800"/>
              <a:t>a    b    a    n    a    n</a:t>
            </a:r>
          </a:p>
          <a:p>
            <a:pPr marL="482600" indent="-342900">
              <a:spcBef>
                <a:spcPts val="1000"/>
              </a:spcBef>
              <a:buFont typeface="Poppins"/>
              <a:buAutoNum type="arabicPlain"/>
            </a:pPr>
            <a:r>
              <a:rPr lang="en-US" sz="1800"/>
              <a:t>a    n    a    b    a    n</a:t>
            </a:r>
          </a:p>
          <a:p>
            <a:pPr marL="482600" indent="-342900">
              <a:spcBef>
                <a:spcPts val="1000"/>
              </a:spcBef>
              <a:buFont typeface="Poppins"/>
              <a:buAutoNum type="arabicPlain" startAt="3"/>
            </a:pPr>
            <a:r>
              <a:rPr lang="en-US" sz="1800"/>
              <a:t>a    n    a    n    a    b </a:t>
            </a:r>
          </a:p>
          <a:p>
            <a:pPr marL="482600" indent="-342900">
              <a:spcBef>
                <a:spcPts val="1000"/>
              </a:spcBef>
              <a:buFont typeface="Poppins"/>
              <a:buAutoNum type="arabicPlain" startAt="3"/>
            </a:pPr>
            <a:r>
              <a:rPr lang="en-US" sz="1800"/>
              <a:t>b    a    n    a    n    a</a:t>
            </a:r>
          </a:p>
          <a:p>
            <a:pPr marL="482600" indent="-342900">
              <a:spcBef>
                <a:spcPts val="1000"/>
              </a:spcBef>
              <a:buFont typeface="Poppins"/>
              <a:buAutoNum type="arabicPlain" startAt="5"/>
            </a:pPr>
            <a:r>
              <a:rPr lang="en-US" sz="1800"/>
              <a:t>n    a    b    a    n    a</a:t>
            </a:r>
          </a:p>
          <a:p>
            <a:pPr marL="482600" indent="-342900">
              <a:spcBef>
                <a:spcPts val="1000"/>
              </a:spcBef>
              <a:buFont typeface="Poppins"/>
              <a:buAutoNum type="arabicPlain" startAt="5"/>
            </a:pPr>
            <a:r>
              <a:rPr lang="en-US" sz="1800"/>
              <a:t>n    a    n    a    b    a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35B5D53-AFFC-268B-72DD-24B9DD1E9D9A}"/>
              </a:ext>
            </a:extLst>
          </p:cNvPr>
          <p:cNvCxnSpPr/>
          <p:nvPr/>
        </p:nvCxnSpPr>
        <p:spPr>
          <a:xfrm>
            <a:off x="3036711" y="2912533"/>
            <a:ext cx="2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5D88076-77CA-48AF-F6F8-28870F4CEA85}"/>
              </a:ext>
            </a:extLst>
          </p:cNvPr>
          <p:cNvCxnSpPr/>
          <p:nvPr/>
        </p:nvCxnSpPr>
        <p:spPr>
          <a:xfrm>
            <a:off x="3036711" y="3313289"/>
            <a:ext cx="2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635191C-436E-AC07-8BC0-8002BE675316}"/>
              </a:ext>
            </a:extLst>
          </p:cNvPr>
          <p:cNvCxnSpPr/>
          <p:nvPr/>
        </p:nvCxnSpPr>
        <p:spPr>
          <a:xfrm>
            <a:off x="3036711" y="3691466"/>
            <a:ext cx="2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7F3C6405-1F25-0DF0-D61A-251D1FF60233}"/>
              </a:ext>
            </a:extLst>
          </p:cNvPr>
          <p:cNvCxnSpPr/>
          <p:nvPr/>
        </p:nvCxnSpPr>
        <p:spPr>
          <a:xfrm>
            <a:off x="3036711" y="4080933"/>
            <a:ext cx="2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6B1018DD-AA69-1814-452D-1575E0717B24}"/>
              </a:ext>
            </a:extLst>
          </p:cNvPr>
          <p:cNvCxnSpPr/>
          <p:nvPr/>
        </p:nvCxnSpPr>
        <p:spPr>
          <a:xfrm>
            <a:off x="3036711" y="4481688"/>
            <a:ext cx="2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D8CF287-F780-7033-C469-EA53900E3798}"/>
              </a:ext>
            </a:extLst>
          </p:cNvPr>
          <p:cNvCxnSpPr>
            <a:cxnSpLocks/>
          </p:cNvCxnSpPr>
          <p:nvPr/>
        </p:nvCxnSpPr>
        <p:spPr>
          <a:xfrm>
            <a:off x="3397955" y="2502466"/>
            <a:ext cx="0" cy="237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3169C21D-36E5-7B7D-A9F2-CB1038EA0A5C}"/>
              </a:ext>
            </a:extLst>
          </p:cNvPr>
          <p:cNvCxnSpPr>
            <a:cxnSpLocks/>
          </p:cNvCxnSpPr>
          <p:nvPr/>
        </p:nvCxnSpPr>
        <p:spPr>
          <a:xfrm>
            <a:off x="3787422" y="2502466"/>
            <a:ext cx="0" cy="237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255C6F1-3CBF-4AC0-074E-46DA33943DB9}"/>
              </a:ext>
            </a:extLst>
          </p:cNvPr>
          <p:cNvCxnSpPr>
            <a:cxnSpLocks/>
          </p:cNvCxnSpPr>
          <p:nvPr/>
        </p:nvCxnSpPr>
        <p:spPr>
          <a:xfrm>
            <a:off x="4165600" y="2521271"/>
            <a:ext cx="0" cy="237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99E9FB2E-B0EC-359B-3F8B-14E950084586}"/>
              </a:ext>
            </a:extLst>
          </p:cNvPr>
          <p:cNvCxnSpPr>
            <a:cxnSpLocks/>
          </p:cNvCxnSpPr>
          <p:nvPr/>
        </p:nvCxnSpPr>
        <p:spPr>
          <a:xfrm>
            <a:off x="4532488" y="2513755"/>
            <a:ext cx="0" cy="237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CE7AFAE4-F435-33A7-03A4-00A1C00EA04F}"/>
              </a:ext>
            </a:extLst>
          </p:cNvPr>
          <p:cNvCxnSpPr>
            <a:cxnSpLocks/>
          </p:cNvCxnSpPr>
          <p:nvPr/>
        </p:nvCxnSpPr>
        <p:spPr>
          <a:xfrm>
            <a:off x="4944533" y="2513755"/>
            <a:ext cx="0" cy="237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185A9C2-0070-5247-0EBA-8691CB5AD338}"/>
              </a:ext>
            </a:extLst>
          </p:cNvPr>
          <p:cNvCxnSpPr>
            <a:cxnSpLocks/>
          </p:cNvCxnSpPr>
          <p:nvPr/>
        </p:nvCxnSpPr>
        <p:spPr>
          <a:xfrm>
            <a:off x="5322711" y="2532560"/>
            <a:ext cx="0" cy="237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56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>
            <a:spLocks noGrp="1"/>
          </p:cNvSpPr>
          <p:nvPr>
            <p:ph type="title"/>
          </p:nvPr>
        </p:nvSpPr>
        <p:spPr>
          <a:xfrm>
            <a:off x="1252388" y="2218475"/>
            <a:ext cx="207625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it-IT" sz="1600"/>
              <a:t>Introduzione</a:t>
            </a:r>
            <a:endParaRPr sz="1600"/>
          </a:p>
        </p:txBody>
      </p:sp>
      <p:sp>
        <p:nvSpPr>
          <p:cNvPr id="262" name="Google Shape;262;p35"/>
          <p:cNvSpPr txBox="1">
            <a:spLocks noGrp="1"/>
          </p:cNvSpPr>
          <p:nvPr>
            <p:ph type="title" idx="4"/>
          </p:nvPr>
        </p:nvSpPr>
        <p:spPr>
          <a:xfrm>
            <a:off x="1957663" y="1657150"/>
            <a:ext cx="665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4" name="Google Shape;264;p35"/>
          <p:cNvSpPr txBox="1">
            <a:spLocks noGrp="1"/>
          </p:cNvSpPr>
          <p:nvPr>
            <p:ph type="title" idx="6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/>
              <a:t>Tabella dei contenuti</a:t>
            </a:r>
            <a:endParaRPr/>
          </a:p>
        </p:txBody>
      </p:sp>
      <p:cxnSp>
        <p:nvCxnSpPr>
          <p:cNvPr id="271" name="Google Shape;271;p35"/>
          <p:cNvCxnSpPr/>
          <p:nvPr/>
        </p:nvCxnSpPr>
        <p:spPr>
          <a:xfrm>
            <a:off x="1957663" y="2091625"/>
            <a:ext cx="665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Google Shape;275;p35"/>
          <p:cNvSpPr/>
          <p:nvPr/>
        </p:nvSpPr>
        <p:spPr>
          <a:xfrm>
            <a:off x="7514650" y="-1340675"/>
            <a:ext cx="2981400" cy="2981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5"/>
          <p:cNvSpPr/>
          <p:nvPr/>
        </p:nvSpPr>
        <p:spPr>
          <a:xfrm>
            <a:off x="6586200" y="-595325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58;p35">
            <a:extLst>
              <a:ext uri="{FF2B5EF4-FFF2-40B4-BE49-F238E27FC236}">
                <a16:creationId xmlns:a16="http://schemas.microsoft.com/office/drawing/2014/main" id="{3FD9D7E9-936E-7A72-8ABC-B21787E61783}"/>
              </a:ext>
            </a:extLst>
          </p:cNvPr>
          <p:cNvSpPr txBox="1">
            <a:spLocks/>
          </p:cNvSpPr>
          <p:nvPr/>
        </p:nvSpPr>
        <p:spPr>
          <a:xfrm>
            <a:off x="5327375" y="2218475"/>
            <a:ext cx="207625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3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5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5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5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5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5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5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5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5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ctr">
              <a:buSzPts val="1100"/>
              <a:buFont typeface="Arial"/>
              <a:buNone/>
            </a:pPr>
            <a:r>
              <a:rPr lang="it-IT" sz="1600"/>
              <a:t>Concetti teorici fondamentali</a:t>
            </a:r>
          </a:p>
        </p:txBody>
      </p:sp>
      <p:sp>
        <p:nvSpPr>
          <p:cNvPr id="23" name="Google Shape;262;p35">
            <a:extLst>
              <a:ext uri="{FF2B5EF4-FFF2-40B4-BE49-F238E27FC236}">
                <a16:creationId xmlns:a16="http://schemas.microsoft.com/office/drawing/2014/main" id="{D0AB597B-8DA3-0AA5-B0FF-FC8ED11B808E}"/>
              </a:ext>
            </a:extLst>
          </p:cNvPr>
          <p:cNvSpPr txBox="1">
            <a:spLocks/>
          </p:cNvSpPr>
          <p:nvPr/>
        </p:nvSpPr>
        <p:spPr>
          <a:xfrm>
            <a:off x="6032650" y="1657150"/>
            <a:ext cx="6657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2800" b="0" i="0" u="none" strike="noStrike" cap="none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"/>
              <a:t>02</a:t>
            </a:r>
          </a:p>
        </p:txBody>
      </p:sp>
      <p:cxnSp>
        <p:nvCxnSpPr>
          <p:cNvPr id="24" name="Google Shape;271;p35">
            <a:extLst>
              <a:ext uri="{FF2B5EF4-FFF2-40B4-BE49-F238E27FC236}">
                <a16:creationId xmlns:a16="http://schemas.microsoft.com/office/drawing/2014/main" id="{E8DB4867-DDBD-1332-52E6-99C5BFBF6D2E}"/>
              </a:ext>
            </a:extLst>
          </p:cNvPr>
          <p:cNvCxnSpPr/>
          <p:nvPr/>
        </p:nvCxnSpPr>
        <p:spPr>
          <a:xfrm>
            <a:off x="6032650" y="2091625"/>
            <a:ext cx="665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58;p35">
            <a:extLst>
              <a:ext uri="{FF2B5EF4-FFF2-40B4-BE49-F238E27FC236}">
                <a16:creationId xmlns:a16="http://schemas.microsoft.com/office/drawing/2014/main" id="{898C4CDA-99BA-8D4D-AED7-65E99D3B1A76}"/>
              </a:ext>
            </a:extLst>
          </p:cNvPr>
          <p:cNvSpPr txBox="1">
            <a:spLocks/>
          </p:cNvSpPr>
          <p:nvPr/>
        </p:nvSpPr>
        <p:spPr>
          <a:xfrm>
            <a:off x="1252388" y="3776250"/>
            <a:ext cx="207625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3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5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5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5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5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5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5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5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5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ctr">
              <a:buSzPts val="1100"/>
              <a:buFont typeface="Arial"/>
              <a:buNone/>
            </a:pPr>
            <a:r>
              <a:rPr lang="it-IT" sz="1600"/>
              <a:t>La trasformata di Burrows-Wheeler</a:t>
            </a:r>
          </a:p>
        </p:txBody>
      </p:sp>
      <p:sp>
        <p:nvSpPr>
          <p:cNvPr id="3" name="Google Shape;262;p35">
            <a:extLst>
              <a:ext uri="{FF2B5EF4-FFF2-40B4-BE49-F238E27FC236}">
                <a16:creationId xmlns:a16="http://schemas.microsoft.com/office/drawing/2014/main" id="{70BC78FF-1BA3-C5B2-DFED-0E01FF393C6C}"/>
              </a:ext>
            </a:extLst>
          </p:cNvPr>
          <p:cNvSpPr txBox="1">
            <a:spLocks/>
          </p:cNvSpPr>
          <p:nvPr/>
        </p:nvSpPr>
        <p:spPr>
          <a:xfrm>
            <a:off x="1957663" y="3214925"/>
            <a:ext cx="6657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2800" b="0" i="0" u="none" strike="noStrike" cap="none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"/>
              <a:t>03</a:t>
            </a:r>
          </a:p>
        </p:txBody>
      </p:sp>
      <p:cxnSp>
        <p:nvCxnSpPr>
          <p:cNvPr id="4" name="Google Shape;271;p35">
            <a:extLst>
              <a:ext uri="{FF2B5EF4-FFF2-40B4-BE49-F238E27FC236}">
                <a16:creationId xmlns:a16="http://schemas.microsoft.com/office/drawing/2014/main" id="{49A2006D-50EC-4FF6-0C71-85D025B3DA4F}"/>
              </a:ext>
            </a:extLst>
          </p:cNvPr>
          <p:cNvCxnSpPr/>
          <p:nvPr/>
        </p:nvCxnSpPr>
        <p:spPr>
          <a:xfrm>
            <a:off x="1957663" y="3649400"/>
            <a:ext cx="665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58;p35">
            <a:extLst>
              <a:ext uri="{FF2B5EF4-FFF2-40B4-BE49-F238E27FC236}">
                <a16:creationId xmlns:a16="http://schemas.microsoft.com/office/drawing/2014/main" id="{F56EE2C1-D8D3-C26E-94F2-73E17541F1E5}"/>
              </a:ext>
            </a:extLst>
          </p:cNvPr>
          <p:cNvSpPr txBox="1">
            <a:spLocks/>
          </p:cNvSpPr>
          <p:nvPr/>
        </p:nvSpPr>
        <p:spPr>
          <a:xfrm>
            <a:off x="5327375" y="3776250"/>
            <a:ext cx="207625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3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5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5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5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5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5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5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5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5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ctr">
              <a:buSzPts val="1100"/>
              <a:buFont typeface="Arial"/>
              <a:buNone/>
            </a:pPr>
            <a:r>
              <a:rPr lang="en" sz="1600"/>
              <a:t> BWT Biettiva</a:t>
            </a:r>
            <a:endParaRPr lang="it-IT" sz="1200"/>
          </a:p>
        </p:txBody>
      </p:sp>
      <p:sp>
        <p:nvSpPr>
          <p:cNvPr id="6" name="Google Shape;262;p35">
            <a:extLst>
              <a:ext uri="{FF2B5EF4-FFF2-40B4-BE49-F238E27FC236}">
                <a16:creationId xmlns:a16="http://schemas.microsoft.com/office/drawing/2014/main" id="{39170CCB-C96D-92DD-2F85-D44E5762DD59}"/>
              </a:ext>
            </a:extLst>
          </p:cNvPr>
          <p:cNvSpPr txBox="1">
            <a:spLocks/>
          </p:cNvSpPr>
          <p:nvPr/>
        </p:nvSpPr>
        <p:spPr>
          <a:xfrm>
            <a:off x="6032650" y="3214925"/>
            <a:ext cx="6657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2800" b="0" i="0" u="none" strike="noStrike" cap="none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"/>
              <a:t>04</a:t>
            </a:r>
          </a:p>
        </p:txBody>
      </p:sp>
      <p:cxnSp>
        <p:nvCxnSpPr>
          <p:cNvPr id="7" name="Google Shape;271;p35">
            <a:extLst>
              <a:ext uri="{FF2B5EF4-FFF2-40B4-BE49-F238E27FC236}">
                <a16:creationId xmlns:a16="http://schemas.microsoft.com/office/drawing/2014/main" id="{E6006F76-C7A1-47A7-AAB9-27877D918435}"/>
              </a:ext>
            </a:extLst>
          </p:cNvPr>
          <p:cNvCxnSpPr/>
          <p:nvPr/>
        </p:nvCxnSpPr>
        <p:spPr>
          <a:xfrm>
            <a:off x="6032650" y="3649400"/>
            <a:ext cx="665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6"/>
          <p:cNvSpPr txBox="1">
            <a:spLocks noGrp="1"/>
          </p:cNvSpPr>
          <p:nvPr>
            <p:ph type="subTitle" idx="3"/>
          </p:nvPr>
        </p:nvSpPr>
        <p:spPr>
          <a:xfrm>
            <a:off x="408475" y="1286974"/>
            <a:ext cx="8498457" cy="34763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it-IT" sz="1800"/>
              <a:t>La trasformata di Burrows-Wheeler </a:t>
            </a:r>
            <a:r>
              <a:rPr lang="it-IT" sz="1800" b="1">
                <a:solidFill>
                  <a:srgbClr val="D149CE"/>
                </a:solidFill>
              </a:rPr>
              <a:t>bwt(w)</a:t>
            </a:r>
            <a:r>
              <a:rPr lang="it-IT" sz="1800"/>
              <a:t> è la coppia </a:t>
            </a:r>
            <a:r>
              <a:rPr lang="it-IT" sz="1800" b="1">
                <a:solidFill>
                  <a:srgbClr val="D149CE"/>
                </a:solidFill>
              </a:rPr>
              <a:t>(L, I)</a:t>
            </a:r>
            <a:r>
              <a:rPr lang="it-IT" sz="1800"/>
              <a:t>, dove </a:t>
            </a:r>
            <a:r>
              <a:rPr lang="it-IT" sz="1800" b="1">
                <a:solidFill>
                  <a:srgbClr val="D149CE"/>
                </a:solidFill>
              </a:rPr>
              <a:t>L</a:t>
            </a:r>
            <a:r>
              <a:rPr lang="it-IT" sz="1800" b="1"/>
              <a:t> </a:t>
            </a:r>
            <a:r>
              <a:rPr lang="it-IT" sz="1800"/>
              <a:t>è </a:t>
            </a:r>
            <a:r>
              <a:rPr lang="it-IT" sz="1800" b="1">
                <a:solidFill>
                  <a:srgbClr val="D149CE"/>
                </a:solidFill>
              </a:rPr>
              <a:t>l’ultima colonna</a:t>
            </a:r>
            <a:r>
              <a:rPr lang="it-IT" sz="1800">
                <a:solidFill>
                  <a:srgbClr val="D149CE"/>
                </a:solidFill>
              </a:rPr>
              <a:t> </a:t>
            </a:r>
            <a:r>
              <a:rPr lang="it-IT" sz="1800"/>
              <a:t>della </a:t>
            </a:r>
            <a:r>
              <a:rPr lang="it-IT" sz="1800" b="1">
                <a:solidFill>
                  <a:srgbClr val="D149CE"/>
                </a:solidFill>
              </a:rPr>
              <a:t>bwt-matrix</a:t>
            </a:r>
            <a:r>
              <a:rPr lang="it-IT" sz="1800"/>
              <a:t> e </a:t>
            </a:r>
            <a:r>
              <a:rPr lang="it-IT" sz="1800" b="1">
                <a:solidFill>
                  <a:srgbClr val="D149CE"/>
                </a:solidFill>
              </a:rPr>
              <a:t>I</a:t>
            </a:r>
            <a:r>
              <a:rPr lang="it-IT" sz="1800"/>
              <a:t> è </a:t>
            </a:r>
            <a:r>
              <a:rPr lang="it-IT" sz="1800" b="1">
                <a:solidFill>
                  <a:srgbClr val="D149CE"/>
                </a:solidFill>
              </a:rPr>
              <a:t>l’indice della riga</a:t>
            </a:r>
            <a:r>
              <a:rPr lang="it-IT" sz="1800"/>
              <a:t> che contiene la parola </a:t>
            </a:r>
            <a:r>
              <a:rPr lang="it-IT" sz="1800" b="1">
                <a:solidFill>
                  <a:srgbClr val="D149CE"/>
                </a:solidFill>
              </a:rPr>
              <a:t>w</a:t>
            </a:r>
            <a:r>
              <a:rPr lang="it-IT" sz="1800"/>
              <a:t>. </a:t>
            </a:r>
          </a:p>
          <a:p>
            <a:pPr marL="13970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it-IT" sz="1800"/>
              <a:t>Sia </a:t>
            </a:r>
            <a:r>
              <a:rPr lang="it-IT" sz="1800" b="1">
                <a:solidFill>
                  <a:srgbClr val="D149CE"/>
                </a:solidFill>
              </a:rPr>
              <a:t>w</a:t>
            </a:r>
            <a:r>
              <a:rPr lang="it-IT" sz="1800" b="1"/>
              <a:t> </a:t>
            </a:r>
            <a:r>
              <a:rPr lang="it-IT" sz="1800"/>
              <a:t>= </a:t>
            </a:r>
            <a:r>
              <a:rPr lang="it-IT" sz="1800" i="1"/>
              <a:t>banana</a:t>
            </a:r>
            <a:r>
              <a:rPr lang="it-IT" sz="1800"/>
              <a:t>.</a:t>
            </a:r>
          </a:p>
          <a:p>
            <a:pPr marL="13970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lang="it-IT" sz="1800"/>
          </a:p>
          <a:p>
            <a:pPr marL="13970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lang="it-IT" sz="1800"/>
          </a:p>
          <a:p>
            <a:pPr marL="13970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it-IT" sz="1800" b="1">
                <a:solidFill>
                  <a:srgbClr val="D149CE"/>
                </a:solidFill>
              </a:rPr>
              <a:t>L</a:t>
            </a:r>
            <a:r>
              <a:rPr lang="it-IT" sz="1800" b="1"/>
              <a:t> </a:t>
            </a:r>
            <a:r>
              <a:rPr lang="it-IT" sz="1800"/>
              <a:t>= nnbaaa</a:t>
            </a:r>
            <a:r>
              <a:rPr lang="it-IT" sz="1800" i="1"/>
              <a:t>,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it-IT" sz="1800" b="1">
                <a:solidFill>
                  <a:srgbClr val="D149CE"/>
                </a:solidFill>
              </a:rPr>
              <a:t>I</a:t>
            </a:r>
            <a:r>
              <a:rPr lang="it-IT" sz="1800" b="1"/>
              <a:t> </a:t>
            </a:r>
            <a:r>
              <a:rPr lang="it-IT" sz="1800"/>
              <a:t>= 4</a:t>
            </a:r>
            <a:r>
              <a:rPr lang="it-IT" sz="1800" i="1"/>
              <a:t>,</a:t>
            </a:r>
            <a:endParaRPr lang="it-IT" sz="1800" b="1">
              <a:solidFill>
                <a:srgbClr val="D149CE"/>
              </a:solidFill>
            </a:endParaRPr>
          </a:p>
          <a:p>
            <a:pPr marL="13970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it-IT" sz="1800" b="1">
                <a:solidFill>
                  <a:srgbClr val="D149CE"/>
                </a:solidFill>
              </a:rPr>
              <a:t>bwt(w) </a:t>
            </a:r>
            <a:r>
              <a:rPr lang="it-IT" sz="1800"/>
              <a:t>= (nnbaaa, 4)</a:t>
            </a:r>
            <a:endParaRPr lang="it-IT" sz="1800" b="1"/>
          </a:p>
        </p:txBody>
      </p:sp>
      <p:sp>
        <p:nvSpPr>
          <p:cNvPr id="712" name="Google Shape;712;p56"/>
          <p:cNvSpPr txBox="1">
            <a:spLocks noGrp="1"/>
          </p:cNvSpPr>
          <p:nvPr>
            <p:ph type="title" idx="4"/>
          </p:nvPr>
        </p:nvSpPr>
        <p:spPr>
          <a:xfrm>
            <a:off x="408476" y="7327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Trasformata di Burrows-Wheeler</a:t>
            </a:r>
            <a:endParaRPr/>
          </a:p>
        </p:txBody>
      </p:sp>
      <p:sp>
        <p:nvSpPr>
          <p:cNvPr id="713" name="Google Shape;713;p56"/>
          <p:cNvSpPr/>
          <p:nvPr/>
        </p:nvSpPr>
        <p:spPr>
          <a:xfrm>
            <a:off x="6267975" y="-12285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6"/>
          <p:cNvSpPr/>
          <p:nvPr/>
        </p:nvSpPr>
        <p:spPr>
          <a:xfrm>
            <a:off x="7793225" y="38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11;p56">
            <a:extLst>
              <a:ext uri="{FF2B5EF4-FFF2-40B4-BE49-F238E27FC236}">
                <a16:creationId xmlns:a16="http://schemas.microsoft.com/office/drawing/2014/main" id="{5B15E076-60AF-B51C-842C-A9FA8120A5C0}"/>
              </a:ext>
            </a:extLst>
          </p:cNvPr>
          <p:cNvSpPr txBox="1">
            <a:spLocks/>
          </p:cNvSpPr>
          <p:nvPr/>
        </p:nvSpPr>
        <p:spPr>
          <a:xfrm>
            <a:off x="3343114" y="2400023"/>
            <a:ext cx="2924861" cy="257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82600" indent="-342900">
              <a:spcBef>
                <a:spcPts val="1000"/>
              </a:spcBef>
              <a:buFont typeface="Poppins"/>
              <a:buAutoNum type="arabicPlain"/>
            </a:pPr>
            <a:r>
              <a:rPr lang="en-US" sz="1800"/>
              <a:t>a    b    a    n    a    n</a:t>
            </a:r>
          </a:p>
          <a:p>
            <a:pPr marL="482600" indent="-342900">
              <a:spcBef>
                <a:spcPts val="1000"/>
              </a:spcBef>
              <a:buFont typeface="Poppins"/>
              <a:buAutoNum type="arabicPlain"/>
            </a:pPr>
            <a:r>
              <a:rPr lang="en-US" sz="1800"/>
              <a:t>a    n    a    b    a    n</a:t>
            </a:r>
          </a:p>
          <a:p>
            <a:pPr marL="482600" indent="-342900">
              <a:spcBef>
                <a:spcPts val="1000"/>
              </a:spcBef>
              <a:buFont typeface="Poppins"/>
              <a:buAutoNum type="arabicPlain" startAt="3"/>
            </a:pPr>
            <a:r>
              <a:rPr lang="en-US" sz="1800"/>
              <a:t>a    n    a    n    a    b </a:t>
            </a:r>
          </a:p>
          <a:p>
            <a:pPr marL="482600" indent="-342900">
              <a:spcBef>
                <a:spcPts val="1000"/>
              </a:spcBef>
              <a:buFont typeface="Poppins"/>
              <a:buAutoNum type="arabicPlain" startAt="3"/>
            </a:pPr>
            <a:r>
              <a:rPr lang="en-US" sz="1800"/>
              <a:t>b    a    n    a    n    a</a:t>
            </a:r>
          </a:p>
          <a:p>
            <a:pPr marL="482600" indent="-342900">
              <a:spcBef>
                <a:spcPts val="1000"/>
              </a:spcBef>
              <a:buFont typeface="Poppins"/>
              <a:buAutoNum type="arabicPlain" startAt="5"/>
            </a:pPr>
            <a:r>
              <a:rPr lang="en-US" sz="1800"/>
              <a:t>n    a    b    a    n    a</a:t>
            </a:r>
          </a:p>
          <a:p>
            <a:pPr marL="482600" indent="-342900">
              <a:spcBef>
                <a:spcPts val="1000"/>
              </a:spcBef>
              <a:buFont typeface="Poppins"/>
              <a:buAutoNum type="arabicPlain" startAt="5"/>
            </a:pPr>
            <a:r>
              <a:rPr lang="en-US" sz="1800"/>
              <a:t>n    a    n    a    b    a 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F061FDF3-95C0-31B9-FBB6-3E9406ACB34A}"/>
              </a:ext>
            </a:extLst>
          </p:cNvPr>
          <p:cNvCxnSpPr/>
          <p:nvPr/>
        </p:nvCxnSpPr>
        <p:spPr>
          <a:xfrm>
            <a:off x="3457042" y="2978726"/>
            <a:ext cx="2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8241F358-25E4-1572-3134-EC8F6989A07C}"/>
              </a:ext>
            </a:extLst>
          </p:cNvPr>
          <p:cNvCxnSpPr/>
          <p:nvPr/>
        </p:nvCxnSpPr>
        <p:spPr>
          <a:xfrm>
            <a:off x="3457042" y="3379482"/>
            <a:ext cx="2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1DF8C575-93E6-539B-A8A2-9B3C79DF07F3}"/>
              </a:ext>
            </a:extLst>
          </p:cNvPr>
          <p:cNvCxnSpPr/>
          <p:nvPr/>
        </p:nvCxnSpPr>
        <p:spPr>
          <a:xfrm>
            <a:off x="3457042" y="3757659"/>
            <a:ext cx="2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40EFCFA5-6207-7ED5-257A-1012E24721ED}"/>
              </a:ext>
            </a:extLst>
          </p:cNvPr>
          <p:cNvCxnSpPr/>
          <p:nvPr/>
        </p:nvCxnSpPr>
        <p:spPr>
          <a:xfrm>
            <a:off x="3457042" y="4147126"/>
            <a:ext cx="2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48DDE781-49F8-11B3-5DCF-8662EC99FC9F}"/>
              </a:ext>
            </a:extLst>
          </p:cNvPr>
          <p:cNvCxnSpPr/>
          <p:nvPr/>
        </p:nvCxnSpPr>
        <p:spPr>
          <a:xfrm>
            <a:off x="3457042" y="4547881"/>
            <a:ext cx="2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9C1CC208-479E-EAA6-5589-863EB24ED512}"/>
              </a:ext>
            </a:extLst>
          </p:cNvPr>
          <p:cNvCxnSpPr>
            <a:cxnSpLocks/>
          </p:cNvCxnSpPr>
          <p:nvPr/>
        </p:nvCxnSpPr>
        <p:spPr>
          <a:xfrm>
            <a:off x="3818286" y="2568659"/>
            <a:ext cx="0" cy="237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47E970A2-3804-4DA8-BD3A-1853F7C32413}"/>
              </a:ext>
            </a:extLst>
          </p:cNvPr>
          <p:cNvCxnSpPr>
            <a:cxnSpLocks/>
          </p:cNvCxnSpPr>
          <p:nvPr/>
        </p:nvCxnSpPr>
        <p:spPr>
          <a:xfrm>
            <a:off x="4207753" y="2568659"/>
            <a:ext cx="0" cy="237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6B4EFF5F-EBF5-7693-2AD9-A750A02A7B6F}"/>
              </a:ext>
            </a:extLst>
          </p:cNvPr>
          <p:cNvCxnSpPr>
            <a:cxnSpLocks/>
          </p:cNvCxnSpPr>
          <p:nvPr/>
        </p:nvCxnSpPr>
        <p:spPr>
          <a:xfrm>
            <a:off x="4585931" y="2587464"/>
            <a:ext cx="0" cy="237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A3DD69C2-9DE1-8C97-5BD5-AB84DB15F595}"/>
              </a:ext>
            </a:extLst>
          </p:cNvPr>
          <p:cNvCxnSpPr>
            <a:cxnSpLocks/>
          </p:cNvCxnSpPr>
          <p:nvPr/>
        </p:nvCxnSpPr>
        <p:spPr>
          <a:xfrm>
            <a:off x="4952819" y="2579948"/>
            <a:ext cx="0" cy="237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06C349CC-C533-2E44-B596-EE80837D067B}"/>
              </a:ext>
            </a:extLst>
          </p:cNvPr>
          <p:cNvCxnSpPr>
            <a:cxnSpLocks/>
          </p:cNvCxnSpPr>
          <p:nvPr/>
        </p:nvCxnSpPr>
        <p:spPr>
          <a:xfrm>
            <a:off x="5364864" y="2579948"/>
            <a:ext cx="0" cy="237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80BF637F-6987-72ED-B8C4-84AD85683D7E}"/>
              </a:ext>
            </a:extLst>
          </p:cNvPr>
          <p:cNvCxnSpPr>
            <a:cxnSpLocks/>
          </p:cNvCxnSpPr>
          <p:nvPr/>
        </p:nvCxnSpPr>
        <p:spPr>
          <a:xfrm>
            <a:off x="5743042" y="2598753"/>
            <a:ext cx="0" cy="237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711;p56">
            <a:extLst>
              <a:ext uri="{FF2B5EF4-FFF2-40B4-BE49-F238E27FC236}">
                <a16:creationId xmlns:a16="http://schemas.microsoft.com/office/drawing/2014/main" id="{BAD36210-48FE-E7A8-4EE4-5F2D672E1561}"/>
              </a:ext>
            </a:extLst>
          </p:cNvPr>
          <p:cNvSpPr txBox="1">
            <a:spLocks/>
          </p:cNvSpPr>
          <p:nvPr/>
        </p:nvSpPr>
        <p:spPr>
          <a:xfrm>
            <a:off x="7093881" y="3028081"/>
            <a:ext cx="517733" cy="111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it-IT" sz="1800" b="1"/>
              <a:t>L</a:t>
            </a:r>
          </a:p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it-IT" sz="1800" b="1"/>
              <a:t>I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AE4D05A-99B1-B77C-C7C2-BED13EBF9C02}"/>
              </a:ext>
            </a:extLst>
          </p:cNvPr>
          <p:cNvSpPr/>
          <p:nvPr/>
        </p:nvSpPr>
        <p:spPr>
          <a:xfrm>
            <a:off x="6987385" y="3293351"/>
            <a:ext cx="226634" cy="1934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ADEFDD23-8CDB-0A43-5F27-D506DA034529}"/>
              </a:ext>
            </a:extLst>
          </p:cNvPr>
          <p:cNvSpPr/>
          <p:nvPr/>
        </p:nvSpPr>
        <p:spPr>
          <a:xfrm>
            <a:off x="6981739" y="3671531"/>
            <a:ext cx="226634" cy="193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EF1F9D03-72F5-64CE-EE97-17C7F28E7439}"/>
              </a:ext>
            </a:extLst>
          </p:cNvPr>
          <p:cNvSpPr/>
          <p:nvPr/>
        </p:nvSpPr>
        <p:spPr>
          <a:xfrm>
            <a:off x="5799493" y="2598775"/>
            <a:ext cx="299148" cy="2408094"/>
          </a:xfrm>
          <a:prstGeom prst="rect">
            <a:avLst/>
          </a:prstGeom>
          <a:solidFill>
            <a:srgbClr val="D149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591296E0-ABCB-8A55-9CF7-EBB9BF8D526C}"/>
              </a:ext>
            </a:extLst>
          </p:cNvPr>
          <p:cNvSpPr/>
          <p:nvPr/>
        </p:nvSpPr>
        <p:spPr>
          <a:xfrm>
            <a:off x="3534045" y="3869954"/>
            <a:ext cx="201596" cy="204282"/>
          </a:xfrm>
          <a:prstGeom prst="rect">
            <a:avLst/>
          </a:prstGeom>
          <a:solidFill>
            <a:srgbClr val="43309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0928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1" name="Google Shape;711;p56"/>
              <p:cNvSpPr txBox="1">
                <a:spLocks noGrp="1"/>
              </p:cNvSpPr>
              <p:nvPr>
                <p:ph type="subTitle" idx="3"/>
              </p:nvPr>
            </p:nvSpPr>
            <p:spPr>
              <a:xfrm>
                <a:off x="408475" y="1286976"/>
                <a:ext cx="8498457" cy="109155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9700" lvl="0" indent="0" algn="l" rtl="0">
                  <a:spcBef>
                    <a:spcPts val="1000"/>
                  </a:spcBef>
                  <a:spcAft>
                    <a:spcPts val="0"/>
                  </a:spcAft>
                  <a:buSzPts val="1400"/>
                  <a:buNone/>
                </a:pPr>
                <a:r>
                  <a:rPr lang="it-IT" sz="1800"/>
                  <a:t>La stringa iniziale </a:t>
                </a:r>
                <a:r>
                  <a:rPr lang="it-IT" sz="1800" b="1">
                    <a:solidFill>
                      <a:srgbClr val="D149CE"/>
                    </a:solidFill>
                  </a:rPr>
                  <a:t>w</a:t>
                </a:r>
                <a:r>
                  <a:rPr lang="it-IT" sz="1800"/>
                  <a:t> può essere ricostruita a partire da </a:t>
                </a:r>
                <a:r>
                  <a:rPr lang="it-IT" sz="1800" b="1">
                    <a:solidFill>
                      <a:srgbClr val="D149CE"/>
                    </a:solidFill>
                  </a:rPr>
                  <a:t>L</a:t>
                </a:r>
                <a:r>
                  <a:rPr lang="it-IT" sz="1800"/>
                  <a:t> ed </a:t>
                </a:r>
                <a:r>
                  <a:rPr lang="it-IT" sz="1800" b="1">
                    <a:solidFill>
                      <a:srgbClr val="D149CE"/>
                    </a:solidFill>
                  </a:rPr>
                  <a:t>I</a:t>
                </a:r>
                <a:r>
                  <a:rPr lang="it-IT" sz="1800"/>
                  <a:t>.</a:t>
                </a:r>
              </a:p>
              <a:p>
                <a:pPr marL="139700" lvl="0" indent="0" algn="l" rtl="0">
                  <a:spcBef>
                    <a:spcPts val="1000"/>
                  </a:spcBef>
                  <a:spcAft>
                    <a:spcPts val="0"/>
                  </a:spcAft>
                  <a:buSzPts val="1400"/>
                  <a:buNone/>
                </a:pPr>
                <a:r>
                  <a:rPr lang="it-IT" sz="1800"/>
                  <a:t>Ogni riga e colonna della matrice </a:t>
                </a:r>
                <a14:m>
                  <m:oMath xmlns:m="http://schemas.openxmlformats.org/officeDocument/2006/math">
                    <m:r>
                      <a:rPr lang="it-IT" sz="1800" b="1" i="1" smtClean="0">
                        <a:solidFill>
                          <a:srgbClr val="D149CE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d>
                      <m:dPr>
                        <m:ctrlPr>
                          <a:rPr lang="it-IT" sz="1800" b="1" i="1" smtClean="0">
                            <a:solidFill>
                              <a:srgbClr val="D149C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b="1" i="1" smtClean="0">
                            <a:solidFill>
                              <a:srgbClr val="D149CE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it-IT" sz="1800"/>
                  <a:t> è una coniugata di </a:t>
                </a:r>
                <a:r>
                  <a:rPr lang="it-IT" sz="1800" b="1">
                    <a:solidFill>
                      <a:srgbClr val="D149CE"/>
                    </a:solidFill>
                  </a:rPr>
                  <a:t>w</a:t>
                </a:r>
                <a:r>
                  <a:rPr lang="it-IT" sz="1800"/>
                  <a:t>.</a:t>
                </a:r>
              </a:p>
            </p:txBody>
          </p:sp>
        </mc:Choice>
        <mc:Fallback xmlns="">
          <p:sp>
            <p:nvSpPr>
              <p:cNvPr id="711" name="Google Shape;711;p5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3"/>
              </p:nvPr>
            </p:nvSpPr>
            <p:spPr>
              <a:xfrm>
                <a:off x="408475" y="1286976"/>
                <a:ext cx="8498457" cy="1091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2" name="Google Shape;712;p56"/>
          <p:cNvSpPr txBox="1">
            <a:spLocks noGrp="1"/>
          </p:cNvSpPr>
          <p:nvPr>
            <p:ph type="title" idx="4"/>
          </p:nvPr>
        </p:nvSpPr>
        <p:spPr>
          <a:xfrm>
            <a:off x="408476" y="7327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Reversibilità della BWT</a:t>
            </a:r>
            <a:endParaRPr/>
          </a:p>
        </p:txBody>
      </p:sp>
      <p:sp>
        <p:nvSpPr>
          <p:cNvPr id="713" name="Google Shape;713;p56"/>
          <p:cNvSpPr/>
          <p:nvPr/>
        </p:nvSpPr>
        <p:spPr>
          <a:xfrm>
            <a:off x="6267975" y="-12285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6"/>
          <p:cNvSpPr/>
          <p:nvPr/>
        </p:nvSpPr>
        <p:spPr>
          <a:xfrm>
            <a:off x="7793225" y="38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4">
                <a:extLst>
                  <a:ext uri="{FF2B5EF4-FFF2-40B4-BE49-F238E27FC236}">
                    <a16:creationId xmlns:a16="http://schemas.microsoft.com/office/drawing/2014/main" id="{4EFCFAF0-C6D6-83AE-8BA6-D3D1A3755F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061679"/>
                  </p:ext>
                </p:extLst>
              </p:nvPr>
            </p:nvGraphicFramePr>
            <p:xfrm>
              <a:off x="1524000" y="2571750"/>
              <a:ext cx="6096000" cy="1854200"/>
            </p:xfrm>
            <a:graphic>
              <a:graphicData uri="http://schemas.openxmlformats.org/drawingml/2006/table">
                <a:tbl>
                  <a:tblPr firstRow="1" bandRow="1">
                    <a:tableStyleId>{FF9AA5F4-A830-41C9-81F9-947532E8CBEE}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516594229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1534998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97757358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8116895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85521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472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04711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it-I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4954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817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4">
                <a:extLst>
                  <a:ext uri="{FF2B5EF4-FFF2-40B4-BE49-F238E27FC236}">
                    <a16:creationId xmlns:a16="http://schemas.microsoft.com/office/drawing/2014/main" id="{4EFCFAF0-C6D6-83AE-8BA6-D3D1A3755F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061679"/>
                  </p:ext>
                </p:extLst>
              </p:nvPr>
            </p:nvGraphicFramePr>
            <p:xfrm>
              <a:off x="1524000" y="2571750"/>
              <a:ext cx="6096000" cy="1854200"/>
            </p:xfrm>
            <a:graphic>
              <a:graphicData uri="http://schemas.openxmlformats.org/drawingml/2006/table">
                <a:tbl>
                  <a:tblPr firstRow="1" bandRow="1">
                    <a:tableStyleId>{FF9AA5F4-A830-41C9-81F9-947532E8CBEE}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516594229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1534998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97757358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8116895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" r="-3008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00" r="-2008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00" r="-1008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00" r="-800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5521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" t="-100000" r="-3008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00" t="-100000" r="-2008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00" t="-100000" r="-1008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00" t="-100000" r="-80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6472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" t="-196774" r="-300800" b="-19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00" t="-196774" r="-200800" b="-19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00" t="-196774" r="-100800" b="-19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00" t="-196774" r="-800" b="-1983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04711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" t="-301639" r="-3008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00" t="-301639" r="-2008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00" t="-301639" r="-1008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00" t="-301639" r="-800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4954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" t="-401639" r="-30080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00" t="-401639" r="-20080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00" t="-401639" r="-10080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00" t="-401639" r="-800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26817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34323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1" name="Google Shape;711;p56"/>
              <p:cNvSpPr txBox="1">
                <a:spLocks noGrp="1"/>
              </p:cNvSpPr>
              <p:nvPr>
                <p:ph type="subTitle" idx="3"/>
              </p:nvPr>
            </p:nvSpPr>
            <p:spPr>
              <a:xfrm>
                <a:off x="408475" y="1286976"/>
                <a:ext cx="8498457" cy="109155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9700" lvl="0" indent="0">
                  <a:spcBef>
                    <a:spcPts val="1000"/>
                  </a:spcBef>
                  <a:buNone/>
                </a:pPr>
                <a:r>
                  <a:rPr lang="it-IT" sz="1800"/>
                  <a:t>La </a:t>
                </a:r>
                <a:r>
                  <a:rPr lang="it-IT" sz="1800" b="1">
                    <a:solidFill>
                      <a:srgbClr val="D149CE"/>
                    </a:solidFill>
                  </a:rPr>
                  <a:t>bwt-matrix</a:t>
                </a:r>
                <a:r>
                  <a:rPr lang="it-IT" sz="1800"/>
                  <a:t> di </a:t>
                </a:r>
                <a:r>
                  <a:rPr lang="it-IT" sz="1800" b="1">
                    <a:solidFill>
                      <a:srgbClr val="D149CE"/>
                    </a:solidFill>
                  </a:rPr>
                  <a:t>w</a:t>
                </a:r>
                <a:r>
                  <a:rPr lang="it-IT" sz="1800"/>
                  <a:t> è una permutazione delle righe di</a:t>
                </a:r>
                <a:r>
                  <a:rPr lang="it-IT" sz="1800" b="1">
                    <a:solidFill>
                      <a:srgbClr val="D149C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b="1" i="1" smtClean="0">
                        <a:solidFill>
                          <a:srgbClr val="D149CE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d>
                      <m:dPr>
                        <m:ctrlPr>
                          <a:rPr lang="it-IT" sz="1800" b="1" i="1" smtClean="0">
                            <a:solidFill>
                              <a:srgbClr val="D149C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b="1" i="1" smtClean="0">
                            <a:solidFill>
                              <a:srgbClr val="D149CE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it-IT" sz="1800"/>
                  <a:t> e quindi i caratteri in colonna restano gli stessi ma in ordine diverso.</a:t>
                </a:r>
              </a:p>
              <a:p>
                <a:pPr marL="139700" lvl="0" indent="0">
                  <a:spcBef>
                    <a:spcPts val="1000"/>
                  </a:spcBef>
                  <a:buNone/>
                </a:pPr>
                <a:endParaRPr lang="it-IT" sz="1800"/>
              </a:p>
            </p:txBody>
          </p:sp>
        </mc:Choice>
        <mc:Fallback xmlns="">
          <p:sp>
            <p:nvSpPr>
              <p:cNvPr id="711" name="Google Shape;711;p5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3"/>
              </p:nvPr>
            </p:nvSpPr>
            <p:spPr>
              <a:xfrm>
                <a:off x="408475" y="1286976"/>
                <a:ext cx="8498457" cy="1091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2" name="Google Shape;712;p56"/>
          <p:cNvSpPr txBox="1">
            <a:spLocks noGrp="1"/>
          </p:cNvSpPr>
          <p:nvPr>
            <p:ph type="title" idx="4"/>
          </p:nvPr>
        </p:nvSpPr>
        <p:spPr>
          <a:xfrm>
            <a:off x="408476" y="7327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Reversibilità della BWT</a:t>
            </a:r>
            <a:endParaRPr/>
          </a:p>
        </p:txBody>
      </p:sp>
      <p:sp>
        <p:nvSpPr>
          <p:cNvPr id="713" name="Google Shape;713;p56"/>
          <p:cNvSpPr/>
          <p:nvPr/>
        </p:nvSpPr>
        <p:spPr>
          <a:xfrm>
            <a:off x="6267975" y="-12285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6"/>
          <p:cNvSpPr/>
          <p:nvPr/>
        </p:nvSpPr>
        <p:spPr>
          <a:xfrm>
            <a:off x="7793225" y="38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711;p56">
            <a:extLst>
              <a:ext uri="{FF2B5EF4-FFF2-40B4-BE49-F238E27FC236}">
                <a16:creationId xmlns:a16="http://schemas.microsoft.com/office/drawing/2014/main" id="{D2103D5F-516B-BF5B-8731-F1E981FE8F5A}"/>
              </a:ext>
            </a:extLst>
          </p:cNvPr>
          <p:cNvSpPr txBox="1">
            <a:spLocks/>
          </p:cNvSpPr>
          <p:nvPr/>
        </p:nvSpPr>
        <p:spPr>
          <a:xfrm>
            <a:off x="5505814" y="2084970"/>
            <a:ext cx="2924861" cy="257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      a    b    a    n    a    n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      a    n    a    b    a    n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      a    n    a    n    a    b 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      b    a    n    a    n    a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      n    a    b    a    n    a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      n    a    n    a    b    a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D84944E-B5AA-F46F-819B-FC32A3E32050}"/>
              </a:ext>
            </a:extLst>
          </p:cNvPr>
          <p:cNvCxnSpPr>
            <a:cxnSpLocks/>
          </p:cNvCxnSpPr>
          <p:nvPr/>
        </p:nvCxnSpPr>
        <p:spPr>
          <a:xfrm>
            <a:off x="4752622" y="2663673"/>
            <a:ext cx="3587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8818EB6C-E5D3-B11A-0147-4A2CF5428B17}"/>
              </a:ext>
            </a:extLst>
          </p:cNvPr>
          <p:cNvCxnSpPr>
            <a:cxnSpLocks/>
          </p:cNvCxnSpPr>
          <p:nvPr/>
        </p:nvCxnSpPr>
        <p:spPr>
          <a:xfrm>
            <a:off x="5980986" y="2253606"/>
            <a:ext cx="0" cy="237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77AB162-8ECC-6D30-CF6C-830BCF08B4C8}"/>
              </a:ext>
            </a:extLst>
          </p:cNvPr>
          <p:cNvCxnSpPr>
            <a:cxnSpLocks/>
          </p:cNvCxnSpPr>
          <p:nvPr/>
        </p:nvCxnSpPr>
        <p:spPr>
          <a:xfrm>
            <a:off x="6370453" y="2253606"/>
            <a:ext cx="0" cy="237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074FA72A-7E11-1767-C2EE-5ABE036B8785}"/>
              </a:ext>
            </a:extLst>
          </p:cNvPr>
          <p:cNvCxnSpPr>
            <a:cxnSpLocks/>
          </p:cNvCxnSpPr>
          <p:nvPr/>
        </p:nvCxnSpPr>
        <p:spPr>
          <a:xfrm>
            <a:off x="6748631" y="2272411"/>
            <a:ext cx="0" cy="237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0A8A9102-0B31-4E66-EF16-3A2FDED55CAC}"/>
              </a:ext>
            </a:extLst>
          </p:cNvPr>
          <p:cNvCxnSpPr>
            <a:cxnSpLocks/>
          </p:cNvCxnSpPr>
          <p:nvPr/>
        </p:nvCxnSpPr>
        <p:spPr>
          <a:xfrm>
            <a:off x="7115519" y="2264895"/>
            <a:ext cx="0" cy="237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4CC1BD89-D324-35C7-0AF8-C28A197D422B}"/>
              </a:ext>
            </a:extLst>
          </p:cNvPr>
          <p:cNvCxnSpPr>
            <a:cxnSpLocks/>
          </p:cNvCxnSpPr>
          <p:nvPr/>
        </p:nvCxnSpPr>
        <p:spPr>
          <a:xfrm>
            <a:off x="7527564" y="2264895"/>
            <a:ext cx="0" cy="237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DD0996D0-E53C-CB85-11A7-47C2AA34AA57}"/>
              </a:ext>
            </a:extLst>
          </p:cNvPr>
          <p:cNvCxnSpPr>
            <a:cxnSpLocks/>
          </p:cNvCxnSpPr>
          <p:nvPr/>
        </p:nvCxnSpPr>
        <p:spPr>
          <a:xfrm>
            <a:off x="7905742" y="2283700"/>
            <a:ext cx="0" cy="237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711;p56">
            <a:extLst>
              <a:ext uri="{FF2B5EF4-FFF2-40B4-BE49-F238E27FC236}">
                <a16:creationId xmlns:a16="http://schemas.microsoft.com/office/drawing/2014/main" id="{9FF219AC-1AA2-1E45-4E78-5D132F8C99BD}"/>
              </a:ext>
            </a:extLst>
          </p:cNvPr>
          <p:cNvSpPr txBox="1">
            <a:spLocks/>
          </p:cNvSpPr>
          <p:nvPr/>
        </p:nvSpPr>
        <p:spPr>
          <a:xfrm>
            <a:off x="713326" y="2115385"/>
            <a:ext cx="2924861" cy="257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82600" indent="-342900">
              <a:spcBef>
                <a:spcPts val="1000"/>
              </a:spcBef>
              <a:buFont typeface="+mj-lt"/>
              <a:buAutoNum type="arabicPeriod"/>
            </a:pPr>
            <a:r>
              <a:rPr lang="en-US" sz="1800"/>
              <a:t> b    a    n    a    n    a</a:t>
            </a:r>
          </a:p>
          <a:p>
            <a:pPr marL="482600" indent="-342900">
              <a:spcBef>
                <a:spcPts val="1000"/>
              </a:spcBef>
              <a:buFont typeface="+mj-lt"/>
              <a:buAutoNum type="arabicPeriod"/>
            </a:pPr>
            <a:r>
              <a:rPr lang="en-US" sz="1800"/>
              <a:t> a    n    a    n    a    b</a:t>
            </a:r>
          </a:p>
          <a:p>
            <a:pPr marL="482600" indent="-342900">
              <a:spcBef>
                <a:spcPts val="1000"/>
              </a:spcBef>
              <a:buFont typeface="+mj-lt"/>
              <a:buAutoNum type="arabicPeriod"/>
            </a:pPr>
            <a:r>
              <a:rPr lang="en-US" sz="1800"/>
              <a:t> n    a    n    a    b    a</a:t>
            </a:r>
          </a:p>
          <a:p>
            <a:pPr marL="482600" indent="-342900">
              <a:spcBef>
                <a:spcPts val="1000"/>
              </a:spcBef>
              <a:buFont typeface="+mj-lt"/>
              <a:buAutoNum type="arabicPeriod"/>
            </a:pPr>
            <a:r>
              <a:rPr lang="en-US" sz="1800"/>
              <a:t> a    n    a    b    a    n</a:t>
            </a:r>
          </a:p>
          <a:p>
            <a:pPr marL="482600" indent="-342900">
              <a:spcBef>
                <a:spcPts val="1000"/>
              </a:spcBef>
              <a:buFont typeface="+mj-lt"/>
              <a:buAutoNum type="arabicPeriod"/>
            </a:pPr>
            <a:r>
              <a:rPr lang="en-US" sz="1800"/>
              <a:t> n    a    b    a    n    a</a:t>
            </a:r>
          </a:p>
          <a:p>
            <a:pPr marL="482600" indent="-342900">
              <a:spcBef>
                <a:spcPts val="1000"/>
              </a:spcBef>
              <a:buFont typeface="+mj-lt"/>
              <a:buAutoNum type="arabicPeriod"/>
            </a:pPr>
            <a:r>
              <a:rPr lang="en-US" sz="1800"/>
              <a:t> a    b    a    n    a    n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105C4617-61C9-CE19-0ECF-9807629C8D01}"/>
              </a:ext>
            </a:extLst>
          </p:cNvPr>
          <p:cNvCxnSpPr/>
          <p:nvPr/>
        </p:nvCxnSpPr>
        <p:spPr>
          <a:xfrm>
            <a:off x="827254" y="2694088"/>
            <a:ext cx="2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44FA766C-C60A-25B2-18DF-A877AB3DD43E}"/>
              </a:ext>
            </a:extLst>
          </p:cNvPr>
          <p:cNvCxnSpPr/>
          <p:nvPr/>
        </p:nvCxnSpPr>
        <p:spPr>
          <a:xfrm>
            <a:off x="827254" y="3094844"/>
            <a:ext cx="2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6617B574-6AFE-3E36-1208-2E0B5416879F}"/>
              </a:ext>
            </a:extLst>
          </p:cNvPr>
          <p:cNvCxnSpPr/>
          <p:nvPr/>
        </p:nvCxnSpPr>
        <p:spPr>
          <a:xfrm>
            <a:off x="827254" y="3473021"/>
            <a:ext cx="2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62C0FCD5-437B-6E74-C0C9-EBA51C2B29F6}"/>
              </a:ext>
            </a:extLst>
          </p:cNvPr>
          <p:cNvCxnSpPr/>
          <p:nvPr/>
        </p:nvCxnSpPr>
        <p:spPr>
          <a:xfrm>
            <a:off x="827254" y="3862488"/>
            <a:ext cx="2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C65FE723-0D1E-E14C-A6DE-6903FF230C60}"/>
              </a:ext>
            </a:extLst>
          </p:cNvPr>
          <p:cNvCxnSpPr/>
          <p:nvPr/>
        </p:nvCxnSpPr>
        <p:spPr>
          <a:xfrm>
            <a:off x="827254" y="4263243"/>
            <a:ext cx="2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563E73D0-8C30-F8D0-16C6-99F52EEA57F0}"/>
              </a:ext>
            </a:extLst>
          </p:cNvPr>
          <p:cNvCxnSpPr>
            <a:cxnSpLocks/>
          </p:cNvCxnSpPr>
          <p:nvPr/>
        </p:nvCxnSpPr>
        <p:spPr>
          <a:xfrm>
            <a:off x="1188498" y="2284021"/>
            <a:ext cx="0" cy="237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6CA2508B-851F-24B4-0CBB-A2B0BF217222}"/>
              </a:ext>
            </a:extLst>
          </p:cNvPr>
          <p:cNvCxnSpPr>
            <a:cxnSpLocks/>
          </p:cNvCxnSpPr>
          <p:nvPr/>
        </p:nvCxnSpPr>
        <p:spPr>
          <a:xfrm>
            <a:off x="1577965" y="2284021"/>
            <a:ext cx="0" cy="237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4243963A-9277-1229-F9CB-CEC781429B83}"/>
              </a:ext>
            </a:extLst>
          </p:cNvPr>
          <p:cNvCxnSpPr>
            <a:cxnSpLocks/>
          </p:cNvCxnSpPr>
          <p:nvPr/>
        </p:nvCxnSpPr>
        <p:spPr>
          <a:xfrm>
            <a:off x="1978720" y="2295310"/>
            <a:ext cx="0" cy="237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55041DD0-F3D1-E297-1B2A-DD1C62B93E46}"/>
              </a:ext>
            </a:extLst>
          </p:cNvPr>
          <p:cNvCxnSpPr>
            <a:cxnSpLocks/>
          </p:cNvCxnSpPr>
          <p:nvPr/>
        </p:nvCxnSpPr>
        <p:spPr>
          <a:xfrm>
            <a:off x="2390764" y="2295310"/>
            <a:ext cx="0" cy="237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D4606B66-8F21-BCDD-D7E8-534613BD05C2}"/>
              </a:ext>
            </a:extLst>
          </p:cNvPr>
          <p:cNvCxnSpPr>
            <a:cxnSpLocks/>
          </p:cNvCxnSpPr>
          <p:nvPr/>
        </p:nvCxnSpPr>
        <p:spPr>
          <a:xfrm>
            <a:off x="2791521" y="2295310"/>
            <a:ext cx="0" cy="237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B5FD69B4-3111-947D-7D35-8B818A0FF5E5}"/>
              </a:ext>
            </a:extLst>
          </p:cNvPr>
          <p:cNvCxnSpPr>
            <a:cxnSpLocks/>
          </p:cNvCxnSpPr>
          <p:nvPr/>
        </p:nvCxnSpPr>
        <p:spPr>
          <a:xfrm>
            <a:off x="3192276" y="2314115"/>
            <a:ext cx="0" cy="237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7B098C7E-7957-2322-DEC9-4E56EE0408D4}"/>
              </a:ext>
            </a:extLst>
          </p:cNvPr>
          <p:cNvCxnSpPr>
            <a:cxnSpLocks/>
          </p:cNvCxnSpPr>
          <p:nvPr/>
        </p:nvCxnSpPr>
        <p:spPr>
          <a:xfrm>
            <a:off x="4746976" y="3064431"/>
            <a:ext cx="3587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223E94AC-0642-D84D-542A-795F7DFF408A}"/>
              </a:ext>
            </a:extLst>
          </p:cNvPr>
          <p:cNvCxnSpPr>
            <a:cxnSpLocks/>
          </p:cNvCxnSpPr>
          <p:nvPr/>
        </p:nvCxnSpPr>
        <p:spPr>
          <a:xfrm>
            <a:off x="4752620" y="3453900"/>
            <a:ext cx="3587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B0B7D996-8834-51A7-E76B-C8D2E86B370C}"/>
              </a:ext>
            </a:extLst>
          </p:cNvPr>
          <p:cNvCxnSpPr>
            <a:cxnSpLocks/>
          </p:cNvCxnSpPr>
          <p:nvPr/>
        </p:nvCxnSpPr>
        <p:spPr>
          <a:xfrm>
            <a:off x="4760746" y="3841379"/>
            <a:ext cx="3587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oogle Shape;711;p56">
            <a:extLst>
              <a:ext uri="{FF2B5EF4-FFF2-40B4-BE49-F238E27FC236}">
                <a16:creationId xmlns:a16="http://schemas.microsoft.com/office/drawing/2014/main" id="{ABBE11A5-33A9-FFC1-12C6-E3682096C89B}"/>
              </a:ext>
            </a:extLst>
          </p:cNvPr>
          <p:cNvSpPr txBox="1">
            <a:spLocks/>
          </p:cNvSpPr>
          <p:nvPr/>
        </p:nvSpPr>
        <p:spPr>
          <a:xfrm>
            <a:off x="4761030" y="3343960"/>
            <a:ext cx="1258028" cy="44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it-IT" sz="1600">
                <a:solidFill>
                  <a:srgbClr val="D149CE"/>
                </a:solidFill>
              </a:rPr>
              <a:t>f(1) = 4</a:t>
            </a:r>
          </a:p>
        </p:txBody>
      </p: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AFA87A96-95F6-8284-1081-D6280D12DF29}"/>
              </a:ext>
            </a:extLst>
          </p:cNvPr>
          <p:cNvCxnSpPr>
            <a:cxnSpLocks/>
          </p:cNvCxnSpPr>
          <p:nvPr/>
        </p:nvCxnSpPr>
        <p:spPr>
          <a:xfrm>
            <a:off x="4755100" y="4242137"/>
            <a:ext cx="3587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oogle Shape;711;p56">
            <a:extLst>
              <a:ext uri="{FF2B5EF4-FFF2-40B4-BE49-F238E27FC236}">
                <a16:creationId xmlns:a16="http://schemas.microsoft.com/office/drawing/2014/main" id="{899F8EE4-5572-5CD8-7FF3-676F6315C422}"/>
              </a:ext>
            </a:extLst>
          </p:cNvPr>
          <p:cNvSpPr txBox="1">
            <a:spLocks/>
          </p:cNvSpPr>
          <p:nvPr/>
        </p:nvSpPr>
        <p:spPr>
          <a:xfrm>
            <a:off x="4752620" y="3744717"/>
            <a:ext cx="1258028" cy="44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it-IT" sz="1600">
                <a:solidFill>
                  <a:srgbClr val="D149CE"/>
                </a:solidFill>
              </a:rPr>
              <a:t>f(5) = 5</a:t>
            </a:r>
          </a:p>
        </p:txBody>
      </p:sp>
      <p:sp>
        <p:nvSpPr>
          <p:cNvPr id="42" name="Google Shape;711;p56">
            <a:extLst>
              <a:ext uri="{FF2B5EF4-FFF2-40B4-BE49-F238E27FC236}">
                <a16:creationId xmlns:a16="http://schemas.microsoft.com/office/drawing/2014/main" id="{231E4E61-6005-8A26-93EF-3EBE5B5FFDEC}"/>
              </a:ext>
            </a:extLst>
          </p:cNvPr>
          <p:cNvSpPr txBox="1">
            <a:spLocks/>
          </p:cNvSpPr>
          <p:nvPr/>
        </p:nvSpPr>
        <p:spPr>
          <a:xfrm>
            <a:off x="4753948" y="2538694"/>
            <a:ext cx="1258028" cy="44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it-IT" sz="1600">
                <a:solidFill>
                  <a:srgbClr val="D149CE"/>
                </a:solidFill>
              </a:rPr>
              <a:t>f(4) = 2</a:t>
            </a:r>
          </a:p>
        </p:txBody>
      </p:sp>
      <p:sp>
        <p:nvSpPr>
          <p:cNvPr id="43" name="Google Shape;711;p56">
            <a:extLst>
              <a:ext uri="{FF2B5EF4-FFF2-40B4-BE49-F238E27FC236}">
                <a16:creationId xmlns:a16="http://schemas.microsoft.com/office/drawing/2014/main" id="{85A672F2-DDB3-84D0-68A7-F3991DEF0AC3}"/>
              </a:ext>
            </a:extLst>
          </p:cNvPr>
          <p:cNvSpPr txBox="1">
            <a:spLocks/>
          </p:cNvSpPr>
          <p:nvPr/>
        </p:nvSpPr>
        <p:spPr>
          <a:xfrm>
            <a:off x="4745538" y="2939451"/>
            <a:ext cx="1258028" cy="44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it-IT" sz="1600">
                <a:solidFill>
                  <a:srgbClr val="D149CE"/>
                </a:solidFill>
              </a:rPr>
              <a:t>f(2) = 3</a:t>
            </a:r>
          </a:p>
        </p:txBody>
      </p:sp>
      <p:sp>
        <p:nvSpPr>
          <p:cNvPr id="44" name="Google Shape;711;p56">
            <a:extLst>
              <a:ext uri="{FF2B5EF4-FFF2-40B4-BE49-F238E27FC236}">
                <a16:creationId xmlns:a16="http://schemas.microsoft.com/office/drawing/2014/main" id="{54B7F730-9F80-AE5F-6E17-AC2A83F027D5}"/>
              </a:ext>
            </a:extLst>
          </p:cNvPr>
          <p:cNvSpPr txBox="1">
            <a:spLocks/>
          </p:cNvSpPr>
          <p:nvPr/>
        </p:nvSpPr>
        <p:spPr>
          <a:xfrm>
            <a:off x="4743917" y="2177172"/>
            <a:ext cx="1258028" cy="44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it-IT" sz="1600">
                <a:solidFill>
                  <a:srgbClr val="D149CE"/>
                </a:solidFill>
              </a:rPr>
              <a:t>f(6) = 1</a:t>
            </a:r>
          </a:p>
        </p:txBody>
      </p:sp>
      <p:sp>
        <p:nvSpPr>
          <p:cNvPr id="45" name="Google Shape;711;p56">
            <a:extLst>
              <a:ext uri="{FF2B5EF4-FFF2-40B4-BE49-F238E27FC236}">
                <a16:creationId xmlns:a16="http://schemas.microsoft.com/office/drawing/2014/main" id="{4CAD2FAD-5BF6-0134-52D8-34BCEEAAAA26}"/>
              </a:ext>
            </a:extLst>
          </p:cNvPr>
          <p:cNvSpPr txBox="1">
            <a:spLocks/>
          </p:cNvSpPr>
          <p:nvPr/>
        </p:nvSpPr>
        <p:spPr>
          <a:xfrm>
            <a:off x="4760402" y="4148310"/>
            <a:ext cx="1258028" cy="44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it-IT" sz="1600">
                <a:solidFill>
                  <a:srgbClr val="D149CE"/>
                </a:solidFill>
              </a:rPr>
              <a:t>f(3) = 6</a:t>
            </a:r>
          </a:p>
        </p:txBody>
      </p:sp>
    </p:spTree>
    <p:extLst>
      <p:ext uri="{BB962C8B-B14F-4D97-AF65-F5344CB8AC3E}">
        <p14:creationId xmlns:p14="http://schemas.microsoft.com/office/powerpoint/2010/main" val="3558995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6"/>
          <p:cNvSpPr txBox="1">
            <a:spLocks noGrp="1"/>
          </p:cNvSpPr>
          <p:nvPr>
            <p:ph type="subTitle" idx="3"/>
          </p:nvPr>
        </p:nvSpPr>
        <p:spPr>
          <a:xfrm>
            <a:off x="408476" y="1362812"/>
            <a:ext cx="8498457" cy="1091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spcBef>
                <a:spcPts val="1000"/>
              </a:spcBef>
              <a:buNone/>
            </a:pPr>
            <a:r>
              <a:rPr lang="it-IT" sz="1800"/>
              <a:t>Ogni colonna nella </a:t>
            </a:r>
            <a:r>
              <a:rPr lang="it-IT" sz="1800" b="1">
                <a:solidFill>
                  <a:srgbClr val="D149CE"/>
                </a:solidFill>
              </a:rPr>
              <a:t>bwt-matrix</a:t>
            </a:r>
            <a:r>
              <a:rPr lang="it-IT" sz="1800" b="1"/>
              <a:t> </a:t>
            </a:r>
            <a:r>
              <a:rPr lang="it-IT" sz="1800"/>
              <a:t>di </a:t>
            </a:r>
            <a:r>
              <a:rPr lang="it-IT" sz="1800" b="1">
                <a:solidFill>
                  <a:srgbClr val="D149CE"/>
                </a:solidFill>
              </a:rPr>
              <a:t>w</a:t>
            </a:r>
            <a:r>
              <a:rPr lang="it-IT" sz="1800"/>
              <a:t> è una stringa che si ottiene permutando i caratteri della stringa </a:t>
            </a:r>
            <a:r>
              <a:rPr lang="it-IT" sz="1800" b="1">
                <a:solidFill>
                  <a:srgbClr val="D149CE"/>
                </a:solidFill>
              </a:rPr>
              <a:t>w</a:t>
            </a:r>
            <a:r>
              <a:rPr lang="it-IT" sz="1800"/>
              <a:t>.</a:t>
            </a:r>
          </a:p>
          <a:p>
            <a:pPr marL="139700" lvl="0" indent="0">
              <a:spcBef>
                <a:spcPts val="1000"/>
              </a:spcBef>
              <a:buNone/>
            </a:pPr>
            <a:endParaRPr lang="it-IT" sz="1800"/>
          </a:p>
        </p:txBody>
      </p:sp>
      <p:sp>
        <p:nvSpPr>
          <p:cNvPr id="712" name="Google Shape;712;p56"/>
          <p:cNvSpPr txBox="1">
            <a:spLocks noGrp="1"/>
          </p:cNvSpPr>
          <p:nvPr>
            <p:ph type="title" idx="4"/>
          </p:nvPr>
        </p:nvSpPr>
        <p:spPr>
          <a:xfrm>
            <a:off x="408476" y="7327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Reversibilità della BWT</a:t>
            </a:r>
            <a:endParaRPr/>
          </a:p>
        </p:txBody>
      </p:sp>
      <p:sp>
        <p:nvSpPr>
          <p:cNvPr id="713" name="Google Shape;713;p56"/>
          <p:cNvSpPr/>
          <p:nvPr/>
        </p:nvSpPr>
        <p:spPr>
          <a:xfrm>
            <a:off x="6267975" y="-12285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6"/>
          <p:cNvSpPr/>
          <p:nvPr/>
        </p:nvSpPr>
        <p:spPr>
          <a:xfrm>
            <a:off x="7793225" y="38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711;p56">
            <a:extLst>
              <a:ext uri="{FF2B5EF4-FFF2-40B4-BE49-F238E27FC236}">
                <a16:creationId xmlns:a16="http://schemas.microsoft.com/office/drawing/2014/main" id="{D2103D5F-516B-BF5B-8731-F1E981FE8F5A}"/>
              </a:ext>
            </a:extLst>
          </p:cNvPr>
          <p:cNvSpPr txBox="1">
            <a:spLocks/>
          </p:cNvSpPr>
          <p:nvPr/>
        </p:nvSpPr>
        <p:spPr>
          <a:xfrm>
            <a:off x="1474990" y="2362359"/>
            <a:ext cx="2924861" cy="257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      a    b    a    n    a    n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      a    n    a    b    a    n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      a    n    a    n    a    b 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      b    a    n    a    n    a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      n    a    b    a    n    a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      n    a    n    a    b    a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D84944E-B5AA-F46F-819B-FC32A3E32050}"/>
              </a:ext>
            </a:extLst>
          </p:cNvPr>
          <p:cNvCxnSpPr>
            <a:cxnSpLocks/>
          </p:cNvCxnSpPr>
          <p:nvPr/>
        </p:nvCxnSpPr>
        <p:spPr>
          <a:xfrm>
            <a:off x="721798" y="2941062"/>
            <a:ext cx="3587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8818EB6C-E5D3-B11A-0147-4A2CF5428B17}"/>
              </a:ext>
            </a:extLst>
          </p:cNvPr>
          <p:cNvCxnSpPr>
            <a:cxnSpLocks/>
          </p:cNvCxnSpPr>
          <p:nvPr/>
        </p:nvCxnSpPr>
        <p:spPr>
          <a:xfrm>
            <a:off x="1950162" y="2530995"/>
            <a:ext cx="0" cy="237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77AB162-8ECC-6D30-CF6C-830BCF08B4C8}"/>
              </a:ext>
            </a:extLst>
          </p:cNvPr>
          <p:cNvCxnSpPr>
            <a:cxnSpLocks/>
          </p:cNvCxnSpPr>
          <p:nvPr/>
        </p:nvCxnSpPr>
        <p:spPr>
          <a:xfrm>
            <a:off x="2339629" y="2530995"/>
            <a:ext cx="0" cy="237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074FA72A-7E11-1767-C2EE-5ABE036B8785}"/>
              </a:ext>
            </a:extLst>
          </p:cNvPr>
          <p:cNvCxnSpPr>
            <a:cxnSpLocks/>
          </p:cNvCxnSpPr>
          <p:nvPr/>
        </p:nvCxnSpPr>
        <p:spPr>
          <a:xfrm>
            <a:off x="2717807" y="2549800"/>
            <a:ext cx="0" cy="237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0A8A9102-0B31-4E66-EF16-3A2FDED55CAC}"/>
              </a:ext>
            </a:extLst>
          </p:cNvPr>
          <p:cNvCxnSpPr>
            <a:cxnSpLocks/>
          </p:cNvCxnSpPr>
          <p:nvPr/>
        </p:nvCxnSpPr>
        <p:spPr>
          <a:xfrm>
            <a:off x="3084695" y="2542284"/>
            <a:ext cx="0" cy="237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4CC1BD89-D324-35C7-0AF8-C28A197D422B}"/>
              </a:ext>
            </a:extLst>
          </p:cNvPr>
          <p:cNvCxnSpPr>
            <a:cxnSpLocks/>
          </p:cNvCxnSpPr>
          <p:nvPr/>
        </p:nvCxnSpPr>
        <p:spPr>
          <a:xfrm>
            <a:off x="3496740" y="2542284"/>
            <a:ext cx="0" cy="237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DD0996D0-E53C-CB85-11A7-47C2AA34AA57}"/>
              </a:ext>
            </a:extLst>
          </p:cNvPr>
          <p:cNvCxnSpPr>
            <a:cxnSpLocks/>
          </p:cNvCxnSpPr>
          <p:nvPr/>
        </p:nvCxnSpPr>
        <p:spPr>
          <a:xfrm>
            <a:off x="3874918" y="2561089"/>
            <a:ext cx="0" cy="237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7B098C7E-7957-2322-DEC9-4E56EE0408D4}"/>
              </a:ext>
            </a:extLst>
          </p:cNvPr>
          <p:cNvCxnSpPr>
            <a:cxnSpLocks/>
          </p:cNvCxnSpPr>
          <p:nvPr/>
        </p:nvCxnSpPr>
        <p:spPr>
          <a:xfrm>
            <a:off x="716152" y="3341820"/>
            <a:ext cx="3587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223E94AC-0642-D84D-542A-795F7DFF408A}"/>
              </a:ext>
            </a:extLst>
          </p:cNvPr>
          <p:cNvCxnSpPr>
            <a:cxnSpLocks/>
          </p:cNvCxnSpPr>
          <p:nvPr/>
        </p:nvCxnSpPr>
        <p:spPr>
          <a:xfrm>
            <a:off x="721796" y="3731289"/>
            <a:ext cx="3587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B0B7D996-8834-51A7-E76B-C8D2E86B370C}"/>
              </a:ext>
            </a:extLst>
          </p:cNvPr>
          <p:cNvCxnSpPr>
            <a:cxnSpLocks/>
          </p:cNvCxnSpPr>
          <p:nvPr/>
        </p:nvCxnSpPr>
        <p:spPr>
          <a:xfrm>
            <a:off x="729922" y="4118768"/>
            <a:ext cx="3587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oogle Shape;711;p56">
            <a:extLst>
              <a:ext uri="{FF2B5EF4-FFF2-40B4-BE49-F238E27FC236}">
                <a16:creationId xmlns:a16="http://schemas.microsoft.com/office/drawing/2014/main" id="{ABBE11A5-33A9-FFC1-12C6-E3682096C89B}"/>
              </a:ext>
            </a:extLst>
          </p:cNvPr>
          <p:cNvSpPr txBox="1">
            <a:spLocks/>
          </p:cNvSpPr>
          <p:nvPr/>
        </p:nvSpPr>
        <p:spPr>
          <a:xfrm>
            <a:off x="730206" y="3621349"/>
            <a:ext cx="1258028" cy="44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it-IT" sz="1600">
                <a:solidFill>
                  <a:srgbClr val="D149CE"/>
                </a:solidFill>
              </a:rPr>
              <a:t>f(1) = 4</a:t>
            </a:r>
          </a:p>
        </p:txBody>
      </p: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AFA87A96-95F6-8284-1081-D6280D12DF29}"/>
              </a:ext>
            </a:extLst>
          </p:cNvPr>
          <p:cNvCxnSpPr>
            <a:cxnSpLocks/>
          </p:cNvCxnSpPr>
          <p:nvPr/>
        </p:nvCxnSpPr>
        <p:spPr>
          <a:xfrm>
            <a:off x="724276" y="4519526"/>
            <a:ext cx="3587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oogle Shape;711;p56">
            <a:extLst>
              <a:ext uri="{FF2B5EF4-FFF2-40B4-BE49-F238E27FC236}">
                <a16:creationId xmlns:a16="http://schemas.microsoft.com/office/drawing/2014/main" id="{899F8EE4-5572-5CD8-7FF3-676F6315C422}"/>
              </a:ext>
            </a:extLst>
          </p:cNvPr>
          <p:cNvSpPr txBox="1">
            <a:spLocks/>
          </p:cNvSpPr>
          <p:nvPr/>
        </p:nvSpPr>
        <p:spPr>
          <a:xfrm>
            <a:off x="721796" y="4022106"/>
            <a:ext cx="1258028" cy="44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it-IT" sz="1600">
                <a:solidFill>
                  <a:srgbClr val="D149CE"/>
                </a:solidFill>
              </a:rPr>
              <a:t>f(5) = 5</a:t>
            </a:r>
          </a:p>
        </p:txBody>
      </p:sp>
      <p:sp>
        <p:nvSpPr>
          <p:cNvPr id="42" name="Google Shape;711;p56">
            <a:extLst>
              <a:ext uri="{FF2B5EF4-FFF2-40B4-BE49-F238E27FC236}">
                <a16:creationId xmlns:a16="http://schemas.microsoft.com/office/drawing/2014/main" id="{231E4E61-6005-8A26-93EF-3EBE5B5FFDEC}"/>
              </a:ext>
            </a:extLst>
          </p:cNvPr>
          <p:cNvSpPr txBox="1">
            <a:spLocks/>
          </p:cNvSpPr>
          <p:nvPr/>
        </p:nvSpPr>
        <p:spPr>
          <a:xfrm>
            <a:off x="723124" y="2816083"/>
            <a:ext cx="1258028" cy="44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it-IT" sz="1600">
                <a:solidFill>
                  <a:srgbClr val="D149CE"/>
                </a:solidFill>
              </a:rPr>
              <a:t>f(4) = 2</a:t>
            </a:r>
          </a:p>
        </p:txBody>
      </p:sp>
      <p:sp>
        <p:nvSpPr>
          <p:cNvPr id="43" name="Google Shape;711;p56">
            <a:extLst>
              <a:ext uri="{FF2B5EF4-FFF2-40B4-BE49-F238E27FC236}">
                <a16:creationId xmlns:a16="http://schemas.microsoft.com/office/drawing/2014/main" id="{85A672F2-DDB3-84D0-68A7-F3991DEF0AC3}"/>
              </a:ext>
            </a:extLst>
          </p:cNvPr>
          <p:cNvSpPr txBox="1">
            <a:spLocks/>
          </p:cNvSpPr>
          <p:nvPr/>
        </p:nvSpPr>
        <p:spPr>
          <a:xfrm>
            <a:off x="714714" y="3216840"/>
            <a:ext cx="1258028" cy="44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it-IT" sz="1600">
                <a:solidFill>
                  <a:srgbClr val="D149CE"/>
                </a:solidFill>
              </a:rPr>
              <a:t>f(2) = 3</a:t>
            </a:r>
          </a:p>
        </p:txBody>
      </p:sp>
      <p:sp>
        <p:nvSpPr>
          <p:cNvPr id="44" name="Google Shape;711;p56">
            <a:extLst>
              <a:ext uri="{FF2B5EF4-FFF2-40B4-BE49-F238E27FC236}">
                <a16:creationId xmlns:a16="http://schemas.microsoft.com/office/drawing/2014/main" id="{54B7F730-9F80-AE5F-6E17-AC2A83F027D5}"/>
              </a:ext>
            </a:extLst>
          </p:cNvPr>
          <p:cNvSpPr txBox="1">
            <a:spLocks/>
          </p:cNvSpPr>
          <p:nvPr/>
        </p:nvSpPr>
        <p:spPr>
          <a:xfrm>
            <a:off x="713093" y="2454561"/>
            <a:ext cx="1258028" cy="44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it-IT" sz="1600">
                <a:solidFill>
                  <a:srgbClr val="D149CE"/>
                </a:solidFill>
              </a:rPr>
              <a:t>f(6) = 1</a:t>
            </a:r>
          </a:p>
        </p:txBody>
      </p:sp>
      <p:sp>
        <p:nvSpPr>
          <p:cNvPr id="45" name="Google Shape;711;p56">
            <a:extLst>
              <a:ext uri="{FF2B5EF4-FFF2-40B4-BE49-F238E27FC236}">
                <a16:creationId xmlns:a16="http://schemas.microsoft.com/office/drawing/2014/main" id="{4CAD2FAD-5BF6-0134-52D8-34BCEEAAAA26}"/>
              </a:ext>
            </a:extLst>
          </p:cNvPr>
          <p:cNvSpPr txBox="1">
            <a:spLocks/>
          </p:cNvSpPr>
          <p:nvPr/>
        </p:nvSpPr>
        <p:spPr>
          <a:xfrm>
            <a:off x="729578" y="4425699"/>
            <a:ext cx="1258028" cy="44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it-IT" sz="1600">
                <a:solidFill>
                  <a:srgbClr val="D149CE"/>
                </a:solidFill>
              </a:rPr>
              <a:t>f(3) = 6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BFCE18F-ED8C-3040-D3B4-720F06028B56}"/>
              </a:ext>
            </a:extLst>
          </p:cNvPr>
          <p:cNvSpPr/>
          <p:nvPr/>
        </p:nvSpPr>
        <p:spPr>
          <a:xfrm>
            <a:off x="1992908" y="2549800"/>
            <a:ext cx="299148" cy="2408094"/>
          </a:xfrm>
          <a:prstGeom prst="rect">
            <a:avLst/>
          </a:prstGeom>
          <a:solidFill>
            <a:srgbClr val="D149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Google Shape;711;p56">
            <a:extLst>
              <a:ext uri="{FF2B5EF4-FFF2-40B4-BE49-F238E27FC236}">
                <a16:creationId xmlns:a16="http://schemas.microsoft.com/office/drawing/2014/main" id="{143C40D2-C554-6701-7E3D-B1EFAF37E2FB}"/>
              </a:ext>
            </a:extLst>
          </p:cNvPr>
          <p:cNvSpPr txBox="1">
            <a:spLocks/>
          </p:cNvSpPr>
          <p:nvPr/>
        </p:nvSpPr>
        <p:spPr>
          <a:xfrm>
            <a:off x="4910077" y="2362359"/>
            <a:ext cx="3183280" cy="221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 algn="ctr">
              <a:spcBef>
                <a:spcPts val="1000"/>
              </a:spcBef>
              <a:buNone/>
            </a:pPr>
            <a:r>
              <a:rPr lang="it-IT" sz="1800"/>
              <a:t>a    </a:t>
            </a:r>
            <a:r>
              <a:rPr lang="it-IT" sz="1800" err="1"/>
              <a:t>a</a:t>
            </a:r>
            <a:r>
              <a:rPr lang="it-IT" sz="1800"/>
              <a:t>    </a:t>
            </a:r>
            <a:r>
              <a:rPr lang="it-IT" sz="1800" err="1"/>
              <a:t>a</a:t>
            </a:r>
            <a:r>
              <a:rPr lang="it-IT" sz="1800"/>
              <a:t>    b    n    </a:t>
            </a:r>
            <a:r>
              <a:rPr lang="it-IT" sz="1800" err="1"/>
              <a:t>n</a:t>
            </a:r>
            <a:endParaRPr lang="it-IT" sz="1800"/>
          </a:p>
          <a:p>
            <a:pPr marL="139700" indent="0" algn="ctr">
              <a:spcBef>
                <a:spcPts val="1000"/>
              </a:spcBef>
              <a:buNone/>
            </a:pPr>
            <a:endParaRPr lang="en-US" sz="1800"/>
          </a:p>
          <a:p>
            <a:pPr marL="139700" indent="0" algn="ctr">
              <a:spcBef>
                <a:spcPts val="1000"/>
              </a:spcBef>
              <a:buNone/>
            </a:pPr>
            <a:endParaRPr lang="en-US" sz="1800"/>
          </a:p>
          <a:p>
            <a:pPr marL="139700" indent="0" algn="ctr">
              <a:spcBef>
                <a:spcPts val="1000"/>
              </a:spcBef>
              <a:buNone/>
            </a:pPr>
            <a:endParaRPr lang="en-US" sz="1800"/>
          </a:p>
          <a:p>
            <a:pPr marL="139700" indent="0" algn="ctr">
              <a:spcBef>
                <a:spcPts val="1000"/>
              </a:spcBef>
              <a:buNone/>
            </a:pPr>
            <a:r>
              <a:rPr lang="en-US" sz="1800"/>
              <a:t>b    a    n    a    n    a</a:t>
            </a:r>
          </a:p>
          <a:p>
            <a:pPr marL="139700" indent="0" algn="ctr">
              <a:spcBef>
                <a:spcPts val="1000"/>
              </a:spcBef>
              <a:buFont typeface="Poppins"/>
              <a:buNone/>
            </a:pPr>
            <a:endParaRPr lang="it-IT" sz="1800"/>
          </a:p>
          <a:p>
            <a:pPr marL="139700" indent="0" algn="ctr">
              <a:spcBef>
                <a:spcPts val="1000"/>
              </a:spcBef>
              <a:buFont typeface="Poppins"/>
              <a:buNone/>
            </a:pPr>
            <a:endParaRPr lang="it-IT" sz="1800"/>
          </a:p>
          <a:p>
            <a:pPr marL="139700" indent="0" algn="ctr">
              <a:spcBef>
                <a:spcPts val="1000"/>
              </a:spcBef>
              <a:buFont typeface="Poppins"/>
              <a:buNone/>
            </a:pPr>
            <a:endParaRPr lang="it-IT" sz="1800"/>
          </a:p>
          <a:p>
            <a:pPr marL="139700" indent="0" algn="ctr">
              <a:spcBef>
                <a:spcPts val="1000"/>
              </a:spcBef>
              <a:buFont typeface="Poppins"/>
              <a:buNone/>
            </a:pPr>
            <a:endParaRPr lang="it-IT" sz="1800"/>
          </a:p>
          <a:p>
            <a:pPr marL="139700" indent="0" algn="ctr">
              <a:spcBef>
                <a:spcPts val="1000"/>
              </a:spcBef>
              <a:buFont typeface="Poppins"/>
              <a:buNone/>
            </a:pPr>
            <a:endParaRPr lang="it-IT" sz="1800"/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A0A23EB8-5D2A-D064-87EA-1C3E16247EB7}"/>
              </a:ext>
            </a:extLst>
          </p:cNvPr>
          <p:cNvCxnSpPr>
            <a:cxnSpLocks/>
          </p:cNvCxnSpPr>
          <p:nvPr/>
        </p:nvCxnSpPr>
        <p:spPr>
          <a:xfrm>
            <a:off x="5599289" y="2901826"/>
            <a:ext cx="383424" cy="121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50771FCA-FE61-8856-1683-2371B8C25526}"/>
              </a:ext>
            </a:extLst>
          </p:cNvPr>
          <p:cNvCxnSpPr>
            <a:cxnSpLocks/>
          </p:cNvCxnSpPr>
          <p:nvPr/>
        </p:nvCxnSpPr>
        <p:spPr>
          <a:xfrm>
            <a:off x="5982713" y="2909378"/>
            <a:ext cx="767360" cy="120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684CAAC9-8A2A-97B5-103D-47AB1FCCE49E}"/>
              </a:ext>
            </a:extLst>
          </p:cNvPr>
          <p:cNvCxnSpPr>
            <a:cxnSpLocks/>
          </p:cNvCxnSpPr>
          <p:nvPr/>
        </p:nvCxnSpPr>
        <p:spPr>
          <a:xfrm flipH="1">
            <a:off x="5599289" y="2895725"/>
            <a:ext cx="1150784" cy="122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584C4AA2-CDF7-3173-1A25-348201172BC0}"/>
              </a:ext>
            </a:extLst>
          </p:cNvPr>
          <p:cNvCxnSpPr>
            <a:cxnSpLocks/>
          </p:cNvCxnSpPr>
          <p:nvPr/>
        </p:nvCxnSpPr>
        <p:spPr>
          <a:xfrm flipH="1">
            <a:off x="7151092" y="2907105"/>
            <a:ext cx="411439" cy="1211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E268CF6B-7EB1-F8C1-5E2C-D7E5313DEF86}"/>
              </a:ext>
            </a:extLst>
          </p:cNvPr>
          <p:cNvCxnSpPr>
            <a:cxnSpLocks/>
          </p:cNvCxnSpPr>
          <p:nvPr/>
        </p:nvCxnSpPr>
        <p:spPr>
          <a:xfrm>
            <a:off x="6366137" y="2907504"/>
            <a:ext cx="1196394" cy="121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B799504E-B969-2730-EE13-CAA0226F3555}"/>
              </a:ext>
            </a:extLst>
          </p:cNvPr>
          <p:cNvCxnSpPr>
            <a:cxnSpLocks/>
          </p:cNvCxnSpPr>
          <p:nvPr/>
        </p:nvCxnSpPr>
        <p:spPr>
          <a:xfrm flipH="1">
            <a:off x="6366137" y="2923816"/>
            <a:ext cx="806511" cy="119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505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6"/>
          <p:cNvSpPr txBox="1">
            <a:spLocks noGrp="1"/>
          </p:cNvSpPr>
          <p:nvPr>
            <p:ph type="subTitle" idx="3"/>
          </p:nvPr>
        </p:nvSpPr>
        <p:spPr>
          <a:xfrm>
            <a:off x="408475" y="1286976"/>
            <a:ext cx="8498457" cy="835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it-IT" sz="1800"/>
              <a:t>Data </a:t>
            </a:r>
            <a:r>
              <a:rPr lang="it-IT" sz="1800" b="1">
                <a:solidFill>
                  <a:srgbClr val="D149CE"/>
                </a:solidFill>
              </a:rPr>
              <a:t>bwt(w)</a:t>
            </a:r>
            <a:r>
              <a:rPr lang="it-IT" sz="1800" b="1"/>
              <a:t> </a:t>
            </a:r>
            <a:r>
              <a:rPr lang="it-IT" sz="1800"/>
              <a:t>=</a:t>
            </a:r>
            <a:r>
              <a:rPr lang="it-IT" sz="1800" b="1"/>
              <a:t> </a:t>
            </a:r>
            <a:r>
              <a:rPr lang="it-IT" sz="1800" b="1">
                <a:solidFill>
                  <a:srgbClr val="D149CE"/>
                </a:solidFill>
              </a:rPr>
              <a:t>(L, I)</a:t>
            </a:r>
            <a:r>
              <a:rPr lang="it-IT" sz="1800"/>
              <a:t>, è possibile ricostruire da </a:t>
            </a:r>
            <a:r>
              <a:rPr lang="it-IT" sz="1800" b="1">
                <a:solidFill>
                  <a:srgbClr val="D149CE"/>
                </a:solidFill>
              </a:rPr>
              <a:t>L</a:t>
            </a:r>
            <a:r>
              <a:rPr lang="it-IT" sz="1800"/>
              <a:t> la prima colonna, </a:t>
            </a:r>
            <a:r>
              <a:rPr lang="it-IT" sz="1800" b="1">
                <a:solidFill>
                  <a:srgbClr val="D149CE"/>
                </a:solidFill>
              </a:rPr>
              <a:t>F</a:t>
            </a:r>
            <a:r>
              <a:rPr lang="it-IT" sz="1800"/>
              <a:t>, essendo quest’ultima una permutazione di </a:t>
            </a:r>
            <a:r>
              <a:rPr lang="it-IT" sz="1800" b="1">
                <a:solidFill>
                  <a:srgbClr val="D149CE"/>
                </a:solidFill>
              </a:rPr>
              <a:t>L</a:t>
            </a:r>
            <a:r>
              <a:rPr lang="it-IT" sz="1800"/>
              <a:t>.</a:t>
            </a:r>
          </a:p>
        </p:txBody>
      </p:sp>
      <p:sp>
        <p:nvSpPr>
          <p:cNvPr id="712" name="Google Shape;712;p56"/>
          <p:cNvSpPr txBox="1">
            <a:spLocks noGrp="1"/>
          </p:cNvSpPr>
          <p:nvPr>
            <p:ph type="title" idx="4"/>
          </p:nvPr>
        </p:nvSpPr>
        <p:spPr>
          <a:xfrm>
            <a:off x="408476" y="7327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Reversibilità della BWT</a:t>
            </a:r>
            <a:endParaRPr/>
          </a:p>
        </p:txBody>
      </p:sp>
      <p:sp>
        <p:nvSpPr>
          <p:cNvPr id="713" name="Google Shape;713;p56"/>
          <p:cNvSpPr/>
          <p:nvPr/>
        </p:nvSpPr>
        <p:spPr>
          <a:xfrm>
            <a:off x="6267975" y="-12285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6"/>
          <p:cNvSpPr/>
          <p:nvPr/>
        </p:nvSpPr>
        <p:spPr>
          <a:xfrm>
            <a:off x="7793225" y="38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11;p56">
            <a:extLst>
              <a:ext uri="{FF2B5EF4-FFF2-40B4-BE49-F238E27FC236}">
                <a16:creationId xmlns:a16="http://schemas.microsoft.com/office/drawing/2014/main" id="{2BD7CC76-C50E-9A6E-5586-01EBD6C158ED}"/>
              </a:ext>
            </a:extLst>
          </p:cNvPr>
          <p:cNvSpPr txBox="1">
            <a:spLocks/>
          </p:cNvSpPr>
          <p:nvPr/>
        </p:nvSpPr>
        <p:spPr>
          <a:xfrm>
            <a:off x="4572000" y="2032001"/>
            <a:ext cx="2924861" cy="257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82600" indent="-342900">
              <a:spcBef>
                <a:spcPts val="1000"/>
              </a:spcBef>
              <a:buFont typeface="Poppins"/>
              <a:buAutoNum type="arabicPlain"/>
            </a:pPr>
            <a:r>
              <a:rPr lang="en-US" sz="1800"/>
              <a:t>a    b    a    n    a    n</a:t>
            </a:r>
          </a:p>
          <a:p>
            <a:pPr marL="482600" indent="-342900">
              <a:spcBef>
                <a:spcPts val="1000"/>
              </a:spcBef>
              <a:buFont typeface="Poppins"/>
              <a:buAutoNum type="arabicPlain"/>
            </a:pPr>
            <a:r>
              <a:rPr lang="en-US" sz="1800"/>
              <a:t>a    n    a    b    a    n</a:t>
            </a:r>
          </a:p>
          <a:p>
            <a:pPr marL="482600" indent="-342900">
              <a:spcBef>
                <a:spcPts val="1000"/>
              </a:spcBef>
              <a:buFont typeface="Poppins"/>
              <a:buAutoNum type="arabicPlain" startAt="3"/>
            </a:pPr>
            <a:r>
              <a:rPr lang="en-US" sz="1800"/>
              <a:t>a    n    a    n    a    b </a:t>
            </a:r>
          </a:p>
          <a:p>
            <a:pPr marL="482600" indent="-342900">
              <a:spcBef>
                <a:spcPts val="1000"/>
              </a:spcBef>
              <a:buFont typeface="Poppins"/>
              <a:buAutoNum type="arabicPlain" startAt="3"/>
            </a:pPr>
            <a:r>
              <a:rPr lang="en-US" sz="1800"/>
              <a:t>b    a    n    a    n    a</a:t>
            </a:r>
          </a:p>
          <a:p>
            <a:pPr marL="482600" indent="-342900">
              <a:spcBef>
                <a:spcPts val="1000"/>
              </a:spcBef>
              <a:buFont typeface="Poppins"/>
              <a:buAutoNum type="arabicPlain" startAt="5"/>
            </a:pPr>
            <a:r>
              <a:rPr lang="en-US" sz="1800"/>
              <a:t>n    a    b    a    n    a</a:t>
            </a:r>
          </a:p>
          <a:p>
            <a:pPr marL="482600" indent="-342900">
              <a:spcBef>
                <a:spcPts val="1000"/>
              </a:spcBef>
              <a:buFont typeface="Poppins"/>
              <a:buAutoNum type="arabicPlain" startAt="5"/>
            </a:pPr>
            <a:r>
              <a:rPr lang="en-US" sz="1800"/>
              <a:t>n    a    n    a    b    a 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B195035D-796E-CC8A-E770-61B57ACE98DC}"/>
              </a:ext>
            </a:extLst>
          </p:cNvPr>
          <p:cNvCxnSpPr/>
          <p:nvPr/>
        </p:nvCxnSpPr>
        <p:spPr>
          <a:xfrm>
            <a:off x="4685928" y="2610704"/>
            <a:ext cx="2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804979AD-E586-CBFB-A722-B3A24A0BA7E6}"/>
              </a:ext>
            </a:extLst>
          </p:cNvPr>
          <p:cNvCxnSpPr/>
          <p:nvPr/>
        </p:nvCxnSpPr>
        <p:spPr>
          <a:xfrm>
            <a:off x="4685928" y="3011460"/>
            <a:ext cx="2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1E8A0E26-9A94-295D-8386-CB34FCE2DA3E}"/>
              </a:ext>
            </a:extLst>
          </p:cNvPr>
          <p:cNvCxnSpPr/>
          <p:nvPr/>
        </p:nvCxnSpPr>
        <p:spPr>
          <a:xfrm>
            <a:off x="4685928" y="3389637"/>
            <a:ext cx="2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2AAE6F7A-DACE-FAB4-1ABD-B563583400EB}"/>
              </a:ext>
            </a:extLst>
          </p:cNvPr>
          <p:cNvCxnSpPr/>
          <p:nvPr/>
        </p:nvCxnSpPr>
        <p:spPr>
          <a:xfrm>
            <a:off x="4685928" y="3779104"/>
            <a:ext cx="2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2A1D646C-23EE-7665-F53A-DBA24D4C5612}"/>
              </a:ext>
            </a:extLst>
          </p:cNvPr>
          <p:cNvCxnSpPr/>
          <p:nvPr/>
        </p:nvCxnSpPr>
        <p:spPr>
          <a:xfrm>
            <a:off x="4685928" y="4179859"/>
            <a:ext cx="2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FB3C218C-0241-9945-01A3-7FB8A3F23D17}"/>
              </a:ext>
            </a:extLst>
          </p:cNvPr>
          <p:cNvCxnSpPr>
            <a:cxnSpLocks/>
          </p:cNvCxnSpPr>
          <p:nvPr/>
        </p:nvCxnSpPr>
        <p:spPr>
          <a:xfrm>
            <a:off x="5047172" y="2200637"/>
            <a:ext cx="0" cy="237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43F8AD50-E4CC-DC9B-6B29-271502DB8E05}"/>
              </a:ext>
            </a:extLst>
          </p:cNvPr>
          <p:cNvCxnSpPr>
            <a:cxnSpLocks/>
          </p:cNvCxnSpPr>
          <p:nvPr/>
        </p:nvCxnSpPr>
        <p:spPr>
          <a:xfrm>
            <a:off x="5436639" y="2200637"/>
            <a:ext cx="0" cy="237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CDCF6C4A-BD02-0D16-98A1-A03C9C4D0042}"/>
              </a:ext>
            </a:extLst>
          </p:cNvPr>
          <p:cNvCxnSpPr>
            <a:cxnSpLocks/>
          </p:cNvCxnSpPr>
          <p:nvPr/>
        </p:nvCxnSpPr>
        <p:spPr>
          <a:xfrm>
            <a:off x="5814817" y="2219442"/>
            <a:ext cx="0" cy="237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4C87BFB-9D5A-6936-CB32-DABD03E5BC3F}"/>
              </a:ext>
            </a:extLst>
          </p:cNvPr>
          <p:cNvCxnSpPr>
            <a:cxnSpLocks/>
          </p:cNvCxnSpPr>
          <p:nvPr/>
        </p:nvCxnSpPr>
        <p:spPr>
          <a:xfrm>
            <a:off x="6181705" y="2211926"/>
            <a:ext cx="0" cy="237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DC377BA-C13B-D705-8CDF-A885E3648DDF}"/>
              </a:ext>
            </a:extLst>
          </p:cNvPr>
          <p:cNvCxnSpPr>
            <a:cxnSpLocks/>
          </p:cNvCxnSpPr>
          <p:nvPr/>
        </p:nvCxnSpPr>
        <p:spPr>
          <a:xfrm>
            <a:off x="6593750" y="2211926"/>
            <a:ext cx="0" cy="237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4A15AA3A-85A5-757B-63A1-B51EE21FF5C0}"/>
              </a:ext>
            </a:extLst>
          </p:cNvPr>
          <p:cNvCxnSpPr>
            <a:cxnSpLocks/>
          </p:cNvCxnSpPr>
          <p:nvPr/>
        </p:nvCxnSpPr>
        <p:spPr>
          <a:xfrm>
            <a:off x="6971928" y="2230731"/>
            <a:ext cx="0" cy="237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711;p56">
            <a:extLst>
              <a:ext uri="{FF2B5EF4-FFF2-40B4-BE49-F238E27FC236}">
                <a16:creationId xmlns:a16="http://schemas.microsoft.com/office/drawing/2014/main" id="{55FD316B-4D7C-CEFD-E3E3-59CD2CE2FDCF}"/>
              </a:ext>
            </a:extLst>
          </p:cNvPr>
          <p:cNvSpPr txBox="1">
            <a:spLocks/>
          </p:cNvSpPr>
          <p:nvPr/>
        </p:nvSpPr>
        <p:spPr>
          <a:xfrm>
            <a:off x="400197" y="2415185"/>
            <a:ext cx="3890620" cy="1948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it-IT" sz="1800"/>
              <a:t>Siccome le righe nella </a:t>
            </a:r>
            <a:r>
              <a:rPr lang="it-IT" sz="1800" b="1">
                <a:solidFill>
                  <a:srgbClr val="D149CE"/>
                </a:solidFill>
              </a:rPr>
              <a:t>bwt-matrix</a:t>
            </a:r>
            <a:r>
              <a:rPr lang="it-IT" sz="1800">
                <a:solidFill>
                  <a:srgbClr val="D149CE"/>
                </a:solidFill>
              </a:rPr>
              <a:t> </a:t>
            </a:r>
            <a:r>
              <a:rPr lang="it-IT" sz="1800"/>
              <a:t>sono ordinate in </a:t>
            </a:r>
            <a:r>
              <a:rPr lang="it-IT" sz="1800" b="1">
                <a:solidFill>
                  <a:srgbClr val="D149CE"/>
                </a:solidFill>
              </a:rPr>
              <a:t>ordine crescente</a:t>
            </a:r>
            <a:r>
              <a:rPr lang="it-IT" sz="1800"/>
              <a:t>, la colonna </a:t>
            </a:r>
            <a:r>
              <a:rPr lang="it-IT" sz="1800" b="1">
                <a:solidFill>
                  <a:srgbClr val="D149CE"/>
                </a:solidFill>
              </a:rPr>
              <a:t>F</a:t>
            </a:r>
            <a:r>
              <a:rPr lang="it-IT" sz="1800">
                <a:solidFill>
                  <a:srgbClr val="D149CE"/>
                </a:solidFill>
              </a:rPr>
              <a:t> </a:t>
            </a:r>
            <a:r>
              <a:rPr lang="it-IT" sz="1800"/>
              <a:t>è costituita dai caratteri della stringa </a:t>
            </a:r>
            <a:r>
              <a:rPr lang="it-IT" sz="1800" b="1">
                <a:solidFill>
                  <a:srgbClr val="D149CE"/>
                </a:solidFill>
              </a:rPr>
              <a:t>w</a:t>
            </a:r>
            <a:r>
              <a:rPr lang="it-IT" sz="1800"/>
              <a:t> in </a:t>
            </a:r>
            <a:r>
              <a:rPr lang="it-IT" sz="1800" b="1">
                <a:solidFill>
                  <a:srgbClr val="D149CE"/>
                </a:solidFill>
              </a:rPr>
              <a:t>ordine crescente</a:t>
            </a:r>
            <a:r>
              <a:rPr lang="it-IT" sz="1800"/>
              <a:t>.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014FAA95-34AE-DCA7-8668-B854A79A1DB1}"/>
              </a:ext>
            </a:extLst>
          </p:cNvPr>
          <p:cNvSpPr/>
          <p:nvPr/>
        </p:nvSpPr>
        <p:spPr>
          <a:xfrm>
            <a:off x="7038633" y="2184052"/>
            <a:ext cx="299148" cy="2408094"/>
          </a:xfrm>
          <a:prstGeom prst="rect">
            <a:avLst/>
          </a:prstGeom>
          <a:solidFill>
            <a:srgbClr val="D149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915486A7-1C42-39A0-AD45-60738C755439}"/>
              </a:ext>
            </a:extLst>
          </p:cNvPr>
          <p:cNvSpPr/>
          <p:nvPr/>
        </p:nvSpPr>
        <p:spPr>
          <a:xfrm>
            <a:off x="5097973" y="2195341"/>
            <a:ext cx="299148" cy="2408094"/>
          </a:xfrm>
          <a:prstGeom prst="rect">
            <a:avLst/>
          </a:prstGeom>
          <a:solidFill>
            <a:srgbClr val="43309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Google Shape;711;p56">
            <a:extLst>
              <a:ext uri="{FF2B5EF4-FFF2-40B4-BE49-F238E27FC236}">
                <a16:creationId xmlns:a16="http://schemas.microsoft.com/office/drawing/2014/main" id="{A08553A0-6F18-B257-831D-B982F07EAA2E}"/>
              </a:ext>
            </a:extLst>
          </p:cNvPr>
          <p:cNvSpPr txBox="1">
            <a:spLocks/>
          </p:cNvSpPr>
          <p:nvPr/>
        </p:nvSpPr>
        <p:spPr>
          <a:xfrm>
            <a:off x="7930748" y="3060814"/>
            <a:ext cx="517733" cy="111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it-IT" sz="1800" b="1"/>
              <a:t>L</a:t>
            </a:r>
          </a:p>
          <a:p>
            <a:pPr marL="139700" indent="0" algn="just">
              <a:spcBef>
                <a:spcPts val="1000"/>
              </a:spcBef>
              <a:buFont typeface="Poppins"/>
              <a:buNone/>
            </a:pPr>
            <a:r>
              <a:rPr lang="it-IT" sz="1800" b="1"/>
              <a:t>F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102BDBDB-A2A3-890A-8859-65AEBB53F3DB}"/>
              </a:ext>
            </a:extLst>
          </p:cNvPr>
          <p:cNvSpPr/>
          <p:nvPr/>
        </p:nvSpPr>
        <p:spPr>
          <a:xfrm>
            <a:off x="7824252" y="3326084"/>
            <a:ext cx="226634" cy="1934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F99D734E-9AB7-1AEA-1BEF-CE8B9A814A50}"/>
              </a:ext>
            </a:extLst>
          </p:cNvPr>
          <p:cNvSpPr/>
          <p:nvPr/>
        </p:nvSpPr>
        <p:spPr>
          <a:xfrm>
            <a:off x="7818606" y="3704264"/>
            <a:ext cx="226634" cy="193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9949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1" name="Google Shape;711;p56"/>
              <p:cNvSpPr txBox="1">
                <a:spLocks noGrp="1"/>
              </p:cNvSpPr>
              <p:nvPr>
                <p:ph type="subTitle" idx="3"/>
              </p:nvPr>
            </p:nvSpPr>
            <p:spPr>
              <a:xfrm>
                <a:off x="408475" y="1286976"/>
                <a:ext cx="8498457" cy="83533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9700" lvl="0" indent="0">
                  <a:spcBef>
                    <a:spcPts val="1000"/>
                  </a:spcBef>
                  <a:buNone/>
                </a:pPr>
                <a:r>
                  <a:rPr lang="it-IT" sz="1800"/>
                  <a:t>Siano </a:t>
                </a:r>
                <a14:m>
                  <m:oMath xmlns:m="http://schemas.openxmlformats.org/officeDocument/2006/math">
                    <m:r>
                      <a:rPr lang="it-IT" sz="1800" b="1" i="1" smtClean="0">
                        <a:solidFill>
                          <a:srgbClr val="D149CE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1800" b="1" i="1" smtClean="0">
                            <a:solidFill>
                              <a:srgbClr val="D149C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b="1" i="1" smtClean="0">
                                <a:solidFill>
                                  <a:srgbClr val="D149C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1" i="1" smtClean="0">
                                <a:solidFill>
                                  <a:srgbClr val="D149CE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it-IT" sz="1800" b="1" i="1" smtClean="0">
                                <a:solidFill>
                                  <a:srgbClr val="D149CE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it-IT" sz="1800" b="1" i="1" smtClean="0">
                            <a:solidFill>
                              <a:srgbClr val="D149CE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800" b="1" i="1" smtClean="0">
                                <a:solidFill>
                                  <a:srgbClr val="D149C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1" i="1" smtClean="0">
                                <a:solidFill>
                                  <a:srgbClr val="D149CE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it-IT" sz="1800" b="1" i="1" smtClean="0">
                                <a:solidFill>
                                  <a:srgbClr val="D149CE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it-IT" sz="1800" b="1" i="1" smtClean="0">
                            <a:solidFill>
                              <a:srgbClr val="D149CE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it-IT" sz="1800" b="1" i="1" smtClean="0">
                                <a:solidFill>
                                  <a:srgbClr val="D149C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1" i="1" smtClean="0">
                                <a:solidFill>
                                  <a:srgbClr val="D149CE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it-IT" sz="1800" b="1" i="1" smtClean="0">
                                <a:solidFill>
                                  <a:srgbClr val="D149CE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800" b="1"/>
                  <a:t> </a:t>
                </a:r>
                <a:r>
                  <a:rPr lang="it-IT" sz="1800"/>
                  <a:t>e </a:t>
                </a:r>
                <a14:m>
                  <m:oMath xmlns:m="http://schemas.openxmlformats.org/officeDocument/2006/math">
                    <m:r>
                      <a:rPr lang="it-IT" sz="1800" b="1" i="0" smtClean="0">
                        <a:solidFill>
                          <a:srgbClr val="D149CE"/>
                        </a:solidFill>
                        <a:latin typeface="Cambria Math" panose="02040503050406030204" pitchFamily="18" charset="0"/>
                      </a:rPr>
                      <m:t>𝐋</m:t>
                    </m:r>
                    <m:r>
                      <a:rPr lang="it-IT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1800" b="1" i="1" smtClean="0">
                            <a:solidFill>
                              <a:srgbClr val="D149C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b="1" i="1">
                                <a:solidFill>
                                  <a:srgbClr val="D149C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1" i="1" smtClean="0">
                                <a:solidFill>
                                  <a:srgbClr val="D149CE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it-IT" sz="1800" b="1" i="1">
                                <a:solidFill>
                                  <a:srgbClr val="D149CE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it-IT" sz="1800" b="1" i="1">
                            <a:solidFill>
                              <a:srgbClr val="D149CE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800" b="1" i="1">
                                <a:solidFill>
                                  <a:srgbClr val="D149C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1" i="1" smtClean="0">
                                <a:solidFill>
                                  <a:srgbClr val="D149CE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it-IT" sz="1800" b="1" i="1">
                                <a:solidFill>
                                  <a:srgbClr val="D149CE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it-IT" sz="1800" b="1" i="1">
                            <a:solidFill>
                              <a:srgbClr val="D149CE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it-IT" sz="1800" b="1" i="1">
                                <a:solidFill>
                                  <a:srgbClr val="D149C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1" i="1" smtClean="0">
                                <a:solidFill>
                                  <a:srgbClr val="D149CE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it-IT" sz="1800" b="1" i="1">
                                <a:solidFill>
                                  <a:srgbClr val="D149CE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800" b="1">
                    <a:solidFill>
                      <a:srgbClr val="D149CE"/>
                    </a:solidFill>
                  </a:rPr>
                  <a:t> </a:t>
                </a:r>
                <a:r>
                  <a:rPr lang="it-IT" sz="1800"/>
                  <a:t>rispettivamente la prima e l’ultima colonna della </a:t>
                </a:r>
                <a:r>
                  <a:rPr lang="it-IT" sz="1800" b="1">
                    <a:solidFill>
                      <a:srgbClr val="D149CE"/>
                    </a:solidFill>
                  </a:rPr>
                  <a:t>bwt-matrix</a:t>
                </a:r>
                <a:r>
                  <a:rPr lang="it-IT" sz="1800"/>
                  <a:t>. </a:t>
                </a:r>
                <a:endParaRPr lang="it-IT" sz="1800" b="1"/>
              </a:p>
            </p:txBody>
          </p:sp>
        </mc:Choice>
        <mc:Fallback xmlns="">
          <p:sp>
            <p:nvSpPr>
              <p:cNvPr id="711" name="Google Shape;711;p5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3"/>
              </p:nvPr>
            </p:nvSpPr>
            <p:spPr>
              <a:xfrm>
                <a:off x="408475" y="1286976"/>
                <a:ext cx="8498457" cy="835336"/>
              </a:xfrm>
              <a:prstGeom prst="rect">
                <a:avLst/>
              </a:prstGeom>
              <a:blipFill>
                <a:blip r:embed="rId3"/>
                <a:stretch>
                  <a:fillRect b="-8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2" name="Google Shape;712;p56"/>
          <p:cNvSpPr txBox="1">
            <a:spLocks noGrp="1"/>
          </p:cNvSpPr>
          <p:nvPr>
            <p:ph type="title" idx="4"/>
          </p:nvPr>
        </p:nvSpPr>
        <p:spPr>
          <a:xfrm>
            <a:off x="408476" y="7327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Reversibilità della BWT</a:t>
            </a:r>
            <a:endParaRPr/>
          </a:p>
        </p:txBody>
      </p:sp>
      <p:sp>
        <p:nvSpPr>
          <p:cNvPr id="713" name="Google Shape;713;p56"/>
          <p:cNvSpPr/>
          <p:nvPr/>
        </p:nvSpPr>
        <p:spPr>
          <a:xfrm>
            <a:off x="6267975" y="-12285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6"/>
          <p:cNvSpPr/>
          <p:nvPr/>
        </p:nvSpPr>
        <p:spPr>
          <a:xfrm>
            <a:off x="7793225" y="38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11;p56">
            <a:extLst>
              <a:ext uri="{FF2B5EF4-FFF2-40B4-BE49-F238E27FC236}">
                <a16:creationId xmlns:a16="http://schemas.microsoft.com/office/drawing/2014/main" id="{2BD7CC76-C50E-9A6E-5586-01EBD6C158ED}"/>
              </a:ext>
            </a:extLst>
          </p:cNvPr>
          <p:cNvSpPr txBox="1">
            <a:spLocks/>
          </p:cNvSpPr>
          <p:nvPr/>
        </p:nvSpPr>
        <p:spPr>
          <a:xfrm>
            <a:off x="4572000" y="2032001"/>
            <a:ext cx="2924861" cy="257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82600" indent="-342900">
              <a:spcBef>
                <a:spcPts val="1000"/>
              </a:spcBef>
              <a:buFont typeface="Poppins"/>
              <a:buAutoNum type="arabicPlain"/>
            </a:pPr>
            <a:r>
              <a:rPr lang="en-US" sz="1800"/>
              <a:t>a    b    a    n    a    n</a:t>
            </a:r>
          </a:p>
          <a:p>
            <a:pPr marL="482600" indent="-342900">
              <a:spcBef>
                <a:spcPts val="1000"/>
              </a:spcBef>
              <a:buFont typeface="Poppins"/>
              <a:buAutoNum type="arabicPlain"/>
            </a:pPr>
            <a:r>
              <a:rPr lang="en-US" sz="1800"/>
              <a:t>a    n    a    b    a    n</a:t>
            </a:r>
          </a:p>
          <a:p>
            <a:pPr marL="482600" indent="-342900">
              <a:spcBef>
                <a:spcPts val="1000"/>
              </a:spcBef>
              <a:buFont typeface="Poppins"/>
              <a:buAutoNum type="arabicPlain" startAt="3"/>
            </a:pPr>
            <a:r>
              <a:rPr lang="en-US" sz="1800"/>
              <a:t>a    n    a    n    a    b </a:t>
            </a:r>
          </a:p>
          <a:p>
            <a:pPr marL="482600" indent="-342900">
              <a:spcBef>
                <a:spcPts val="1000"/>
              </a:spcBef>
              <a:buFont typeface="Poppins"/>
              <a:buAutoNum type="arabicPlain" startAt="3"/>
            </a:pPr>
            <a:r>
              <a:rPr lang="en-US" sz="1800"/>
              <a:t>b    a    n    a    n    a</a:t>
            </a:r>
          </a:p>
          <a:p>
            <a:pPr marL="482600" indent="-342900">
              <a:spcBef>
                <a:spcPts val="1000"/>
              </a:spcBef>
              <a:buFont typeface="Poppins"/>
              <a:buAutoNum type="arabicPlain" startAt="5"/>
            </a:pPr>
            <a:r>
              <a:rPr lang="en-US" sz="1800"/>
              <a:t>n    a    b    a    n    a</a:t>
            </a:r>
          </a:p>
          <a:p>
            <a:pPr marL="482600" indent="-342900">
              <a:spcBef>
                <a:spcPts val="1000"/>
              </a:spcBef>
              <a:buFont typeface="Poppins"/>
              <a:buAutoNum type="arabicPlain" startAt="5"/>
            </a:pPr>
            <a:r>
              <a:rPr lang="en-US" sz="1800"/>
              <a:t>n    a    n    a    b    a 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B195035D-796E-CC8A-E770-61B57ACE98DC}"/>
              </a:ext>
            </a:extLst>
          </p:cNvPr>
          <p:cNvCxnSpPr/>
          <p:nvPr/>
        </p:nvCxnSpPr>
        <p:spPr>
          <a:xfrm>
            <a:off x="4685928" y="2610704"/>
            <a:ext cx="2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804979AD-E586-CBFB-A722-B3A24A0BA7E6}"/>
              </a:ext>
            </a:extLst>
          </p:cNvPr>
          <p:cNvCxnSpPr/>
          <p:nvPr/>
        </p:nvCxnSpPr>
        <p:spPr>
          <a:xfrm>
            <a:off x="4685928" y="3011460"/>
            <a:ext cx="2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1E8A0E26-9A94-295D-8386-CB34FCE2DA3E}"/>
              </a:ext>
            </a:extLst>
          </p:cNvPr>
          <p:cNvCxnSpPr/>
          <p:nvPr/>
        </p:nvCxnSpPr>
        <p:spPr>
          <a:xfrm>
            <a:off x="4685928" y="3389637"/>
            <a:ext cx="2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2AAE6F7A-DACE-FAB4-1ABD-B563583400EB}"/>
              </a:ext>
            </a:extLst>
          </p:cNvPr>
          <p:cNvCxnSpPr/>
          <p:nvPr/>
        </p:nvCxnSpPr>
        <p:spPr>
          <a:xfrm>
            <a:off x="4685928" y="3779104"/>
            <a:ext cx="2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2A1D646C-23EE-7665-F53A-DBA24D4C5612}"/>
              </a:ext>
            </a:extLst>
          </p:cNvPr>
          <p:cNvCxnSpPr/>
          <p:nvPr/>
        </p:nvCxnSpPr>
        <p:spPr>
          <a:xfrm>
            <a:off x="4685928" y="4179859"/>
            <a:ext cx="2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FB3C218C-0241-9945-01A3-7FB8A3F23D17}"/>
              </a:ext>
            </a:extLst>
          </p:cNvPr>
          <p:cNvCxnSpPr>
            <a:cxnSpLocks/>
          </p:cNvCxnSpPr>
          <p:nvPr/>
        </p:nvCxnSpPr>
        <p:spPr>
          <a:xfrm>
            <a:off x="5047172" y="2200637"/>
            <a:ext cx="0" cy="237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43F8AD50-E4CC-DC9B-6B29-271502DB8E05}"/>
              </a:ext>
            </a:extLst>
          </p:cNvPr>
          <p:cNvCxnSpPr>
            <a:cxnSpLocks/>
          </p:cNvCxnSpPr>
          <p:nvPr/>
        </p:nvCxnSpPr>
        <p:spPr>
          <a:xfrm>
            <a:off x="5436639" y="2200637"/>
            <a:ext cx="0" cy="237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CDCF6C4A-BD02-0D16-98A1-A03C9C4D0042}"/>
              </a:ext>
            </a:extLst>
          </p:cNvPr>
          <p:cNvCxnSpPr>
            <a:cxnSpLocks/>
          </p:cNvCxnSpPr>
          <p:nvPr/>
        </p:nvCxnSpPr>
        <p:spPr>
          <a:xfrm>
            <a:off x="5814817" y="2219442"/>
            <a:ext cx="0" cy="237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4C87BFB-9D5A-6936-CB32-DABD03E5BC3F}"/>
              </a:ext>
            </a:extLst>
          </p:cNvPr>
          <p:cNvCxnSpPr>
            <a:cxnSpLocks/>
          </p:cNvCxnSpPr>
          <p:nvPr/>
        </p:nvCxnSpPr>
        <p:spPr>
          <a:xfrm>
            <a:off x="6181705" y="2211926"/>
            <a:ext cx="0" cy="237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DC377BA-C13B-D705-8CDF-A885E3648DDF}"/>
              </a:ext>
            </a:extLst>
          </p:cNvPr>
          <p:cNvCxnSpPr>
            <a:cxnSpLocks/>
          </p:cNvCxnSpPr>
          <p:nvPr/>
        </p:nvCxnSpPr>
        <p:spPr>
          <a:xfrm>
            <a:off x="6593750" y="2211926"/>
            <a:ext cx="0" cy="237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4A15AA3A-85A5-757B-63A1-B51EE21FF5C0}"/>
              </a:ext>
            </a:extLst>
          </p:cNvPr>
          <p:cNvCxnSpPr>
            <a:cxnSpLocks/>
          </p:cNvCxnSpPr>
          <p:nvPr/>
        </p:nvCxnSpPr>
        <p:spPr>
          <a:xfrm>
            <a:off x="6971928" y="2230731"/>
            <a:ext cx="0" cy="237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Google Shape;711;p56">
                <a:extLst>
                  <a:ext uri="{FF2B5EF4-FFF2-40B4-BE49-F238E27FC236}">
                    <a16:creationId xmlns:a16="http://schemas.microsoft.com/office/drawing/2014/main" id="{55FD316B-4D7C-CEFD-E3E3-59CD2CE2FD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8896" y="2391070"/>
                <a:ext cx="3890620" cy="19489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Poppins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139700" indent="0">
                  <a:spcBef>
                    <a:spcPts val="1000"/>
                  </a:spcBef>
                  <a:buFont typeface="Poppins"/>
                  <a:buNone/>
                </a:pPr>
                <a:r>
                  <a:rPr lang="it-IT" sz="1800"/>
                  <a:t>Esiste almeno una permutazione </a:t>
                </a:r>
                <a14:m>
                  <m:oMath xmlns:m="http://schemas.openxmlformats.org/officeDocument/2006/math">
                    <m:r>
                      <a:rPr lang="it-IT" sz="1800" b="1" i="1" smtClean="0">
                        <a:solidFill>
                          <a:srgbClr val="D149CE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it-IT" sz="1800" b="1"/>
                  <a:t> </a:t>
                </a:r>
                <a:r>
                  <a:rPr lang="it-IT" sz="1800"/>
                  <a:t>di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800" b="1" i="1" smtClean="0">
                            <a:solidFill>
                              <a:srgbClr val="D149C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b="1" i="1" smtClean="0">
                            <a:solidFill>
                              <a:srgbClr val="D149CE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it-IT" sz="1800" b="1" i="1" smtClean="0">
                            <a:solidFill>
                              <a:srgbClr val="D149CE"/>
                            </a:solidFill>
                            <a:latin typeface="Cambria Math" panose="02040503050406030204" pitchFamily="18" charset="0"/>
                          </a:rPr>
                          <m:t>, …,</m:t>
                        </m:r>
                        <m:r>
                          <a:rPr lang="it-IT" sz="1800" b="1" i="1" smtClean="0">
                            <a:solidFill>
                              <a:srgbClr val="D149CE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it-IT" sz="1800" b="1"/>
                  <a:t> </a:t>
                </a:r>
                <a:r>
                  <a:rPr lang="it-IT" sz="1800"/>
                  <a:t>tale che:</a:t>
                </a:r>
              </a:p>
              <a:p>
                <a:pPr marL="139700" indent="0">
                  <a:spcBef>
                    <a:spcPts val="1000"/>
                  </a:spcBef>
                  <a:buFont typeface="Poppins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1" i="1" smtClean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it-IT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800" b="1" i="1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800" b="1" i="1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b="1" i="1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it-IT" sz="1800" b="1" i="1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it-IT" sz="1800" b="1" i="1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it-IT" sz="1800" b="1" i="1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b="1" i="1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it-IT" sz="1800" b="1" i="1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it-IT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800" b="1" i="1" smtClean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1800" b="1" i="1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1" i="1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it-IT" sz="1800" b="1" i="1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it-IT" sz="1800" b="1" i="1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800" b="1" i="1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b>
                      </m:sSub>
                      <m:r>
                        <a:rPr lang="it-IT" sz="1800" b="1" i="1" smtClean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it-IT" sz="1800" b="1" i="1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1" i="1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it-IT" sz="1800" b="1" i="1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it-IT" sz="1800" b="1" i="1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800" b="1" i="1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sub>
                      </m:sSub>
                      <m:r>
                        <a:rPr lang="it-IT" sz="1800" b="1" i="1" smtClean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800" b="1"/>
              </a:p>
              <a:p>
                <a:pPr marL="139700" indent="0">
                  <a:spcBef>
                    <a:spcPts val="1000"/>
                  </a:spcBef>
                  <a:buFont typeface="Poppins"/>
                  <a:buNone/>
                </a:pPr>
                <a:endParaRPr lang="it-IT" sz="1800" b="1"/>
              </a:p>
            </p:txBody>
          </p:sp>
        </mc:Choice>
        <mc:Fallback xmlns="">
          <p:sp>
            <p:nvSpPr>
              <p:cNvPr id="22" name="Google Shape;711;p56">
                <a:extLst>
                  <a:ext uri="{FF2B5EF4-FFF2-40B4-BE49-F238E27FC236}">
                    <a16:creationId xmlns:a16="http://schemas.microsoft.com/office/drawing/2014/main" id="{55FD316B-4D7C-CEFD-E3E3-59CD2CE2F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96" y="2391070"/>
                <a:ext cx="3890620" cy="19489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ttangolo 22">
            <a:extLst>
              <a:ext uri="{FF2B5EF4-FFF2-40B4-BE49-F238E27FC236}">
                <a16:creationId xmlns:a16="http://schemas.microsoft.com/office/drawing/2014/main" id="{014FAA95-34AE-DCA7-8668-B854A79A1DB1}"/>
              </a:ext>
            </a:extLst>
          </p:cNvPr>
          <p:cNvSpPr/>
          <p:nvPr/>
        </p:nvSpPr>
        <p:spPr>
          <a:xfrm>
            <a:off x="7038633" y="2184052"/>
            <a:ext cx="299148" cy="2408094"/>
          </a:xfrm>
          <a:prstGeom prst="rect">
            <a:avLst/>
          </a:prstGeom>
          <a:solidFill>
            <a:srgbClr val="D149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915486A7-1C42-39A0-AD45-60738C755439}"/>
              </a:ext>
            </a:extLst>
          </p:cNvPr>
          <p:cNvSpPr/>
          <p:nvPr/>
        </p:nvSpPr>
        <p:spPr>
          <a:xfrm>
            <a:off x="5097973" y="2195341"/>
            <a:ext cx="299148" cy="2408094"/>
          </a:xfrm>
          <a:prstGeom prst="rect">
            <a:avLst/>
          </a:prstGeom>
          <a:solidFill>
            <a:srgbClr val="43309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Google Shape;711;p56">
            <a:extLst>
              <a:ext uri="{FF2B5EF4-FFF2-40B4-BE49-F238E27FC236}">
                <a16:creationId xmlns:a16="http://schemas.microsoft.com/office/drawing/2014/main" id="{A08553A0-6F18-B257-831D-B982F07EAA2E}"/>
              </a:ext>
            </a:extLst>
          </p:cNvPr>
          <p:cNvSpPr txBox="1">
            <a:spLocks/>
          </p:cNvSpPr>
          <p:nvPr/>
        </p:nvSpPr>
        <p:spPr>
          <a:xfrm>
            <a:off x="7930748" y="3060814"/>
            <a:ext cx="517733" cy="111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it-IT" sz="1800" b="1"/>
              <a:t>L</a:t>
            </a:r>
          </a:p>
          <a:p>
            <a:pPr marL="139700" indent="0" algn="just">
              <a:spcBef>
                <a:spcPts val="1000"/>
              </a:spcBef>
              <a:buFont typeface="Poppins"/>
              <a:buNone/>
            </a:pPr>
            <a:r>
              <a:rPr lang="it-IT" sz="1800" b="1"/>
              <a:t>F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102BDBDB-A2A3-890A-8859-65AEBB53F3DB}"/>
              </a:ext>
            </a:extLst>
          </p:cNvPr>
          <p:cNvSpPr/>
          <p:nvPr/>
        </p:nvSpPr>
        <p:spPr>
          <a:xfrm>
            <a:off x="7824252" y="3326084"/>
            <a:ext cx="226634" cy="1934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F99D734E-9AB7-1AEA-1BEF-CE8B9A814A50}"/>
              </a:ext>
            </a:extLst>
          </p:cNvPr>
          <p:cNvSpPr/>
          <p:nvPr/>
        </p:nvSpPr>
        <p:spPr>
          <a:xfrm>
            <a:off x="7818606" y="3704264"/>
            <a:ext cx="226634" cy="193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487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6"/>
          <p:cNvSpPr txBox="1">
            <a:spLocks noGrp="1"/>
          </p:cNvSpPr>
          <p:nvPr>
            <p:ph type="title" idx="4"/>
          </p:nvPr>
        </p:nvSpPr>
        <p:spPr>
          <a:xfrm>
            <a:off x="408476" y="7327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Reversibilità della BWT</a:t>
            </a:r>
            <a:endParaRPr/>
          </a:p>
        </p:txBody>
      </p:sp>
      <p:sp>
        <p:nvSpPr>
          <p:cNvPr id="713" name="Google Shape;713;p56"/>
          <p:cNvSpPr/>
          <p:nvPr/>
        </p:nvSpPr>
        <p:spPr>
          <a:xfrm>
            <a:off x="6267975" y="-12285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6"/>
          <p:cNvSpPr/>
          <p:nvPr/>
        </p:nvSpPr>
        <p:spPr>
          <a:xfrm>
            <a:off x="7793225" y="38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11;p56">
            <a:extLst>
              <a:ext uri="{FF2B5EF4-FFF2-40B4-BE49-F238E27FC236}">
                <a16:creationId xmlns:a16="http://schemas.microsoft.com/office/drawing/2014/main" id="{593AD2A6-EFF7-C359-A1EB-26B94B10BEDE}"/>
              </a:ext>
            </a:extLst>
          </p:cNvPr>
          <p:cNvSpPr txBox="1">
            <a:spLocks/>
          </p:cNvSpPr>
          <p:nvPr/>
        </p:nvSpPr>
        <p:spPr>
          <a:xfrm>
            <a:off x="3333232" y="2064458"/>
            <a:ext cx="1019671" cy="257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1  a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2 a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3 a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4 b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5 n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6 n</a:t>
            </a:r>
          </a:p>
        </p:txBody>
      </p:sp>
      <p:sp>
        <p:nvSpPr>
          <p:cNvPr id="30" name="Google Shape;711;p56">
            <a:extLst>
              <a:ext uri="{FF2B5EF4-FFF2-40B4-BE49-F238E27FC236}">
                <a16:creationId xmlns:a16="http://schemas.microsoft.com/office/drawing/2014/main" id="{A5DADF70-5BDA-CB53-1321-6019158F6489}"/>
              </a:ext>
            </a:extLst>
          </p:cNvPr>
          <p:cNvSpPr txBox="1">
            <a:spLocks/>
          </p:cNvSpPr>
          <p:nvPr/>
        </p:nvSpPr>
        <p:spPr>
          <a:xfrm>
            <a:off x="408475" y="1286976"/>
            <a:ext cx="8498457" cy="835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it-IT" sz="1800" b="1">
                <a:solidFill>
                  <a:srgbClr val="D149CE"/>
                </a:solidFill>
              </a:rPr>
              <a:t>w</a:t>
            </a:r>
            <a:r>
              <a:rPr lang="it-IT" sz="1800" b="1"/>
              <a:t> </a:t>
            </a:r>
            <a:r>
              <a:rPr lang="it-IT" sz="1800"/>
              <a:t>= banana,  </a:t>
            </a:r>
            <a:r>
              <a:rPr lang="it-IT" sz="1800" b="1">
                <a:solidFill>
                  <a:srgbClr val="D149CE"/>
                </a:solidFill>
              </a:rPr>
              <a:t>bwt(w)</a:t>
            </a:r>
            <a:r>
              <a:rPr lang="it-IT" sz="1800" b="1"/>
              <a:t> </a:t>
            </a:r>
            <a:r>
              <a:rPr lang="it-IT" sz="1800"/>
              <a:t>=</a:t>
            </a:r>
            <a:r>
              <a:rPr lang="it-IT" sz="1800" b="1"/>
              <a:t> </a:t>
            </a:r>
            <a:r>
              <a:rPr lang="it-IT" sz="1800">
                <a:solidFill>
                  <a:srgbClr val="757575"/>
                </a:solidFill>
              </a:rPr>
              <a:t>(nnbaaa, 4)</a:t>
            </a:r>
          </a:p>
        </p:txBody>
      </p:sp>
      <p:sp>
        <p:nvSpPr>
          <p:cNvPr id="31" name="Google Shape;711;p56">
            <a:extLst>
              <a:ext uri="{FF2B5EF4-FFF2-40B4-BE49-F238E27FC236}">
                <a16:creationId xmlns:a16="http://schemas.microsoft.com/office/drawing/2014/main" id="{A5726296-CEA1-8F49-9EF5-C50F28C5CAC6}"/>
              </a:ext>
            </a:extLst>
          </p:cNvPr>
          <p:cNvSpPr txBox="1">
            <a:spLocks/>
          </p:cNvSpPr>
          <p:nvPr/>
        </p:nvSpPr>
        <p:spPr>
          <a:xfrm>
            <a:off x="719853" y="2048230"/>
            <a:ext cx="600948" cy="257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n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n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b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a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a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a</a:t>
            </a:r>
          </a:p>
        </p:txBody>
      </p:sp>
      <p:sp>
        <p:nvSpPr>
          <p:cNvPr id="33" name="Google Shape;711;p56">
            <a:extLst>
              <a:ext uri="{FF2B5EF4-FFF2-40B4-BE49-F238E27FC236}">
                <a16:creationId xmlns:a16="http://schemas.microsoft.com/office/drawing/2014/main" id="{1B9B24E2-81AD-064C-AA6B-1371503E29C3}"/>
              </a:ext>
            </a:extLst>
          </p:cNvPr>
          <p:cNvSpPr txBox="1">
            <a:spLocks/>
          </p:cNvSpPr>
          <p:nvPr/>
        </p:nvSpPr>
        <p:spPr>
          <a:xfrm>
            <a:off x="753720" y="1666391"/>
            <a:ext cx="517733" cy="67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it-IT" sz="1800" b="1"/>
              <a:t>L</a:t>
            </a:r>
          </a:p>
        </p:txBody>
      </p:sp>
      <p:sp>
        <p:nvSpPr>
          <p:cNvPr id="34" name="Google Shape;711;p56">
            <a:extLst>
              <a:ext uri="{FF2B5EF4-FFF2-40B4-BE49-F238E27FC236}">
                <a16:creationId xmlns:a16="http://schemas.microsoft.com/office/drawing/2014/main" id="{B0C5910D-C148-AF1C-650E-DDD59CABCF9A}"/>
              </a:ext>
            </a:extLst>
          </p:cNvPr>
          <p:cNvSpPr txBox="1">
            <a:spLocks/>
          </p:cNvSpPr>
          <p:nvPr/>
        </p:nvSpPr>
        <p:spPr>
          <a:xfrm>
            <a:off x="3450314" y="1650503"/>
            <a:ext cx="517733" cy="67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it-IT" sz="1800" b="1"/>
              <a:t>F</a:t>
            </a:r>
          </a:p>
        </p:txBody>
      </p:sp>
      <p:sp>
        <p:nvSpPr>
          <p:cNvPr id="37" name="Google Shape;711;p56">
            <a:extLst>
              <a:ext uri="{FF2B5EF4-FFF2-40B4-BE49-F238E27FC236}">
                <a16:creationId xmlns:a16="http://schemas.microsoft.com/office/drawing/2014/main" id="{AA3A9A18-A517-FC7F-91B2-736D4041C7C5}"/>
              </a:ext>
            </a:extLst>
          </p:cNvPr>
          <p:cNvSpPr txBox="1">
            <a:spLocks/>
          </p:cNvSpPr>
          <p:nvPr/>
        </p:nvSpPr>
        <p:spPr>
          <a:xfrm>
            <a:off x="1338198" y="3430620"/>
            <a:ext cx="1945257" cy="98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 algn="ctr">
              <a:spcBef>
                <a:spcPts val="1000"/>
              </a:spcBef>
              <a:buFont typeface="Poppins"/>
              <a:buNone/>
            </a:pPr>
            <a:r>
              <a:rPr lang="en-US" sz="1800" err="1"/>
              <a:t>ordine</a:t>
            </a:r>
            <a:r>
              <a:rPr lang="en-US" sz="1800"/>
              <a:t> </a:t>
            </a:r>
            <a:r>
              <a:rPr lang="en-US" sz="1800" err="1"/>
              <a:t>lessicografico</a:t>
            </a:r>
            <a:endParaRPr lang="en-US" sz="1800"/>
          </a:p>
        </p:txBody>
      </p:sp>
      <p:sp>
        <p:nvSpPr>
          <p:cNvPr id="38" name="Google Shape;1112;p74">
            <a:extLst>
              <a:ext uri="{FF2B5EF4-FFF2-40B4-BE49-F238E27FC236}">
                <a16:creationId xmlns:a16="http://schemas.microsoft.com/office/drawing/2014/main" id="{D0FB490A-86AB-3F7C-D43C-C3A28AF6AB82}"/>
              </a:ext>
            </a:extLst>
          </p:cNvPr>
          <p:cNvSpPr/>
          <p:nvPr/>
        </p:nvSpPr>
        <p:spPr>
          <a:xfrm>
            <a:off x="1370577" y="2625090"/>
            <a:ext cx="1945257" cy="792198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rgbClr val="D149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711;p56">
                <a:extLst>
                  <a:ext uri="{FF2B5EF4-FFF2-40B4-BE49-F238E27FC236}">
                    <a16:creationId xmlns:a16="http://schemas.microsoft.com/office/drawing/2014/main" id="{4AB7E598-2B4B-EE62-D1A7-8F5BC5D0BF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67676" y="2813129"/>
                <a:ext cx="4581214" cy="835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Poppins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139700" indent="0">
                  <a:spcBef>
                    <a:spcPts val="1000"/>
                  </a:spcBef>
                  <a:buFont typeface="Poppins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1" i="1" dirty="0" smtClean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it-IT" sz="1800" b="1" i="1" dirty="0" smtClean="0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num>
                            <m:den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it-IT" sz="1800" b="1">
                  <a:solidFill>
                    <a:srgbClr val="757575"/>
                  </a:solidFill>
                </a:endParaRPr>
              </a:p>
            </p:txBody>
          </p:sp>
        </mc:Choice>
        <mc:Fallback xmlns="">
          <p:sp>
            <p:nvSpPr>
              <p:cNvPr id="2" name="Google Shape;711;p56">
                <a:extLst>
                  <a:ext uri="{FF2B5EF4-FFF2-40B4-BE49-F238E27FC236}">
                    <a16:creationId xmlns:a16="http://schemas.microsoft.com/office/drawing/2014/main" id="{4AB7E598-2B4B-EE62-D1A7-8F5BC5D0B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676" y="2813129"/>
                <a:ext cx="4581214" cy="8353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82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4" grpId="0"/>
      <p:bldP spid="37" grpId="0"/>
      <p:bldP spid="38" grpId="0" animBg="1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6"/>
          <p:cNvSpPr txBox="1">
            <a:spLocks noGrp="1"/>
          </p:cNvSpPr>
          <p:nvPr>
            <p:ph type="title" idx="4"/>
          </p:nvPr>
        </p:nvSpPr>
        <p:spPr>
          <a:xfrm>
            <a:off x="408476" y="7327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Reversibilità della BWT</a:t>
            </a:r>
            <a:endParaRPr/>
          </a:p>
        </p:txBody>
      </p:sp>
      <p:sp>
        <p:nvSpPr>
          <p:cNvPr id="713" name="Google Shape;713;p56"/>
          <p:cNvSpPr/>
          <p:nvPr/>
        </p:nvSpPr>
        <p:spPr>
          <a:xfrm>
            <a:off x="6267975" y="-12285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6"/>
          <p:cNvSpPr/>
          <p:nvPr/>
        </p:nvSpPr>
        <p:spPr>
          <a:xfrm>
            <a:off x="7793225" y="38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11;p56">
            <a:extLst>
              <a:ext uri="{FF2B5EF4-FFF2-40B4-BE49-F238E27FC236}">
                <a16:creationId xmlns:a16="http://schemas.microsoft.com/office/drawing/2014/main" id="{593AD2A6-EFF7-C359-A1EB-26B94B10BEDE}"/>
              </a:ext>
            </a:extLst>
          </p:cNvPr>
          <p:cNvSpPr txBox="1">
            <a:spLocks/>
          </p:cNvSpPr>
          <p:nvPr/>
        </p:nvSpPr>
        <p:spPr>
          <a:xfrm>
            <a:off x="3333232" y="2064458"/>
            <a:ext cx="1019671" cy="257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1  a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2 a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3 a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4 b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5 n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6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Google Shape;711;p56">
                <a:extLst>
                  <a:ext uri="{FF2B5EF4-FFF2-40B4-BE49-F238E27FC236}">
                    <a16:creationId xmlns:a16="http://schemas.microsoft.com/office/drawing/2014/main" id="{A5DADF70-5BDA-CB53-1321-6019158F64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67676" y="2813129"/>
                <a:ext cx="4581214" cy="835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Poppins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139700" indent="0">
                  <a:spcBef>
                    <a:spcPts val="1000"/>
                  </a:spcBef>
                  <a:buFont typeface="Poppins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1" i="1" dirty="0" smtClean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it-IT" sz="1800" b="1" i="1" dirty="0" smtClean="0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num>
                            <m:den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it-IT" sz="1800" b="1">
                  <a:solidFill>
                    <a:srgbClr val="757575"/>
                  </a:solidFill>
                </a:endParaRPr>
              </a:p>
            </p:txBody>
          </p:sp>
        </mc:Choice>
        <mc:Fallback xmlns="">
          <p:sp>
            <p:nvSpPr>
              <p:cNvPr id="30" name="Google Shape;711;p56">
                <a:extLst>
                  <a:ext uri="{FF2B5EF4-FFF2-40B4-BE49-F238E27FC236}">
                    <a16:creationId xmlns:a16="http://schemas.microsoft.com/office/drawing/2014/main" id="{A5DADF70-5BDA-CB53-1321-6019158F6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676" y="2813129"/>
                <a:ext cx="4581214" cy="8353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Google Shape;711;p56">
            <a:extLst>
              <a:ext uri="{FF2B5EF4-FFF2-40B4-BE49-F238E27FC236}">
                <a16:creationId xmlns:a16="http://schemas.microsoft.com/office/drawing/2014/main" id="{A5726296-CEA1-8F49-9EF5-C50F28C5CAC6}"/>
              </a:ext>
            </a:extLst>
          </p:cNvPr>
          <p:cNvSpPr txBox="1">
            <a:spLocks/>
          </p:cNvSpPr>
          <p:nvPr/>
        </p:nvSpPr>
        <p:spPr>
          <a:xfrm>
            <a:off x="719853" y="2048230"/>
            <a:ext cx="600948" cy="257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n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n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b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a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a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a</a:t>
            </a:r>
          </a:p>
        </p:txBody>
      </p:sp>
      <p:sp>
        <p:nvSpPr>
          <p:cNvPr id="33" name="Google Shape;711;p56">
            <a:extLst>
              <a:ext uri="{FF2B5EF4-FFF2-40B4-BE49-F238E27FC236}">
                <a16:creationId xmlns:a16="http://schemas.microsoft.com/office/drawing/2014/main" id="{1B9B24E2-81AD-064C-AA6B-1371503E29C3}"/>
              </a:ext>
            </a:extLst>
          </p:cNvPr>
          <p:cNvSpPr txBox="1">
            <a:spLocks/>
          </p:cNvSpPr>
          <p:nvPr/>
        </p:nvSpPr>
        <p:spPr>
          <a:xfrm>
            <a:off x="753720" y="1666391"/>
            <a:ext cx="517733" cy="67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it-IT" sz="1800" b="1"/>
              <a:t>L</a:t>
            </a:r>
          </a:p>
        </p:txBody>
      </p:sp>
      <p:sp>
        <p:nvSpPr>
          <p:cNvPr id="34" name="Google Shape;711;p56">
            <a:extLst>
              <a:ext uri="{FF2B5EF4-FFF2-40B4-BE49-F238E27FC236}">
                <a16:creationId xmlns:a16="http://schemas.microsoft.com/office/drawing/2014/main" id="{B0C5910D-C148-AF1C-650E-DDD59CABCF9A}"/>
              </a:ext>
            </a:extLst>
          </p:cNvPr>
          <p:cNvSpPr txBox="1">
            <a:spLocks/>
          </p:cNvSpPr>
          <p:nvPr/>
        </p:nvSpPr>
        <p:spPr>
          <a:xfrm>
            <a:off x="3450314" y="1650503"/>
            <a:ext cx="517733" cy="67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it-IT" sz="1800" b="1"/>
              <a:t>F</a:t>
            </a:r>
          </a:p>
        </p:txBody>
      </p:sp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3E504EE5-6C6B-F406-570B-CE68B9A70690}"/>
              </a:ext>
            </a:extLst>
          </p:cNvPr>
          <p:cNvCxnSpPr>
            <a:cxnSpLocks/>
          </p:cNvCxnSpPr>
          <p:nvPr/>
        </p:nvCxnSpPr>
        <p:spPr>
          <a:xfrm flipH="1">
            <a:off x="1271453" y="2807484"/>
            <a:ext cx="2119447" cy="81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6DE9F195-1281-DE1B-CF83-A6DAECFBF605}"/>
              </a:ext>
            </a:extLst>
          </p:cNvPr>
          <p:cNvCxnSpPr>
            <a:cxnSpLocks/>
          </p:cNvCxnSpPr>
          <p:nvPr/>
        </p:nvCxnSpPr>
        <p:spPr>
          <a:xfrm flipH="1">
            <a:off x="1271452" y="3202864"/>
            <a:ext cx="2119448" cy="81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EA7EBC5C-2301-6C76-CE15-5CE12680880B}"/>
              </a:ext>
            </a:extLst>
          </p:cNvPr>
          <p:cNvCxnSpPr>
            <a:cxnSpLocks/>
          </p:cNvCxnSpPr>
          <p:nvPr/>
        </p:nvCxnSpPr>
        <p:spPr>
          <a:xfrm flipH="1">
            <a:off x="1271451" y="2466975"/>
            <a:ext cx="2119449" cy="194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BD6B8E05-C0B3-2364-E0E5-E38ACD994251}"/>
              </a:ext>
            </a:extLst>
          </p:cNvPr>
          <p:cNvCxnSpPr>
            <a:cxnSpLocks/>
          </p:cNvCxnSpPr>
          <p:nvPr/>
        </p:nvCxnSpPr>
        <p:spPr>
          <a:xfrm flipH="1" flipV="1">
            <a:off x="1261238" y="3202864"/>
            <a:ext cx="2189076" cy="383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718873EE-1C85-F4E0-9E42-EBA1811C7A4C}"/>
              </a:ext>
            </a:extLst>
          </p:cNvPr>
          <p:cNvCxnSpPr>
            <a:cxnSpLocks/>
          </p:cNvCxnSpPr>
          <p:nvPr/>
        </p:nvCxnSpPr>
        <p:spPr>
          <a:xfrm flipH="1" flipV="1">
            <a:off x="1232478" y="2417233"/>
            <a:ext cx="2217836" cy="199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A3BA0CA-9744-2DBA-6CF0-7967BB7147B2}"/>
              </a:ext>
            </a:extLst>
          </p:cNvPr>
          <p:cNvCxnSpPr>
            <a:cxnSpLocks/>
          </p:cNvCxnSpPr>
          <p:nvPr/>
        </p:nvCxnSpPr>
        <p:spPr>
          <a:xfrm flipH="1" flipV="1">
            <a:off x="1261238" y="2807484"/>
            <a:ext cx="2189076" cy="1152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711;p56">
            <a:extLst>
              <a:ext uri="{FF2B5EF4-FFF2-40B4-BE49-F238E27FC236}">
                <a16:creationId xmlns:a16="http://schemas.microsoft.com/office/drawing/2014/main" id="{0479B4CC-33C3-183B-EC92-CFFBDB3F9C9A}"/>
              </a:ext>
            </a:extLst>
          </p:cNvPr>
          <p:cNvSpPr txBox="1">
            <a:spLocks/>
          </p:cNvSpPr>
          <p:nvPr/>
        </p:nvSpPr>
        <p:spPr>
          <a:xfrm>
            <a:off x="408475" y="1286976"/>
            <a:ext cx="8498457" cy="835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it-IT" sz="1800" b="1">
                <a:solidFill>
                  <a:srgbClr val="D149CE"/>
                </a:solidFill>
              </a:rPr>
              <a:t>w</a:t>
            </a:r>
            <a:r>
              <a:rPr lang="it-IT" sz="1800" b="1"/>
              <a:t> </a:t>
            </a:r>
            <a:r>
              <a:rPr lang="it-IT" sz="1800"/>
              <a:t>= banana,  </a:t>
            </a:r>
            <a:r>
              <a:rPr lang="it-IT" sz="1800" b="1">
                <a:solidFill>
                  <a:srgbClr val="D149CE"/>
                </a:solidFill>
              </a:rPr>
              <a:t>bwt(w)</a:t>
            </a:r>
            <a:r>
              <a:rPr lang="it-IT" sz="1800" b="1"/>
              <a:t> </a:t>
            </a:r>
            <a:r>
              <a:rPr lang="it-IT" sz="1800"/>
              <a:t>=</a:t>
            </a:r>
            <a:r>
              <a:rPr lang="it-IT" sz="1800" b="1"/>
              <a:t> </a:t>
            </a:r>
            <a:r>
              <a:rPr lang="it-IT" sz="1800">
                <a:solidFill>
                  <a:srgbClr val="757575"/>
                </a:solidFill>
              </a:rPr>
              <a:t>(nnbaaa, 4)</a:t>
            </a:r>
          </a:p>
        </p:txBody>
      </p:sp>
      <p:sp>
        <p:nvSpPr>
          <p:cNvPr id="19" name="Google Shape;711;p56">
            <a:extLst>
              <a:ext uri="{FF2B5EF4-FFF2-40B4-BE49-F238E27FC236}">
                <a16:creationId xmlns:a16="http://schemas.microsoft.com/office/drawing/2014/main" id="{A7DBCD1B-FAC0-9DF1-998F-F2669D06099F}"/>
              </a:ext>
            </a:extLst>
          </p:cNvPr>
          <p:cNvSpPr txBox="1">
            <a:spLocks/>
          </p:cNvSpPr>
          <p:nvPr/>
        </p:nvSpPr>
        <p:spPr>
          <a:xfrm>
            <a:off x="5577255" y="2198363"/>
            <a:ext cx="1991411" cy="586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it-IT" sz="1800" b="1">
                <a:solidFill>
                  <a:srgbClr val="757575"/>
                </a:solidFill>
              </a:rPr>
              <a:t>NON È UNICA!</a:t>
            </a:r>
            <a:endParaRPr lang="it-IT" sz="1800">
              <a:solidFill>
                <a:srgbClr val="7575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302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6"/>
          <p:cNvSpPr txBox="1">
            <a:spLocks noGrp="1"/>
          </p:cNvSpPr>
          <p:nvPr>
            <p:ph type="title" idx="4"/>
          </p:nvPr>
        </p:nvSpPr>
        <p:spPr>
          <a:xfrm>
            <a:off x="408476" y="7327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Reversibilità della BWT</a:t>
            </a:r>
            <a:endParaRPr/>
          </a:p>
        </p:txBody>
      </p:sp>
      <p:sp>
        <p:nvSpPr>
          <p:cNvPr id="713" name="Google Shape;713;p56"/>
          <p:cNvSpPr/>
          <p:nvPr/>
        </p:nvSpPr>
        <p:spPr>
          <a:xfrm>
            <a:off x="6267975" y="-12285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6"/>
          <p:cNvSpPr/>
          <p:nvPr/>
        </p:nvSpPr>
        <p:spPr>
          <a:xfrm>
            <a:off x="7793225" y="38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11;p56">
            <a:extLst>
              <a:ext uri="{FF2B5EF4-FFF2-40B4-BE49-F238E27FC236}">
                <a16:creationId xmlns:a16="http://schemas.microsoft.com/office/drawing/2014/main" id="{593AD2A6-EFF7-C359-A1EB-26B94B10BEDE}"/>
              </a:ext>
            </a:extLst>
          </p:cNvPr>
          <p:cNvSpPr txBox="1">
            <a:spLocks/>
          </p:cNvSpPr>
          <p:nvPr/>
        </p:nvSpPr>
        <p:spPr>
          <a:xfrm>
            <a:off x="3355810" y="2352043"/>
            <a:ext cx="1019671" cy="257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1  a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2 a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3 a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4 b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5 n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6 n</a:t>
            </a:r>
          </a:p>
        </p:txBody>
      </p:sp>
      <p:sp>
        <p:nvSpPr>
          <p:cNvPr id="31" name="Google Shape;711;p56">
            <a:extLst>
              <a:ext uri="{FF2B5EF4-FFF2-40B4-BE49-F238E27FC236}">
                <a16:creationId xmlns:a16="http://schemas.microsoft.com/office/drawing/2014/main" id="{A5726296-CEA1-8F49-9EF5-C50F28C5CAC6}"/>
              </a:ext>
            </a:extLst>
          </p:cNvPr>
          <p:cNvSpPr txBox="1">
            <a:spLocks/>
          </p:cNvSpPr>
          <p:nvPr/>
        </p:nvSpPr>
        <p:spPr>
          <a:xfrm>
            <a:off x="742431" y="2335815"/>
            <a:ext cx="600948" cy="257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n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n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b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a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a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a</a:t>
            </a:r>
          </a:p>
        </p:txBody>
      </p:sp>
      <p:sp>
        <p:nvSpPr>
          <p:cNvPr id="33" name="Google Shape;711;p56">
            <a:extLst>
              <a:ext uri="{FF2B5EF4-FFF2-40B4-BE49-F238E27FC236}">
                <a16:creationId xmlns:a16="http://schemas.microsoft.com/office/drawing/2014/main" id="{1B9B24E2-81AD-064C-AA6B-1371503E29C3}"/>
              </a:ext>
            </a:extLst>
          </p:cNvPr>
          <p:cNvSpPr txBox="1">
            <a:spLocks/>
          </p:cNvSpPr>
          <p:nvPr/>
        </p:nvSpPr>
        <p:spPr>
          <a:xfrm>
            <a:off x="776298" y="1953976"/>
            <a:ext cx="517733" cy="67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it-IT" sz="1800" b="1"/>
              <a:t>L</a:t>
            </a:r>
          </a:p>
        </p:txBody>
      </p:sp>
      <p:sp>
        <p:nvSpPr>
          <p:cNvPr id="34" name="Google Shape;711;p56">
            <a:extLst>
              <a:ext uri="{FF2B5EF4-FFF2-40B4-BE49-F238E27FC236}">
                <a16:creationId xmlns:a16="http://schemas.microsoft.com/office/drawing/2014/main" id="{B0C5910D-C148-AF1C-650E-DDD59CABCF9A}"/>
              </a:ext>
            </a:extLst>
          </p:cNvPr>
          <p:cNvSpPr txBox="1">
            <a:spLocks/>
          </p:cNvSpPr>
          <p:nvPr/>
        </p:nvSpPr>
        <p:spPr>
          <a:xfrm>
            <a:off x="3472892" y="1938088"/>
            <a:ext cx="517733" cy="67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it-IT" sz="1800" b="1"/>
              <a:t>F</a:t>
            </a:r>
          </a:p>
        </p:txBody>
      </p:sp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3E504EE5-6C6B-F406-570B-CE68B9A70690}"/>
              </a:ext>
            </a:extLst>
          </p:cNvPr>
          <p:cNvCxnSpPr>
            <a:cxnSpLocks/>
          </p:cNvCxnSpPr>
          <p:nvPr/>
        </p:nvCxnSpPr>
        <p:spPr>
          <a:xfrm flipH="1" flipV="1">
            <a:off x="1294031" y="3093155"/>
            <a:ext cx="2160475" cy="1554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711;p56">
                <a:extLst>
                  <a:ext uri="{FF2B5EF4-FFF2-40B4-BE49-F238E27FC236}">
                    <a16:creationId xmlns:a16="http://schemas.microsoft.com/office/drawing/2014/main" id="{0479B4CC-33C3-183B-EC92-CFFBDB3F9C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476" y="1060226"/>
                <a:ext cx="8498457" cy="10985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Poppins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139700" indent="0">
                  <a:spcBef>
                    <a:spcPts val="1000"/>
                  </a:spcBef>
                  <a:buNone/>
                </a:pPr>
                <a:r>
                  <a:rPr lang="it-IT" sz="1800"/>
                  <a:t>Quella che ci interessa per ricostruire </a:t>
                </a:r>
                <a:r>
                  <a:rPr lang="it-IT" sz="1800" b="1">
                    <a:solidFill>
                      <a:srgbClr val="D149CE"/>
                    </a:solidFill>
                  </a:rPr>
                  <a:t>w</a:t>
                </a:r>
                <a:r>
                  <a:rPr lang="it-IT" sz="1800">
                    <a:solidFill>
                      <a:srgbClr val="D149CE"/>
                    </a:solidFill>
                  </a:rPr>
                  <a:t> </a:t>
                </a:r>
                <a:r>
                  <a:rPr lang="it-IT" sz="1800"/>
                  <a:t>da </a:t>
                </a:r>
                <a:r>
                  <a:rPr lang="it-IT" sz="1800" b="1">
                    <a:solidFill>
                      <a:srgbClr val="D149CE"/>
                    </a:solidFill>
                  </a:rPr>
                  <a:t>bwt(w)</a:t>
                </a:r>
                <a:r>
                  <a:rPr lang="it-IT" sz="1800"/>
                  <a:t> è basata sulla </a:t>
                </a:r>
                <a:r>
                  <a:rPr lang="it-IT" sz="1800" b="1">
                    <a:solidFill>
                      <a:srgbClr val="D149CE"/>
                    </a:solidFill>
                  </a:rPr>
                  <a:t>proprietà LF</a:t>
                </a:r>
                <a:r>
                  <a:rPr lang="it-IT" sz="1800">
                    <a:solidFill>
                      <a:srgbClr val="D149CE"/>
                    </a:solidFill>
                  </a:rPr>
                  <a:t>: </a:t>
                </a:r>
                <a:r>
                  <a:rPr lang="it-IT" sz="1800" b="1">
                    <a:solidFill>
                      <a:srgbClr val="D149CE"/>
                    </a:solidFill>
                  </a:rPr>
                  <a:t>per ogni carattere </a:t>
                </a:r>
                <a14:m>
                  <m:oMath xmlns:m="http://schemas.openxmlformats.org/officeDocument/2006/math">
                    <m:r>
                      <a:rPr lang="it-IT" sz="1800" b="1" i="1" smtClean="0">
                        <a:solidFill>
                          <a:srgbClr val="D149CE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it-IT" sz="1800">
                    <a:solidFill>
                      <a:srgbClr val="D149CE"/>
                    </a:solidFill>
                  </a:rPr>
                  <a:t> </a:t>
                </a:r>
                <a:r>
                  <a:rPr lang="it-IT" sz="1800" b="1">
                    <a:solidFill>
                      <a:srgbClr val="D149CE"/>
                    </a:solidFill>
                  </a:rPr>
                  <a:t>l’i-esima occorrenza di </a:t>
                </a:r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rgbClr val="D149CE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it-IT" sz="1800">
                    <a:solidFill>
                      <a:srgbClr val="D149CE"/>
                    </a:solidFill>
                  </a:rPr>
                  <a:t> </a:t>
                </a:r>
                <a:r>
                  <a:rPr lang="it-IT" sz="1800" b="1">
                    <a:solidFill>
                      <a:srgbClr val="D149CE"/>
                    </a:solidFill>
                  </a:rPr>
                  <a:t>in F corrisponde all’i-esima occorrenza di </a:t>
                </a:r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rgbClr val="D149CE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it-IT" sz="1800">
                    <a:solidFill>
                      <a:srgbClr val="D149CE"/>
                    </a:solidFill>
                  </a:rPr>
                  <a:t> </a:t>
                </a:r>
                <a:r>
                  <a:rPr lang="it-IT" sz="1800" b="1">
                    <a:solidFill>
                      <a:srgbClr val="D149CE"/>
                    </a:solidFill>
                  </a:rPr>
                  <a:t>in L</a:t>
                </a:r>
                <a:r>
                  <a:rPr lang="it-IT" sz="1800">
                    <a:solidFill>
                      <a:srgbClr val="757575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1" name="Google Shape;711;p56">
                <a:extLst>
                  <a:ext uri="{FF2B5EF4-FFF2-40B4-BE49-F238E27FC236}">
                    <a16:creationId xmlns:a16="http://schemas.microsoft.com/office/drawing/2014/main" id="{0479B4CC-33C3-183B-EC92-CFFBDB3F9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76" y="1060226"/>
                <a:ext cx="8498457" cy="1098592"/>
              </a:xfrm>
              <a:prstGeom prst="rect">
                <a:avLst/>
              </a:prstGeom>
              <a:blipFill>
                <a:blip r:embed="rId3"/>
                <a:stretch>
                  <a:fillRect b="-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711;p56">
                <a:extLst>
                  <a:ext uri="{FF2B5EF4-FFF2-40B4-BE49-F238E27FC236}">
                    <a16:creationId xmlns:a16="http://schemas.microsoft.com/office/drawing/2014/main" id="{96E4CDCA-839C-DF40-F2AB-D3E8131BDF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67676" y="2813129"/>
                <a:ext cx="4581214" cy="835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Poppins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139700" indent="0">
                  <a:spcBef>
                    <a:spcPts val="1000"/>
                  </a:spcBef>
                  <a:buFont typeface="Poppins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1" i="1" dirty="0" smtClean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it-IT" sz="1800" b="1" i="1" dirty="0" smtClean="0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num>
                            <m:den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it-IT" sz="1800" b="1">
                  <a:solidFill>
                    <a:srgbClr val="757575"/>
                  </a:solidFill>
                </a:endParaRPr>
              </a:p>
            </p:txBody>
          </p:sp>
        </mc:Choice>
        <mc:Fallback xmlns="">
          <p:sp>
            <p:nvSpPr>
              <p:cNvPr id="4" name="Google Shape;711;p56">
                <a:extLst>
                  <a:ext uri="{FF2B5EF4-FFF2-40B4-BE49-F238E27FC236}">
                    <a16:creationId xmlns:a16="http://schemas.microsoft.com/office/drawing/2014/main" id="{96E4CDCA-839C-DF40-F2AB-D3E8131BD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676" y="2813129"/>
                <a:ext cx="4581214" cy="8353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711;p56">
                <a:extLst>
                  <a:ext uri="{FF2B5EF4-FFF2-40B4-BE49-F238E27FC236}">
                    <a16:creationId xmlns:a16="http://schemas.microsoft.com/office/drawing/2014/main" id="{20378D1A-EAF2-68DE-6E74-AAA8C6AF52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31429" y="3648465"/>
                <a:ext cx="3480546" cy="10985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Poppins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139700" indent="0" algn="ctr">
                  <a:spcBef>
                    <a:spcPts val="1000"/>
                  </a:spcBef>
                  <a:buNone/>
                </a:pPr>
                <a:r>
                  <a:rPr lang="it-IT" sz="1800" b="0">
                    <a:solidFill>
                      <a:srgbClr val="757575"/>
                    </a:solidFill>
                  </a:rPr>
                  <a:t>Diremo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b="1" i="1" smtClean="0">
                            <a:solidFill>
                              <a:srgbClr val="D149C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1" i="1" smtClean="0">
                            <a:solidFill>
                              <a:srgbClr val="D149CE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it-IT" sz="1800" b="1" i="1" smtClean="0">
                            <a:solidFill>
                              <a:srgbClr val="D149CE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it-IT" sz="1800">
                    <a:solidFill>
                      <a:srgbClr val="757575"/>
                    </a:solidFill>
                  </a:rPr>
                  <a:t> è la permutazione standard indotta su </a:t>
                </a:r>
                <a:r>
                  <a:rPr lang="it-IT" sz="1800" b="1">
                    <a:solidFill>
                      <a:srgbClr val="D149CE"/>
                    </a:solidFill>
                  </a:rPr>
                  <a:t>L</a:t>
                </a:r>
                <a:r>
                  <a:rPr lang="it-IT" sz="1800">
                    <a:solidFill>
                      <a:srgbClr val="757575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Google Shape;711;p56">
                <a:extLst>
                  <a:ext uri="{FF2B5EF4-FFF2-40B4-BE49-F238E27FC236}">
                    <a16:creationId xmlns:a16="http://schemas.microsoft.com/office/drawing/2014/main" id="{20378D1A-EAF2-68DE-6E74-AAA8C6AF5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429" y="3648465"/>
                <a:ext cx="3480546" cy="1098592"/>
              </a:xfrm>
              <a:prstGeom prst="rect">
                <a:avLst/>
              </a:prstGeom>
              <a:blipFill>
                <a:blip r:embed="rId5"/>
                <a:stretch>
                  <a:fillRect b="-7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0250CD6B-C124-41C4-4EFA-761B10662080}"/>
              </a:ext>
            </a:extLst>
          </p:cNvPr>
          <p:cNvCxnSpPr>
            <a:cxnSpLocks/>
          </p:cNvCxnSpPr>
          <p:nvPr/>
        </p:nvCxnSpPr>
        <p:spPr>
          <a:xfrm flipH="1" flipV="1">
            <a:off x="1294031" y="2731911"/>
            <a:ext cx="2160475" cy="1554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AD4693AE-F66E-336B-A87D-017E03DEC8B7}"/>
              </a:ext>
            </a:extLst>
          </p:cNvPr>
          <p:cNvCxnSpPr>
            <a:cxnSpLocks/>
          </p:cNvCxnSpPr>
          <p:nvPr/>
        </p:nvCxnSpPr>
        <p:spPr>
          <a:xfrm flipH="1" flipV="1">
            <a:off x="1294031" y="3499556"/>
            <a:ext cx="2111127" cy="405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85CB51B4-FF11-3371-6DE9-95BAC5DDF4B1}"/>
              </a:ext>
            </a:extLst>
          </p:cNvPr>
          <p:cNvCxnSpPr>
            <a:cxnSpLocks/>
          </p:cNvCxnSpPr>
          <p:nvPr/>
        </p:nvCxnSpPr>
        <p:spPr>
          <a:xfrm flipH="1">
            <a:off x="1318705" y="3479318"/>
            <a:ext cx="2061779" cy="1207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C79F171C-2E42-BD64-01D0-146E7670A76F}"/>
              </a:ext>
            </a:extLst>
          </p:cNvPr>
          <p:cNvCxnSpPr>
            <a:cxnSpLocks/>
          </p:cNvCxnSpPr>
          <p:nvPr/>
        </p:nvCxnSpPr>
        <p:spPr>
          <a:xfrm flipH="1">
            <a:off x="1294031" y="2704818"/>
            <a:ext cx="2061779" cy="1207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4A2C302-73F1-7B20-66B2-7149FC03433A}"/>
              </a:ext>
            </a:extLst>
          </p:cNvPr>
          <p:cNvCxnSpPr>
            <a:cxnSpLocks/>
          </p:cNvCxnSpPr>
          <p:nvPr/>
        </p:nvCxnSpPr>
        <p:spPr>
          <a:xfrm flipH="1">
            <a:off x="1318705" y="3078376"/>
            <a:ext cx="2061779" cy="1207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6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6"/>
          <p:cNvSpPr txBox="1">
            <a:spLocks noGrp="1"/>
          </p:cNvSpPr>
          <p:nvPr>
            <p:ph type="title" idx="4"/>
          </p:nvPr>
        </p:nvSpPr>
        <p:spPr>
          <a:xfrm>
            <a:off x="408476" y="7327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Reversibilità della BWT</a:t>
            </a:r>
            <a:endParaRPr/>
          </a:p>
        </p:txBody>
      </p:sp>
      <p:sp>
        <p:nvSpPr>
          <p:cNvPr id="713" name="Google Shape;713;p56"/>
          <p:cNvSpPr/>
          <p:nvPr/>
        </p:nvSpPr>
        <p:spPr>
          <a:xfrm>
            <a:off x="6267975" y="-12285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6"/>
          <p:cNvSpPr/>
          <p:nvPr/>
        </p:nvSpPr>
        <p:spPr>
          <a:xfrm>
            <a:off x="7793225" y="38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711;p56">
                <a:extLst>
                  <a:ext uri="{FF2B5EF4-FFF2-40B4-BE49-F238E27FC236}">
                    <a16:creationId xmlns:a16="http://schemas.microsoft.com/office/drawing/2014/main" id="{0479B4CC-33C3-183B-EC92-CFFBDB3F9C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476" y="1167469"/>
                <a:ext cx="8498457" cy="17282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Poppins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139700" indent="0">
                  <a:spcBef>
                    <a:spcPts val="1000"/>
                  </a:spcBef>
                  <a:buNone/>
                </a:pPr>
                <a:r>
                  <a:rPr lang="it-IT" sz="1800"/>
                  <a:t>Data la coppia </a:t>
                </a:r>
                <a:r>
                  <a:rPr lang="it-IT" sz="1800" b="1">
                    <a:solidFill>
                      <a:srgbClr val="D149CE"/>
                    </a:solidFill>
                  </a:rPr>
                  <a:t>bwt(w) </a:t>
                </a:r>
                <a:r>
                  <a:rPr lang="it-IT" sz="1800">
                    <a:solidFill>
                      <a:srgbClr val="757575"/>
                    </a:solidFill>
                  </a:rPr>
                  <a:t>= </a:t>
                </a:r>
                <a:r>
                  <a:rPr lang="it-IT" sz="1800" b="1">
                    <a:solidFill>
                      <a:srgbClr val="D149CE"/>
                    </a:solidFill>
                  </a:rPr>
                  <a:t>(L, I)</a:t>
                </a:r>
                <a:r>
                  <a:rPr lang="it-IT" sz="1800"/>
                  <a:t>, è possibile ricostruire </a:t>
                </a:r>
                <a:r>
                  <a:rPr lang="it-IT" sz="1800" b="1">
                    <a:solidFill>
                      <a:srgbClr val="D149CE"/>
                    </a:solidFill>
                  </a:rPr>
                  <a:t>w</a:t>
                </a:r>
                <a:r>
                  <a:rPr lang="it-IT" sz="1800"/>
                  <a:t>.</a:t>
                </a:r>
              </a:p>
              <a:p>
                <a:pPr marL="139700" indent="0">
                  <a:spcBef>
                    <a:spcPts val="1000"/>
                  </a:spcBef>
                  <a:buNone/>
                </a:pPr>
                <a:r>
                  <a:rPr lang="it-IT" sz="1800"/>
                  <a:t>Sia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757575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800" b="0" i="1" smtClean="0">
                            <a:solidFill>
                              <a:srgbClr val="75757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rgbClr val="757575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757575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it-IT" sz="1800">
                    <a:solidFill>
                      <a:srgbClr val="757575"/>
                    </a:solidFill>
                  </a:rPr>
                  <a:t> la permutazione standard indotta su </a:t>
                </a:r>
                <a:r>
                  <a:rPr lang="it-IT" sz="1800" b="1">
                    <a:solidFill>
                      <a:srgbClr val="D149CE"/>
                    </a:solidFill>
                  </a:rPr>
                  <a:t>L</a:t>
                </a:r>
                <a:r>
                  <a:rPr lang="it-IT" sz="1800">
                    <a:solidFill>
                      <a:srgbClr val="757575"/>
                    </a:solidFill>
                  </a:rPr>
                  <a:t>, e sia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800" b="0" i="1" smtClean="0">
                            <a:solidFill>
                              <a:srgbClr val="75757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800" i="1">
                            <a:solidFill>
                              <a:srgbClr val="757575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1800" i="1">
                            <a:solidFill>
                              <a:srgbClr val="757575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it-IT" sz="1800" b="0" i="1" smtClean="0">
                            <a:solidFill>
                              <a:srgbClr val="75757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it-IT" sz="1800" b="0" i="1" smtClean="0">
                        <a:solidFill>
                          <a:srgbClr val="75757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800" b="0" i="1" smtClean="0">
                        <a:solidFill>
                          <a:srgbClr val="757575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it-IT" sz="1800" b="0" i="1" smtClean="0">
                        <a:solidFill>
                          <a:srgbClr val="757575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800">
                    <a:solidFill>
                      <a:srgbClr val="757575"/>
                    </a:solidFill>
                  </a:rPr>
                  <a:t> la t-esima applicazione della permutazione standard su I, allora </a:t>
                </a:r>
                <a:endParaRPr lang="it-IT" sz="1800"/>
              </a:p>
              <a:p>
                <a:pPr marL="139700" indent="0" algn="ctr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1" smtClean="0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800" b="0" i="1" smtClean="0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1800" b="0" i="1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it-IT" sz="1800" b="0" i="1" smtClean="0">
                                  <a:solidFill>
                                    <a:srgbClr val="75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b="0" i="1" smtClean="0">
                                  <a:solidFill>
                                    <a:srgbClr val="757575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it-IT" sz="1800" b="0" i="1" smtClean="0">
                                  <a:solidFill>
                                    <a:srgbClr val="757575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it-IT" sz="1800" b="0" i="1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800" b="0" i="1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sz="1800" b="0" i="1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it-IT" sz="1800" b="0" i="1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1800" b="0" i="1" smtClean="0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800" b="0" i="1" smtClean="0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1800" b="0" i="1" smtClean="0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</a:rPr>
                        <m:t>)) ∗ … ∗</m:t>
                      </m:r>
                      <m:sSubSup>
                        <m:sSubSupPr>
                          <m:ctrlPr>
                            <a:rPr lang="it-IT" sz="1800" i="1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it-IT" sz="1800" i="1">
                                  <a:solidFill>
                                    <a:srgbClr val="75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i="1">
                                  <a:solidFill>
                                    <a:srgbClr val="757575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it-IT" sz="1800" i="1">
                                  <a:solidFill>
                                    <a:srgbClr val="757575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it-IT" sz="1800" i="1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800" i="1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sz="1800" i="1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it-IT" sz="1800" b="0" i="1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sz="1800" b="0" i="1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it-IT" sz="1800" b="0" i="1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</m:sSubSup>
                      <m:r>
                        <a:rPr lang="it-IT" sz="1800" i="1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800" i="1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1800" i="1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it-IT" sz="1800">
                  <a:solidFill>
                    <a:srgbClr val="757575"/>
                  </a:solidFill>
                </a:endParaRPr>
              </a:p>
            </p:txBody>
          </p:sp>
        </mc:Choice>
        <mc:Fallback xmlns="">
          <p:sp>
            <p:nvSpPr>
              <p:cNvPr id="21" name="Google Shape;711;p56">
                <a:extLst>
                  <a:ext uri="{FF2B5EF4-FFF2-40B4-BE49-F238E27FC236}">
                    <a16:creationId xmlns:a16="http://schemas.microsoft.com/office/drawing/2014/main" id="{0479B4CC-33C3-183B-EC92-CFFBDB3F9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76" y="1167469"/>
                <a:ext cx="8498457" cy="17282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58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>
            <a:spLocks noGrp="1"/>
          </p:cNvSpPr>
          <p:nvPr>
            <p:ph type="title"/>
          </p:nvPr>
        </p:nvSpPr>
        <p:spPr>
          <a:xfrm>
            <a:off x="2018725" y="2731800"/>
            <a:ext cx="510655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/>
              <a:t>Introduzione</a:t>
            </a:r>
            <a:endParaRPr sz="3200"/>
          </a:p>
        </p:txBody>
      </p:sp>
      <p:sp>
        <p:nvSpPr>
          <p:cNvPr id="301" name="Google Shape;301;p38"/>
          <p:cNvSpPr txBox="1">
            <a:spLocks noGrp="1"/>
          </p:cNvSpPr>
          <p:nvPr>
            <p:ph type="title" idx="2"/>
          </p:nvPr>
        </p:nvSpPr>
        <p:spPr>
          <a:xfrm>
            <a:off x="4008900" y="1581150"/>
            <a:ext cx="1123525" cy="8715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3" name="Google Shape;303;p38"/>
          <p:cNvSpPr/>
          <p:nvPr/>
        </p:nvSpPr>
        <p:spPr>
          <a:xfrm>
            <a:off x="5992700" y="3858000"/>
            <a:ext cx="637500" cy="637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8"/>
          <p:cNvSpPr/>
          <p:nvPr/>
        </p:nvSpPr>
        <p:spPr>
          <a:xfrm>
            <a:off x="7745700" y="-741600"/>
            <a:ext cx="2162700" cy="2162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5" name="Google Shape;305;p38"/>
          <p:cNvCxnSpPr/>
          <p:nvPr/>
        </p:nvCxnSpPr>
        <p:spPr>
          <a:xfrm>
            <a:off x="4008900" y="2452725"/>
            <a:ext cx="1126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Google Shape;306;p38"/>
          <p:cNvSpPr/>
          <p:nvPr/>
        </p:nvSpPr>
        <p:spPr>
          <a:xfrm>
            <a:off x="-1607075" y="3416900"/>
            <a:ext cx="2981400" cy="2981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8"/>
          <p:cNvSpPr/>
          <p:nvPr/>
        </p:nvSpPr>
        <p:spPr>
          <a:xfrm>
            <a:off x="892050" y="4162250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6"/>
          <p:cNvSpPr txBox="1">
            <a:spLocks noGrp="1"/>
          </p:cNvSpPr>
          <p:nvPr>
            <p:ph type="title" idx="4"/>
          </p:nvPr>
        </p:nvSpPr>
        <p:spPr>
          <a:xfrm>
            <a:off x="408476" y="7327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Reversibilità della BWT</a:t>
            </a:r>
            <a:endParaRPr/>
          </a:p>
        </p:txBody>
      </p:sp>
      <p:sp>
        <p:nvSpPr>
          <p:cNvPr id="713" name="Google Shape;713;p56"/>
          <p:cNvSpPr/>
          <p:nvPr/>
        </p:nvSpPr>
        <p:spPr>
          <a:xfrm>
            <a:off x="6267975" y="-12285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6"/>
          <p:cNvSpPr/>
          <p:nvPr/>
        </p:nvSpPr>
        <p:spPr>
          <a:xfrm>
            <a:off x="7793225" y="38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711;p56">
                <a:extLst>
                  <a:ext uri="{FF2B5EF4-FFF2-40B4-BE49-F238E27FC236}">
                    <a16:creationId xmlns:a16="http://schemas.microsoft.com/office/drawing/2014/main" id="{0479B4CC-33C3-183B-EC92-CFFBDB3F9C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476" y="1167468"/>
                <a:ext cx="8498457" cy="6758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Poppins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139700" indent="0" algn="just">
                  <a:spcBef>
                    <a:spcPts val="1000"/>
                  </a:spcBef>
                  <a:buNone/>
                </a:pPr>
                <a:r>
                  <a:rPr lang="it-IT" sz="1800">
                    <a:solidFill>
                      <a:srgbClr val="757575"/>
                    </a:solidFill>
                  </a:rPr>
                  <a:t>Nella fase iniziale vengono calcolati i valori di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757575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it-IT" sz="1800">
                    <a:solidFill>
                      <a:srgbClr val="757575"/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smtClean="0">
                            <a:solidFill>
                              <a:srgbClr val="75757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rgbClr val="757575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757575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it-IT" sz="1800">
                    <a:solidFill>
                      <a:srgbClr val="757575"/>
                    </a:solidFill>
                  </a:rPr>
                  <a:t> a partire da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757575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it-IT" sz="1800">
                    <a:solidFill>
                      <a:srgbClr val="757575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1" name="Google Shape;711;p56">
                <a:extLst>
                  <a:ext uri="{FF2B5EF4-FFF2-40B4-BE49-F238E27FC236}">
                    <a16:creationId xmlns:a16="http://schemas.microsoft.com/office/drawing/2014/main" id="{0479B4CC-33C3-183B-EC92-CFFBDB3F9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76" y="1167468"/>
                <a:ext cx="8498457" cy="6758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Google Shape;711;p56">
            <a:extLst>
              <a:ext uri="{FF2B5EF4-FFF2-40B4-BE49-F238E27FC236}">
                <a16:creationId xmlns:a16="http://schemas.microsoft.com/office/drawing/2014/main" id="{70B1BDED-ABBE-BDD2-4F04-776ABAA809CD}"/>
              </a:ext>
            </a:extLst>
          </p:cNvPr>
          <p:cNvSpPr txBox="1">
            <a:spLocks/>
          </p:cNvSpPr>
          <p:nvPr/>
        </p:nvSpPr>
        <p:spPr>
          <a:xfrm>
            <a:off x="2173819" y="2248726"/>
            <a:ext cx="1019671" cy="257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1  a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2 a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3 a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4 b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5 n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6 n</a:t>
            </a:r>
          </a:p>
        </p:txBody>
      </p:sp>
      <p:sp>
        <p:nvSpPr>
          <p:cNvPr id="13" name="Google Shape;711;p56">
            <a:extLst>
              <a:ext uri="{FF2B5EF4-FFF2-40B4-BE49-F238E27FC236}">
                <a16:creationId xmlns:a16="http://schemas.microsoft.com/office/drawing/2014/main" id="{C602CD0B-C1E0-B0A3-C73A-A76583FC0825}"/>
              </a:ext>
            </a:extLst>
          </p:cNvPr>
          <p:cNvSpPr txBox="1">
            <a:spLocks/>
          </p:cNvSpPr>
          <p:nvPr/>
        </p:nvSpPr>
        <p:spPr>
          <a:xfrm>
            <a:off x="1076492" y="2231135"/>
            <a:ext cx="600948" cy="257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n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n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b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a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a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a</a:t>
            </a:r>
          </a:p>
        </p:txBody>
      </p:sp>
      <p:sp>
        <p:nvSpPr>
          <p:cNvPr id="14" name="Google Shape;711;p56">
            <a:extLst>
              <a:ext uri="{FF2B5EF4-FFF2-40B4-BE49-F238E27FC236}">
                <a16:creationId xmlns:a16="http://schemas.microsoft.com/office/drawing/2014/main" id="{23FA48A8-4CDD-5276-A6F4-B8E807B2B44A}"/>
              </a:ext>
            </a:extLst>
          </p:cNvPr>
          <p:cNvSpPr txBox="1">
            <a:spLocks/>
          </p:cNvSpPr>
          <p:nvPr/>
        </p:nvSpPr>
        <p:spPr>
          <a:xfrm>
            <a:off x="1110359" y="1849296"/>
            <a:ext cx="517733" cy="67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it-IT" sz="1800" b="1"/>
              <a:t>L</a:t>
            </a:r>
          </a:p>
        </p:txBody>
      </p:sp>
      <p:sp>
        <p:nvSpPr>
          <p:cNvPr id="15" name="Google Shape;711;p56">
            <a:extLst>
              <a:ext uri="{FF2B5EF4-FFF2-40B4-BE49-F238E27FC236}">
                <a16:creationId xmlns:a16="http://schemas.microsoft.com/office/drawing/2014/main" id="{F5128EC2-59BF-863A-CA8A-785C188D44DF}"/>
              </a:ext>
            </a:extLst>
          </p:cNvPr>
          <p:cNvSpPr txBox="1">
            <a:spLocks/>
          </p:cNvSpPr>
          <p:nvPr/>
        </p:nvSpPr>
        <p:spPr>
          <a:xfrm>
            <a:off x="2290901" y="1834771"/>
            <a:ext cx="517733" cy="67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it-IT" sz="1800" b="1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Google Shape;711;p56">
                <a:extLst>
                  <a:ext uri="{FF2B5EF4-FFF2-40B4-BE49-F238E27FC236}">
                    <a16:creationId xmlns:a16="http://schemas.microsoft.com/office/drawing/2014/main" id="{134F63DC-5AD0-B07A-6A10-BD81060366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59865" y="2695208"/>
                <a:ext cx="4581214" cy="835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Poppins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139700" indent="0">
                  <a:spcBef>
                    <a:spcPts val="1000"/>
                  </a:spcBef>
                  <a:buFont typeface="Poppins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1" i="1" dirty="0" smtClean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it-IT" sz="1800" b="1" i="1" dirty="0" smtClean="0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num>
                            <m:den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it-IT" sz="1800" b="1">
                  <a:solidFill>
                    <a:srgbClr val="757575"/>
                  </a:solidFill>
                </a:endParaRPr>
              </a:p>
            </p:txBody>
          </p:sp>
        </mc:Choice>
        <mc:Fallback xmlns="">
          <p:sp>
            <p:nvSpPr>
              <p:cNvPr id="16" name="Google Shape;711;p56">
                <a:extLst>
                  <a:ext uri="{FF2B5EF4-FFF2-40B4-BE49-F238E27FC236}">
                    <a16:creationId xmlns:a16="http://schemas.microsoft.com/office/drawing/2014/main" id="{134F63DC-5AD0-B07A-6A10-BD8106036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865" y="2695208"/>
                <a:ext cx="4581214" cy="8353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Google Shape;711;p56">
                <a:extLst>
                  <a:ext uri="{FF2B5EF4-FFF2-40B4-BE49-F238E27FC236}">
                    <a16:creationId xmlns:a16="http://schemas.microsoft.com/office/drawing/2014/main" id="{DBEEAF25-400E-35DF-F39E-A2DE1C334A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67145" y="1993045"/>
                <a:ext cx="3140282" cy="6758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Poppins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139700" indent="0" algn="just">
                  <a:spcBef>
                    <a:spcPts val="1000"/>
                  </a:spcBef>
                  <a:buNone/>
                </a:pPr>
                <a:r>
                  <a:rPr lang="it-IT" sz="1800" b="1">
                    <a:solidFill>
                      <a:srgbClr val="D149CE"/>
                    </a:solidFill>
                  </a:rPr>
                  <a:t>Input</a:t>
                </a:r>
                <a:r>
                  <a:rPr lang="it-IT" sz="1800" b="1">
                    <a:solidFill>
                      <a:srgbClr val="757575"/>
                    </a:solidFill>
                  </a:rPr>
                  <a:t>:</a:t>
                </a:r>
                <a:r>
                  <a:rPr lang="it-IT" sz="1800">
                    <a:solidFill>
                      <a:srgbClr val="757575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1800" i="1">
                            <a:solidFill>
                              <a:srgbClr val="75757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>
                            <a:solidFill>
                              <a:srgbClr val="757575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it-IT" sz="1800" i="1">
                            <a:solidFill>
                              <a:srgbClr val="757575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1800" i="1">
                            <a:solidFill>
                              <a:srgbClr val="757575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it-IT" sz="1800" i="1">
                        <a:solidFill>
                          <a:srgbClr val="757575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sz="1800" i="1">
                        <a:solidFill>
                          <a:srgbClr val="757575"/>
                        </a:solidFill>
                        <a:latin typeface="Cambria Math" panose="02040503050406030204" pitchFamily="18" charset="0"/>
                      </a:rPr>
                      <m:t>𝑛𝑛𝑏𝑎𝑎𝑎</m:t>
                    </m:r>
                    <m:r>
                      <a:rPr lang="it-IT" sz="1800" i="1">
                        <a:solidFill>
                          <a:srgbClr val="757575"/>
                        </a:solidFill>
                        <a:latin typeface="Cambria Math" panose="02040503050406030204" pitchFamily="18" charset="0"/>
                      </a:rPr>
                      <m:t>, 4)</m:t>
                    </m:r>
                  </m:oMath>
                </a14:m>
                <a:endParaRPr lang="it-IT" sz="1800" b="1">
                  <a:solidFill>
                    <a:srgbClr val="757575"/>
                  </a:solidFill>
                </a:endParaRPr>
              </a:p>
            </p:txBody>
          </p:sp>
        </mc:Choice>
        <mc:Fallback xmlns="">
          <p:sp>
            <p:nvSpPr>
              <p:cNvPr id="18" name="Google Shape;711;p56">
                <a:extLst>
                  <a:ext uri="{FF2B5EF4-FFF2-40B4-BE49-F238E27FC236}">
                    <a16:creationId xmlns:a16="http://schemas.microsoft.com/office/drawing/2014/main" id="{DBEEAF25-400E-35DF-F39E-A2DE1C334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145" y="1993045"/>
                <a:ext cx="3140282" cy="6758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699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6"/>
          <p:cNvSpPr txBox="1">
            <a:spLocks noGrp="1"/>
          </p:cNvSpPr>
          <p:nvPr>
            <p:ph type="title" idx="4"/>
          </p:nvPr>
        </p:nvSpPr>
        <p:spPr>
          <a:xfrm>
            <a:off x="408476" y="7327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Reversibilità della BWT</a:t>
            </a:r>
            <a:endParaRPr/>
          </a:p>
        </p:txBody>
      </p:sp>
      <p:sp>
        <p:nvSpPr>
          <p:cNvPr id="713" name="Google Shape;713;p56"/>
          <p:cNvSpPr/>
          <p:nvPr/>
        </p:nvSpPr>
        <p:spPr>
          <a:xfrm>
            <a:off x="6267975" y="-12285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6"/>
          <p:cNvSpPr/>
          <p:nvPr/>
        </p:nvSpPr>
        <p:spPr>
          <a:xfrm>
            <a:off x="7793225" y="38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711;p56">
                <a:extLst>
                  <a:ext uri="{FF2B5EF4-FFF2-40B4-BE49-F238E27FC236}">
                    <a16:creationId xmlns:a16="http://schemas.microsoft.com/office/drawing/2014/main" id="{0479B4CC-33C3-183B-EC92-CFFBDB3F9C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476" y="1167468"/>
                <a:ext cx="8498457" cy="6758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Poppins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139700" indent="0" algn="just">
                  <a:spcBef>
                    <a:spcPts val="1000"/>
                  </a:spcBef>
                  <a:buNone/>
                </a:pPr>
                <a:r>
                  <a:rPr lang="it-IT" sz="1800">
                    <a:solidFill>
                      <a:srgbClr val="757575"/>
                    </a:solidFill>
                  </a:rPr>
                  <a:t>Successivamente calcoliamo i valori di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800" b="0" i="1" smtClean="0">
                            <a:solidFill>
                              <a:srgbClr val="75757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800" b="0" i="1" smtClean="0">
                            <a:solidFill>
                              <a:srgbClr val="757575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757575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it-IT" sz="1800" b="0" i="1" smtClean="0">
                            <a:solidFill>
                              <a:srgbClr val="757575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it-IT" sz="1800" b="0" i="1" smtClean="0">
                        <a:solidFill>
                          <a:srgbClr val="75757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800" b="0" i="1" smtClean="0">
                        <a:solidFill>
                          <a:srgbClr val="757575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it-IT" sz="1800" b="0" i="1" smtClean="0">
                        <a:solidFill>
                          <a:srgbClr val="757575"/>
                        </a:solidFill>
                        <a:latin typeface="Cambria Math" panose="02040503050406030204" pitchFamily="18" charset="0"/>
                      </a:rPr>
                      <m:t>=4)</m:t>
                    </m:r>
                  </m:oMath>
                </a14:m>
                <a:r>
                  <a:rPr lang="it-IT" sz="1800">
                    <a:solidFill>
                      <a:srgbClr val="757575"/>
                    </a:solidFill>
                  </a:rPr>
                  <a:t> con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757575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it-IT" sz="1800" b="0" i="1" smtClean="0">
                        <a:solidFill>
                          <a:srgbClr val="757575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1800" b="0" i="1" smtClean="0">
                        <a:solidFill>
                          <a:srgbClr val="757575"/>
                        </a:solidFill>
                        <a:latin typeface="Cambria Math" panose="02040503050406030204" pitchFamily="18" charset="0"/>
                      </a:rPr>
                      <m:t>≤|</m:t>
                    </m:r>
                    <m:r>
                      <a:rPr lang="it-IT" sz="1800" b="0" i="1" smtClean="0">
                        <a:solidFill>
                          <a:srgbClr val="757575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1800" b="0" i="1" smtClean="0">
                        <a:solidFill>
                          <a:srgbClr val="757575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it-IT" sz="1800">
                    <a:solidFill>
                      <a:srgbClr val="757575"/>
                    </a:solidFill>
                  </a:rPr>
                  <a:t> .</a:t>
                </a:r>
              </a:p>
            </p:txBody>
          </p:sp>
        </mc:Choice>
        <mc:Fallback xmlns="">
          <p:sp>
            <p:nvSpPr>
              <p:cNvPr id="21" name="Google Shape;711;p56">
                <a:extLst>
                  <a:ext uri="{FF2B5EF4-FFF2-40B4-BE49-F238E27FC236}">
                    <a16:creationId xmlns:a16="http://schemas.microsoft.com/office/drawing/2014/main" id="{0479B4CC-33C3-183B-EC92-CFFBDB3F9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76" y="1167468"/>
                <a:ext cx="8498457" cy="6758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Google Shape;711;p56">
            <a:extLst>
              <a:ext uri="{FF2B5EF4-FFF2-40B4-BE49-F238E27FC236}">
                <a16:creationId xmlns:a16="http://schemas.microsoft.com/office/drawing/2014/main" id="{70B1BDED-ABBE-BDD2-4F04-776ABAA809CD}"/>
              </a:ext>
            </a:extLst>
          </p:cNvPr>
          <p:cNvSpPr txBox="1">
            <a:spLocks/>
          </p:cNvSpPr>
          <p:nvPr/>
        </p:nvSpPr>
        <p:spPr>
          <a:xfrm>
            <a:off x="2173819" y="2248726"/>
            <a:ext cx="1019671" cy="257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1  a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2 a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3 a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4 b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5 n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6 n</a:t>
            </a:r>
          </a:p>
        </p:txBody>
      </p:sp>
      <p:sp>
        <p:nvSpPr>
          <p:cNvPr id="13" name="Google Shape;711;p56">
            <a:extLst>
              <a:ext uri="{FF2B5EF4-FFF2-40B4-BE49-F238E27FC236}">
                <a16:creationId xmlns:a16="http://schemas.microsoft.com/office/drawing/2014/main" id="{C602CD0B-C1E0-B0A3-C73A-A76583FC0825}"/>
              </a:ext>
            </a:extLst>
          </p:cNvPr>
          <p:cNvSpPr txBox="1">
            <a:spLocks/>
          </p:cNvSpPr>
          <p:nvPr/>
        </p:nvSpPr>
        <p:spPr>
          <a:xfrm>
            <a:off x="1076492" y="2231135"/>
            <a:ext cx="600948" cy="257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n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n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b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a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a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a</a:t>
            </a:r>
          </a:p>
        </p:txBody>
      </p:sp>
      <p:sp>
        <p:nvSpPr>
          <p:cNvPr id="14" name="Google Shape;711;p56">
            <a:extLst>
              <a:ext uri="{FF2B5EF4-FFF2-40B4-BE49-F238E27FC236}">
                <a16:creationId xmlns:a16="http://schemas.microsoft.com/office/drawing/2014/main" id="{23FA48A8-4CDD-5276-A6F4-B8E807B2B44A}"/>
              </a:ext>
            </a:extLst>
          </p:cNvPr>
          <p:cNvSpPr txBox="1">
            <a:spLocks/>
          </p:cNvSpPr>
          <p:nvPr/>
        </p:nvSpPr>
        <p:spPr>
          <a:xfrm>
            <a:off x="1110359" y="1849296"/>
            <a:ext cx="517733" cy="67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it-IT" sz="1800" b="1"/>
              <a:t>L</a:t>
            </a:r>
          </a:p>
        </p:txBody>
      </p:sp>
      <p:sp>
        <p:nvSpPr>
          <p:cNvPr id="15" name="Google Shape;711;p56">
            <a:extLst>
              <a:ext uri="{FF2B5EF4-FFF2-40B4-BE49-F238E27FC236}">
                <a16:creationId xmlns:a16="http://schemas.microsoft.com/office/drawing/2014/main" id="{F5128EC2-59BF-863A-CA8A-785C188D44DF}"/>
              </a:ext>
            </a:extLst>
          </p:cNvPr>
          <p:cNvSpPr txBox="1">
            <a:spLocks/>
          </p:cNvSpPr>
          <p:nvPr/>
        </p:nvSpPr>
        <p:spPr>
          <a:xfrm>
            <a:off x="2290901" y="1834771"/>
            <a:ext cx="517733" cy="67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it-IT" sz="1800" b="1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Google Shape;711;p56">
                <a:extLst>
                  <a:ext uri="{FF2B5EF4-FFF2-40B4-BE49-F238E27FC236}">
                    <a16:creationId xmlns:a16="http://schemas.microsoft.com/office/drawing/2014/main" id="{134F63DC-5AD0-B07A-6A10-BD81060366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50918" y="2347831"/>
                <a:ext cx="4581214" cy="835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Poppins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139700" indent="0">
                  <a:spcBef>
                    <a:spcPts val="1000"/>
                  </a:spcBef>
                  <a:buFont typeface="Poppins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1" i="1" dirty="0" smtClean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it-IT" sz="1800" b="1" i="1" dirty="0" smtClean="0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num>
                            <m:den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it-IT" sz="1800" b="1">
                  <a:solidFill>
                    <a:srgbClr val="757575"/>
                  </a:solidFill>
                </a:endParaRPr>
              </a:p>
            </p:txBody>
          </p:sp>
        </mc:Choice>
        <mc:Fallback xmlns="">
          <p:sp>
            <p:nvSpPr>
              <p:cNvPr id="16" name="Google Shape;711;p56">
                <a:extLst>
                  <a:ext uri="{FF2B5EF4-FFF2-40B4-BE49-F238E27FC236}">
                    <a16:creationId xmlns:a16="http://schemas.microsoft.com/office/drawing/2014/main" id="{134F63DC-5AD0-B07A-6A10-BD8106036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918" y="2347831"/>
                <a:ext cx="4581214" cy="8353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Google Shape;711;p56">
                <a:extLst>
                  <a:ext uri="{FF2B5EF4-FFF2-40B4-BE49-F238E27FC236}">
                    <a16:creationId xmlns:a16="http://schemas.microsoft.com/office/drawing/2014/main" id="{DBEEAF25-400E-35DF-F39E-A2DE1C334A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58198" y="1645668"/>
                <a:ext cx="3140282" cy="6758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Poppins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139700" indent="0" algn="just">
                  <a:spcBef>
                    <a:spcPts val="1000"/>
                  </a:spcBef>
                  <a:buNone/>
                </a:pPr>
                <a:r>
                  <a:rPr lang="it-IT" sz="1800" b="1">
                    <a:solidFill>
                      <a:srgbClr val="D149CE"/>
                    </a:solidFill>
                  </a:rPr>
                  <a:t>Input</a:t>
                </a:r>
                <a:r>
                  <a:rPr lang="it-IT" sz="1800" b="1">
                    <a:solidFill>
                      <a:srgbClr val="757575"/>
                    </a:solidFill>
                  </a:rPr>
                  <a:t>:</a:t>
                </a:r>
                <a:r>
                  <a:rPr lang="it-IT" sz="1800">
                    <a:solidFill>
                      <a:srgbClr val="757575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1800" i="1">
                            <a:solidFill>
                              <a:srgbClr val="75757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>
                            <a:solidFill>
                              <a:srgbClr val="757575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it-IT" sz="1800" i="1">
                            <a:solidFill>
                              <a:srgbClr val="757575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1800" i="1">
                            <a:solidFill>
                              <a:srgbClr val="757575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it-IT" sz="1800" i="1">
                        <a:solidFill>
                          <a:srgbClr val="757575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sz="1800" i="1">
                        <a:solidFill>
                          <a:srgbClr val="757575"/>
                        </a:solidFill>
                        <a:latin typeface="Cambria Math" panose="02040503050406030204" pitchFamily="18" charset="0"/>
                      </a:rPr>
                      <m:t>𝑛𝑛𝑏𝑎𝑎𝑎</m:t>
                    </m:r>
                    <m:r>
                      <a:rPr lang="it-IT" sz="1800" i="1">
                        <a:solidFill>
                          <a:srgbClr val="757575"/>
                        </a:solidFill>
                        <a:latin typeface="Cambria Math" panose="02040503050406030204" pitchFamily="18" charset="0"/>
                      </a:rPr>
                      <m:t>, 4)</m:t>
                    </m:r>
                  </m:oMath>
                </a14:m>
                <a:endParaRPr lang="it-IT" sz="1800" b="1">
                  <a:solidFill>
                    <a:srgbClr val="757575"/>
                  </a:solidFill>
                </a:endParaRPr>
              </a:p>
            </p:txBody>
          </p:sp>
        </mc:Choice>
        <mc:Fallback xmlns="">
          <p:sp>
            <p:nvSpPr>
              <p:cNvPr id="18" name="Google Shape;711;p56">
                <a:extLst>
                  <a:ext uri="{FF2B5EF4-FFF2-40B4-BE49-F238E27FC236}">
                    <a16:creationId xmlns:a16="http://schemas.microsoft.com/office/drawing/2014/main" id="{DBEEAF25-400E-35DF-F39E-A2DE1C334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198" y="1645668"/>
                <a:ext cx="3140282" cy="6758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711;p56">
                <a:extLst>
                  <a:ext uri="{FF2B5EF4-FFF2-40B4-BE49-F238E27FC236}">
                    <a16:creationId xmlns:a16="http://schemas.microsoft.com/office/drawing/2014/main" id="{16185298-CFAC-70D9-A4D5-FFE58F593A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80882" y="3242084"/>
                <a:ext cx="4581214" cy="539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Poppins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139700" indent="0">
                  <a:spcBef>
                    <a:spcPts val="1000"/>
                  </a:spcBef>
                  <a:buFont typeface="Poppins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d>
                        <m:dPr>
                          <m:ctrlP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it-IT" sz="1800" b="1" i="1" dirty="0" smtClean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it-IT" sz="1800" b="1" i="1" dirty="0" smtClean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800" b="1" i="1" dirty="0" smtClean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it-IT" sz="1800" b="1">
                  <a:solidFill>
                    <a:srgbClr val="757575"/>
                  </a:solidFill>
                </a:endParaRPr>
              </a:p>
            </p:txBody>
          </p:sp>
        </mc:Choice>
        <mc:Fallback xmlns="">
          <p:sp>
            <p:nvSpPr>
              <p:cNvPr id="4" name="Google Shape;711;p56">
                <a:extLst>
                  <a:ext uri="{FF2B5EF4-FFF2-40B4-BE49-F238E27FC236}">
                    <a16:creationId xmlns:a16="http://schemas.microsoft.com/office/drawing/2014/main" id="{16185298-CFAC-70D9-A4D5-FFE58F593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882" y="3242084"/>
                <a:ext cx="4581214" cy="5395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711;p56">
                <a:extLst>
                  <a:ext uri="{FF2B5EF4-FFF2-40B4-BE49-F238E27FC236}">
                    <a16:creationId xmlns:a16="http://schemas.microsoft.com/office/drawing/2014/main" id="{B96200DC-F087-8B98-AD9F-F6BED68D70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4163" y="3653201"/>
                <a:ext cx="4581214" cy="458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Poppins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139700" indent="0">
                  <a:spcBef>
                    <a:spcPts val="1000"/>
                  </a:spcBef>
                  <a:buFont typeface="Poppins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it-IT" sz="1800" b="1" i="1" dirty="0" smtClean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800" b="1" i="1" dirty="0" smtClean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it-IT" sz="1800" b="1" i="1" dirty="0" smtClean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it-IT" sz="1800" b="1" i="1" dirty="0" smtClean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it-IT" sz="1800" b="1" i="1" dirty="0" smtClean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800" b="1" i="1" dirty="0" smtClean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it-IT" sz="1800" b="1">
                  <a:solidFill>
                    <a:srgbClr val="D149CE"/>
                  </a:solidFill>
                </a:endParaRPr>
              </a:p>
            </p:txBody>
          </p:sp>
        </mc:Choice>
        <mc:Fallback xmlns="">
          <p:sp>
            <p:nvSpPr>
              <p:cNvPr id="5" name="Google Shape;711;p56">
                <a:extLst>
                  <a:ext uri="{FF2B5EF4-FFF2-40B4-BE49-F238E27FC236}">
                    <a16:creationId xmlns:a16="http://schemas.microsoft.com/office/drawing/2014/main" id="{B96200DC-F087-8B98-AD9F-F6BED68D7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163" y="3653201"/>
                <a:ext cx="4581214" cy="458742"/>
              </a:xfrm>
              <a:prstGeom prst="rect">
                <a:avLst/>
              </a:prstGeom>
              <a:blipFill>
                <a:blip r:embed="rId7"/>
                <a:stretch>
                  <a:fillRect b="-3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711;p56">
                <a:extLst>
                  <a:ext uri="{FF2B5EF4-FFF2-40B4-BE49-F238E27FC236}">
                    <a16:creationId xmlns:a16="http://schemas.microsoft.com/office/drawing/2014/main" id="{10E13555-9F93-BCC3-6B65-BCAE4AFA3D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4163" y="4111943"/>
                <a:ext cx="4581214" cy="458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Poppins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139700" indent="0">
                  <a:spcBef>
                    <a:spcPts val="1000"/>
                  </a:spcBef>
                  <a:buFont typeface="Poppins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  <m:r>
                        <a:rPr lang="it-IT" sz="1800" b="1" i="1" dirty="0" smtClean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800" b="1" i="1" dirty="0" smtClean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it-IT" sz="1800" b="1" i="1" dirty="0" smtClean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  <m:sup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d>
                    </m:oMath>
                  </m:oMathPara>
                </a14:m>
                <a:endParaRPr lang="it-IT" sz="1800" b="1">
                  <a:solidFill>
                    <a:srgbClr val="D149CE"/>
                  </a:solidFill>
                </a:endParaRPr>
              </a:p>
            </p:txBody>
          </p:sp>
        </mc:Choice>
        <mc:Fallback xmlns="">
          <p:sp>
            <p:nvSpPr>
              <p:cNvPr id="6" name="Google Shape;711;p56">
                <a:extLst>
                  <a:ext uri="{FF2B5EF4-FFF2-40B4-BE49-F238E27FC236}">
                    <a16:creationId xmlns:a16="http://schemas.microsoft.com/office/drawing/2014/main" id="{10E13555-9F93-BCC3-6B65-BCAE4AFA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163" y="4111943"/>
                <a:ext cx="4581214" cy="45874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DAD53CD0-A211-B266-4D4B-F54731778907}"/>
              </a:ext>
            </a:extLst>
          </p:cNvPr>
          <p:cNvSpPr/>
          <p:nvPr/>
        </p:nvSpPr>
        <p:spPr>
          <a:xfrm flipH="1">
            <a:off x="5989636" y="2402754"/>
            <a:ext cx="358433" cy="326527"/>
          </a:xfrm>
          <a:prstGeom prst="rect">
            <a:avLst/>
          </a:prstGeom>
          <a:solidFill>
            <a:srgbClr val="D149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DC6E773-758A-80CD-3EE4-7F31A7E63717}"/>
              </a:ext>
            </a:extLst>
          </p:cNvPr>
          <p:cNvSpPr/>
          <p:nvPr/>
        </p:nvSpPr>
        <p:spPr>
          <a:xfrm flipH="1">
            <a:off x="5989636" y="2747764"/>
            <a:ext cx="358433" cy="326527"/>
          </a:xfrm>
          <a:prstGeom prst="rect">
            <a:avLst/>
          </a:prstGeom>
          <a:solidFill>
            <a:srgbClr val="D149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41655AB-8833-0F7E-A763-5101D4D7D4DD}"/>
              </a:ext>
            </a:extLst>
          </p:cNvPr>
          <p:cNvSpPr/>
          <p:nvPr/>
        </p:nvSpPr>
        <p:spPr>
          <a:xfrm flipH="1">
            <a:off x="5631202" y="2402186"/>
            <a:ext cx="358433" cy="326527"/>
          </a:xfrm>
          <a:prstGeom prst="rect">
            <a:avLst/>
          </a:prstGeom>
          <a:solidFill>
            <a:srgbClr val="D149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0FA9522-D11C-4BD6-D88D-04C4276081DF}"/>
              </a:ext>
            </a:extLst>
          </p:cNvPr>
          <p:cNvSpPr/>
          <p:nvPr/>
        </p:nvSpPr>
        <p:spPr>
          <a:xfrm flipH="1">
            <a:off x="5631202" y="2747924"/>
            <a:ext cx="358433" cy="326527"/>
          </a:xfrm>
          <a:prstGeom prst="rect">
            <a:avLst/>
          </a:prstGeom>
          <a:solidFill>
            <a:srgbClr val="D149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918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7" grpId="1" animBg="1"/>
      <p:bldP spid="7" grpId="2" animBg="1"/>
      <p:bldP spid="7" grpId="3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1" grpId="0" animBg="1"/>
      <p:bldP spid="11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711;p56">
                <a:extLst>
                  <a:ext uri="{FF2B5EF4-FFF2-40B4-BE49-F238E27FC236}">
                    <a16:creationId xmlns:a16="http://schemas.microsoft.com/office/drawing/2014/main" id="{63A9E903-201C-BD63-1FD8-43A1A16F0C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476" y="1655141"/>
                <a:ext cx="3140282" cy="6758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Poppins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139700" indent="0" algn="just">
                  <a:spcBef>
                    <a:spcPts val="1000"/>
                  </a:spcBef>
                  <a:buNone/>
                </a:pPr>
                <a:r>
                  <a:rPr lang="it-IT" sz="1800" b="1">
                    <a:solidFill>
                      <a:srgbClr val="D149CE"/>
                    </a:solidFill>
                  </a:rPr>
                  <a:t>Input</a:t>
                </a:r>
                <a:r>
                  <a:rPr lang="it-IT" sz="1800" b="1">
                    <a:solidFill>
                      <a:srgbClr val="757575"/>
                    </a:solidFill>
                  </a:rPr>
                  <a:t>:</a:t>
                </a:r>
                <a:r>
                  <a:rPr lang="it-IT" sz="1800">
                    <a:solidFill>
                      <a:srgbClr val="757575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1800" i="1">
                            <a:solidFill>
                              <a:srgbClr val="75757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>
                            <a:solidFill>
                              <a:srgbClr val="757575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it-IT" sz="1800" i="1">
                            <a:solidFill>
                              <a:srgbClr val="757575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1800" i="1">
                            <a:solidFill>
                              <a:srgbClr val="757575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it-IT" sz="1800" i="1">
                        <a:solidFill>
                          <a:srgbClr val="757575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sz="1800" i="1">
                        <a:solidFill>
                          <a:srgbClr val="757575"/>
                        </a:solidFill>
                        <a:latin typeface="Cambria Math" panose="02040503050406030204" pitchFamily="18" charset="0"/>
                      </a:rPr>
                      <m:t>𝑛𝑛𝑏𝑎𝑎𝑎</m:t>
                    </m:r>
                    <m:r>
                      <a:rPr lang="it-IT" sz="1800" i="1">
                        <a:solidFill>
                          <a:srgbClr val="757575"/>
                        </a:solidFill>
                        <a:latin typeface="Cambria Math" panose="02040503050406030204" pitchFamily="18" charset="0"/>
                      </a:rPr>
                      <m:t>, 4)</m:t>
                    </m:r>
                  </m:oMath>
                </a14:m>
                <a:endParaRPr lang="it-IT" sz="1800" b="1">
                  <a:solidFill>
                    <a:srgbClr val="757575"/>
                  </a:solidFill>
                </a:endParaRPr>
              </a:p>
            </p:txBody>
          </p:sp>
        </mc:Choice>
        <mc:Fallback xmlns="">
          <p:sp>
            <p:nvSpPr>
              <p:cNvPr id="2" name="Google Shape;711;p56">
                <a:extLst>
                  <a:ext uri="{FF2B5EF4-FFF2-40B4-BE49-F238E27FC236}">
                    <a16:creationId xmlns:a16="http://schemas.microsoft.com/office/drawing/2014/main" id="{63A9E903-201C-BD63-1FD8-43A1A16F0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76" y="1655141"/>
                <a:ext cx="3140282" cy="6758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2" name="Google Shape;712;p56"/>
          <p:cNvSpPr txBox="1">
            <a:spLocks noGrp="1"/>
          </p:cNvSpPr>
          <p:nvPr>
            <p:ph type="title" idx="4"/>
          </p:nvPr>
        </p:nvSpPr>
        <p:spPr>
          <a:xfrm>
            <a:off x="408476" y="7327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Reversibilità della BWT</a:t>
            </a:r>
            <a:endParaRPr/>
          </a:p>
        </p:txBody>
      </p:sp>
      <p:sp>
        <p:nvSpPr>
          <p:cNvPr id="713" name="Google Shape;713;p56"/>
          <p:cNvSpPr/>
          <p:nvPr/>
        </p:nvSpPr>
        <p:spPr>
          <a:xfrm>
            <a:off x="6267975" y="-12285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6"/>
          <p:cNvSpPr/>
          <p:nvPr/>
        </p:nvSpPr>
        <p:spPr>
          <a:xfrm>
            <a:off x="7793225" y="38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711;p56">
                <a:extLst>
                  <a:ext uri="{FF2B5EF4-FFF2-40B4-BE49-F238E27FC236}">
                    <a16:creationId xmlns:a16="http://schemas.microsoft.com/office/drawing/2014/main" id="{0479B4CC-33C3-183B-EC92-CFFBDB3F9C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476" y="1167468"/>
                <a:ext cx="8498457" cy="6758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Poppins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139700" indent="0" algn="just">
                  <a:spcBef>
                    <a:spcPts val="1000"/>
                  </a:spcBef>
                  <a:buNone/>
                </a:pPr>
                <a:r>
                  <a:rPr lang="it-IT" sz="1800">
                    <a:solidFill>
                      <a:srgbClr val="757575"/>
                    </a:solidFill>
                  </a:rPr>
                  <a:t>Ora calcoliamo tutti i valori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smtClean="0">
                            <a:solidFill>
                              <a:srgbClr val="75757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rgbClr val="757575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757575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it-IT" sz="1800" b="0" i="1" smtClean="0">
                        <a:solidFill>
                          <a:srgbClr val="75757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800" b="0" i="1" smtClean="0">
                        <a:solidFill>
                          <a:srgbClr val="757575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1800" b="0" i="1" smtClean="0">
                        <a:solidFill>
                          <a:srgbClr val="757575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800">
                    <a:solidFill>
                      <a:srgbClr val="757575"/>
                    </a:solidFill>
                  </a:rPr>
                  <a:t> per tutti i valori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757575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sz="1800">
                    <a:solidFill>
                      <a:srgbClr val="757575"/>
                    </a:solidFill>
                  </a:rPr>
                  <a:t> appena ottenuti.</a:t>
                </a:r>
              </a:p>
              <a:p>
                <a:pPr marL="139700" indent="0" algn="just">
                  <a:spcBef>
                    <a:spcPts val="1000"/>
                  </a:spcBef>
                  <a:buNone/>
                </a:pPr>
                <a:endParaRPr lang="it-IT" sz="1800">
                  <a:solidFill>
                    <a:srgbClr val="757575"/>
                  </a:solidFill>
                </a:endParaRPr>
              </a:p>
            </p:txBody>
          </p:sp>
        </mc:Choice>
        <mc:Fallback xmlns="">
          <p:sp>
            <p:nvSpPr>
              <p:cNvPr id="21" name="Google Shape;711;p56">
                <a:extLst>
                  <a:ext uri="{FF2B5EF4-FFF2-40B4-BE49-F238E27FC236}">
                    <a16:creationId xmlns:a16="http://schemas.microsoft.com/office/drawing/2014/main" id="{0479B4CC-33C3-183B-EC92-CFFBDB3F9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76" y="1167468"/>
                <a:ext cx="8498457" cy="6758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711;p56">
                <a:extLst>
                  <a:ext uri="{FF2B5EF4-FFF2-40B4-BE49-F238E27FC236}">
                    <a16:creationId xmlns:a16="http://schemas.microsoft.com/office/drawing/2014/main" id="{16185298-CFAC-70D9-A4D5-FFE58F593A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476" y="2314472"/>
                <a:ext cx="1634813" cy="19145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Poppins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139700" indent="0">
                  <a:spcBef>
                    <a:spcPts val="1000"/>
                  </a:spcBef>
                  <a:buFont typeface="Poppins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it-IT" sz="1800" b="1" i="1" dirty="0" smtClean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800" b="1" i="1" dirty="0" smtClean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it-IT" sz="1800" b="1">
                  <a:solidFill>
                    <a:srgbClr val="D149CE"/>
                  </a:solidFill>
                </a:endParaRPr>
              </a:p>
              <a:p>
                <a:pPr marL="139700" indent="0">
                  <a:spcBef>
                    <a:spcPts val="1000"/>
                  </a:spcBef>
                  <a:buFont typeface="Poppins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it-IT" sz="1800" b="1" i="1" dirty="0" smtClean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800" b="1" i="1" dirty="0" smtClean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it-IT" sz="1800" b="1">
                  <a:solidFill>
                    <a:srgbClr val="D149CE"/>
                  </a:solidFill>
                </a:endParaRPr>
              </a:p>
              <a:p>
                <a:pPr marL="139700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it-IT" sz="1800" b="1" i="1" dirty="0" smtClean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800" b="1" i="1" dirty="0" smtClean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it-IT" sz="1800" b="1" i="1">
                  <a:solidFill>
                    <a:srgbClr val="D149CE"/>
                  </a:solidFill>
                  <a:latin typeface="Cambria Math" panose="02040503050406030204" pitchFamily="18" charset="0"/>
                </a:endParaRPr>
              </a:p>
              <a:p>
                <a:pPr marL="139700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800" b="1" i="1" dirty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800" b="1" i="1" dirty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it-IT" sz="1800" b="1" i="1" dirty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  <m:r>
                        <a:rPr lang="it-IT" sz="1800" b="1" i="1" dirty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800" b="1" i="1" dirty="0" smtClean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it-IT" sz="1800" b="1" i="1">
                  <a:solidFill>
                    <a:srgbClr val="D149CE"/>
                  </a:solidFill>
                  <a:latin typeface="Cambria Math" panose="02040503050406030204" pitchFamily="18" charset="0"/>
                </a:endParaRPr>
              </a:p>
              <a:p>
                <a:pPr marL="139700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800" b="1" i="1" dirty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800" b="1" i="1" dirty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it-IT" sz="1800" b="1" i="1" dirty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</m:sSubSup>
                      <m:r>
                        <a:rPr lang="it-IT" sz="1800" b="1" i="1" dirty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800" b="1" i="1" dirty="0" smtClean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sz="1800" b="1">
                  <a:solidFill>
                    <a:srgbClr val="D149CE"/>
                  </a:solidFill>
                </a:endParaRPr>
              </a:p>
              <a:p>
                <a:pPr marL="139700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800" b="1" i="1" dirty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it-IT" sz="1800" b="1" i="1" dirty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bSup>
                      <m:r>
                        <a:rPr lang="it-IT" sz="1800" b="1" i="1" dirty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800" b="1" i="1" dirty="0" smtClean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it-IT" sz="1800" b="1">
                  <a:solidFill>
                    <a:srgbClr val="D149CE"/>
                  </a:solidFill>
                </a:endParaRPr>
              </a:p>
            </p:txBody>
          </p:sp>
        </mc:Choice>
        <mc:Fallback xmlns="">
          <p:sp>
            <p:nvSpPr>
              <p:cNvPr id="4" name="Google Shape;711;p56">
                <a:extLst>
                  <a:ext uri="{FF2B5EF4-FFF2-40B4-BE49-F238E27FC236}">
                    <a16:creationId xmlns:a16="http://schemas.microsoft.com/office/drawing/2014/main" id="{16185298-CFAC-70D9-A4D5-FFE58F593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76" y="2314472"/>
                <a:ext cx="1634813" cy="1914521"/>
              </a:xfrm>
              <a:prstGeom prst="rect">
                <a:avLst/>
              </a:prstGeom>
              <a:blipFill>
                <a:blip r:embed="rId5"/>
                <a:stretch>
                  <a:fillRect b="-12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711;p56">
                <a:extLst>
                  <a:ext uri="{FF2B5EF4-FFF2-40B4-BE49-F238E27FC236}">
                    <a16:creationId xmlns:a16="http://schemas.microsoft.com/office/drawing/2014/main" id="{DFCA7F91-6278-CBFE-280B-9CCB6ACD2B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11644" y="2612123"/>
                <a:ext cx="1505528" cy="5008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Poppins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139700" indent="0">
                  <a:spcBef>
                    <a:spcPts val="1000"/>
                  </a:spcBef>
                  <a:buFont typeface="Poppins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it-IT" sz="1800" b="1" i="1" dirty="0" smtClean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800" b="1" i="1" dirty="0" smtClean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it-IT" sz="1800" b="1">
                  <a:solidFill>
                    <a:srgbClr val="D149CE"/>
                  </a:solidFill>
                </a:endParaRPr>
              </a:p>
            </p:txBody>
          </p:sp>
        </mc:Choice>
        <mc:Fallback xmlns="">
          <p:sp>
            <p:nvSpPr>
              <p:cNvPr id="3" name="Google Shape;711;p56">
                <a:extLst>
                  <a:ext uri="{FF2B5EF4-FFF2-40B4-BE49-F238E27FC236}">
                    <a16:creationId xmlns:a16="http://schemas.microsoft.com/office/drawing/2014/main" id="{DFCA7F91-6278-CBFE-280B-9CCB6ACD2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644" y="2612123"/>
                <a:ext cx="1505528" cy="5008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711;p56">
            <a:extLst>
              <a:ext uri="{FF2B5EF4-FFF2-40B4-BE49-F238E27FC236}">
                <a16:creationId xmlns:a16="http://schemas.microsoft.com/office/drawing/2014/main" id="{09FC0400-712C-C05F-A62E-3D9FEFFCFA24}"/>
              </a:ext>
            </a:extLst>
          </p:cNvPr>
          <p:cNvSpPr txBox="1">
            <a:spLocks/>
          </p:cNvSpPr>
          <p:nvPr/>
        </p:nvSpPr>
        <p:spPr>
          <a:xfrm>
            <a:off x="3499431" y="2706242"/>
            <a:ext cx="5073977" cy="93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 algn="just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</a:rPr>
              <a:t>1 	 2	 3	 4	 5	6</a:t>
            </a:r>
          </a:p>
          <a:p>
            <a:pPr marL="139700" indent="0" algn="just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</a:rPr>
              <a:t>n	 n	 b	 a	 a	a</a:t>
            </a:r>
          </a:p>
          <a:p>
            <a:pPr marL="139700" indent="0" algn="just">
              <a:spcBef>
                <a:spcPts val="1000"/>
              </a:spcBef>
              <a:buNone/>
            </a:pPr>
            <a:endParaRPr lang="it-IT" sz="1800">
              <a:solidFill>
                <a:srgbClr val="75757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711;p56">
                <a:extLst>
                  <a:ext uri="{FF2B5EF4-FFF2-40B4-BE49-F238E27FC236}">
                    <a16:creationId xmlns:a16="http://schemas.microsoft.com/office/drawing/2014/main" id="{768DEC99-F2B1-E32D-496E-DF1BBF0FEA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33461" y="3441341"/>
                <a:ext cx="1505528" cy="4046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Poppins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139700" indent="0">
                  <a:spcBef>
                    <a:spcPts val="1000"/>
                  </a:spcBef>
                  <a:buFont typeface="Poppins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it-IT" sz="1800" b="1" i="1" dirty="0" smtClean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800" b="1" i="1" dirty="0" smtClean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it-IT" sz="1800" b="1">
                  <a:solidFill>
                    <a:srgbClr val="D149CE"/>
                  </a:solidFill>
                </a:endParaRPr>
              </a:p>
              <a:p>
                <a:pPr marL="139700" indent="0">
                  <a:spcBef>
                    <a:spcPts val="1000"/>
                  </a:spcBef>
                  <a:buFont typeface="Poppins"/>
                  <a:buNone/>
                </a:pPr>
                <a:endParaRPr lang="it-IT" sz="1800" b="1">
                  <a:solidFill>
                    <a:srgbClr val="D149CE"/>
                  </a:solidFill>
                </a:endParaRPr>
              </a:p>
            </p:txBody>
          </p:sp>
        </mc:Choice>
        <mc:Fallback xmlns="">
          <p:sp>
            <p:nvSpPr>
              <p:cNvPr id="6" name="Google Shape;711;p56">
                <a:extLst>
                  <a:ext uri="{FF2B5EF4-FFF2-40B4-BE49-F238E27FC236}">
                    <a16:creationId xmlns:a16="http://schemas.microsoft.com/office/drawing/2014/main" id="{768DEC99-F2B1-E32D-496E-DF1BBF0FE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461" y="3441341"/>
                <a:ext cx="1505528" cy="404657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711;p56">
                <a:extLst>
                  <a:ext uri="{FF2B5EF4-FFF2-40B4-BE49-F238E27FC236}">
                    <a16:creationId xmlns:a16="http://schemas.microsoft.com/office/drawing/2014/main" id="{E65BE1B6-5383-0A85-1FE7-F46DD3FDC2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11644" y="2884697"/>
                <a:ext cx="1505528" cy="456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Poppins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139700" indent="0">
                  <a:spcBef>
                    <a:spcPts val="1000"/>
                  </a:spcBef>
                  <a:buFont typeface="Poppins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it-IT" sz="1800" b="1" i="1" dirty="0" smtClean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800" b="1" i="1" dirty="0" smtClean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it-IT" sz="1800" b="1">
                  <a:solidFill>
                    <a:srgbClr val="D149CE"/>
                  </a:solidFill>
                </a:endParaRPr>
              </a:p>
            </p:txBody>
          </p:sp>
        </mc:Choice>
        <mc:Fallback xmlns="">
          <p:sp>
            <p:nvSpPr>
              <p:cNvPr id="8" name="Google Shape;711;p56">
                <a:extLst>
                  <a:ext uri="{FF2B5EF4-FFF2-40B4-BE49-F238E27FC236}">
                    <a16:creationId xmlns:a16="http://schemas.microsoft.com/office/drawing/2014/main" id="{E65BE1B6-5383-0A85-1FE7-F46DD3FDC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644" y="2884697"/>
                <a:ext cx="1505528" cy="4564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711;p56">
                <a:extLst>
                  <a:ext uri="{FF2B5EF4-FFF2-40B4-BE49-F238E27FC236}">
                    <a16:creationId xmlns:a16="http://schemas.microsoft.com/office/drawing/2014/main" id="{6D27674C-F16A-9413-09BC-79D886854A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11644" y="3723212"/>
                <a:ext cx="1505528" cy="4306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Poppins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139700" indent="0">
                  <a:spcBef>
                    <a:spcPts val="1000"/>
                  </a:spcBef>
                  <a:buFont typeface="Poppins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it-IT" sz="1800" b="1" i="1" dirty="0" smtClean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800" b="1" i="1" dirty="0" smtClean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it-IT" sz="1800" b="1">
                  <a:solidFill>
                    <a:srgbClr val="D149CE"/>
                  </a:solidFill>
                </a:endParaRPr>
              </a:p>
            </p:txBody>
          </p:sp>
        </mc:Choice>
        <mc:Fallback xmlns="">
          <p:sp>
            <p:nvSpPr>
              <p:cNvPr id="9" name="Google Shape;711;p56">
                <a:extLst>
                  <a:ext uri="{FF2B5EF4-FFF2-40B4-BE49-F238E27FC236}">
                    <a16:creationId xmlns:a16="http://schemas.microsoft.com/office/drawing/2014/main" id="{6D27674C-F16A-9413-09BC-79D886854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644" y="3723212"/>
                <a:ext cx="1505528" cy="4306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711;p56">
                <a:extLst>
                  <a:ext uri="{FF2B5EF4-FFF2-40B4-BE49-F238E27FC236}">
                    <a16:creationId xmlns:a16="http://schemas.microsoft.com/office/drawing/2014/main" id="{B4851436-7070-5BCF-2A44-40750CC512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11644" y="2343139"/>
                <a:ext cx="1505528" cy="5008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Poppins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139700" indent="0">
                  <a:spcBef>
                    <a:spcPts val="1000"/>
                  </a:spcBef>
                  <a:buFont typeface="Poppins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it-IT" sz="1800" b="1" i="1" dirty="0" smtClean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800" b="1" i="1" dirty="0" smtClean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it-IT" sz="1800" b="1" i="1" dirty="0" smtClean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1800" b="1">
                  <a:solidFill>
                    <a:srgbClr val="D149CE"/>
                  </a:solidFill>
                </a:endParaRPr>
              </a:p>
            </p:txBody>
          </p:sp>
        </mc:Choice>
        <mc:Fallback xmlns="">
          <p:sp>
            <p:nvSpPr>
              <p:cNvPr id="10" name="Google Shape;711;p56">
                <a:extLst>
                  <a:ext uri="{FF2B5EF4-FFF2-40B4-BE49-F238E27FC236}">
                    <a16:creationId xmlns:a16="http://schemas.microsoft.com/office/drawing/2014/main" id="{B4851436-7070-5BCF-2A44-40750CC51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644" y="2343139"/>
                <a:ext cx="1505528" cy="5008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711;p56">
                <a:extLst>
                  <a:ext uri="{FF2B5EF4-FFF2-40B4-BE49-F238E27FC236}">
                    <a16:creationId xmlns:a16="http://schemas.microsoft.com/office/drawing/2014/main" id="{CFE106CE-8E41-F5FE-8D2D-E25118E86C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11644" y="3177613"/>
                <a:ext cx="1505528" cy="5008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Poppins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139700" indent="0">
                  <a:spcBef>
                    <a:spcPts val="1000"/>
                  </a:spcBef>
                  <a:buFont typeface="Poppins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it-IT" sz="1800" b="1" i="1" dirty="0" smtClean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800" b="1" i="1" dirty="0" smtClean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it-IT" sz="1800" b="1">
                  <a:solidFill>
                    <a:srgbClr val="D149CE"/>
                  </a:solidFill>
                </a:endParaRPr>
              </a:p>
            </p:txBody>
          </p:sp>
        </mc:Choice>
        <mc:Fallback xmlns="">
          <p:sp>
            <p:nvSpPr>
              <p:cNvPr id="11" name="Google Shape;711;p56">
                <a:extLst>
                  <a:ext uri="{FF2B5EF4-FFF2-40B4-BE49-F238E27FC236}">
                    <a16:creationId xmlns:a16="http://schemas.microsoft.com/office/drawing/2014/main" id="{CFE106CE-8E41-F5FE-8D2D-E25118E86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644" y="3177613"/>
                <a:ext cx="1505528" cy="50080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tangolo 11">
            <a:extLst>
              <a:ext uri="{FF2B5EF4-FFF2-40B4-BE49-F238E27FC236}">
                <a16:creationId xmlns:a16="http://schemas.microsoft.com/office/drawing/2014/main" id="{3CEC06DA-01CD-1580-C5CC-4E606D901AB3}"/>
              </a:ext>
            </a:extLst>
          </p:cNvPr>
          <p:cNvSpPr/>
          <p:nvPr/>
        </p:nvSpPr>
        <p:spPr>
          <a:xfrm>
            <a:off x="5398730" y="2768721"/>
            <a:ext cx="299148" cy="931914"/>
          </a:xfrm>
          <a:prstGeom prst="rect">
            <a:avLst/>
          </a:prstGeom>
          <a:solidFill>
            <a:srgbClr val="D149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3392D447-10DE-E904-30C2-A9EAA9AC33CF}"/>
              </a:ext>
            </a:extLst>
          </p:cNvPr>
          <p:cNvSpPr/>
          <p:nvPr/>
        </p:nvSpPr>
        <p:spPr>
          <a:xfrm>
            <a:off x="8099587" y="2805775"/>
            <a:ext cx="299148" cy="931914"/>
          </a:xfrm>
          <a:prstGeom prst="rect">
            <a:avLst/>
          </a:prstGeom>
          <a:solidFill>
            <a:srgbClr val="D149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8CA3DC38-E877-531E-6019-2C0535F8F314}"/>
              </a:ext>
            </a:extLst>
          </p:cNvPr>
          <p:cNvSpPr/>
          <p:nvPr/>
        </p:nvSpPr>
        <p:spPr>
          <a:xfrm>
            <a:off x="7226444" y="2796903"/>
            <a:ext cx="299148" cy="931914"/>
          </a:xfrm>
          <a:prstGeom prst="rect">
            <a:avLst/>
          </a:prstGeom>
          <a:solidFill>
            <a:srgbClr val="D149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CE1C7E8-1346-7780-8CF4-81D67AE1F408}"/>
              </a:ext>
            </a:extLst>
          </p:cNvPr>
          <p:cNvSpPr/>
          <p:nvPr/>
        </p:nvSpPr>
        <p:spPr>
          <a:xfrm>
            <a:off x="6312587" y="2794632"/>
            <a:ext cx="299148" cy="931914"/>
          </a:xfrm>
          <a:prstGeom prst="rect">
            <a:avLst/>
          </a:prstGeom>
          <a:solidFill>
            <a:srgbClr val="D149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1A27D0F1-B580-7928-3D25-61D8AC4B3EFC}"/>
              </a:ext>
            </a:extLst>
          </p:cNvPr>
          <p:cNvSpPr/>
          <p:nvPr/>
        </p:nvSpPr>
        <p:spPr>
          <a:xfrm>
            <a:off x="3632087" y="2768721"/>
            <a:ext cx="299148" cy="931914"/>
          </a:xfrm>
          <a:prstGeom prst="rect">
            <a:avLst/>
          </a:prstGeom>
          <a:solidFill>
            <a:srgbClr val="D149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941E04DE-E348-3E7F-BEDD-38A83AC0A37D}"/>
              </a:ext>
            </a:extLst>
          </p:cNvPr>
          <p:cNvSpPr/>
          <p:nvPr/>
        </p:nvSpPr>
        <p:spPr>
          <a:xfrm>
            <a:off x="4515408" y="2773378"/>
            <a:ext cx="299148" cy="931914"/>
          </a:xfrm>
          <a:prstGeom prst="rect">
            <a:avLst/>
          </a:prstGeom>
          <a:solidFill>
            <a:srgbClr val="D149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6B0794EC-70B1-5664-BD5D-FE981F706675}"/>
              </a:ext>
            </a:extLst>
          </p:cNvPr>
          <p:cNvSpPr/>
          <p:nvPr/>
        </p:nvSpPr>
        <p:spPr>
          <a:xfrm>
            <a:off x="2944304" y="2386188"/>
            <a:ext cx="299148" cy="1748801"/>
          </a:xfrm>
          <a:prstGeom prst="rect">
            <a:avLst/>
          </a:prstGeom>
          <a:noFill/>
          <a:ln>
            <a:solidFill>
              <a:srgbClr val="4330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769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9" grpId="0"/>
      <p:bldP spid="10" grpId="0"/>
      <p:bldP spid="11" grpId="0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>
            <a:spLocks noGrp="1"/>
          </p:cNvSpPr>
          <p:nvPr>
            <p:ph type="title"/>
          </p:nvPr>
        </p:nvSpPr>
        <p:spPr>
          <a:xfrm>
            <a:off x="2018725" y="2731800"/>
            <a:ext cx="510655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/>
              <a:t>Variante biettiva</a:t>
            </a:r>
            <a:br>
              <a:rPr lang="it-IT" sz="3200"/>
            </a:br>
            <a:r>
              <a:rPr lang="it-IT" sz="3200"/>
              <a:t>della BWT</a:t>
            </a:r>
            <a:endParaRPr sz="3200"/>
          </a:p>
        </p:txBody>
      </p:sp>
      <p:sp>
        <p:nvSpPr>
          <p:cNvPr id="301" name="Google Shape;301;p38"/>
          <p:cNvSpPr txBox="1">
            <a:spLocks noGrp="1"/>
          </p:cNvSpPr>
          <p:nvPr>
            <p:ph type="title" idx="2"/>
          </p:nvPr>
        </p:nvSpPr>
        <p:spPr>
          <a:xfrm>
            <a:off x="3900983" y="1581150"/>
            <a:ext cx="1342033" cy="8715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03" name="Google Shape;303;p38"/>
          <p:cNvSpPr/>
          <p:nvPr/>
        </p:nvSpPr>
        <p:spPr>
          <a:xfrm>
            <a:off x="5992700" y="3858000"/>
            <a:ext cx="637500" cy="637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8"/>
          <p:cNvSpPr/>
          <p:nvPr/>
        </p:nvSpPr>
        <p:spPr>
          <a:xfrm>
            <a:off x="7745700" y="-741600"/>
            <a:ext cx="2162700" cy="2162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5" name="Google Shape;305;p38"/>
          <p:cNvCxnSpPr/>
          <p:nvPr/>
        </p:nvCxnSpPr>
        <p:spPr>
          <a:xfrm>
            <a:off x="4008900" y="2452725"/>
            <a:ext cx="1126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Google Shape;306;p38"/>
          <p:cNvSpPr/>
          <p:nvPr/>
        </p:nvSpPr>
        <p:spPr>
          <a:xfrm>
            <a:off x="-1607075" y="3416900"/>
            <a:ext cx="2981400" cy="2981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8"/>
          <p:cNvSpPr/>
          <p:nvPr/>
        </p:nvSpPr>
        <p:spPr>
          <a:xfrm>
            <a:off x="892050" y="4162250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650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6"/>
          <p:cNvSpPr txBox="1">
            <a:spLocks noGrp="1"/>
          </p:cNvSpPr>
          <p:nvPr>
            <p:ph type="title" idx="4"/>
          </p:nvPr>
        </p:nvSpPr>
        <p:spPr>
          <a:xfrm>
            <a:off x="408476" y="7327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Variante biettiva della BWT</a:t>
            </a:r>
            <a:endParaRPr/>
          </a:p>
        </p:txBody>
      </p:sp>
      <p:sp>
        <p:nvSpPr>
          <p:cNvPr id="713" name="Google Shape;713;p56"/>
          <p:cNvSpPr/>
          <p:nvPr/>
        </p:nvSpPr>
        <p:spPr>
          <a:xfrm>
            <a:off x="6267975" y="-12285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6"/>
          <p:cNvSpPr/>
          <p:nvPr/>
        </p:nvSpPr>
        <p:spPr>
          <a:xfrm>
            <a:off x="7793225" y="38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0751E9C-D7C3-50EF-CD2E-00AE624FCE90}"/>
              </a:ext>
            </a:extLst>
          </p:cNvPr>
          <p:cNvSpPr txBox="1"/>
          <p:nvPr/>
        </p:nvSpPr>
        <p:spPr>
          <a:xfrm>
            <a:off x="408476" y="1347936"/>
            <a:ext cx="7986888" cy="199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>
              <a:spcBef>
                <a:spcPts val="1000"/>
              </a:spcBef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Presentiamo la variante biettiva di Scott della BWT.</a:t>
            </a:r>
            <a:endParaRPr lang="it-IT" sz="1800" b="1">
              <a:solidFill>
                <a:srgbClr val="75757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39700" lvl="0" indent="0">
              <a:spcBef>
                <a:spcPts val="1000"/>
              </a:spcBef>
              <a:buNone/>
            </a:pPr>
            <a:r>
              <a:rPr lang="it-IT" sz="1800" b="1">
                <a:solidFill>
                  <a:srgbClr val="D149C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INPUT</a:t>
            </a:r>
            <a:r>
              <a:rPr lang="it-IT" sz="1800" b="1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Una stringa </a:t>
            </a:r>
            <a:r>
              <a:rPr lang="it-IT" sz="1800" b="1">
                <a:solidFill>
                  <a:srgbClr val="D149C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</a:t>
            </a: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di lunghezza </a:t>
            </a:r>
            <a:r>
              <a:rPr lang="it-IT" sz="1800" i="1">
                <a:solidFill>
                  <a:srgbClr val="D149C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</a:t>
            </a: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139700" lvl="0" indent="0">
              <a:spcBef>
                <a:spcPts val="1000"/>
              </a:spcBef>
              <a:buNone/>
            </a:pPr>
            <a:r>
              <a:rPr lang="it-IT" sz="1800" b="1">
                <a:solidFill>
                  <a:srgbClr val="D149C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OUTPUT</a:t>
            </a:r>
            <a:r>
              <a:rPr lang="it-IT" sz="1800" b="1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Una stringa </a:t>
            </a:r>
            <a:r>
              <a:rPr lang="it-IT" sz="1800" b="1">
                <a:solidFill>
                  <a:srgbClr val="D149C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</a:t>
            </a:r>
            <a:r>
              <a:rPr lang="it-IT" sz="1800">
                <a:solidFill>
                  <a:srgbClr val="D149C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’</a:t>
            </a: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di lunghezza </a:t>
            </a:r>
            <a:r>
              <a:rPr lang="it-IT" sz="1800" i="1">
                <a:solidFill>
                  <a:srgbClr val="D149C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</a:t>
            </a: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139700" lvl="0" indent="0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differenza della BWT originale non viene restituito nessun indice </a:t>
            </a:r>
            <a:r>
              <a:rPr lang="it-IT" sz="1800" b="1">
                <a:solidFill>
                  <a:srgbClr val="D149C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139700" lvl="0" indent="0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L’ingrediente chiave ricade nella fattorizzazione di </a:t>
            </a:r>
            <a:r>
              <a:rPr lang="it-IT" sz="1800" b="1">
                <a:solidFill>
                  <a:srgbClr val="D149C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Lyndon</a:t>
            </a: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94164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6"/>
          <p:cNvSpPr txBox="1">
            <a:spLocks noGrp="1"/>
          </p:cNvSpPr>
          <p:nvPr>
            <p:ph type="title" idx="4"/>
          </p:nvPr>
        </p:nvSpPr>
        <p:spPr>
          <a:xfrm>
            <a:off x="408476" y="7327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Variante biettiva della BWT</a:t>
            </a:r>
            <a:endParaRPr/>
          </a:p>
        </p:txBody>
      </p:sp>
      <p:sp>
        <p:nvSpPr>
          <p:cNvPr id="713" name="Google Shape;713;p56"/>
          <p:cNvSpPr/>
          <p:nvPr/>
        </p:nvSpPr>
        <p:spPr>
          <a:xfrm>
            <a:off x="6267975" y="-12285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6"/>
          <p:cNvSpPr/>
          <p:nvPr/>
        </p:nvSpPr>
        <p:spPr>
          <a:xfrm>
            <a:off x="7793225" y="38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11;p56">
            <a:extLst>
              <a:ext uri="{FF2B5EF4-FFF2-40B4-BE49-F238E27FC236}">
                <a16:creationId xmlns:a16="http://schemas.microsoft.com/office/drawing/2014/main" id="{2A8101D8-AA64-A37F-6577-319E7CFDD26E}"/>
              </a:ext>
            </a:extLst>
          </p:cNvPr>
          <p:cNvSpPr txBox="1">
            <a:spLocks/>
          </p:cNvSpPr>
          <p:nvPr/>
        </p:nvSpPr>
        <p:spPr>
          <a:xfrm>
            <a:off x="408476" y="1286976"/>
            <a:ext cx="6364858" cy="687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en-US" sz="1800"/>
              <a:t>Sia </a:t>
            </a:r>
            <a:r>
              <a:rPr lang="en-US" sz="1800" b="1">
                <a:solidFill>
                  <a:srgbClr val="D149CE"/>
                </a:solidFill>
              </a:rPr>
              <a:t>w</a:t>
            </a:r>
            <a:r>
              <a:rPr lang="en-US" sz="1800"/>
              <a:t> = </a:t>
            </a:r>
            <a:r>
              <a:rPr lang="en-US" sz="1800" i="1" err="1"/>
              <a:t>abanan</a:t>
            </a:r>
            <a:r>
              <a:rPr lang="en-US" sz="1800"/>
              <a:t>.</a:t>
            </a:r>
          </a:p>
        </p:txBody>
      </p:sp>
      <p:sp>
        <p:nvSpPr>
          <p:cNvPr id="3" name="Google Shape;711;p56">
            <a:extLst>
              <a:ext uri="{FF2B5EF4-FFF2-40B4-BE49-F238E27FC236}">
                <a16:creationId xmlns:a16="http://schemas.microsoft.com/office/drawing/2014/main" id="{2ADBA1FE-099C-F7EA-4348-E2DD9A54C9A9}"/>
              </a:ext>
            </a:extLst>
          </p:cNvPr>
          <p:cNvSpPr txBox="1">
            <a:spLocks/>
          </p:cNvSpPr>
          <p:nvPr/>
        </p:nvSpPr>
        <p:spPr>
          <a:xfrm>
            <a:off x="5350285" y="1988056"/>
            <a:ext cx="2924861" cy="257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82600" indent="-342900">
              <a:spcBef>
                <a:spcPts val="1000"/>
              </a:spcBef>
              <a:buFont typeface="Poppins"/>
              <a:buAutoNum type="arabicPlain"/>
            </a:pPr>
            <a:r>
              <a:rPr lang="en-US" sz="1800"/>
              <a:t>a    b    a    n    a    n</a:t>
            </a:r>
          </a:p>
          <a:p>
            <a:pPr marL="482600" indent="-342900">
              <a:spcBef>
                <a:spcPts val="1000"/>
              </a:spcBef>
              <a:buFont typeface="Poppins"/>
              <a:buAutoNum type="arabicPlain"/>
            </a:pPr>
            <a:r>
              <a:rPr lang="en-US" sz="1800"/>
              <a:t>a    n    a    b    a    n</a:t>
            </a:r>
          </a:p>
          <a:p>
            <a:pPr marL="482600" indent="-342900">
              <a:spcBef>
                <a:spcPts val="1000"/>
              </a:spcBef>
              <a:buFont typeface="Poppins"/>
              <a:buAutoNum type="arabicPlain" startAt="3"/>
            </a:pPr>
            <a:r>
              <a:rPr lang="en-US" sz="1800"/>
              <a:t>a    n    a    n    a    b </a:t>
            </a:r>
          </a:p>
          <a:p>
            <a:pPr marL="482600" indent="-342900">
              <a:spcBef>
                <a:spcPts val="1000"/>
              </a:spcBef>
              <a:buFont typeface="Poppins"/>
              <a:buAutoNum type="arabicPlain" startAt="3"/>
            </a:pPr>
            <a:r>
              <a:rPr lang="en-US" sz="1800"/>
              <a:t>b    a    n    a    n    a</a:t>
            </a:r>
          </a:p>
          <a:p>
            <a:pPr marL="482600" indent="-342900">
              <a:spcBef>
                <a:spcPts val="1000"/>
              </a:spcBef>
              <a:buFont typeface="Poppins"/>
              <a:buAutoNum type="arabicPlain" startAt="5"/>
            </a:pPr>
            <a:r>
              <a:rPr lang="en-US" sz="1800"/>
              <a:t>n    a    b    a    n    a</a:t>
            </a:r>
          </a:p>
          <a:p>
            <a:pPr marL="482600" indent="-342900">
              <a:spcBef>
                <a:spcPts val="1000"/>
              </a:spcBef>
              <a:buFont typeface="Poppins"/>
              <a:buAutoNum type="arabicPlain" startAt="5"/>
            </a:pPr>
            <a:r>
              <a:rPr lang="en-US" sz="1800"/>
              <a:t>n    a    n    a    b    a </a:t>
            </a:r>
          </a:p>
        </p:txBody>
      </p:sp>
      <p:sp>
        <p:nvSpPr>
          <p:cNvPr id="4" name="Google Shape;711;p56">
            <a:extLst>
              <a:ext uri="{FF2B5EF4-FFF2-40B4-BE49-F238E27FC236}">
                <a16:creationId xmlns:a16="http://schemas.microsoft.com/office/drawing/2014/main" id="{6DC74000-CB04-DC86-29BF-896B53F4A9A9}"/>
              </a:ext>
            </a:extLst>
          </p:cNvPr>
          <p:cNvSpPr txBox="1">
            <a:spLocks/>
          </p:cNvSpPr>
          <p:nvPr/>
        </p:nvSpPr>
        <p:spPr>
          <a:xfrm>
            <a:off x="550433" y="1979175"/>
            <a:ext cx="2644603" cy="2651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a    b    a    n    a    n</a:t>
            </a:r>
          </a:p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en-US" sz="1800"/>
              <a:t>b    a    n    a    n    a</a:t>
            </a:r>
          </a:p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en-US" sz="1800"/>
              <a:t>a    n	a    n    a    b</a:t>
            </a:r>
          </a:p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en-US" sz="1800"/>
              <a:t>n    a	n    a    b    a</a:t>
            </a:r>
          </a:p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en-US" sz="1800"/>
              <a:t>a    n    a    b    a    n</a:t>
            </a:r>
          </a:p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en-US" sz="1800"/>
              <a:t>n    a	b    a    n    a</a:t>
            </a:r>
          </a:p>
        </p:txBody>
      </p:sp>
      <p:sp>
        <p:nvSpPr>
          <p:cNvPr id="5" name="Google Shape;711;p56">
            <a:extLst>
              <a:ext uri="{FF2B5EF4-FFF2-40B4-BE49-F238E27FC236}">
                <a16:creationId xmlns:a16="http://schemas.microsoft.com/office/drawing/2014/main" id="{D1CACEBA-F30D-3A52-03FD-42ECF4BDBCAA}"/>
              </a:ext>
            </a:extLst>
          </p:cNvPr>
          <p:cNvSpPr txBox="1">
            <a:spLocks/>
          </p:cNvSpPr>
          <p:nvPr/>
        </p:nvSpPr>
        <p:spPr>
          <a:xfrm>
            <a:off x="3262218" y="3431980"/>
            <a:ext cx="1945257" cy="98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 algn="ctr">
              <a:spcBef>
                <a:spcPts val="1000"/>
              </a:spcBef>
              <a:buFont typeface="Poppins"/>
              <a:buNone/>
            </a:pPr>
            <a:r>
              <a:rPr lang="en-US" sz="1800" err="1"/>
              <a:t>ordine</a:t>
            </a:r>
            <a:r>
              <a:rPr lang="en-US" sz="1800"/>
              <a:t> </a:t>
            </a:r>
            <a:r>
              <a:rPr lang="en-US" sz="1800" err="1"/>
              <a:t>lessicografico</a:t>
            </a:r>
            <a:endParaRPr lang="en-US" sz="1800"/>
          </a:p>
        </p:txBody>
      </p:sp>
      <p:sp>
        <p:nvSpPr>
          <p:cNvPr id="6" name="Google Shape;1112;p74">
            <a:extLst>
              <a:ext uri="{FF2B5EF4-FFF2-40B4-BE49-F238E27FC236}">
                <a16:creationId xmlns:a16="http://schemas.microsoft.com/office/drawing/2014/main" id="{46A2CD06-8605-E602-471D-9E55EE61FD06}"/>
              </a:ext>
            </a:extLst>
          </p:cNvPr>
          <p:cNvSpPr/>
          <p:nvPr/>
        </p:nvSpPr>
        <p:spPr>
          <a:xfrm>
            <a:off x="3294597" y="2626450"/>
            <a:ext cx="1945257" cy="792198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rgbClr val="D149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2614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6"/>
          <p:cNvSpPr txBox="1">
            <a:spLocks noGrp="1"/>
          </p:cNvSpPr>
          <p:nvPr>
            <p:ph type="title" idx="4"/>
          </p:nvPr>
        </p:nvSpPr>
        <p:spPr>
          <a:xfrm>
            <a:off x="408476" y="7327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Variante biettiva della BWT</a:t>
            </a:r>
            <a:endParaRPr/>
          </a:p>
        </p:txBody>
      </p:sp>
      <p:sp>
        <p:nvSpPr>
          <p:cNvPr id="713" name="Google Shape;713;p56"/>
          <p:cNvSpPr/>
          <p:nvPr/>
        </p:nvSpPr>
        <p:spPr>
          <a:xfrm>
            <a:off x="6267975" y="-12285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6"/>
          <p:cNvSpPr/>
          <p:nvPr/>
        </p:nvSpPr>
        <p:spPr>
          <a:xfrm>
            <a:off x="7793225" y="38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0751E9C-D7C3-50EF-CD2E-00AE624FCE90}"/>
              </a:ext>
            </a:extLst>
          </p:cNvPr>
          <p:cNvSpPr txBox="1"/>
          <p:nvPr/>
        </p:nvSpPr>
        <p:spPr>
          <a:xfrm>
            <a:off x="408476" y="1347936"/>
            <a:ext cx="7986888" cy="2267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indent="0">
              <a:spcBef>
                <a:spcPts val="1000"/>
              </a:spcBef>
              <a:buNone/>
            </a:pPr>
            <a:r>
              <a:rPr lang="it-IT" sz="1800" b="1">
                <a:solidFill>
                  <a:srgbClr val="D149C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INPUT</a:t>
            </a:r>
            <a:r>
              <a:rPr lang="it-IT" sz="1800" b="1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Una stringa </a:t>
            </a:r>
            <a:r>
              <a:rPr lang="it-IT" sz="1800" b="1">
                <a:solidFill>
                  <a:srgbClr val="D149C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</a:t>
            </a: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di lunghezza </a:t>
            </a:r>
            <a:r>
              <a:rPr lang="it-IT" sz="1800" i="1">
                <a:solidFill>
                  <a:srgbClr val="D149C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</a:t>
            </a: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139700" lvl="0" indent="0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Sia </a:t>
            </a:r>
            <a:r>
              <a:rPr lang="it-IT" sz="1800" b="1">
                <a:solidFill>
                  <a:srgbClr val="D149C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</a:t>
            </a:r>
            <a:r>
              <a:rPr lang="it-IT" sz="1800" b="1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= </a:t>
            </a:r>
            <a:r>
              <a:rPr lang="it-IT" sz="1800" i="1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banana</a:t>
            </a:r>
          </a:p>
          <a:p>
            <a:pPr marL="139700" lvl="0" indent="0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Il primo passo dell’algoritmo consiste nel calcolo della fattorizzazione di Lyndon di </a:t>
            </a:r>
            <a:r>
              <a:rPr lang="it-IT" sz="1800" b="1">
                <a:solidFill>
                  <a:srgbClr val="D149C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</a:t>
            </a: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139700" lvl="0" indent="0">
              <a:spcBef>
                <a:spcPts val="1000"/>
              </a:spcBef>
              <a:buNone/>
            </a:pPr>
            <a:endParaRPr lang="it-IT" sz="1800">
              <a:solidFill>
                <a:srgbClr val="75757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39700" lvl="0" indent="0" algn="ctr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 | an | an | a</a:t>
            </a:r>
          </a:p>
        </p:txBody>
      </p:sp>
    </p:spTree>
    <p:extLst>
      <p:ext uri="{BB962C8B-B14F-4D97-AF65-F5344CB8AC3E}">
        <p14:creationId xmlns:p14="http://schemas.microsoft.com/office/powerpoint/2010/main" val="30751366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6"/>
          <p:cNvSpPr txBox="1">
            <a:spLocks noGrp="1"/>
          </p:cNvSpPr>
          <p:nvPr>
            <p:ph type="title" idx="4"/>
          </p:nvPr>
        </p:nvSpPr>
        <p:spPr>
          <a:xfrm>
            <a:off x="408476" y="7327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Variante biettiva della BWT</a:t>
            </a:r>
            <a:endParaRPr/>
          </a:p>
        </p:txBody>
      </p:sp>
      <p:sp>
        <p:nvSpPr>
          <p:cNvPr id="713" name="Google Shape;713;p56"/>
          <p:cNvSpPr/>
          <p:nvPr/>
        </p:nvSpPr>
        <p:spPr>
          <a:xfrm>
            <a:off x="6267975" y="-12285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6"/>
          <p:cNvSpPr/>
          <p:nvPr/>
        </p:nvSpPr>
        <p:spPr>
          <a:xfrm>
            <a:off x="7793225" y="38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0751E9C-D7C3-50EF-CD2E-00AE624FCE90}"/>
              </a:ext>
            </a:extLst>
          </p:cNvPr>
          <p:cNvSpPr txBox="1"/>
          <p:nvPr/>
        </p:nvSpPr>
        <p:spPr>
          <a:xfrm>
            <a:off x="408476" y="1347936"/>
            <a:ext cx="7986888" cy="2267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indent="0">
              <a:spcBef>
                <a:spcPts val="1000"/>
              </a:spcBef>
              <a:buNone/>
            </a:pPr>
            <a:r>
              <a:rPr lang="it-IT" sz="1800" b="1">
                <a:solidFill>
                  <a:srgbClr val="D149C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INPUT</a:t>
            </a:r>
            <a:r>
              <a:rPr lang="it-IT" sz="1800" b="1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Una stringa </a:t>
            </a:r>
            <a:r>
              <a:rPr lang="it-IT" sz="1800" b="1">
                <a:solidFill>
                  <a:srgbClr val="D149C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</a:t>
            </a: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di lunghezza </a:t>
            </a:r>
            <a:r>
              <a:rPr lang="it-IT" sz="1800" i="1">
                <a:solidFill>
                  <a:srgbClr val="D149C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</a:t>
            </a: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139700" lvl="0" indent="0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Sia </a:t>
            </a:r>
            <a:r>
              <a:rPr lang="it-IT" sz="1800" b="1">
                <a:solidFill>
                  <a:srgbClr val="D149C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</a:t>
            </a:r>
            <a:r>
              <a:rPr lang="it-IT" sz="1800" b="1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= </a:t>
            </a:r>
            <a:r>
              <a:rPr lang="it-IT" sz="1800" i="1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banana</a:t>
            </a:r>
          </a:p>
          <a:p>
            <a:pPr marL="139700" lvl="0" indent="0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Successivamente, per ogni fattore di Lyndon, calcoliamo le coniugate.</a:t>
            </a:r>
          </a:p>
          <a:p>
            <a:pPr marL="139700" lvl="0" indent="0" algn="ctr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 	an	an	 a</a:t>
            </a:r>
          </a:p>
          <a:p>
            <a:pPr marL="139700" lvl="0" indent="0" algn="ctr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na	      na	</a:t>
            </a:r>
          </a:p>
        </p:txBody>
      </p:sp>
    </p:spTree>
    <p:extLst>
      <p:ext uri="{BB962C8B-B14F-4D97-AF65-F5344CB8AC3E}">
        <p14:creationId xmlns:p14="http://schemas.microsoft.com/office/powerpoint/2010/main" val="2493447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6"/>
          <p:cNvSpPr txBox="1">
            <a:spLocks noGrp="1"/>
          </p:cNvSpPr>
          <p:nvPr>
            <p:ph type="title" idx="4"/>
          </p:nvPr>
        </p:nvSpPr>
        <p:spPr>
          <a:xfrm>
            <a:off x="408476" y="7327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Variante biettiva della BWT</a:t>
            </a:r>
            <a:endParaRPr/>
          </a:p>
        </p:txBody>
      </p:sp>
      <p:sp>
        <p:nvSpPr>
          <p:cNvPr id="713" name="Google Shape;713;p56"/>
          <p:cNvSpPr/>
          <p:nvPr/>
        </p:nvSpPr>
        <p:spPr>
          <a:xfrm>
            <a:off x="6267975" y="-12285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6"/>
          <p:cNvSpPr/>
          <p:nvPr/>
        </p:nvSpPr>
        <p:spPr>
          <a:xfrm>
            <a:off x="7793225" y="38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0751E9C-D7C3-50EF-CD2E-00AE624FCE90}"/>
              </a:ext>
            </a:extLst>
          </p:cNvPr>
          <p:cNvSpPr txBox="1"/>
          <p:nvPr/>
        </p:nvSpPr>
        <p:spPr>
          <a:xfrm>
            <a:off x="408476" y="1347936"/>
            <a:ext cx="798688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indent="0">
              <a:spcBef>
                <a:spcPts val="1000"/>
              </a:spcBef>
              <a:buNone/>
            </a:pPr>
            <a:r>
              <a:rPr lang="it-IT" sz="1800" b="1">
                <a:solidFill>
                  <a:srgbClr val="D149C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INPUT</a:t>
            </a:r>
            <a:r>
              <a:rPr lang="it-IT" sz="1800" b="1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Una stringa </a:t>
            </a:r>
            <a:r>
              <a:rPr lang="it-IT" sz="1800" b="1">
                <a:solidFill>
                  <a:srgbClr val="D149C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</a:t>
            </a: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di lunghezza </a:t>
            </a:r>
            <a:r>
              <a:rPr lang="it-IT" sz="1800" i="1">
                <a:solidFill>
                  <a:srgbClr val="D149C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</a:t>
            </a: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139700" lvl="0" indent="0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Sia </a:t>
            </a:r>
            <a:r>
              <a:rPr lang="it-IT" sz="1800" b="1">
                <a:solidFill>
                  <a:srgbClr val="D149C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</a:t>
            </a:r>
            <a:r>
              <a:rPr lang="it-IT" sz="1800" b="1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= </a:t>
            </a:r>
            <a:r>
              <a:rPr lang="it-IT" sz="1800" i="1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banana</a:t>
            </a:r>
          </a:p>
          <a:p>
            <a:pPr marL="139700" lvl="0" indent="0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Inseriamo in una lista tutte le parole ottenute.</a:t>
            </a:r>
          </a:p>
          <a:p>
            <a:pPr marL="139700" lvl="0" indent="0">
              <a:spcBef>
                <a:spcPts val="1000"/>
              </a:spcBef>
              <a:buNone/>
            </a:pPr>
            <a:endParaRPr lang="it-IT" sz="1800">
              <a:solidFill>
                <a:srgbClr val="75757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39700" lvl="0" indent="0">
              <a:spcBef>
                <a:spcPts val="1000"/>
              </a:spcBef>
              <a:buNone/>
            </a:pPr>
            <a:endParaRPr lang="it-IT" sz="1800">
              <a:solidFill>
                <a:srgbClr val="75757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39700" lvl="0" indent="0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             b 	   an	  an	    a</a:t>
            </a:r>
          </a:p>
          <a:p>
            <a:pPr marL="139700" lvl="0" indent="0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	                  na	  na	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8872E06-E6E7-5F05-F130-787C9FB0CFBA}"/>
              </a:ext>
            </a:extLst>
          </p:cNvPr>
          <p:cNvSpPr txBox="1"/>
          <p:nvPr/>
        </p:nvSpPr>
        <p:spPr>
          <a:xfrm>
            <a:off x="5844311" y="2564423"/>
            <a:ext cx="701574" cy="2395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indent="0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</a:t>
            </a:r>
          </a:p>
          <a:p>
            <a:pPr marL="139700" lvl="0" indent="0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</a:t>
            </a:r>
          </a:p>
          <a:p>
            <a:pPr marL="139700" lvl="0" indent="0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</a:t>
            </a:r>
          </a:p>
          <a:p>
            <a:pPr marL="139700" lvl="0" indent="0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</a:t>
            </a:r>
          </a:p>
          <a:p>
            <a:pPr marL="139700" lvl="0" indent="0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</a:t>
            </a:r>
          </a:p>
          <a:p>
            <a:pPr marL="139700" lvl="0" indent="0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08CBDE9-49D2-4691-F3A4-0363641277DF}"/>
              </a:ext>
            </a:extLst>
          </p:cNvPr>
          <p:cNvSpPr/>
          <p:nvPr/>
        </p:nvSpPr>
        <p:spPr>
          <a:xfrm>
            <a:off x="1513238" y="3310632"/>
            <a:ext cx="607524" cy="451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9EDB9A26-F19C-FC2E-2AC7-F53962ACE11C}"/>
              </a:ext>
            </a:extLst>
          </p:cNvPr>
          <p:cNvSpPr/>
          <p:nvPr/>
        </p:nvSpPr>
        <p:spPr>
          <a:xfrm>
            <a:off x="2365549" y="3293698"/>
            <a:ext cx="607524" cy="82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8F000957-6945-9E4C-8C5F-F63405CA10FA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4672727" y="3592381"/>
            <a:ext cx="1001778" cy="1341390"/>
          </a:xfrm>
          <a:prstGeom prst="curvedConnector2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tangolo 27">
            <a:extLst>
              <a:ext uri="{FF2B5EF4-FFF2-40B4-BE49-F238E27FC236}">
                <a16:creationId xmlns:a16="http://schemas.microsoft.com/office/drawing/2014/main" id="{B0D5E292-D11F-5287-7834-931DEC51317F}"/>
              </a:ext>
            </a:extLst>
          </p:cNvPr>
          <p:cNvSpPr/>
          <p:nvPr/>
        </p:nvSpPr>
        <p:spPr>
          <a:xfrm>
            <a:off x="3251474" y="3293698"/>
            <a:ext cx="607524" cy="82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98161481-245D-AAE1-E3BE-71C0834473F0}"/>
              </a:ext>
            </a:extLst>
          </p:cNvPr>
          <p:cNvSpPr/>
          <p:nvPr/>
        </p:nvSpPr>
        <p:spPr>
          <a:xfrm>
            <a:off x="4199159" y="3310632"/>
            <a:ext cx="607524" cy="451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6" name="Connettore a gomito 25">
            <a:extLst>
              <a:ext uri="{FF2B5EF4-FFF2-40B4-BE49-F238E27FC236}">
                <a16:creationId xmlns:a16="http://schemas.microsoft.com/office/drawing/2014/main" id="{19EE0DDA-FB18-A497-8D48-CE3B5C8659A8}"/>
              </a:ext>
            </a:extLst>
          </p:cNvPr>
          <p:cNvCxnSpPr>
            <a:cxnSpLocks/>
            <a:stCxn id="23" idx="0"/>
          </p:cNvCxnSpPr>
          <p:nvPr/>
        </p:nvCxnSpPr>
        <p:spPr>
          <a:xfrm rot="5400000" flipH="1" flipV="1">
            <a:off x="3553469" y="1019791"/>
            <a:ext cx="554372" cy="4027310"/>
          </a:xfrm>
          <a:prstGeom prst="curvedConnector2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a gomito 25">
            <a:extLst>
              <a:ext uri="{FF2B5EF4-FFF2-40B4-BE49-F238E27FC236}">
                <a16:creationId xmlns:a16="http://schemas.microsoft.com/office/drawing/2014/main" id="{F39FA4A7-5C34-9460-B9E4-2A39A83799F7}"/>
              </a:ext>
            </a:extLst>
          </p:cNvPr>
          <p:cNvCxnSpPr>
            <a:cxnSpLocks/>
            <a:stCxn id="24" idx="0"/>
          </p:cNvCxnSpPr>
          <p:nvPr/>
        </p:nvCxnSpPr>
        <p:spPr>
          <a:xfrm rot="5400000" flipH="1" flipV="1">
            <a:off x="4167286" y="1616673"/>
            <a:ext cx="179050" cy="3175000"/>
          </a:xfrm>
          <a:prstGeom prst="curvedConnector2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a gomito 25">
            <a:extLst>
              <a:ext uri="{FF2B5EF4-FFF2-40B4-BE49-F238E27FC236}">
                <a16:creationId xmlns:a16="http://schemas.microsoft.com/office/drawing/2014/main" id="{10B2D18E-DD4E-35F9-DB47-0120B40A34A4}"/>
              </a:ext>
            </a:extLst>
          </p:cNvPr>
          <p:cNvCxnSpPr>
            <a:cxnSpLocks/>
            <a:stCxn id="28" idx="2"/>
          </p:cNvCxnSpPr>
          <p:nvPr/>
        </p:nvCxnSpPr>
        <p:spPr>
          <a:xfrm rot="5400000" flipH="1" flipV="1">
            <a:off x="4650362" y="2867199"/>
            <a:ext cx="156473" cy="2346726"/>
          </a:xfrm>
          <a:prstGeom prst="curvedConnector4">
            <a:avLst>
              <a:gd name="adj1" fmla="val -146095"/>
              <a:gd name="adj2" fmla="val 56472"/>
            </a:avLst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4024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6"/>
          <p:cNvSpPr txBox="1">
            <a:spLocks noGrp="1"/>
          </p:cNvSpPr>
          <p:nvPr>
            <p:ph type="title" idx="4"/>
          </p:nvPr>
        </p:nvSpPr>
        <p:spPr>
          <a:xfrm>
            <a:off x="408476" y="7327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Variante biettiva della BWT</a:t>
            </a:r>
            <a:endParaRPr/>
          </a:p>
        </p:txBody>
      </p:sp>
      <p:sp>
        <p:nvSpPr>
          <p:cNvPr id="713" name="Google Shape;713;p56"/>
          <p:cNvSpPr/>
          <p:nvPr/>
        </p:nvSpPr>
        <p:spPr>
          <a:xfrm>
            <a:off x="6267975" y="-12285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6"/>
          <p:cNvSpPr/>
          <p:nvPr/>
        </p:nvSpPr>
        <p:spPr>
          <a:xfrm>
            <a:off x="7793225" y="38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0751E9C-D7C3-50EF-CD2E-00AE624FCE90}"/>
              </a:ext>
            </a:extLst>
          </p:cNvPr>
          <p:cNvSpPr txBox="1"/>
          <p:nvPr/>
        </p:nvSpPr>
        <p:spPr>
          <a:xfrm>
            <a:off x="408476" y="1347936"/>
            <a:ext cx="7986888" cy="1179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indent="0">
              <a:spcBef>
                <a:spcPts val="1000"/>
              </a:spcBef>
              <a:buNone/>
            </a:pPr>
            <a:r>
              <a:rPr lang="it-IT" sz="1800" b="1">
                <a:solidFill>
                  <a:srgbClr val="D149C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INPUT</a:t>
            </a:r>
            <a:r>
              <a:rPr lang="it-IT" sz="1800" b="1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Una stringa </a:t>
            </a:r>
            <a:r>
              <a:rPr lang="it-IT" sz="1800" b="1">
                <a:solidFill>
                  <a:srgbClr val="D149C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</a:t>
            </a: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di lunghezza </a:t>
            </a:r>
            <a:r>
              <a:rPr lang="it-IT" sz="1800" i="1">
                <a:solidFill>
                  <a:srgbClr val="D149C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</a:t>
            </a: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139700" lvl="0" indent="0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Sia </a:t>
            </a:r>
            <a:r>
              <a:rPr lang="it-IT" sz="1800" b="1">
                <a:solidFill>
                  <a:srgbClr val="D149C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</a:t>
            </a:r>
            <a:r>
              <a:rPr lang="it-IT" sz="1800" b="1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= </a:t>
            </a:r>
            <a:r>
              <a:rPr lang="it-IT" sz="1800" i="1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banana</a:t>
            </a:r>
          </a:p>
          <a:p>
            <a:pPr marL="139700" lvl="0" indent="0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Ordiniamo la lista secondo l’ordinamento infinito.	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8872E06-E6E7-5F05-F130-787C9FB0CFBA}"/>
              </a:ext>
            </a:extLst>
          </p:cNvPr>
          <p:cNvSpPr txBox="1"/>
          <p:nvPr/>
        </p:nvSpPr>
        <p:spPr>
          <a:xfrm>
            <a:off x="5384306" y="2587869"/>
            <a:ext cx="701574" cy="2395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indent="0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</a:p>
          <a:p>
            <a:pPr marL="139700" lvl="0" indent="0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</a:t>
            </a:r>
          </a:p>
          <a:p>
            <a:pPr marL="139700" lvl="0" indent="0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</a:t>
            </a:r>
          </a:p>
          <a:p>
            <a:pPr marL="139700" lvl="0" indent="0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</a:t>
            </a:r>
          </a:p>
          <a:p>
            <a:pPr marL="139700" lvl="0" indent="0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</a:t>
            </a:r>
          </a:p>
          <a:p>
            <a:pPr marL="139700" lvl="0" indent="0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24767D8-B232-D844-0A1B-7A75AEC2D52D}"/>
              </a:ext>
            </a:extLst>
          </p:cNvPr>
          <p:cNvSpPr txBox="1"/>
          <p:nvPr/>
        </p:nvSpPr>
        <p:spPr>
          <a:xfrm>
            <a:off x="2503233" y="2571750"/>
            <a:ext cx="701574" cy="2395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indent="0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</a:t>
            </a:r>
          </a:p>
          <a:p>
            <a:pPr marL="139700" lvl="0" indent="0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</a:t>
            </a:r>
          </a:p>
          <a:p>
            <a:pPr marL="139700" lvl="0" indent="0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</a:t>
            </a:r>
          </a:p>
          <a:p>
            <a:pPr marL="139700" lvl="0" indent="0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</a:t>
            </a:r>
          </a:p>
          <a:p>
            <a:pPr marL="139700" lvl="0" indent="0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</a:t>
            </a:r>
          </a:p>
          <a:p>
            <a:pPr marL="139700" lvl="0" indent="0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5" name="Google Shape;711;p56">
            <a:extLst>
              <a:ext uri="{FF2B5EF4-FFF2-40B4-BE49-F238E27FC236}">
                <a16:creationId xmlns:a16="http://schemas.microsoft.com/office/drawing/2014/main" id="{E772AC4B-4A3A-231E-202B-D3889C2BEE58}"/>
              </a:ext>
            </a:extLst>
          </p:cNvPr>
          <p:cNvSpPr txBox="1">
            <a:spLocks/>
          </p:cNvSpPr>
          <p:nvPr/>
        </p:nvSpPr>
        <p:spPr>
          <a:xfrm>
            <a:off x="3289549" y="3973411"/>
            <a:ext cx="1945257" cy="98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 algn="ctr">
              <a:spcBef>
                <a:spcPts val="1000"/>
              </a:spcBef>
              <a:buFont typeface="Poppins"/>
              <a:buNone/>
            </a:pPr>
            <a:r>
              <a:rPr lang="en-US" sz="1800" err="1"/>
              <a:t>ordine</a:t>
            </a:r>
            <a:r>
              <a:rPr lang="en-US" sz="1800"/>
              <a:t> </a:t>
            </a:r>
            <a:r>
              <a:rPr lang="en-US" sz="1800" err="1"/>
              <a:t>infinito</a:t>
            </a:r>
            <a:endParaRPr lang="en-US" sz="1800"/>
          </a:p>
        </p:txBody>
      </p:sp>
      <p:sp>
        <p:nvSpPr>
          <p:cNvPr id="6" name="Google Shape;1112;p74">
            <a:extLst>
              <a:ext uri="{FF2B5EF4-FFF2-40B4-BE49-F238E27FC236}">
                <a16:creationId xmlns:a16="http://schemas.microsoft.com/office/drawing/2014/main" id="{60584B65-DB86-5214-DDE5-0DF144BD5914}"/>
              </a:ext>
            </a:extLst>
          </p:cNvPr>
          <p:cNvSpPr/>
          <p:nvPr/>
        </p:nvSpPr>
        <p:spPr>
          <a:xfrm>
            <a:off x="3354307" y="3134981"/>
            <a:ext cx="1945257" cy="792198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rgbClr val="D149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965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6"/>
          <p:cNvSpPr txBox="1">
            <a:spLocks noGrp="1"/>
          </p:cNvSpPr>
          <p:nvPr>
            <p:ph type="title" idx="4"/>
          </p:nvPr>
        </p:nvSpPr>
        <p:spPr>
          <a:xfrm>
            <a:off x="713225" y="539499"/>
            <a:ext cx="7717500" cy="8307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Trasformata di </a:t>
            </a:r>
            <a:br>
              <a:rPr lang="en"/>
            </a:br>
            <a:r>
              <a:rPr lang="en"/>
              <a:t>Burrows-Wheleer (BWT)</a:t>
            </a:r>
            <a:endParaRPr lang="it-IT"/>
          </a:p>
        </p:txBody>
      </p:sp>
      <p:sp>
        <p:nvSpPr>
          <p:cNvPr id="713" name="Google Shape;713;p56"/>
          <p:cNvSpPr/>
          <p:nvPr/>
        </p:nvSpPr>
        <p:spPr>
          <a:xfrm>
            <a:off x="6267975" y="-12285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6"/>
          <p:cNvSpPr/>
          <p:nvPr/>
        </p:nvSpPr>
        <p:spPr>
          <a:xfrm>
            <a:off x="7793225" y="38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11;p56">
            <a:extLst>
              <a:ext uri="{FF2B5EF4-FFF2-40B4-BE49-F238E27FC236}">
                <a16:creationId xmlns:a16="http://schemas.microsoft.com/office/drawing/2014/main" id="{0495B2D0-20F7-55D9-81EC-6364EA784BAE}"/>
              </a:ext>
            </a:extLst>
          </p:cNvPr>
          <p:cNvSpPr txBox="1">
            <a:spLocks/>
          </p:cNvSpPr>
          <p:nvPr/>
        </p:nvSpPr>
        <p:spPr>
          <a:xfrm>
            <a:off x="710400" y="1286975"/>
            <a:ext cx="7723518" cy="335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None/>
            </a:pPr>
            <a:endParaRPr lang="it-IT"/>
          </a:p>
          <a:p>
            <a:pPr marL="139700" indent="0">
              <a:spcBef>
                <a:spcPts val="1000"/>
              </a:spcBef>
              <a:buNone/>
            </a:pPr>
            <a:r>
              <a:rPr lang="en-US" sz="1600"/>
              <a:t>Tecnica di preprocessing </a:t>
            </a:r>
            <a:r>
              <a:rPr lang="en-US" sz="1600" err="1"/>
              <a:t>dei</a:t>
            </a:r>
            <a:r>
              <a:rPr lang="en-US" sz="1600"/>
              <a:t> </a:t>
            </a:r>
            <a:r>
              <a:rPr lang="en-US" sz="1600" err="1"/>
              <a:t>dati</a:t>
            </a:r>
            <a:r>
              <a:rPr lang="en-US" sz="1600"/>
              <a:t> per </a:t>
            </a:r>
            <a:r>
              <a:rPr lang="en-US" sz="1600" err="1"/>
              <a:t>una</a:t>
            </a:r>
            <a:r>
              <a:rPr lang="en-US" sz="1600"/>
              <a:t> </a:t>
            </a:r>
            <a:r>
              <a:rPr lang="en-US" sz="1600" err="1"/>
              <a:t>futura</a:t>
            </a:r>
            <a:r>
              <a:rPr lang="en-US" sz="1600"/>
              <a:t> </a:t>
            </a:r>
            <a:r>
              <a:rPr lang="en-US" sz="1600" err="1"/>
              <a:t>compressione</a:t>
            </a:r>
            <a:r>
              <a:rPr lang="en-US" sz="1600"/>
              <a:t>.</a:t>
            </a:r>
          </a:p>
          <a:p>
            <a:pPr marL="139700" indent="0">
              <a:spcBef>
                <a:spcPts val="1000"/>
              </a:spcBef>
              <a:buNone/>
            </a:pPr>
            <a:endParaRPr lang="en-US" sz="1800"/>
          </a:p>
          <a:p>
            <a:pPr marL="139700" indent="0">
              <a:spcBef>
                <a:spcPts val="1000"/>
              </a:spcBef>
              <a:buNone/>
            </a:pPr>
            <a:r>
              <a:rPr lang="it-IT" sz="1800" b="1">
                <a:solidFill>
                  <a:srgbClr val="D149CE"/>
                </a:solidFill>
              </a:rPr>
              <a:t>OBIETTIVO:</a:t>
            </a:r>
            <a:endParaRPr lang="it-IT"/>
          </a:p>
          <a:p>
            <a:pPr>
              <a:spcBef>
                <a:spcPts val="1000"/>
              </a:spcBef>
            </a:pPr>
            <a:r>
              <a:rPr lang="en-US" err="1">
                <a:solidFill>
                  <a:srgbClr val="666666"/>
                </a:solidFill>
              </a:rPr>
              <a:t>Riorganizza</a:t>
            </a:r>
            <a:r>
              <a:rPr lang="en-US">
                <a:solidFill>
                  <a:srgbClr val="666666"/>
                </a:solidFill>
              </a:rPr>
              <a:t> </a:t>
            </a:r>
            <a:r>
              <a:rPr lang="en-US" err="1">
                <a:solidFill>
                  <a:srgbClr val="666666"/>
                </a:solidFill>
              </a:rPr>
              <a:t>una</a:t>
            </a:r>
            <a:r>
              <a:rPr lang="en-US">
                <a:solidFill>
                  <a:srgbClr val="666666"/>
                </a:solidFill>
              </a:rPr>
              <a:t> </a:t>
            </a:r>
            <a:r>
              <a:rPr lang="en-US" err="1">
                <a:solidFill>
                  <a:srgbClr val="666666"/>
                </a:solidFill>
              </a:rPr>
              <a:t>stringa</a:t>
            </a:r>
            <a:r>
              <a:rPr lang="en-US">
                <a:solidFill>
                  <a:srgbClr val="666666"/>
                </a:solidFill>
              </a:rPr>
              <a:t> di </a:t>
            </a:r>
            <a:r>
              <a:rPr lang="en-US" err="1">
                <a:solidFill>
                  <a:srgbClr val="666666"/>
                </a:solidFill>
              </a:rPr>
              <a:t>caratteri</a:t>
            </a:r>
            <a:r>
              <a:rPr lang="en-US">
                <a:solidFill>
                  <a:srgbClr val="666666"/>
                </a:solidFill>
              </a:rPr>
              <a:t> in </a:t>
            </a:r>
            <a:r>
              <a:rPr lang="en-US" err="1">
                <a:solidFill>
                  <a:srgbClr val="666666"/>
                </a:solidFill>
              </a:rPr>
              <a:t>sequenze</a:t>
            </a:r>
            <a:r>
              <a:rPr lang="en-US">
                <a:solidFill>
                  <a:srgbClr val="666666"/>
                </a:solidFill>
              </a:rPr>
              <a:t> di </a:t>
            </a:r>
            <a:r>
              <a:rPr lang="en-US" err="1">
                <a:solidFill>
                  <a:srgbClr val="666666"/>
                </a:solidFill>
              </a:rPr>
              <a:t>caratteri</a:t>
            </a:r>
            <a:r>
              <a:rPr lang="en-US">
                <a:solidFill>
                  <a:srgbClr val="666666"/>
                </a:solidFill>
              </a:rPr>
              <a:t> </a:t>
            </a:r>
            <a:r>
              <a:rPr lang="en-US" err="1">
                <a:solidFill>
                  <a:srgbClr val="666666"/>
                </a:solidFill>
              </a:rPr>
              <a:t>simili</a:t>
            </a:r>
            <a:r>
              <a:rPr lang="en-US">
                <a:solidFill>
                  <a:srgbClr val="666666"/>
                </a:solidFill>
              </a:rPr>
              <a:t>, </a:t>
            </a:r>
            <a:r>
              <a:rPr lang="en-US" err="1">
                <a:solidFill>
                  <a:srgbClr val="666666"/>
                </a:solidFill>
              </a:rPr>
              <a:t>ottenendo</a:t>
            </a:r>
            <a:r>
              <a:rPr lang="en-US">
                <a:solidFill>
                  <a:srgbClr val="666666"/>
                </a:solidFill>
              </a:rPr>
              <a:t> </a:t>
            </a:r>
            <a:r>
              <a:rPr lang="en-US" err="1">
                <a:solidFill>
                  <a:srgbClr val="666666"/>
                </a:solidFill>
              </a:rPr>
              <a:t>una</a:t>
            </a:r>
            <a:r>
              <a:rPr lang="en-US">
                <a:solidFill>
                  <a:srgbClr val="666666"/>
                </a:solidFill>
              </a:rPr>
              <a:t> </a:t>
            </a:r>
            <a:r>
              <a:rPr lang="en-US" err="1">
                <a:solidFill>
                  <a:srgbClr val="666666"/>
                </a:solidFill>
              </a:rPr>
              <a:t>stringa</a:t>
            </a:r>
            <a:r>
              <a:rPr lang="en-US">
                <a:solidFill>
                  <a:srgbClr val="666666"/>
                </a:solidFill>
              </a:rPr>
              <a:t> </a:t>
            </a:r>
            <a:r>
              <a:rPr lang="en-US" err="1">
                <a:solidFill>
                  <a:srgbClr val="666666"/>
                </a:solidFill>
              </a:rPr>
              <a:t>risultante</a:t>
            </a:r>
            <a:r>
              <a:rPr lang="en-US">
                <a:solidFill>
                  <a:srgbClr val="666666"/>
                </a:solidFill>
              </a:rPr>
              <a:t> con </a:t>
            </a:r>
            <a:r>
              <a:rPr lang="en-US" err="1">
                <a:solidFill>
                  <a:srgbClr val="666666"/>
                </a:solidFill>
              </a:rPr>
              <a:t>caratteri</a:t>
            </a:r>
            <a:r>
              <a:rPr lang="en-US">
                <a:solidFill>
                  <a:srgbClr val="666666"/>
                </a:solidFill>
              </a:rPr>
              <a:t> </a:t>
            </a:r>
            <a:r>
              <a:rPr lang="en-US" err="1">
                <a:solidFill>
                  <a:srgbClr val="666666"/>
                </a:solidFill>
              </a:rPr>
              <a:t>ripetuti</a:t>
            </a:r>
            <a:r>
              <a:rPr lang="en-US">
                <a:solidFill>
                  <a:srgbClr val="666666"/>
                </a:solidFill>
              </a:rPr>
              <a:t>.</a:t>
            </a:r>
            <a:endParaRPr lang="en-US"/>
          </a:p>
          <a:p>
            <a:pPr marL="139700" indent="0">
              <a:spcBef>
                <a:spcPts val="1000"/>
              </a:spcBef>
              <a:buNone/>
            </a:pPr>
            <a:endParaRPr lang="en-US" sz="1600">
              <a:solidFill>
                <a:srgbClr val="666666"/>
              </a:solidFill>
            </a:endParaRPr>
          </a:p>
          <a:p>
            <a:pPr>
              <a:buNone/>
            </a:pPr>
            <a:endParaRPr lang="en-US" sz="1600">
              <a:solidFill>
                <a:srgbClr val="666666"/>
              </a:solidFill>
            </a:endParaRPr>
          </a:p>
          <a:p>
            <a:pPr>
              <a:buNone/>
            </a:pPr>
            <a:r>
              <a:rPr lang="it-IT" sz="1600" b="1">
                <a:solidFill>
                  <a:srgbClr val="D149CE"/>
                </a:solidFill>
              </a:rPr>
              <a:t>Complessità</a:t>
            </a:r>
            <a:r>
              <a:rPr lang="it-IT" sz="1800" b="1">
                <a:solidFill>
                  <a:srgbClr val="D149CE"/>
                </a:solidFill>
              </a:rPr>
              <a:t>:  </a:t>
            </a:r>
            <a:r>
              <a:rPr lang="en-US" err="1">
                <a:solidFill>
                  <a:srgbClr val="666666"/>
                </a:solidFill>
              </a:rPr>
              <a:t>Lineare</a:t>
            </a:r>
            <a:endParaRPr lang="en-US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133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6"/>
          <p:cNvSpPr txBox="1">
            <a:spLocks noGrp="1"/>
          </p:cNvSpPr>
          <p:nvPr>
            <p:ph type="title" idx="4"/>
          </p:nvPr>
        </p:nvSpPr>
        <p:spPr>
          <a:xfrm>
            <a:off x="408476" y="7327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Variante biettiva della BWT</a:t>
            </a:r>
            <a:endParaRPr/>
          </a:p>
        </p:txBody>
      </p:sp>
      <p:sp>
        <p:nvSpPr>
          <p:cNvPr id="713" name="Google Shape;713;p56"/>
          <p:cNvSpPr/>
          <p:nvPr/>
        </p:nvSpPr>
        <p:spPr>
          <a:xfrm>
            <a:off x="6267975" y="-12285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6"/>
          <p:cNvSpPr/>
          <p:nvPr/>
        </p:nvSpPr>
        <p:spPr>
          <a:xfrm>
            <a:off x="7793225" y="38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0751E9C-D7C3-50EF-CD2E-00AE624FCE90}"/>
              </a:ext>
            </a:extLst>
          </p:cNvPr>
          <p:cNvSpPr txBox="1"/>
          <p:nvPr/>
        </p:nvSpPr>
        <p:spPr>
          <a:xfrm>
            <a:off x="408476" y="1347936"/>
            <a:ext cx="7986888" cy="774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indent="0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Il risultato della BBWT è l’ultima colonna della lista ordinata.</a:t>
            </a:r>
          </a:p>
          <a:p>
            <a:pPr marL="139700" lvl="0" indent="0">
              <a:spcBef>
                <a:spcPts val="1000"/>
              </a:spcBef>
              <a:buNone/>
            </a:pPr>
            <a:r>
              <a:rPr lang="it-IT" sz="1800" b="1">
                <a:solidFill>
                  <a:srgbClr val="D149C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OUTPUT</a:t>
            </a: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it-IT" sz="1800" b="1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BBWT</a:t>
            </a: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(banana) = </a:t>
            </a:r>
            <a:r>
              <a:rPr lang="it-IT" sz="1800" i="1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annbaa</a:t>
            </a: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8872E06-E6E7-5F05-F130-787C9FB0CFBA}"/>
              </a:ext>
            </a:extLst>
          </p:cNvPr>
          <p:cNvSpPr txBox="1"/>
          <p:nvPr/>
        </p:nvSpPr>
        <p:spPr>
          <a:xfrm>
            <a:off x="5384306" y="2403110"/>
            <a:ext cx="701574" cy="2395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indent="0" algn="r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</a:p>
          <a:p>
            <a:pPr marL="139700" lvl="0" indent="0" algn="r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n</a:t>
            </a:r>
          </a:p>
          <a:p>
            <a:pPr marL="139700" lvl="0" indent="0" algn="r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n</a:t>
            </a:r>
          </a:p>
          <a:p>
            <a:pPr marL="139700" lvl="0" indent="0" algn="r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</a:t>
            </a:r>
          </a:p>
          <a:p>
            <a:pPr marL="139700" lvl="0" indent="0" algn="r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 a</a:t>
            </a:r>
          </a:p>
          <a:p>
            <a:pPr marL="139700" lvl="0" indent="0" algn="r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 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24767D8-B232-D844-0A1B-7A75AEC2D52D}"/>
              </a:ext>
            </a:extLst>
          </p:cNvPr>
          <p:cNvSpPr txBox="1"/>
          <p:nvPr/>
        </p:nvSpPr>
        <p:spPr>
          <a:xfrm>
            <a:off x="2503233" y="2386991"/>
            <a:ext cx="70157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indent="0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</a:p>
          <a:p>
            <a:pPr marL="139700" lvl="0" indent="0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</a:t>
            </a:r>
          </a:p>
          <a:p>
            <a:pPr marL="139700" lvl="0" indent="0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</a:t>
            </a:r>
          </a:p>
          <a:p>
            <a:pPr marL="139700" lvl="0" indent="0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</a:t>
            </a:r>
          </a:p>
          <a:p>
            <a:pPr marL="139700" lvl="0" indent="0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</a:t>
            </a:r>
          </a:p>
          <a:p>
            <a:pPr marL="139700" lvl="0" indent="0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</a:t>
            </a:r>
          </a:p>
          <a:p>
            <a:pPr marL="139700" lvl="0" indent="0">
              <a:spcBef>
                <a:spcPts val="1000"/>
              </a:spcBef>
              <a:buNone/>
            </a:pPr>
            <a:endParaRPr lang="it-IT" sz="1800">
              <a:solidFill>
                <a:srgbClr val="75757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Google Shape;711;p56">
            <a:extLst>
              <a:ext uri="{FF2B5EF4-FFF2-40B4-BE49-F238E27FC236}">
                <a16:creationId xmlns:a16="http://schemas.microsoft.com/office/drawing/2014/main" id="{E772AC4B-4A3A-231E-202B-D3889C2BEE58}"/>
              </a:ext>
            </a:extLst>
          </p:cNvPr>
          <p:cNvSpPr txBox="1">
            <a:spLocks/>
          </p:cNvSpPr>
          <p:nvPr/>
        </p:nvSpPr>
        <p:spPr>
          <a:xfrm>
            <a:off x="3289549" y="3788652"/>
            <a:ext cx="1945257" cy="98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 algn="ctr">
              <a:spcBef>
                <a:spcPts val="1000"/>
              </a:spcBef>
              <a:buFont typeface="Poppins"/>
              <a:buNone/>
            </a:pPr>
            <a:r>
              <a:rPr lang="en-US" sz="1800" err="1"/>
              <a:t>allineamento</a:t>
            </a:r>
            <a:r>
              <a:rPr lang="en-US" sz="1800"/>
              <a:t> a </a:t>
            </a:r>
            <a:r>
              <a:rPr lang="en-US" sz="1800" err="1"/>
              <a:t>destra</a:t>
            </a:r>
            <a:endParaRPr lang="en-US" sz="1800"/>
          </a:p>
        </p:txBody>
      </p:sp>
      <p:sp>
        <p:nvSpPr>
          <p:cNvPr id="6" name="Google Shape;1112;p74">
            <a:extLst>
              <a:ext uri="{FF2B5EF4-FFF2-40B4-BE49-F238E27FC236}">
                <a16:creationId xmlns:a16="http://schemas.microsoft.com/office/drawing/2014/main" id="{60584B65-DB86-5214-DDE5-0DF144BD5914}"/>
              </a:ext>
            </a:extLst>
          </p:cNvPr>
          <p:cNvSpPr/>
          <p:nvPr/>
        </p:nvSpPr>
        <p:spPr>
          <a:xfrm>
            <a:off x="3354307" y="2950222"/>
            <a:ext cx="1945257" cy="792198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rgbClr val="D149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BD912F4-231E-18AA-F19B-CFC0CDB9FB6C}"/>
              </a:ext>
            </a:extLst>
          </p:cNvPr>
          <p:cNvSpPr/>
          <p:nvPr/>
        </p:nvSpPr>
        <p:spPr>
          <a:xfrm>
            <a:off x="5812859" y="2430996"/>
            <a:ext cx="214406" cy="2408094"/>
          </a:xfrm>
          <a:prstGeom prst="rect">
            <a:avLst/>
          </a:prstGeom>
          <a:solidFill>
            <a:srgbClr val="D149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42213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6"/>
          <p:cNvSpPr txBox="1">
            <a:spLocks noGrp="1"/>
          </p:cNvSpPr>
          <p:nvPr>
            <p:ph type="title" idx="4"/>
          </p:nvPr>
        </p:nvSpPr>
        <p:spPr>
          <a:xfrm>
            <a:off x="408476" y="7327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Inversa della BBWT</a:t>
            </a:r>
            <a:endParaRPr/>
          </a:p>
        </p:txBody>
      </p:sp>
      <p:sp>
        <p:nvSpPr>
          <p:cNvPr id="713" name="Google Shape;713;p56"/>
          <p:cNvSpPr/>
          <p:nvPr/>
        </p:nvSpPr>
        <p:spPr>
          <a:xfrm>
            <a:off x="6267975" y="-12285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6"/>
          <p:cNvSpPr/>
          <p:nvPr/>
        </p:nvSpPr>
        <p:spPr>
          <a:xfrm>
            <a:off x="7793225" y="38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E0751E9C-D7C3-50EF-CD2E-00AE624FCE90}"/>
                  </a:ext>
                </a:extLst>
              </p:cNvPr>
              <p:cNvSpPr txBox="1"/>
              <p:nvPr/>
            </p:nvSpPr>
            <p:spPr>
              <a:xfrm>
                <a:off x="408476" y="1347936"/>
                <a:ext cx="7986888" cy="21390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39700" lvl="0" indent="0">
                  <a:spcBef>
                    <a:spcPts val="1000"/>
                  </a:spcBef>
                  <a:buNone/>
                </a:pPr>
                <a:r>
                  <a:rPr lang="it-IT" sz="1800">
                    <a:solidFill>
                      <a:srgbClr val="757575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Mostriamo ora come è possibile ottenere la stringa </a:t>
                </a:r>
                <a14:m>
                  <m:oMath xmlns:m="http://schemas.openxmlformats.org/officeDocument/2006/math">
                    <m:r>
                      <a:rPr lang="it-IT" sz="1800" b="1" i="1" smtClean="0">
                        <a:solidFill>
                          <a:srgbClr val="D149CE"/>
                        </a:solidFill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𝒘</m:t>
                    </m:r>
                  </m:oMath>
                </a14:m>
                <a:r>
                  <a:rPr lang="it-IT" sz="1800">
                    <a:solidFill>
                      <a:srgbClr val="757575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 a partire dalla stringa </a:t>
                </a:r>
                <a14:m>
                  <m:oMath xmlns:m="http://schemas.openxmlformats.org/officeDocument/2006/math">
                    <m:r>
                      <a:rPr lang="it-IT" sz="1800" b="1" i="1" smtClean="0">
                        <a:solidFill>
                          <a:srgbClr val="D149CE"/>
                        </a:solidFill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𝑳</m:t>
                    </m:r>
                    <m:r>
                      <a:rPr lang="it-IT" sz="1800" b="1" i="1" smtClean="0">
                        <a:solidFill>
                          <a:srgbClr val="D149CE"/>
                        </a:solidFill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=</m:t>
                    </m:r>
                    <m:r>
                      <a:rPr lang="it-IT" sz="1800" b="1" i="1" smtClean="0">
                        <a:solidFill>
                          <a:srgbClr val="D149CE"/>
                        </a:solidFill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𝒃𝒃𝒘𝒕</m:t>
                    </m:r>
                    <m:r>
                      <a:rPr lang="it-IT" sz="1800" b="1" i="1" smtClean="0">
                        <a:solidFill>
                          <a:srgbClr val="D149CE"/>
                        </a:solidFill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(</m:t>
                    </m:r>
                    <m:r>
                      <a:rPr lang="it-IT" sz="1800" b="1" i="1" smtClean="0">
                        <a:solidFill>
                          <a:srgbClr val="D149CE"/>
                        </a:solidFill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𝒘</m:t>
                    </m:r>
                    <m:r>
                      <a:rPr lang="it-IT" sz="1800" b="1" i="1" smtClean="0">
                        <a:solidFill>
                          <a:srgbClr val="D149CE"/>
                        </a:solidFill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)</m:t>
                    </m:r>
                  </m:oMath>
                </a14:m>
                <a:r>
                  <a:rPr lang="it-IT" sz="1800">
                    <a:solidFill>
                      <a:srgbClr val="757575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.</a:t>
                </a:r>
              </a:p>
              <a:p>
                <a:pPr marL="139700" lvl="0" indent="0">
                  <a:spcBef>
                    <a:spcPts val="1000"/>
                  </a:spcBef>
                  <a:buNone/>
                </a:pPr>
                <a:r>
                  <a:rPr lang="it-IT" sz="1800">
                    <a:solidFill>
                      <a:srgbClr val="757575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757575"/>
                        </a:solidFill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𝐿</m:t>
                    </m:r>
                    <m:r>
                      <a:rPr lang="it-IT" sz="1800" b="0" i="1" smtClean="0">
                        <a:solidFill>
                          <a:srgbClr val="757575"/>
                        </a:solidFill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= </m:t>
                    </m:r>
                  </m:oMath>
                </a14:m>
                <a:r>
                  <a:rPr lang="it-IT" sz="1800" i="1">
                    <a:solidFill>
                      <a:srgbClr val="757575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annbaa.</a:t>
                </a:r>
              </a:p>
              <a:p>
                <a:pPr marL="139700" lvl="0" indent="0">
                  <a:spcBef>
                    <a:spcPts val="1000"/>
                  </a:spcBef>
                  <a:buNone/>
                </a:pPr>
                <a:r>
                  <a:rPr lang="it-IT" sz="1800">
                    <a:solidFill>
                      <a:srgbClr val="757575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Ordiniamo i caratteri di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757575"/>
                        </a:solidFill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𝐿</m:t>
                    </m:r>
                  </m:oMath>
                </a14:m>
                <a:r>
                  <a:rPr lang="it-IT" sz="1800">
                    <a:solidFill>
                      <a:srgbClr val="757575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 in ordine lessicografico.</a:t>
                </a:r>
              </a:p>
              <a:p>
                <a:pPr marL="139700" lvl="0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1" smtClean="0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  <a:cs typeface="Poppins" panose="00000500000000000000" pitchFamily="2" charset="0"/>
                        </a:rPr>
                        <m:t>𝑎</m:t>
                      </m:r>
                      <m:r>
                        <a:rPr lang="it-IT" sz="1800" b="0" i="1" smtClean="0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  <a:cs typeface="Poppins" panose="00000500000000000000" pitchFamily="2" charset="0"/>
                        </a:rPr>
                        <m:t>≤</m:t>
                      </m:r>
                      <m:r>
                        <a:rPr lang="it-IT" sz="1800" b="0" i="1" smtClean="0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  <a:cs typeface="Poppins" panose="00000500000000000000" pitchFamily="2" charset="0"/>
                        </a:rPr>
                        <m:t>𝑎</m:t>
                      </m:r>
                      <m:r>
                        <a:rPr lang="it-IT" sz="1800" b="0" i="1" smtClean="0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  <a:cs typeface="Poppins" panose="00000500000000000000" pitchFamily="2" charset="0"/>
                        </a:rPr>
                        <m:t>≤</m:t>
                      </m:r>
                      <m:r>
                        <a:rPr lang="it-IT" sz="1800" b="0" i="1" smtClean="0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  <a:cs typeface="Poppins" panose="00000500000000000000" pitchFamily="2" charset="0"/>
                        </a:rPr>
                        <m:t>𝑎</m:t>
                      </m:r>
                      <m:r>
                        <a:rPr lang="it-IT" sz="1800" b="0" i="1" smtClean="0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  <a:cs typeface="Poppins" panose="00000500000000000000" pitchFamily="2" charset="0"/>
                        </a:rPr>
                        <m:t>≤</m:t>
                      </m:r>
                      <m:r>
                        <a:rPr lang="it-IT" sz="1800" b="0" i="1" smtClean="0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  <a:cs typeface="Poppins" panose="00000500000000000000" pitchFamily="2" charset="0"/>
                        </a:rPr>
                        <m:t>𝑏</m:t>
                      </m:r>
                      <m:r>
                        <a:rPr lang="it-IT" sz="1800" b="0" i="1" smtClean="0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  <a:cs typeface="Poppins" panose="00000500000000000000" pitchFamily="2" charset="0"/>
                        </a:rPr>
                        <m:t>≤</m:t>
                      </m:r>
                      <m:r>
                        <a:rPr lang="it-IT" sz="1800" b="0" i="1" smtClean="0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  <a:cs typeface="Poppins" panose="00000500000000000000" pitchFamily="2" charset="0"/>
                        </a:rPr>
                        <m:t>𝑛</m:t>
                      </m:r>
                      <m:r>
                        <a:rPr lang="it-IT" sz="1800" b="0" i="1" smtClean="0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  <a:cs typeface="Poppins" panose="00000500000000000000" pitchFamily="2" charset="0"/>
                        </a:rPr>
                        <m:t>≤</m:t>
                      </m:r>
                      <m:r>
                        <a:rPr lang="it-IT" sz="1800" b="0" i="1" smtClean="0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  <a:cs typeface="Poppins" panose="00000500000000000000" pitchFamily="2" charset="0"/>
                        </a:rPr>
                        <m:t>𝑛</m:t>
                      </m:r>
                    </m:oMath>
                  </m:oMathPara>
                </a14:m>
                <a:endParaRPr lang="it-IT" sz="1800" b="0">
                  <a:solidFill>
                    <a:srgbClr val="757575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pPr marL="139700">
                  <a:spcBef>
                    <a:spcPts val="1000"/>
                  </a:spcBef>
                </a:pPr>
                <a:r>
                  <a:rPr lang="it-IT" sz="1800">
                    <a:solidFill>
                      <a:srgbClr val="757575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Costruiamo la permutazione standard </a:t>
                </a:r>
                <a14:m>
                  <m:oMath xmlns:m="http://schemas.openxmlformats.org/officeDocument/2006/math">
                    <m:r>
                      <a:rPr lang="it-IT" sz="1800" b="1" i="1" smtClean="0">
                        <a:solidFill>
                          <a:srgbClr val="757575"/>
                        </a:solidFill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𝒇</m:t>
                    </m:r>
                  </m:oMath>
                </a14:m>
                <a:r>
                  <a:rPr lang="it-IT" sz="1800" b="1">
                    <a:solidFill>
                      <a:srgbClr val="757575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it-IT" sz="1800">
                    <a:solidFill>
                      <a:srgbClr val="757575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indotta su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757575"/>
                        </a:solidFill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𝐿</m:t>
                    </m:r>
                  </m:oMath>
                </a14:m>
                <a:r>
                  <a:rPr lang="it-IT" sz="1800">
                    <a:solidFill>
                      <a:srgbClr val="757575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E0751E9C-D7C3-50EF-CD2E-00AE624FC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76" y="1347936"/>
                <a:ext cx="7986888" cy="2139047"/>
              </a:xfrm>
              <a:prstGeom prst="rect">
                <a:avLst/>
              </a:prstGeom>
              <a:blipFill>
                <a:blip r:embed="rId3"/>
                <a:stretch>
                  <a:fillRect t="-1425" b="-3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9029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6"/>
          <p:cNvSpPr txBox="1">
            <a:spLocks noGrp="1"/>
          </p:cNvSpPr>
          <p:nvPr>
            <p:ph type="title" idx="4"/>
          </p:nvPr>
        </p:nvSpPr>
        <p:spPr>
          <a:xfrm>
            <a:off x="408476" y="7327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Inversa della BBWT</a:t>
            </a:r>
            <a:endParaRPr/>
          </a:p>
        </p:txBody>
      </p:sp>
      <p:sp>
        <p:nvSpPr>
          <p:cNvPr id="713" name="Google Shape;713;p56"/>
          <p:cNvSpPr/>
          <p:nvPr/>
        </p:nvSpPr>
        <p:spPr>
          <a:xfrm>
            <a:off x="6267975" y="-12285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6"/>
          <p:cNvSpPr/>
          <p:nvPr/>
        </p:nvSpPr>
        <p:spPr>
          <a:xfrm>
            <a:off x="7793225" y="38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E0751E9C-D7C3-50EF-CD2E-00AE624FCE90}"/>
                  </a:ext>
                </a:extLst>
              </p:cNvPr>
              <p:cNvSpPr txBox="1"/>
              <p:nvPr/>
            </p:nvSpPr>
            <p:spPr>
              <a:xfrm>
                <a:off x="408476" y="1347936"/>
                <a:ext cx="7986888" cy="774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39700" lvl="0" indent="0">
                  <a:spcBef>
                    <a:spcPts val="1000"/>
                  </a:spcBef>
                  <a:buNone/>
                </a:pPr>
                <a:r>
                  <a:rPr lang="it-IT" sz="1800">
                    <a:solidFill>
                      <a:srgbClr val="757575"/>
                    </a:solidFill>
                    <a:cs typeface="Poppins" panose="00000500000000000000" pitchFamily="2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rgbClr val="757575"/>
                        </a:solidFill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𝐿</m:t>
                    </m:r>
                    <m:r>
                      <a:rPr lang="it-IT" sz="1800" i="1">
                        <a:solidFill>
                          <a:srgbClr val="757575"/>
                        </a:solidFill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= </m:t>
                    </m:r>
                    <m:r>
                      <m:rPr>
                        <m:nor/>
                      </m:rPr>
                      <a:rPr lang="it-IT" sz="1800" i="1" dirty="0">
                        <a:solidFill>
                          <a:srgbClr val="757575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rPr>
                      <m:t>annbaa</m:t>
                    </m:r>
                  </m:oMath>
                </a14:m>
                <a:endParaRPr lang="it-IT" sz="1800">
                  <a:solidFill>
                    <a:srgbClr val="757575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pPr marL="139700" lvl="0" indent="0">
                  <a:spcBef>
                    <a:spcPts val="1000"/>
                  </a:spcBef>
                  <a:buNone/>
                </a:pPr>
                <a:r>
                  <a:rPr lang="it-IT" sz="1800">
                    <a:solidFill>
                      <a:srgbClr val="757575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Costruiamo la permutazione standard </a:t>
                </a:r>
                <a14:m>
                  <m:oMath xmlns:m="http://schemas.openxmlformats.org/officeDocument/2006/math">
                    <m:r>
                      <a:rPr lang="it-IT" sz="1800" b="1" i="1" smtClean="0">
                        <a:solidFill>
                          <a:srgbClr val="757575"/>
                        </a:solidFill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𝒇</m:t>
                    </m:r>
                  </m:oMath>
                </a14:m>
                <a:r>
                  <a:rPr lang="it-IT" sz="1800" b="1">
                    <a:solidFill>
                      <a:srgbClr val="757575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it-IT" sz="1800">
                    <a:solidFill>
                      <a:srgbClr val="757575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indotta su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757575"/>
                        </a:solidFill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𝐿</m:t>
                    </m:r>
                  </m:oMath>
                </a14:m>
                <a:r>
                  <a:rPr lang="it-IT" sz="1800">
                    <a:solidFill>
                      <a:srgbClr val="757575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E0751E9C-D7C3-50EF-CD2E-00AE624FC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76" y="1347936"/>
                <a:ext cx="7986888" cy="774571"/>
              </a:xfrm>
              <a:prstGeom prst="rect">
                <a:avLst/>
              </a:prstGeom>
              <a:blipFill>
                <a:blip r:embed="rId3"/>
                <a:stretch>
                  <a:fillRect t="-4724" b="-11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711;p56">
            <a:extLst>
              <a:ext uri="{FF2B5EF4-FFF2-40B4-BE49-F238E27FC236}">
                <a16:creationId xmlns:a16="http://schemas.microsoft.com/office/drawing/2014/main" id="{7CC15D01-7EEB-EA7E-F4E1-B14262B86563}"/>
              </a:ext>
            </a:extLst>
          </p:cNvPr>
          <p:cNvSpPr txBox="1">
            <a:spLocks/>
          </p:cNvSpPr>
          <p:nvPr/>
        </p:nvSpPr>
        <p:spPr>
          <a:xfrm>
            <a:off x="3491276" y="2352043"/>
            <a:ext cx="1019671" cy="257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a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n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n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b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a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a</a:t>
            </a:r>
          </a:p>
        </p:txBody>
      </p:sp>
      <p:sp>
        <p:nvSpPr>
          <p:cNvPr id="5" name="Google Shape;711;p56">
            <a:extLst>
              <a:ext uri="{FF2B5EF4-FFF2-40B4-BE49-F238E27FC236}">
                <a16:creationId xmlns:a16="http://schemas.microsoft.com/office/drawing/2014/main" id="{D57C29E7-29FF-901B-4E19-DD050A493D86}"/>
              </a:ext>
            </a:extLst>
          </p:cNvPr>
          <p:cNvSpPr txBox="1">
            <a:spLocks/>
          </p:cNvSpPr>
          <p:nvPr/>
        </p:nvSpPr>
        <p:spPr>
          <a:xfrm>
            <a:off x="742431" y="2335815"/>
            <a:ext cx="600948" cy="257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a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a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a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b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n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sz="180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711;p56">
                <a:extLst>
                  <a:ext uri="{FF2B5EF4-FFF2-40B4-BE49-F238E27FC236}">
                    <a16:creationId xmlns:a16="http://schemas.microsoft.com/office/drawing/2014/main" id="{7AA4DEFC-D010-3A39-DEF3-C222A4B94B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965" y="2014139"/>
                <a:ext cx="871880" cy="6758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Poppins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139700" indent="0">
                  <a:spcBef>
                    <a:spcPts val="1000"/>
                  </a:spcBef>
                  <a:buFont typeface="Poppins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1800" b="1" i="1" smtClean="0">
                              <a:latin typeface="Cambria Math" panose="02040503050406030204" pitchFamily="18" charset="0"/>
                            </a:rPr>
                            <m:t>𝒔𝒐𝒓𝒕</m:t>
                          </m:r>
                        </m:sub>
                      </m:sSub>
                    </m:oMath>
                  </m:oMathPara>
                </a14:m>
                <a:endParaRPr lang="it-IT" sz="1800" b="1"/>
              </a:p>
            </p:txBody>
          </p:sp>
        </mc:Choice>
        <mc:Fallback xmlns="">
          <p:sp>
            <p:nvSpPr>
              <p:cNvPr id="6" name="Google Shape;711;p56">
                <a:extLst>
                  <a:ext uri="{FF2B5EF4-FFF2-40B4-BE49-F238E27FC236}">
                    <a16:creationId xmlns:a16="http://schemas.microsoft.com/office/drawing/2014/main" id="{7AA4DEFC-D010-3A39-DEF3-C222A4B94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65" y="2014139"/>
                <a:ext cx="871880" cy="6758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711;p56">
                <a:extLst>
                  <a:ext uri="{FF2B5EF4-FFF2-40B4-BE49-F238E27FC236}">
                    <a16:creationId xmlns:a16="http://schemas.microsoft.com/office/drawing/2014/main" id="{3CBBA8DC-3A01-5864-D064-A190AC5354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91276" y="2057095"/>
                <a:ext cx="517733" cy="5146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Poppins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139700" indent="0">
                  <a:spcBef>
                    <a:spcPts val="1000"/>
                  </a:spcBef>
                  <a:buFont typeface="Poppins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1" i="1" smtClean="0"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it-IT" sz="1800" b="1"/>
              </a:p>
            </p:txBody>
          </p:sp>
        </mc:Choice>
        <mc:Fallback xmlns="">
          <p:sp>
            <p:nvSpPr>
              <p:cNvPr id="7" name="Google Shape;711;p56">
                <a:extLst>
                  <a:ext uri="{FF2B5EF4-FFF2-40B4-BE49-F238E27FC236}">
                    <a16:creationId xmlns:a16="http://schemas.microsoft.com/office/drawing/2014/main" id="{3CBBA8DC-3A01-5864-D064-A190AC535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276" y="2057095"/>
                <a:ext cx="517733" cy="5146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4BA13D06-7B41-52D8-F59B-81C31E552563}"/>
              </a:ext>
            </a:extLst>
          </p:cNvPr>
          <p:cNvCxnSpPr>
            <a:cxnSpLocks/>
          </p:cNvCxnSpPr>
          <p:nvPr/>
        </p:nvCxnSpPr>
        <p:spPr>
          <a:xfrm flipV="1">
            <a:off x="1343379" y="3544711"/>
            <a:ext cx="2246488" cy="116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711;p56">
                <a:extLst>
                  <a:ext uri="{FF2B5EF4-FFF2-40B4-BE49-F238E27FC236}">
                    <a16:creationId xmlns:a16="http://schemas.microsoft.com/office/drawing/2014/main" id="{FAD71E19-84AA-657E-6C09-4F4F86B8AE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67676" y="2813129"/>
                <a:ext cx="4581214" cy="835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Poppins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139700" indent="0">
                  <a:spcBef>
                    <a:spcPts val="1000"/>
                  </a:spcBef>
                  <a:buFont typeface="Poppins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1" i="1" dirty="0" smtClean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it-IT" sz="1800" b="1" i="1" dirty="0" smtClean="0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num>
                            <m:den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it-IT" sz="1800" b="1">
                  <a:solidFill>
                    <a:srgbClr val="757575"/>
                  </a:solidFill>
                </a:endParaRPr>
              </a:p>
            </p:txBody>
          </p:sp>
        </mc:Choice>
        <mc:Fallback xmlns="">
          <p:sp>
            <p:nvSpPr>
              <p:cNvPr id="9" name="Google Shape;711;p56">
                <a:extLst>
                  <a:ext uri="{FF2B5EF4-FFF2-40B4-BE49-F238E27FC236}">
                    <a16:creationId xmlns:a16="http://schemas.microsoft.com/office/drawing/2014/main" id="{FAD71E19-84AA-657E-6C09-4F4F86B8A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676" y="2813129"/>
                <a:ext cx="4581214" cy="8353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032515DD-7585-2213-AB8D-D2D35757C236}"/>
              </a:ext>
            </a:extLst>
          </p:cNvPr>
          <p:cNvCxnSpPr>
            <a:cxnSpLocks/>
          </p:cNvCxnSpPr>
          <p:nvPr/>
        </p:nvCxnSpPr>
        <p:spPr>
          <a:xfrm>
            <a:off x="1343379" y="2689947"/>
            <a:ext cx="2147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C3913804-743D-1357-8426-E9CF34D0FAC4}"/>
              </a:ext>
            </a:extLst>
          </p:cNvPr>
          <p:cNvCxnSpPr>
            <a:cxnSpLocks/>
          </p:cNvCxnSpPr>
          <p:nvPr/>
        </p:nvCxnSpPr>
        <p:spPr>
          <a:xfrm>
            <a:off x="1343379" y="3062480"/>
            <a:ext cx="2147897" cy="120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9796AAE9-DA3C-C94F-C6E2-69D1B569DEAD}"/>
              </a:ext>
            </a:extLst>
          </p:cNvPr>
          <p:cNvCxnSpPr>
            <a:cxnSpLocks/>
          </p:cNvCxnSpPr>
          <p:nvPr/>
        </p:nvCxnSpPr>
        <p:spPr>
          <a:xfrm>
            <a:off x="1343379" y="3480169"/>
            <a:ext cx="2147897" cy="120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132BB125-A85C-9908-C181-F8B316AFD8BB}"/>
              </a:ext>
            </a:extLst>
          </p:cNvPr>
          <p:cNvCxnSpPr>
            <a:cxnSpLocks/>
          </p:cNvCxnSpPr>
          <p:nvPr/>
        </p:nvCxnSpPr>
        <p:spPr>
          <a:xfrm>
            <a:off x="1343379" y="3937361"/>
            <a:ext cx="2147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F3AEA8B-83BF-0EB8-C416-828ACD633FAB}"/>
              </a:ext>
            </a:extLst>
          </p:cNvPr>
          <p:cNvCxnSpPr>
            <a:cxnSpLocks/>
          </p:cNvCxnSpPr>
          <p:nvPr/>
        </p:nvCxnSpPr>
        <p:spPr>
          <a:xfrm flipV="1">
            <a:off x="1343379" y="3070578"/>
            <a:ext cx="2246488" cy="120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05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6"/>
          <p:cNvSpPr txBox="1">
            <a:spLocks noGrp="1"/>
          </p:cNvSpPr>
          <p:nvPr>
            <p:ph type="title" idx="4"/>
          </p:nvPr>
        </p:nvSpPr>
        <p:spPr>
          <a:xfrm>
            <a:off x="408476" y="7327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Inversa della BBWT</a:t>
            </a:r>
            <a:endParaRPr/>
          </a:p>
        </p:txBody>
      </p:sp>
      <p:sp>
        <p:nvSpPr>
          <p:cNvPr id="713" name="Google Shape;713;p56"/>
          <p:cNvSpPr/>
          <p:nvPr/>
        </p:nvSpPr>
        <p:spPr>
          <a:xfrm>
            <a:off x="6267975" y="-12285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6"/>
          <p:cNvSpPr/>
          <p:nvPr/>
        </p:nvSpPr>
        <p:spPr>
          <a:xfrm>
            <a:off x="7793225" y="38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0751E9C-D7C3-50EF-CD2E-00AE624FCE90}"/>
              </a:ext>
            </a:extLst>
          </p:cNvPr>
          <p:cNvSpPr txBox="1"/>
          <p:nvPr/>
        </p:nvSpPr>
        <p:spPr>
          <a:xfrm>
            <a:off x="408476" y="1348266"/>
            <a:ext cx="7986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indent="0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Costruiamo i cicli della permutazione standard ottenuta.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711;p56">
                <a:extLst>
                  <a:ext uri="{FF2B5EF4-FFF2-40B4-BE49-F238E27FC236}">
                    <a16:creationId xmlns:a16="http://schemas.microsoft.com/office/drawing/2014/main" id="{FAD71E19-84AA-657E-6C09-4F4F86B8AE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79294" y="1854939"/>
                <a:ext cx="4581214" cy="835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Poppins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139700" indent="0">
                  <a:spcBef>
                    <a:spcPts val="1000"/>
                  </a:spcBef>
                  <a:buFont typeface="Poppins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1" i="1" dirty="0" smtClean="0">
                          <a:solidFill>
                            <a:srgbClr val="D149CE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it-IT" sz="1800" b="1" i="1" dirty="0" smtClean="0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800" b="1" i="1" dirty="0" smtClean="0">
                              <a:solidFill>
                                <a:srgbClr val="D149C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num>
                            <m:den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sz="1800" b="1" i="1" dirty="0" smtClean="0">
                                  <a:solidFill>
                                    <a:srgbClr val="D149CE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it-IT" sz="1800" b="1">
                  <a:solidFill>
                    <a:srgbClr val="757575"/>
                  </a:solidFill>
                </a:endParaRPr>
              </a:p>
            </p:txBody>
          </p:sp>
        </mc:Choice>
        <mc:Fallback xmlns="">
          <p:sp>
            <p:nvSpPr>
              <p:cNvPr id="9" name="Google Shape;711;p56">
                <a:extLst>
                  <a:ext uri="{FF2B5EF4-FFF2-40B4-BE49-F238E27FC236}">
                    <a16:creationId xmlns:a16="http://schemas.microsoft.com/office/drawing/2014/main" id="{FAD71E19-84AA-657E-6C09-4F4F86B8A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9294" y="1854939"/>
                <a:ext cx="4581214" cy="8353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711;p56">
                <a:extLst>
                  <a:ext uri="{FF2B5EF4-FFF2-40B4-BE49-F238E27FC236}">
                    <a16:creationId xmlns:a16="http://schemas.microsoft.com/office/drawing/2014/main" id="{B9755292-5555-55ED-F0FE-BCAEE3487A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1390" y="2704808"/>
                <a:ext cx="458121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Poppins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139700" indent="0">
                  <a:spcBef>
                    <a:spcPts val="1000"/>
                  </a:spcBef>
                  <a:buFont typeface="Poppins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it-IT" sz="1800" b="1" i="1" dirty="0" smtClean="0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it-IT" sz="1800" b="1">
                  <a:solidFill>
                    <a:srgbClr val="757575"/>
                  </a:solidFill>
                </a:endParaRPr>
              </a:p>
            </p:txBody>
          </p:sp>
        </mc:Choice>
        <mc:Fallback xmlns="">
          <p:sp>
            <p:nvSpPr>
              <p:cNvPr id="2" name="Google Shape;711;p56">
                <a:extLst>
                  <a:ext uri="{FF2B5EF4-FFF2-40B4-BE49-F238E27FC236}">
                    <a16:creationId xmlns:a16="http://schemas.microsoft.com/office/drawing/2014/main" id="{B9755292-5555-55ED-F0FE-BCAEE3487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0" y="2704808"/>
                <a:ext cx="4581214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tangolo 2">
            <a:extLst>
              <a:ext uri="{FF2B5EF4-FFF2-40B4-BE49-F238E27FC236}">
                <a16:creationId xmlns:a16="http://schemas.microsoft.com/office/drawing/2014/main" id="{90C11642-C978-5DD7-700A-6BEF62D0CBF7}"/>
              </a:ext>
            </a:extLst>
          </p:cNvPr>
          <p:cNvSpPr/>
          <p:nvPr/>
        </p:nvSpPr>
        <p:spPr>
          <a:xfrm flipH="1">
            <a:off x="1283400" y="1971675"/>
            <a:ext cx="245359" cy="239528"/>
          </a:xfrm>
          <a:prstGeom prst="rect">
            <a:avLst/>
          </a:prstGeom>
          <a:solidFill>
            <a:srgbClr val="D149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0BBC667-D3D2-9274-493C-392DBA7C7E70}"/>
              </a:ext>
            </a:extLst>
          </p:cNvPr>
          <p:cNvSpPr/>
          <p:nvPr/>
        </p:nvSpPr>
        <p:spPr>
          <a:xfrm flipH="1">
            <a:off x="1626300" y="1971675"/>
            <a:ext cx="245359" cy="239528"/>
          </a:xfrm>
          <a:prstGeom prst="rect">
            <a:avLst/>
          </a:prstGeom>
          <a:solidFill>
            <a:srgbClr val="D149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463F576-7875-61B9-F430-1D7A5181BA97}"/>
              </a:ext>
            </a:extLst>
          </p:cNvPr>
          <p:cNvSpPr/>
          <p:nvPr/>
        </p:nvSpPr>
        <p:spPr>
          <a:xfrm flipH="1">
            <a:off x="1969200" y="1971675"/>
            <a:ext cx="245359" cy="239528"/>
          </a:xfrm>
          <a:prstGeom prst="rect">
            <a:avLst/>
          </a:prstGeom>
          <a:solidFill>
            <a:srgbClr val="D149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1D31D37-A757-B523-6DE2-BBA428A0B9DD}"/>
              </a:ext>
            </a:extLst>
          </p:cNvPr>
          <p:cNvSpPr/>
          <p:nvPr/>
        </p:nvSpPr>
        <p:spPr>
          <a:xfrm flipH="1">
            <a:off x="2312100" y="1971675"/>
            <a:ext cx="245359" cy="239528"/>
          </a:xfrm>
          <a:prstGeom prst="rect">
            <a:avLst/>
          </a:prstGeom>
          <a:solidFill>
            <a:srgbClr val="D149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F6508DC-1EFB-76D6-5DEE-674DC624FFE2}"/>
              </a:ext>
            </a:extLst>
          </p:cNvPr>
          <p:cNvSpPr/>
          <p:nvPr/>
        </p:nvSpPr>
        <p:spPr>
          <a:xfrm flipH="1">
            <a:off x="2655000" y="1971675"/>
            <a:ext cx="245359" cy="239528"/>
          </a:xfrm>
          <a:prstGeom prst="rect">
            <a:avLst/>
          </a:prstGeom>
          <a:solidFill>
            <a:srgbClr val="D149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92BC029-FEF2-9271-3B79-B5B071D780B9}"/>
              </a:ext>
            </a:extLst>
          </p:cNvPr>
          <p:cNvSpPr/>
          <p:nvPr/>
        </p:nvSpPr>
        <p:spPr>
          <a:xfrm flipH="1">
            <a:off x="2997900" y="1971675"/>
            <a:ext cx="245359" cy="239528"/>
          </a:xfrm>
          <a:prstGeom prst="rect">
            <a:avLst/>
          </a:prstGeom>
          <a:solidFill>
            <a:srgbClr val="D149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E9F5729-DAAF-26AC-4953-33459B948FE9}"/>
              </a:ext>
            </a:extLst>
          </p:cNvPr>
          <p:cNvSpPr/>
          <p:nvPr/>
        </p:nvSpPr>
        <p:spPr>
          <a:xfrm flipH="1">
            <a:off x="1283400" y="2296250"/>
            <a:ext cx="245359" cy="239528"/>
          </a:xfrm>
          <a:prstGeom prst="rect">
            <a:avLst/>
          </a:prstGeom>
          <a:solidFill>
            <a:srgbClr val="D149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5498D90-320A-65CD-C8D9-58E6E9F7606F}"/>
              </a:ext>
            </a:extLst>
          </p:cNvPr>
          <p:cNvSpPr/>
          <p:nvPr/>
        </p:nvSpPr>
        <p:spPr>
          <a:xfrm flipH="1">
            <a:off x="1626300" y="2296250"/>
            <a:ext cx="245359" cy="239528"/>
          </a:xfrm>
          <a:prstGeom prst="rect">
            <a:avLst/>
          </a:prstGeom>
          <a:solidFill>
            <a:srgbClr val="D149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9DFFA25-C34B-ED2D-0948-4EA5380B5004}"/>
              </a:ext>
            </a:extLst>
          </p:cNvPr>
          <p:cNvSpPr/>
          <p:nvPr/>
        </p:nvSpPr>
        <p:spPr>
          <a:xfrm flipH="1">
            <a:off x="1969200" y="2296250"/>
            <a:ext cx="245359" cy="239528"/>
          </a:xfrm>
          <a:prstGeom prst="rect">
            <a:avLst/>
          </a:prstGeom>
          <a:solidFill>
            <a:srgbClr val="D149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E4295E3-BD41-7A18-54A9-A0FE6363B90F}"/>
              </a:ext>
            </a:extLst>
          </p:cNvPr>
          <p:cNvSpPr/>
          <p:nvPr/>
        </p:nvSpPr>
        <p:spPr>
          <a:xfrm flipH="1">
            <a:off x="2312100" y="2296250"/>
            <a:ext cx="245359" cy="239528"/>
          </a:xfrm>
          <a:prstGeom prst="rect">
            <a:avLst/>
          </a:prstGeom>
          <a:solidFill>
            <a:srgbClr val="D149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200D8C3E-2AC0-8A46-C489-234B1CE4F0FA}"/>
              </a:ext>
            </a:extLst>
          </p:cNvPr>
          <p:cNvSpPr/>
          <p:nvPr/>
        </p:nvSpPr>
        <p:spPr>
          <a:xfrm flipH="1">
            <a:off x="2655000" y="2296250"/>
            <a:ext cx="245359" cy="239528"/>
          </a:xfrm>
          <a:prstGeom prst="rect">
            <a:avLst/>
          </a:prstGeom>
          <a:solidFill>
            <a:srgbClr val="D149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B5B5828B-ABB7-5FF5-88A6-7FFBB046BFB6}"/>
              </a:ext>
            </a:extLst>
          </p:cNvPr>
          <p:cNvSpPr/>
          <p:nvPr/>
        </p:nvSpPr>
        <p:spPr>
          <a:xfrm flipH="1">
            <a:off x="2997900" y="2296250"/>
            <a:ext cx="245359" cy="239528"/>
          </a:xfrm>
          <a:prstGeom prst="rect">
            <a:avLst/>
          </a:prstGeom>
          <a:solidFill>
            <a:srgbClr val="D149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Google Shape;711;p56">
                <a:extLst>
                  <a:ext uri="{FF2B5EF4-FFF2-40B4-BE49-F238E27FC236}">
                    <a16:creationId xmlns:a16="http://schemas.microsoft.com/office/drawing/2014/main" id="{5A2D8AC1-A71C-9E64-AE2E-FA228FB72B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1390" y="3575342"/>
                <a:ext cx="458121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Poppins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139700" indent="0">
                  <a:spcBef>
                    <a:spcPts val="1000"/>
                  </a:spcBef>
                  <a:buFont typeface="Poppins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it-IT" sz="1800" b="1" i="1" dirty="0" smtClean="0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it-IT" sz="1800" b="1" i="1" dirty="0" smtClean="0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it-IT" sz="1800" b="1" i="1" dirty="0" smtClean="0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800" b="1">
                  <a:solidFill>
                    <a:srgbClr val="757575"/>
                  </a:solidFill>
                </a:endParaRPr>
              </a:p>
            </p:txBody>
          </p:sp>
        </mc:Choice>
        <mc:Fallback xmlns="">
          <p:sp>
            <p:nvSpPr>
              <p:cNvPr id="18" name="Google Shape;711;p56">
                <a:extLst>
                  <a:ext uri="{FF2B5EF4-FFF2-40B4-BE49-F238E27FC236}">
                    <a16:creationId xmlns:a16="http://schemas.microsoft.com/office/drawing/2014/main" id="{5A2D8AC1-A71C-9E64-AE2E-FA228FB72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0" y="3575342"/>
                <a:ext cx="4581214" cy="369332"/>
              </a:xfrm>
              <a:prstGeom prst="rect">
                <a:avLst/>
              </a:prstGeom>
              <a:blipFill>
                <a:blip r:embed="rId5"/>
                <a:stretch>
                  <a:fillRect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Google Shape;711;p56">
                <a:extLst>
                  <a:ext uri="{FF2B5EF4-FFF2-40B4-BE49-F238E27FC236}">
                    <a16:creationId xmlns:a16="http://schemas.microsoft.com/office/drawing/2014/main" id="{F8268FB3-84F5-B75C-090E-E2E7748FD7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9852" y="3295023"/>
                <a:ext cx="458121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Poppins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139700" indent="0">
                  <a:spcBef>
                    <a:spcPts val="1000"/>
                  </a:spcBef>
                  <a:buFont typeface="Poppins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it-IT" sz="1800" b="1" i="1" dirty="0" smtClean="0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</m:oMath>
                  </m:oMathPara>
                </a14:m>
                <a:endParaRPr lang="it-IT" sz="1800" b="1">
                  <a:solidFill>
                    <a:srgbClr val="757575"/>
                  </a:solidFill>
                </a:endParaRPr>
              </a:p>
            </p:txBody>
          </p:sp>
        </mc:Choice>
        <mc:Fallback xmlns="">
          <p:sp>
            <p:nvSpPr>
              <p:cNvPr id="19" name="Google Shape;711;p56">
                <a:extLst>
                  <a:ext uri="{FF2B5EF4-FFF2-40B4-BE49-F238E27FC236}">
                    <a16:creationId xmlns:a16="http://schemas.microsoft.com/office/drawing/2014/main" id="{F8268FB3-84F5-B75C-090E-E2E7748FD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52" y="3295023"/>
                <a:ext cx="4581214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Google Shape;711;p56">
                <a:extLst>
                  <a:ext uri="{FF2B5EF4-FFF2-40B4-BE49-F238E27FC236}">
                    <a16:creationId xmlns:a16="http://schemas.microsoft.com/office/drawing/2014/main" id="{35231E04-B24C-361C-B947-0153946D16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1390" y="3014704"/>
                <a:ext cx="4581214" cy="3149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Poppins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139700" indent="0">
                  <a:spcBef>
                    <a:spcPts val="1000"/>
                  </a:spcBef>
                  <a:buFont typeface="Poppins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it-IT" sz="1800" b="1" i="1" dirty="0" smtClean="0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it-IT" sz="1800" b="1" i="1" dirty="0" smtClean="0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it-IT" sz="1800" b="1" i="1" dirty="0" smtClean="0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1800" b="1" i="1" dirty="0" smtClean="0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it-IT" sz="1800" b="1" i="1" dirty="0" smtClean="0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800" b="1">
                  <a:solidFill>
                    <a:srgbClr val="757575"/>
                  </a:solidFill>
                </a:endParaRPr>
              </a:p>
            </p:txBody>
          </p:sp>
        </mc:Choice>
        <mc:Fallback xmlns="">
          <p:sp>
            <p:nvSpPr>
              <p:cNvPr id="20" name="Google Shape;711;p56">
                <a:extLst>
                  <a:ext uri="{FF2B5EF4-FFF2-40B4-BE49-F238E27FC236}">
                    <a16:creationId xmlns:a16="http://schemas.microsoft.com/office/drawing/2014/main" id="{35231E04-B24C-361C-B947-0153946D1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0" y="3014704"/>
                <a:ext cx="4581214" cy="314992"/>
              </a:xfrm>
              <a:prstGeom prst="rect">
                <a:avLst/>
              </a:prstGeom>
              <a:blipFill>
                <a:blip r:embed="rId7"/>
                <a:stretch>
                  <a:fillRect b="-490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71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  <p:bldP spid="14" grpId="1" animBg="1"/>
      <p:bldP spid="15" grpId="0" animBg="1"/>
      <p:bldP spid="15" grpId="1" animBg="1"/>
      <p:bldP spid="18" grpId="0"/>
      <p:bldP spid="19" grpId="0"/>
      <p:bldP spid="2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0B39941-FD21-4BC4-C682-7EFF2A84F846}"/>
              </a:ext>
            </a:extLst>
          </p:cNvPr>
          <p:cNvSpPr txBox="1"/>
          <p:nvPr/>
        </p:nvSpPr>
        <p:spPr>
          <a:xfrm>
            <a:off x="6267975" y="3865181"/>
            <a:ext cx="601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indent="0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F466A606-ECC3-C78E-18C5-526509506807}"/>
              </a:ext>
            </a:extLst>
          </p:cNvPr>
          <p:cNvSpPr/>
          <p:nvPr/>
        </p:nvSpPr>
        <p:spPr>
          <a:xfrm flipH="1">
            <a:off x="6455310" y="3960947"/>
            <a:ext cx="227209" cy="201358"/>
          </a:xfrm>
          <a:prstGeom prst="rect">
            <a:avLst/>
          </a:prstGeom>
          <a:solidFill>
            <a:srgbClr val="D149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D3AC4045-E577-9BB5-C9BE-F348E60F0E7D}"/>
              </a:ext>
            </a:extLst>
          </p:cNvPr>
          <p:cNvSpPr/>
          <p:nvPr/>
        </p:nvSpPr>
        <p:spPr>
          <a:xfrm flipH="1">
            <a:off x="5263050" y="3962499"/>
            <a:ext cx="227209" cy="201358"/>
          </a:xfrm>
          <a:prstGeom prst="rect">
            <a:avLst/>
          </a:prstGeom>
          <a:solidFill>
            <a:srgbClr val="D149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74BBAD0D-6893-F463-A915-8CB16738567D}"/>
              </a:ext>
            </a:extLst>
          </p:cNvPr>
          <p:cNvSpPr/>
          <p:nvPr/>
        </p:nvSpPr>
        <p:spPr>
          <a:xfrm flipH="1">
            <a:off x="4482361" y="3954107"/>
            <a:ext cx="227209" cy="201358"/>
          </a:xfrm>
          <a:prstGeom prst="rect">
            <a:avLst/>
          </a:prstGeom>
          <a:solidFill>
            <a:srgbClr val="D149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10AD12D3-3104-9CCD-83C8-A52EB9AC015E}"/>
              </a:ext>
            </a:extLst>
          </p:cNvPr>
          <p:cNvSpPr/>
          <p:nvPr/>
        </p:nvSpPr>
        <p:spPr>
          <a:xfrm flipH="1">
            <a:off x="3477091" y="3952473"/>
            <a:ext cx="227209" cy="201358"/>
          </a:xfrm>
          <a:prstGeom prst="rect">
            <a:avLst/>
          </a:prstGeom>
          <a:solidFill>
            <a:srgbClr val="D149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9FBDB296-56CD-BF4F-1312-C9117CAFD0F4}"/>
              </a:ext>
            </a:extLst>
          </p:cNvPr>
          <p:cNvSpPr/>
          <p:nvPr/>
        </p:nvSpPr>
        <p:spPr>
          <a:xfrm flipH="1">
            <a:off x="2708047" y="3945454"/>
            <a:ext cx="227209" cy="201358"/>
          </a:xfrm>
          <a:prstGeom prst="rect">
            <a:avLst/>
          </a:prstGeom>
          <a:solidFill>
            <a:srgbClr val="D149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C051BB47-1F05-AEFC-7103-21F7A2214543}"/>
              </a:ext>
            </a:extLst>
          </p:cNvPr>
          <p:cNvSpPr/>
          <p:nvPr/>
        </p:nvSpPr>
        <p:spPr>
          <a:xfrm flipH="1">
            <a:off x="1519896" y="3936489"/>
            <a:ext cx="227209" cy="201358"/>
          </a:xfrm>
          <a:prstGeom prst="rect">
            <a:avLst/>
          </a:prstGeom>
          <a:solidFill>
            <a:srgbClr val="D149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7059A943-6589-B26C-82DA-BEF87C2CC46C}"/>
              </a:ext>
            </a:extLst>
          </p:cNvPr>
          <p:cNvSpPr txBox="1"/>
          <p:nvPr/>
        </p:nvSpPr>
        <p:spPr>
          <a:xfrm>
            <a:off x="3286976" y="3852170"/>
            <a:ext cx="545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indent="0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C12D1B9-45A2-3A97-8A5D-B8D9CC645332}"/>
              </a:ext>
            </a:extLst>
          </p:cNvPr>
          <p:cNvSpPr txBox="1"/>
          <p:nvPr/>
        </p:nvSpPr>
        <p:spPr>
          <a:xfrm>
            <a:off x="5068332" y="3868486"/>
            <a:ext cx="601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indent="0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</a:t>
            </a:r>
          </a:p>
        </p:txBody>
      </p:sp>
      <p:sp>
        <p:nvSpPr>
          <p:cNvPr id="712" name="Google Shape;712;p56"/>
          <p:cNvSpPr txBox="1">
            <a:spLocks noGrp="1"/>
          </p:cNvSpPr>
          <p:nvPr>
            <p:ph type="title" idx="4"/>
          </p:nvPr>
        </p:nvSpPr>
        <p:spPr>
          <a:xfrm>
            <a:off x="408476" y="7327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Inversa della BBWT</a:t>
            </a:r>
            <a:endParaRPr/>
          </a:p>
        </p:txBody>
      </p:sp>
      <p:sp>
        <p:nvSpPr>
          <p:cNvPr id="713" name="Google Shape;713;p56"/>
          <p:cNvSpPr/>
          <p:nvPr/>
        </p:nvSpPr>
        <p:spPr>
          <a:xfrm>
            <a:off x="6267975" y="-12285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6"/>
          <p:cNvSpPr/>
          <p:nvPr/>
        </p:nvSpPr>
        <p:spPr>
          <a:xfrm>
            <a:off x="7793225" y="38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E0751E9C-D7C3-50EF-CD2E-00AE624FCE90}"/>
                  </a:ext>
                </a:extLst>
              </p:cNvPr>
              <p:cNvSpPr txBox="1"/>
              <p:nvPr/>
            </p:nvSpPr>
            <p:spPr>
              <a:xfrm>
                <a:off x="408476" y="1348266"/>
                <a:ext cx="79868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39700" lvl="0" indent="0">
                  <a:spcBef>
                    <a:spcPts val="1000"/>
                  </a:spcBef>
                  <a:buNone/>
                </a:pPr>
                <a:r>
                  <a:rPr lang="it-IT" sz="1800">
                    <a:solidFill>
                      <a:srgbClr val="757575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Tramite i cicli ed </a:t>
                </a:r>
                <a14:m>
                  <m:oMath xmlns:m="http://schemas.openxmlformats.org/officeDocument/2006/math">
                    <m:r>
                      <a:rPr lang="it-IT" sz="1800" b="1" i="1" dirty="0" smtClean="0">
                        <a:solidFill>
                          <a:srgbClr val="757575"/>
                        </a:solidFill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it-IT" sz="1800">
                    <a:solidFill>
                      <a:srgbClr val="757575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 è possibile ricostruire </a:t>
                </a:r>
                <a14:m>
                  <m:oMath xmlns:m="http://schemas.openxmlformats.org/officeDocument/2006/math">
                    <m:r>
                      <a:rPr lang="it-IT" sz="1800" b="1" i="1" dirty="0" smtClean="0">
                        <a:solidFill>
                          <a:srgbClr val="757575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it-IT" sz="1800">
                    <a:solidFill>
                      <a:srgbClr val="757575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E0751E9C-D7C3-50EF-CD2E-00AE624FC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76" y="1348266"/>
                <a:ext cx="7986888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711;p56">
                <a:extLst>
                  <a:ext uri="{FF2B5EF4-FFF2-40B4-BE49-F238E27FC236}">
                    <a16:creationId xmlns:a16="http://schemas.microsoft.com/office/drawing/2014/main" id="{B9755292-5555-55ED-F0FE-BCAEE3487A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8076" y="1717598"/>
                <a:ext cx="1567080" cy="1258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Poppins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139700" indent="0">
                  <a:spcBef>
                    <a:spcPts val="1000"/>
                  </a:spcBef>
                  <a:buFont typeface="Poppins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it-IT" sz="1800" b="1" i="1" dirty="0" smtClean="0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it-IT" sz="1800" b="1">
                  <a:solidFill>
                    <a:srgbClr val="757575"/>
                  </a:solidFill>
                </a:endParaRPr>
              </a:p>
              <a:p>
                <a:pPr marL="139700" indent="0">
                  <a:spcBef>
                    <a:spcPts val="1000"/>
                  </a:spcBef>
                  <a:buFont typeface="Poppins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it-IT" sz="1800" b="1" i="1" dirty="0" smtClean="0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it-IT" sz="1800" b="1" i="1" dirty="0" smtClean="0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it-IT" sz="1800" b="1" i="1" dirty="0" smtClean="0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1800" b="1" i="1" dirty="0" smtClean="0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it-IT" sz="1800" b="1" i="1" dirty="0" smtClean="0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800" b="1">
                  <a:solidFill>
                    <a:srgbClr val="757575"/>
                  </a:solidFill>
                </a:endParaRPr>
              </a:p>
              <a:p>
                <a:pPr marL="139700" indent="0">
                  <a:spcBef>
                    <a:spcPts val="1000"/>
                  </a:spcBef>
                  <a:buFont typeface="Poppins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it-IT" sz="1800" b="1" i="1" dirty="0" smtClean="0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</m:oMath>
                  </m:oMathPara>
                </a14:m>
                <a:endParaRPr lang="it-IT" sz="1800" b="1">
                  <a:solidFill>
                    <a:srgbClr val="757575"/>
                  </a:solidFill>
                </a:endParaRPr>
              </a:p>
              <a:p>
                <a:pPr marL="139700" indent="0">
                  <a:spcBef>
                    <a:spcPts val="1000"/>
                  </a:spcBef>
                  <a:buFont typeface="Poppins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it-IT" sz="1800" b="1" i="1" dirty="0" smtClean="0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it-IT" sz="1800" b="1" i="1" dirty="0" smtClean="0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it-IT" sz="1800" b="1" i="1" dirty="0" smtClean="0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800" b="1">
                  <a:solidFill>
                    <a:srgbClr val="757575"/>
                  </a:solidFill>
                </a:endParaRPr>
              </a:p>
            </p:txBody>
          </p:sp>
        </mc:Choice>
        <mc:Fallback xmlns="">
          <p:sp>
            <p:nvSpPr>
              <p:cNvPr id="2" name="Google Shape;711;p56">
                <a:extLst>
                  <a:ext uri="{FF2B5EF4-FFF2-40B4-BE49-F238E27FC236}">
                    <a16:creationId xmlns:a16="http://schemas.microsoft.com/office/drawing/2014/main" id="{B9755292-5555-55ED-F0FE-BCAEE3487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76" y="1717598"/>
                <a:ext cx="1567080" cy="1258962"/>
              </a:xfrm>
              <a:prstGeom prst="rect">
                <a:avLst/>
              </a:prstGeom>
              <a:blipFill>
                <a:blip r:embed="rId4"/>
                <a:stretch>
                  <a:fillRect b="-24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711;p56">
            <a:extLst>
              <a:ext uri="{FF2B5EF4-FFF2-40B4-BE49-F238E27FC236}">
                <a16:creationId xmlns:a16="http://schemas.microsoft.com/office/drawing/2014/main" id="{7740EB1C-D049-6BE1-87FE-99FF3C02E781}"/>
              </a:ext>
            </a:extLst>
          </p:cNvPr>
          <p:cNvSpPr txBox="1">
            <a:spLocks/>
          </p:cNvSpPr>
          <p:nvPr/>
        </p:nvSpPr>
        <p:spPr>
          <a:xfrm>
            <a:off x="2957019" y="1709548"/>
            <a:ext cx="5080001" cy="1258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it-IT" sz="1800" b="1">
                <a:solidFill>
                  <a:srgbClr val="757575"/>
                </a:solidFill>
              </a:rPr>
              <a:t>1	2	3	4	5	6	</a:t>
            </a:r>
            <a:r>
              <a:rPr lang="it-IT" sz="1800">
                <a:solidFill>
                  <a:srgbClr val="757575"/>
                </a:solidFill>
                <a:cs typeface="Poppins" panose="00000500000000000000" pitchFamily="2" charset="0"/>
              </a:rPr>
              <a:t> </a:t>
            </a:r>
          </a:p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it-IT" sz="1800">
                <a:solidFill>
                  <a:srgbClr val="757575"/>
                </a:solidFill>
                <a:cs typeface="Poppins" panose="00000500000000000000" pitchFamily="2" charset="0"/>
              </a:rPr>
              <a:t>a	n	n	b	a	a</a:t>
            </a:r>
            <a:endParaRPr lang="it-IT" sz="1800" b="1">
              <a:solidFill>
                <a:srgbClr val="75757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BEDD9FCA-E54B-431D-0762-2133B9BA22A2}"/>
                  </a:ext>
                </a:extLst>
              </p:cNvPr>
              <p:cNvSpPr txBox="1"/>
              <p:nvPr/>
            </p:nvSpPr>
            <p:spPr>
              <a:xfrm>
                <a:off x="5928271" y="3330402"/>
                <a:ext cx="12812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39700" indent="0">
                  <a:spcBef>
                    <a:spcPts val="1000"/>
                  </a:spcBef>
                  <a:buFont typeface="Poppins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it-IT" sz="1800" b="1" i="1" dirty="0" smtClean="0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it-IT" sz="1800" b="1">
                  <a:solidFill>
                    <a:srgbClr val="757575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BEDD9FCA-E54B-431D-0762-2133B9BA2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271" y="3330402"/>
                <a:ext cx="1281288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A3CAFD1-EAE7-4DF9-6FDD-F23D6113298B}"/>
                  </a:ext>
                </a:extLst>
              </p:cNvPr>
              <p:cNvSpPr txBox="1"/>
              <p:nvPr/>
            </p:nvSpPr>
            <p:spPr>
              <a:xfrm>
                <a:off x="4154311" y="3330402"/>
                <a:ext cx="15288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39700" indent="0">
                  <a:spcBef>
                    <a:spcPts val="1000"/>
                  </a:spcBef>
                  <a:buFont typeface="Poppins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it-IT" sz="1800" b="1" i="1" dirty="0" smtClean="0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it-IT" sz="1800" b="1">
                  <a:solidFill>
                    <a:srgbClr val="757575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A3CAFD1-EAE7-4DF9-6FDD-F23D61132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311" y="3330402"/>
                <a:ext cx="1528897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CAF8BE90-9B00-287C-6ACF-46A1186BE8C2}"/>
              </a:ext>
            </a:extLst>
          </p:cNvPr>
          <p:cNvSpPr txBox="1"/>
          <p:nvPr/>
        </p:nvSpPr>
        <p:spPr>
          <a:xfrm>
            <a:off x="4287791" y="3865181"/>
            <a:ext cx="481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indent="0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14EF24E-32BD-3DD9-3991-53E8457149C2}"/>
                  </a:ext>
                </a:extLst>
              </p:cNvPr>
              <p:cNvSpPr txBox="1"/>
              <p:nvPr/>
            </p:nvSpPr>
            <p:spPr>
              <a:xfrm>
                <a:off x="2380351" y="3326688"/>
                <a:ext cx="15288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39700" indent="0">
                  <a:spcBef>
                    <a:spcPts val="1000"/>
                  </a:spcBef>
                  <a:buFont typeface="Poppins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it-IT" sz="1800" b="1" i="1" dirty="0" smtClean="0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</m:oMath>
                  </m:oMathPara>
                </a14:m>
                <a:endParaRPr lang="it-IT" sz="1800" b="1">
                  <a:solidFill>
                    <a:srgbClr val="757575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14EF24E-32BD-3DD9-3991-53E845714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351" y="3326688"/>
                <a:ext cx="1528897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F5922742-3EC9-04D8-9F78-E36D0D0CF7FB}"/>
              </a:ext>
            </a:extLst>
          </p:cNvPr>
          <p:cNvSpPr txBox="1"/>
          <p:nvPr/>
        </p:nvSpPr>
        <p:spPr>
          <a:xfrm>
            <a:off x="2516150" y="3861467"/>
            <a:ext cx="545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indent="0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BE32D9A-B55F-6B9B-1961-5F23953C3A45}"/>
              </a:ext>
            </a:extLst>
          </p:cNvPr>
          <p:cNvSpPr txBox="1"/>
          <p:nvPr/>
        </p:nvSpPr>
        <p:spPr>
          <a:xfrm>
            <a:off x="1332561" y="3861467"/>
            <a:ext cx="601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indent="0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13FE059-2511-C15D-1DA9-252418916999}"/>
                  </a:ext>
                </a:extLst>
              </p:cNvPr>
              <p:cNvSpPr txBox="1"/>
              <p:nvPr/>
            </p:nvSpPr>
            <p:spPr>
              <a:xfrm>
                <a:off x="992857" y="3326688"/>
                <a:ext cx="12812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39700" indent="0">
                  <a:spcBef>
                    <a:spcPts val="1000"/>
                  </a:spcBef>
                  <a:buFont typeface="Poppins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it-IT" sz="1800" b="1" i="1" dirty="0" smtClean="0">
                          <a:solidFill>
                            <a:srgbClr val="75757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1" i="1" dirty="0" smtClean="0">
                              <a:solidFill>
                                <a:srgbClr val="757575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</m:oMath>
                  </m:oMathPara>
                </a14:m>
                <a:endParaRPr lang="it-IT" sz="1800" b="1">
                  <a:solidFill>
                    <a:srgbClr val="757575"/>
                  </a:solidFill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13FE059-2511-C15D-1DA9-252418916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57" y="3326688"/>
                <a:ext cx="1281288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6E11EF2-722D-9B2C-620D-3A0B09F3A7C6}"/>
              </a:ext>
            </a:extLst>
          </p:cNvPr>
          <p:cNvSpPr txBox="1"/>
          <p:nvPr/>
        </p:nvSpPr>
        <p:spPr>
          <a:xfrm>
            <a:off x="500231" y="4393968"/>
            <a:ext cx="79868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indent="0">
              <a:spcBef>
                <a:spcPts val="1000"/>
              </a:spcBef>
              <a:buNone/>
            </a:pPr>
            <a:r>
              <a:rPr lang="it-IT" sz="180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 il ciclo contiene più di un elemento, si parte dal secondo fino all’ultimo e poi segue il primo.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D201D42-62B6-4C77-F934-7AB9F4C5A714}"/>
              </a:ext>
            </a:extLst>
          </p:cNvPr>
          <p:cNvSpPr/>
          <p:nvPr/>
        </p:nvSpPr>
        <p:spPr>
          <a:xfrm>
            <a:off x="3100736" y="1945875"/>
            <a:ext cx="299148" cy="931914"/>
          </a:xfrm>
          <a:prstGeom prst="rect">
            <a:avLst/>
          </a:prstGeom>
          <a:solidFill>
            <a:srgbClr val="D149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2898ED47-FB18-DF36-989D-D5319D80563F}"/>
              </a:ext>
            </a:extLst>
          </p:cNvPr>
          <p:cNvSpPr/>
          <p:nvPr/>
        </p:nvSpPr>
        <p:spPr>
          <a:xfrm>
            <a:off x="6032634" y="3380470"/>
            <a:ext cx="1122545" cy="325256"/>
          </a:xfrm>
          <a:prstGeom prst="rect">
            <a:avLst/>
          </a:prstGeom>
          <a:solidFill>
            <a:srgbClr val="D149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619B8146-9FCA-BDDA-DE50-8834BA96B5CB}"/>
              </a:ext>
            </a:extLst>
          </p:cNvPr>
          <p:cNvSpPr/>
          <p:nvPr/>
        </p:nvSpPr>
        <p:spPr>
          <a:xfrm>
            <a:off x="3883665" y="1955618"/>
            <a:ext cx="299148" cy="931914"/>
          </a:xfrm>
          <a:prstGeom prst="rect">
            <a:avLst/>
          </a:prstGeom>
          <a:solidFill>
            <a:srgbClr val="D149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B85DF9B7-EB03-667E-EBF6-9B1ACA11AC75}"/>
              </a:ext>
            </a:extLst>
          </p:cNvPr>
          <p:cNvSpPr/>
          <p:nvPr/>
        </p:nvSpPr>
        <p:spPr>
          <a:xfrm>
            <a:off x="4769184" y="1923474"/>
            <a:ext cx="299148" cy="931914"/>
          </a:xfrm>
          <a:prstGeom prst="rect">
            <a:avLst/>
          </a:prstGeom>
          <a:solidFill>
            <a:srgbClr val="D149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4FD6DFB8-DFF0-5436-7B9D-B04DE3809C6C}"/>
              </a:ext>
            </a:extLst>
          </p:cNvPr>
          <p:cNvSpPr/>
          <p:nvPr/>
        </p:nvSpPr>
        <p:spPr>
          <a:xfrm>
            <a:off x="5733486" y="1923474"/>
            <a:ext cx="299148" cy="931914"/>
          </a:xfrm>
          <a:prstGeom prst="rect">
            <a:avLst/>
          </a:prstGeom>
          <a:solidFill>
            <a:srgbClr val="D149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4049BAFF-8D22-1A23-7B73-75FED960A637}"/>
              </a:ext>
            </a:extLst>
          </p:cNvPr>
          <p:cNvSpPr/>
          <p:nvPr/>
        </p:nvSpPr>
        <p:spPr>
          <a:xfrm>
            <a:off x="6618450" y="1945875"/>
            <a:ext cx="299148" cy="931914"/>
          </a:xfrm>
          <a:prstGeom prst="rect">
            <a:avLst/>
          </a:prstGeom>
          <a:solidFill>
            <a:srgbClr val="D149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D5A560D0-B330-573B-CCB7-FCB9ED9F47F3}"/>
              </a:ext>
            </a:extLst>
          </p:cNvPr>
          <p:cNvSpPr/>
          <p:nvPr/>
        </p:nvSpPr>
        <p:spPr>
          <a:xfrm>
            <a:off x="7535004" y="1933576"/>
            <a:ext cx="299148" cy="931914"/>
          </a:xfrm>
          <a:prstGeom prst="rect">
            <a:avLst/>
          </a:prstGeom>
          <a:solidFill>
            <a:srgbClr val="D149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D7B1C163-1DF9-2C07-673B-35CEC670B87F}"/>
              </a:ext>
            </a:extLst>
          </p:cNvPr>
          <p:cNvSpPr/>
          <p:nvPr/>
        </p:nvSpPr>
        <p:spPr>
          <a:xfrm>
            <a:off x="4397531" y="3380470"/>
            <a:ext cx="1122545" cy="325256"/>
          </a:xfrm>
          <a:prstGeom prst="rect">
            <a:avLst/>
          </a:prstGeom>
          <a:solidFill>
            <a:srgbClr val="D149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19A66E1F-4359-334E-0C10-4EDF78135BD8}"/>
              </a:ext>
            </a:extLst>
          </p:cNvPr>
          <p:cNvSpPr/>
          <p:nvPr/>
        </p:nvSpPr>
        <p:spPr>
          <a:xfrm>
            <a:off x="2591182" y="3370764"/>
            <a:ext cx="1122545" cy="325256"/>
          </a:xfrm>
          <a:prstGeom prst="rect">
            <a:avLst/>
          </a:prstGeom>
          <a:solidFill>
            <a:srgbClr val="D149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DF92B40B-222A-CC3D-201A-8D8FD597130E}"/>
              </a:ext>
            </a:extLst>
          </p:cNvPr>
          <p:cNvSpPr/>
          <p:nvPr/>
        </p:nvSpPr>
        <p:spPr>
          <a:xfrm>
            <a:off x="1093685" y="3364307"/>
            <a:ext cx="1122545" cy="325256"/>
          </a:xfrm>
          <a:prstGeom prst="rect">
            <a:avLst/>
          </a:prstGeom>
          <a:solidFill>
            <a:srgbClr val="D149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429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7" grpId="0"/>
      <p:bldP spid="36" grpId="0"/>
      <p:bldP spid="7" grpId="0"/>
      <p:bldP spid="9" grpId="0"/>
      <p:bldP spid="10" grpId="0"/>
      <p:bldP spid="13" grpId="0" animBg="1"/>
      <p:bldP spid="13" grpId="1" animBg="1"/>
      <p:bldP spid="14" grpId="0" animBg="1"/>
      <p:bldP spid="14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>
            <a:spLocks noGrp="1"/>
          </p:cNvSpPr>
          <p:nvPr>
            <p:ph type="ctrTitle"/>
          </p:nvPr>
        </p:nvSpPr>
        <p:spPr>
          <a:xfrm>
            <a:off x="567037" y="1618150"/>
            <a:ext cx="7785000" cy="12095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Grazie per l’attenzione!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236" name="Google Shape;236;p33"/>
          <p:cNvCxnSpPr>
            <a:cxnSpLocks/>
          </p:cNvCxnSpPr>
          <p:nvPr/>
        </p:nvCxnSpPr>
        <p:spPr>
          <a:xfrm>
            <a:off x="2324887" y="2975575"/>
            <a:ext cx="4229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33"/>
          <p:cNvSpPr/>
          <p:nvPr/>
        </p:nvSpPr>
        <p:spPr>
          <a:xfrm>
            <a:off x="7096000" y="3825650"/>
            <a:ext cx="2981400" cy="2981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3"/>
          <p:cNvSpPr/>
          <p:nvPr/>
        </p:nvSpPr>
        <p:spPr>
          <a:xfrm>
            <a:off x="7707775" y="3165300"/>
            <a:ext cx="381000" cy="38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3"/>
          <p:cNvSpPr/>
          <p:nvPr/>
        </p:nvSpPr>
        <p:spPr>
          <a:xfrm>
            <a:off x="8549975" y="2977775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3"/>
          <p:cNvSpPr/>
          <p:nvPr/>
        </p:nvSpPr>
        <p:spPr>
          <a:xfrm>
            <a:off x="-1081350" y="-635675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3"/>
          <p:cNvSpPr/>
          <p:nvPr/>
        </p:nvSpPr>
        <p:spPr>
          <a:xfrm>
            <a:off x="2361550" y="5395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94CE59FA-0491-8B54-B302-F6236A97D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437" y="493877"/>
            <a:ext cx="3912600" cy="472873"/>
          </a:xfrm>
        </p:spPr>
        <p:txBody>
          <a:bodyPr/>
          <a:lstStyle/>
          <a:p>
            <a:r>
              <a:rPr lang="it-IT"/>
              <a:t>Università degli studi di Salerno</a:t>
            </a:r>
          </a:p>
        </p:txBody>
      </p:sp>
      <p:pic>
        <p:nvPicPr>
          <p:cNvPr id="7" name="Google Shape;1921;p1">
            <a:extLst>
              <a:ext uri="{FF2B5EF4-FFF2-40B4-BE49-F238E27FC236}">
                <a16:creationId xmlns:a16="http://schemas.microsoft.com/office/drawing/2014/main" id="{C2C2B653-C5DC-286D-0B24-43B486B79B8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3437" y="437325"/>
            <a:ext cx="546525" cy="54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34;p33">
            <a:extLst>
              <a:ext uri="{FF2B5EF4-FFF2-40B4-BE49-F238E27FC236}">
                <a16:creationId xmlns:a16="http://schemas.microsoft.com/office/drawing/2014/main" id="{BE6DBD32-B191-6260-2F27-951FDDF4A53B}"/>
              </a:ext>
            </a:extLst>
          </p:cNvPr>
          <p:cNvSpPr txBox="1">
            <a:spLocks/>
          </p:cNvSpPr>
          <p:nvPr/>
        </p:nvSpPr>
        <p:spPr>
          <a:xfrm>
            <a:off x="856225" y="3165300"/>
            <a:ext cx="1210700" cy="3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37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it-IT" sz="1800">
                <a:solidFill>
                  <a:srgbClr val="D149CE"/>
                </a:solidFill>
              </a:rPr>
              <a:t>Studenti</a:t>
            </a:r>
          </a:p>
        </p:txBody>
      </p:sp>
      <p:sp>
        <p:nvSpPr>
          <p:cNvPr id="11" name="Google Shape;234;p33">
            <a:extLst>
              <a:ext uri="{FF2B5EF4-FFF2-40B4-BE49-F238E27FC236}">
                <a16:creationId xmlns:a16="http://schemas.microsoft.com/office/drawing/2014/main" id="{67FB495E-83ED-6B47-0CC3-02CC3C9195E6}"/>
              </a:ext>
            </a:extLst>
          </p:cNvPr>
          <p:cNvSpPr txBox="1">
            <a:spLocks/>
          </p:cNvSpPr>
          <p:nvPr/>
        </p:nvSpPr>
        <p:spPr>
          <a:xfrm>
            <a:off x="6104431" y="3165300"/>
            <a:ext cx="1210700" cy="3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37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it-IT" sz="1800">
                <a:solidFill>
                  <a:srgbClr val="D149CE"/>
                </a:solidFill>
              </a:rPr>
              <a:t>Docente</a:t>
            </a:r>
          </a:p>
        </p:txBody>
      </p:sp>
      <p:sp>
        <p:nvSpPr>
          <p:cNvPr id="12" name="Google Shape;283;p36">
            <a:extLst>
              <a:ext uri="{FF2B5EF4-FFF2-40B4-BE49-F238E27FC236}">
                <a16:creationId xmlns:a16="http://schemas.microsoft.com/office/drawing/2014/main" id="{75BDD863-67AE-F8E5-64CD-DD7D2FE1B45E}"/>
              </a:ext>
            </a:extLst>
          </p:cNvPr>
          <p:cNvSpPr txBox="1">
            <a:spLocks/>
          </p:cNvSpPr>
          <p:nvPr/>
        </p:nvSpPr>
        <p:spPr>
          <a:xfrm>
            <a:off x="856225" y="3434049"/>
            <a:ext cx="2981400" cy="128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800" b="0" i="0" u="none" strike="noStrike" cap="none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1400" err="1"/>
              <a:t>Baldi</a:t>
            </a:r>
            <a:r>
              <a:rPr lang="en-US" sz="1400"/>
              <a:t> Antonio</a:t>
            </a:r>
          </a:p>
          <a:p>
            <a:pPr marL="0" indent="0"/>
            <a:r>
              <a:rPr lang="en-US" sz="1400"/>
              <a:t>Cirillo Antonio</a:t>
            </a:r>
          </a:p>
          <a:p>
            <a:pPr marL="0" indent="0"/>
            <a:r>
              <a:rPr lang="en-US" sz="1400"/>
              <a:t>Sabato Vincenzo</a:t>
            </a:r>
          </a:p>
          <a:p>
            <a:pPr marL="0" indent="0"/>
            <a:r>
              <a:rPr lang="en-US" sz="1400" err="1"/>
              <a:t>Strianese</a:t>
            </a:r>
            <a:r>
              <a:rPr lang="en-US" sz="1400"/>
              <a:t> Davide Benedetto</a:t>
            </a:r>
          </a:p>
        </p:txBody>
      </p:sp>
      <p:sp>
        <p:nvSpPr>
          <p:cNvPr id="13" name="Google Shape;283;p36">
            <a:extLst>
              <a:ext uri="{FF2B5EF4-FFF2-40B4-BE49-F238E27FC236}">
                <a16:creationId xmlns:a16="http://schemas.microsoft.com/office/drawing/2014/main" id="{F753B12B-380D-9537-18F8-F82FE413C73B}"/>
              </a:ext>
            </a:extLst>
          </p:cNvPr>
          <p:cNvSpPr txBox="1">
            <a:spLocks/>
          </p:cNvSpPr>
          <p:nvPr/>
        </p:nvSpPr>
        <p:spPr>
          <a:xfrm>
            <a:off x="4796707" y="3461999"/>
            <a:ext cx="2518424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800" b="0" i="0" u="none" strike="noStrike" cap="none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r"/>
            <a:r>
              <a:rPr lang="en-US" sz="1400" err="1"/>
              <a:t>Carpentieri</a:t>
            </a:r>
            <a:r>
              <a:rPr lang="en-US" sz="1400"/>
              <a:t> Bruno</a:t>
            </a:r>
          </a:p>
        </p:txBody>
      </p:sp>
    </p:spTree>
    <p:extLst>
      <p:ext uri="{BB962C8B-B14F-4D97-AF65-F5344CB8AC3E}">
        <p14:creationId xmlns:p14="http://schemas.microsoft.com/office/powerpoint/2010/main" val="324651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6"/>
          <p:cNvSpPr txBox="1">
            <a:spLocks noGrp="1"/>
          </p:cNvSpPr>
          <p:nvPr>
            <p:ph type="title" idx="4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Perche </a:t>
            </a:r>
            <a:r>
              <a:rPr lang="en" err="1"/>
              <a:t>usarla</a:t>
            </a:r>
            <a:r>
              <a:rPr lang="en"/>
              <a:t>?</a:t>
            </a:r>
          </a:p>
        </p:txBody>
      </p:sp>
      <p:sp>
        <p:nvSpPr>
          <p:cNvPr id="713" name="Google Shape;713;p56"/>
          <p:cNvSpPr/>
          <p:nvPr/>
        </p:nvSpPr>
        <p:spPr>
          <a:xfrm>
            <a:off x="6267975" y="-12285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6"/>
          <p:cNvSpPr/>
          <p:nvPr/>
        </p:nvSpPr>
        <p:spPr>
          <a:xfrm>
            <a:off x="7793225" y="38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11;p56">
            <a:extLst>
              <a:ext uri="{FF2B5EF4-FFF2-40B4-BE49-F238E27FC236}">
                <a16:creationId xmlns:a16="http://schemas.microsoft.com/office/drawing/2014/main" id="{0495B2D0-20F7-55D9-81EC-6364EA784BAE}"/>
              </a:ext>
            </a:extLst>
          </p:cNvPr>
          <p:cNvSpPr txBox="1">
            <a:spLocks/>
          </p:cNvSpPr>
          <p:nvPr/>
        </p:nvSpPr>
        <p:spPr>
          <a:xfrm>
            <a:off x="713225" y="947483"/>
            <a:ext cx="7723518" cy="335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 algn="ctr">
              <a:spcBef>
                <a:spcPts val="1000"/>
              </a:spcBef>
              <a:buNone/>
            </a:pPr>
            <a:r>
              <a:rPr lang="en-US"/>
              <a:t>È un </a:t>
            </a:r>
            <a:r>
              <a:rPr lang="en-US" err="1"/>
              <a:t>metodo</a:t>
            </a:r>
            <a:r>
              <a:rPr lang="en-US"/>
              <a:t> </a:t>
            </a:r>
            <a:r>
              <a:rPr lang="en-US" err="1"/>
              <a:t>usato</a:t>
            </a:r>
            <a:r>
              <a:rPr lang="en-US"/>
              <a:t> per </a:t>
            </a:r>
            <a:r>
              <a:rPr lang="en-US" err="1"/>
              <a:t>algoritmi</a:t>
            </a:r>
            <a:r>
              <a:rPr lang="en-US"/>
              <a:t> di </a:t>
            </a:r>
            <a:r>
              <a:rPr lang="en-US" err="1"/>
              <a:t>compressione</a:t>
            </a:r>
            <a:r>
              <a:rPr lang="en-US"/>
              <a:t> </a:t>
            </a:r>
            <a:r>
              <a:rPr lang="en-US" err="1"/>
              <a:t>loseless</a:t>
            </a:r>
            <a:r>
              <a:rPr lang="en-US"/>
              <a:t>.</a:t>
            </a:r>
          </a:p>
          <a:p>
            <a:pPr marL="139700" indent="0" algn="ctr">
              <a:spcBef>
                <a:spcPts val="1000"/>
              </a:spcBef>
              <a:buNone/>
            </a:pPr>
            <a:r>
              <a:rPr lang="en-US"/>
              <a:t>È </a:t>
            </a:r>
            <a:r>
              <a:rPr lang="en-US" err="1"/>
              <a:t>reversibile</a:t>
            </a:r>
            <a:r>
              <a:rPr lang="en-US"/>
              <a:t> </a:t>
            </a:r>
            <a:r>
              <a:rPr lang="en-US" err="1"/>
              <a:t>quindi</a:t>
            </a:r>
            <a:r>
              <a:rPr lang="en-US"/>
              <a:t>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dati</a:t>
            </a:r>
            <a:r>
              <a:rPr lang="en-US"/>
              <a:t> </a:t>
            </a:r>
            <a:r>
              <a:rPr lang="en-US" err="1"/>
              <a:t>originali</a:t>
            </a:r>
            <a:r>
              <a:rPr lang="en-US"/>
              <a:t> </a:t>
            </a:r>
            <a:r>
              <a:rPr lang="en-US" err="1"/>
              <a:t>possono</a:t>
            </a:r>
            <a:r>
              <a:rPr lang="en-US"/>
              <a:t> </a:t>
            </a:r>
            <a:r>
              <a:rPr lang="en-US" err="1"/>
              <a:t>essere</a:t>
            </a:r>
            <a:r>
              <a:rPr lang="en-US"/>
              <a:t> </a:t>
            </a:r>
            <a:r>
              <a:rPr lang="en-US" err="1"/>
              <a:t>recuperati</a:t>
            </a:r>
            <a:r>
              <a:rPr lang="en-US"/>
              <a:t> </a:t>
            </a:r>
            <a:r>
              <a:rPr lang="en-US" err="1"/>
              <a:t>dalla</a:t>
            </a:r>
            <a:r>
              <a:rPr lang="en-US"/>
              <a:t> </a:t>
            </a:r>
            <a:r>
              <a:rPr lang="en-US" err="1"/>
              <a:t>compressione</a:t>
            </a:r>
            <a:r>
              <a:rPr lang="en-US"/>
              <a:t> </a:t>
            </a:r>
            <a:r>
              <a:rPr lang="en-US" err="1"/>
              <a:t>risultante</a:t>
            </a:r>
            <a:r>
              <a:rPr lang="en-US"/>
              <a:t>.</a:t>
            </a:r>
          </a:p>
          <a:p>
            <a:pPr marL="139700" indent="0" algn="ctr">
              <a:spcBef>
                <a:spcPts val="1000"/>
              </a:spcBef>
              <a:buNone/>
            </a:pPr>
            <a:r>
              <a:rPr lang="en-US" err="1"/>
              <a:t>Migliora</a:t>
            </a:r>
            <a:r>
              <a:rPr lang="en-US"/>
              <a:t> </a:t>
            </a:r>
            <a:r>
              <a:rPr lang="it-IT"/>
              <a:t>l'efficacia</a:t>
            </a:r>
            <a:r>
              <a:rPr lang="en-US"/>
              <a:t> </a:t>
            </a:r>
            <a:r>
              <a:rPr lang="en-US" err="1"/>
              <a:t>della</a:t>
            </a:r>
            <a:r>
              <a:rPr lang="en-US"/>
              <a:t> </a:t>
            </a:r>
            <a:r>
              <a:rPr lang="en-US" err="1"/>
              <a:t>successiva</a:t>
            </a:r>
            <a:r>
              <a:rPr lang="en-US"/>
              <a:t> </a:t>
            </a:r>
            <a:r>
              <a:rPr lang="en-US" err="1"/>
              <a:t>compressione</a:t>
            </a:r>
            <a:r>
              <a:rPr lang="en-US"/>
              <a:t>.</a:t>
            </a:r>
            <a:endParaRPr lang="en-US">
              <a:solidFill>
                <a:srgbClr val="666666"/>
              </a:solidFill>
            </a:endParaRPr>
          </a:p>
          <a:p>
            <a:pPr marL="139700" indent="0">
              <a:spcBef>
                <a:spcPts val="1000"/>
              </a:spcBef>
              <a:buNone/>
            </a:pPr>
            <a:endParaRPr lang="en-US">
              <a:solidFill>
                <a:srgbClr val="666666"/>
              </a:solidFill>
            </a:endParaRPr>
          </a:p>
          <a:p>
            <a:pPr marL="139700" indent="0" algn="ctr">
              <a:spcBef>
                <a:spcPts val="1000"/>
              </a:spcBef>
              <a:buNone/>
            </a:pPr>
            <a:r>
              <a:rPr lang="en-US" err="1">
                <a:solidFill>
                  <a:srgbClr val="666666"/>
                </a:solidFill>
              </a:rPr>
              <a:t>Risultati</a:t>
            </a:r>
            <a:r>
              <a:rPr lang="en-US">
                <a:solidFill>
                  <a:srgbClr val="666666"/>
                </a:solidFill>
              </a:rPr>
              <a:t> </a:t>
            </a:r>
            <a:r>
              <a:rPr lang="en-US" err="1"/>
              <a:t>più</a:t>
            </a:r>
            <a:r>
              <a:rPr lang="en-US"/>
              <a:t> </a:t>
            </a:r>
            <a:r>
              <a:rPr lang="en-US" err="1"/>
              <a:t>efficienti</a:t>
            </a:r>
          </a:p>
          <a:p>
            <a:pPr marL="139700" indent="0">
              <a:spcBef>
                <a:spcPts val="1000"/>
              </a:spcBef>
              <a:buNone/>
            </a:pPr>
            <a:endParaRPr lang="it-IT" b="1">
              <a:solidFill>
                <a:srgbClr val="D149CE"/>
              </a:solidFill>
            </a:endParaRPr>
          </a:p>
          <a:p>
            <a:pPr marL="139700" indent="0">
              <a:spcBef>
                <a:spcPts val="1000"/>
              </a:spcBef>
              <a:buNone/>
            </a:pPr>
            <a:r>
              <a:rPr lang="it-IT" sz="1600" b="1">
                <a:solidFill>
                  <a:srgbClr val="D149CE"/>
                </a:solidFill>
              </a:rPr>
              <a:t>Applicazioni: </a:t>
            </a:r>
            <a:r>
              <a:rPr lang="en-US" err="1">
                <a:solidFill>
                  <a:srgbClr val="666666"/>
                </a:solidFill>
              </a:rPr>
              <a:t>Allineamento</a:t>
            </a:r>
            <a:r>
              <a:rPr lang="en-US">
                <a:solidFill>
                  <a:srgbClr val="666666"/>
                </a:solidFill>
              </a:rPr>
              <a:t> di </a:t>
            </a:r>
            <a:r>
              <a:rPr lang="en-US" err="1">
                <a:solidFill>
                  <a:srgbClr val="666666"/>
                </a:solidFill>
              </a:rPr>
              <a:t>sequenze</a:t>
            </a:r>
            <a:r>
              <a:rPr lang="en-US">
                <a:solidFill>
                  <a:srgbClr val="666666"/>
                </a:solidFill>
              </a:rPr>
              <a:t>, </a:t>
            </a:r>
            <a:r>
              <a:rPr lang="en-US" err="1">
                <a:solidFill>
                  <a:srgbClr val="666666"/>
                </a:solidFill>
              </a:rPr>
              <a:t>compressione</a:t>
            </a:r>
            <a:r>
              <a:rPr lang="en-US">
                <a:solidFill>
                  <a:srgbClr val="666666"/>
                </a:solidFill>
              </a:rPr>
              <a:t> </a:t>
            </a:r>
            <a:r>
              <a:rPr lang="en-US" err="1">
                <a:solidFill>
                  <a:srgbClr val="666666"/>
                </a:solidFill>
              </a:rPr>
              <a:t>immagini</a:t>
            </a:r>
            <a:r>
              <a:rPr lang="en-US">
                <a:solidFill>
                  <a:srgbClr val="666666"/>
                </a:solidFill>
              </a:rPr>
              <a:t>, </a:t>
            </a:r>
            <a:r>
              <a:rPr lang="en-US" err="1">
                <a:solidFill>
                  <a:srgbClr val="666666"/>
                </a:solidFill>
              </a:rPr>
              <a:t>compressione</a:t>
            </a:r>
            <a:r>
              <a:rPr lang="en-US">
                <a:solidFill>
                  <a:srgbClr val="666666"/>
                </a:solidFill>
              </a:rPr>
              <a:t> </a:t>
            </a:r>
            <a:r>
              <a:rPr lang="en-US" err="1">
                <a:solidFill>
                  <a:srgbClr val="666666"/>
                </a:solidFill>
              </a:rPr>
              <a:t>dati</a:t>
            </a:r>
            <a:r>
              <a:rPr lang="en-US">
                <a:solidFill>
                  <a:srgbClr val="666666"/>
                </a:solidFill>
              </a:rPr>
              <a:t>, </a:t>
            </a:r>
            <a:r>
              <a:rPr lang="en-US" err="1">
                <a:solidFill>
                  <a:srgbClr val="666666"/>
                </a:solidFill>
              </a:rPr>
              <a:t>ecc</a:t>
            </a:r>
            <a:r>
              <a:rPr lang="en-US">
                <a:solidFill>
                  <a:srgbClr val="666666"/>
                </a:solidFill>
              </a:rPr>
              <a:t>…</a:t>
            </a:r>
            <a:r>
              <a:rPr lang="it-IT" b="1">
                <a:solidFill>
                  <a:srgbClr val="D149CE"/>
                </a:solidFill>
              </a:rPr>
              <a:t> </a:t>
            </a:r>
          </a:p>
          <a:p>
            <a:pPr marL="139700" indent="0">
              <a:spcBef>
                <a:spcPts val="1000"/>
              </a:spcBef>
              <a:buNone/>
            </a:pPr>
            <a:endParaRPr lang="en-US" sz="1600">
              <a:solidFill>
                <a:srgbClr val="666666"/>
              </a:solidFill>
            </a:endParaRPr>
          </a:p>
          <a:p>
            <a:pPr>
              <a:buNone/>
            </a:pPr>
            <a:r>
              <a:rPr lang="it-IT" sz="1600" b="1">
                <a:solidFill>
                  <a:srgbClr val="D149CE"/>
                </a:solidFill>
              </a:rPr>
              <a:t>Contro</a:t>
            </a:r>
            <a:r>
              <a:rPr lang="it-IT" sz="1800" b="1">
                <a:solidFill>
                  <a:srgbClr val="D149CE"/>
                </a:solidFill>
              </a:rPr>
              <a:t>:  </a:t>
            </a:r>
            <a:r>
              <a:rPr lang="en-US">
                <a:solidFill>
                  <a:srgbClr val="666666"/>
                </a:solidFill>
              </a:rPr>
              <a:t>Non è </a:t>
            </a:r>
            <a:r>
              <a:rPr lang="en-US" err="1">
                <a:solidFill>
                  <a:srgbClr val="666666"/>
                </a:solidFill>
              </a:rPr>
              <a:t>biettiva</a:t>
            </a:r>
            <a:r>
              <a:rPr lang="en-US">
                <a:solidFill>
                  <a:srgbClr val="666666"/>
                </a:solidFill>
              </a:rPr>
              <a:t>, </a:t>
            </a:r>
            <a:r>
              <a:rPr lang="en-US" err="1">
                <a:solidFill>
                  <a:srgbClr val="666666"/>
                </a:solidFill>
              </a:rPr>
              <a:t>bensì</a:t>
            </a:r>
            <a:r>
              <a:rPr lang="en-US">
                <a:solidFill>
                  <a:srgbClr val="666666"/>
                </a:solidFill>
              </a:rPr>
              <a:t> solo </a:t>
            </a:r>
            <a:r>
              <a:rPr lang="en-US" err="1">
                <a:solidFill>
                  <a:srgbClr val="666666"/>
                </a:solidFill>
              </a:rPr>
              <a:t>iniettiva</a:t>
            </a:r>
            <a:r>
              <a:rPr lang="en-US">
                <a:solidFill>
                  <a:srgbClr val="666666"/>
                </a:solidFill>
              </a:rPr>
              <a:t>      </a:t>
            </a:r>
            <a:r>
              <a:rPr lang="en-US" err="1">
                <a:solidFill>
                  <a:srgbClr val="666666"/>
                </a:solidFill>
              </a:rPr>
              <a:t>dati</a:t>
            </a:r>
            <a:r>
              <a:rPr lang="en-US">
                <a:solidFill>
                  <a:srgbClr val="666666"/>
                </a:solidFill>
              </a:rPr>
              <a:t> </a:t>
            </a:r>
            <a:r>
              <a:rPr lang="en-US" err="1">
                <a:solidFill>
                  <a:srgbClr val="666666"/>
                </a:solidFill>
              </a:rPr>
              <a:t>ridondanti</a:t>
            </a:r>
            <a:endParaRPr lang="en-US">
              <a:solidFill>
                <a:srgbClr val="666666"/>
              </a:solidFill>
            </a:endParaRPr>
          </a:p>
        </p:txBody>
      </p:sp>
      <p:sp>
        <p:nvSpPr>
          <p:cNvPr id="12" name="Google Shape;1112;p74">
            <a:extLst>
              <a:ext uri="{FF2B5EF4-FFF2-40B4-BE49-F238E27FC236}">
                <a16:creationId xmlns:a16="http://schemas.microsoft.com/office/drawing/2014/main" id="{56317732-0C73-055C-6B14-1365219BAF46}"/>
              </a:ext>
            </a:extLst>
          </p:cNvPr>
          <p:cNvSpPr/>
          <p:nvPr/>
        </p:nvSpPr>
        <p:spPr>
          <a:xfrm rot="5400000">
            <a:off x="4478162" y="2489746"/>
            <a:ext cx="187625" cy="156000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rgbClr val="D149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12;p74">
            <a:extLst>
              <a:ext uri="{FF2B5EF4-FFF2-40B4-BE49-F238E27FC236}">
                <a16:creationId xmlns:a16="http://schemas.microsoft.com/office/drawing/2014/main" id="{475D6793-AFFB-E0D7-63D0-4F1DCA89CEA3}"/>
              </a:ext>
            </a:extLst>
          </p:cNvPr>
          <p:cNvSpPr/>
          <p:nvPr/>
        </p:nvSpPr>
        <p:spPr>
          <a:xfrm>
            <a:off x="4831504" y="4329083"/>
            <a:ext cx="187625" cy="156000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rgbClr val="D149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26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6"/>
          <p:cNvSpPr txBox="1">
            <a:spLocks noGrp="1"/>
          </p:cNvSpPr>
          <p:nvPr>
            <p:ph type="title" idx="4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Trasformata di </a:t>
            </a:r>
            <a:br>
              <a:rPr lang="en"/>
            </a:br>
            <a:r>
              <a:rPr lang="en"/>
              <a:t>Burrow-Wheleer Biettiva (BBWT)</a:t>
            </a:r>
            <a:endParaRPr lang="it-IT"/>
          </a:p>
        </p:txBody>
      </p:sp>
      <p:sp>
        <p:nvSpPr>
          <p:cNvPr id="713" name="Google Shape;713;p56"/>
          <p:cNvSpPr/>
          <p:nvPr/>
        </p:nvSpPr>
        <p:spPr>
          <a:xfrm>
            <a:off x="6267975" y="-12285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6"/>
          <p:cNvSpPr/>
          <p:nvPr/>
        </p:nvSpPr>
        <p:spPr>
          <a:xfrm>
            <a:off x="7793225" y="38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11;p56">
            <a:extLst>
              <a:ext uri="{FF2B5EF4-FFF2-40B4-BE49-F238E27FC236}">
                <a16:creationId xmlns:a16="http://schemas.microsoft.com/office/drawing/2014/main" id="{0495B2D0-20F7-55D9-81EC-6364EA784BAE}"/>
              </a:ext>
            </a:extLst>
          </p:cNvPr>
          <p:cNvSpPr txBox="1">
            <a:spLocks/>
          </p:cNvSpPr>
          <p:nvPr/>
        </p:nvSpPr>
        <p:spPr>
          <a:xfrm>
            <a:off x="710400" y="1286975"/>
            <a:ext cx="7723518" cy="335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None/>
            </a:pPr>
            <a:r>
              <a:rPr lang="en-US"/>
              <a:t>La </a:t>
            </a:r>
            <a:r>
              <a:rPr lang="en-US" err="1"/>
              <a:t>variante</a:t>
            </a:r>
            <a:r>
              <a:rPr lang="en-US"/>
              <a:t> biettiva della BWT non introduce </a:t>
            </a:r>
            <a:r>
              <a:rPr lang="en-US" err="1"/>
              <a:t>ridondanza</a:t>
            </a:r>
            <a:endParaRPr lang="en-US"/>
          </a:p>
          <a:p>
            <a:pPr marL="139700" indent="0">
              <a:spcBef>
                <a:spcPts val="1000"/>
              </a:spcBef>
              <a:buNone/>
            </a:pPr>
            <a:endParaRPr lang="en-US"/>
          </a:p>
          <a:p>
            <a:pPr marL="139700" indent="0">
              <a:spcBef>
                <a:spcPts val="1000"/>
              </a:spcBef>
              <a:buNone/>
            </a:pPr>
            <a:r>
              <a:rPr lang="en-US" err="1"/>
              <a:t>Utilizza</a:t>
            </a:r>
            <a:r>
              <a:rPr lang="en-US"/>
              <a:t> le parole di Lyndon per la </a:t>
            </a:r>
            <a:r>
              <a:rPr lang="en-US" err="1"/>
              <a:t>fattorizzazione</a:t>
            </a:r>
            <a:r>
              <a:rPr lang="en-US"/>
              <a:t> </a:t>
            </a:r>
            <a:r>
              <a:rPr lang="en-US" err="1"/>
              <a:t>dell’input</a:t>
            </a:r>
            <a:r>
              <a:rPr lang="en-US"/>
              <a:t> secondo il </a:t>
            </a:r>
            <a:r>
              <a:rPr lang="en-US" err="1"/>
              <a:t>teorema</a:t>
            </a:r>
            <a:r>
              <a:rPr lang="en-US"/>
              <a:t> di Chen-Fox-Lyndon </a:t>
            </a:r>
            <a:r>
              <a:rPr lang="en-US" err="1"/>
              <a:t>che</a:t>
            </a:r>
            <a:r>
              <a:rPr lang="en-US"/>
              <a:t> </a:t>
            </a:r>
            <a:r>
              <a:rPr lang="en-US" err="1"/>
              <a:t>enuncia</a:t>
            </a:r>
            <a:r>
              <a:rPr lang="en-US"/>
              <a:t> </a:t>
            </a:r>
            <a:r>
              <a:rPr lang="en-US" err="1"/>
              <a:t>che</a:t>
            </a:r>
            <a:r>
              <a:rPr lang="en-US"/>
              <a:t> tale </a:t>
            </a:r>
            <a:r>
              <a:rPr lang="en-US" err="1"/>
              <a:t>fattorizzazione</a:t>
            </a:r>
            <a:r>
              <a:rPr lang="en-US"/>
              <a:t> </a:t>
            </a:r>
            <a:r>
              <a:rPr lang="en-US" err="1"/>
              <a:t>esiste</a:t>
            </a:r>
            <a:r>
              <a:rPr lang="en-US"/>
              <a:t> ed è </a:t>
            </a:r>
            <a:r>
              <a:rPr lang="en-US" err="1"/>
              <a:t>univoca</a:t>
            </a:r>
            <a:r>
              <a:rPr lang="en-US"/>
              <a:t>.</a:t>
            </a:r>
          </a:p>
          <a:p>
            <a:pPr marL="139700" indent="0">
              <a:spcBef>
                <a:spcPts val="1000"/>
              </a:spcBef>
              <a:buNone/>
            </a:pPr>
            <a:endParaRPr lang="en-US"/>
          </a:p>
          <a:p>
            <a:pPr marL="139700" indent="0">
              <a:spcBef>
                <a:spcPts val="1000"/>
              </a:spcBef>
              <a:buNone/>
            </a:pPr>
            <a:r>
              <a:rPr lang="en-US"/>
              <a:t>La </a:t>
            </a:r>
            <a:r>
              <a:rPr lang="en-US" err="1"/>
              <a:t>stringa</a:t>
            </a:r>
            <a:r>
              <a:rPr lang="en-US"/>
              <a:t> </a:t>
            </a:r>
            <a:r>
              <a:rPr lang="en-US" err="1"/>
              <a:t>viene</a:t>
            </a:r>
            <a:r>
              <a:rPr lang="en-US"/>
              <a:t> </a:t>
            </a:r>
            <a:r>
              <a:rPr lang="en-US" err="1"/>
              <a:t>quindi</a:t>
            </a:r>
            <a:r>
              <a:rPr lang="en-US"/>
              <a:t> </a:t>
            </a:r>
            <a:r>
              <a:rPr lang="en-US" err="1"/>
              <a:t>suddivisa</a:t>
            </a:r>
            <a:r>
              <a:rPr lang="en-US"/>
              <a:t> in parole di Lyndon in modo </a:t>
            </a:r>
            <a:r>
              <a:rPr lang="en-US" err="1"/>
              <a:t>che</a:t>
            </a:r>
            <a:r>
              <a:rPr lang="en-US"/>
              <a:t> le parole nella </a:t>
            </a:r>
            <a:r>
              <a:rPr lang="en-US" err="1"/>
              <a:t>sequenza</a:t>
            </a:r>
            <a:r>
              <a:rPr lang="en-US"/>
              <a:t> </a:t>
            </a:r>
            <a:r>
              <a:rPr lang="en-US" err="1"/>
              <a:t>diminuiscano</a:t>
            </a:r>
            <a:r>
              <a:rPr lang="en-US"/>
              <a:t>.</a:t>
            </a:r>
            <a:endParaRPr lang="en-US">
              <a:solidFill>
                <a:srgbClr val="666666"/>
              </a:solidFill>
            </a:endParaRPr>
          </a:p>
          <a:p>
            <a:pPr marL="139700" indent="0">
              <a:spcBef>
                <a:spcPts val="1000"/>
              </a:spcBef>
              <a:buNone/>
            </a:pPr>
            <a:endParaRPr lang="en-US">
              <a:solidFill>
                <a:srgbClr val="666666"/>
              </a:solidFill>
            </a:endParaRPr>
          </a:p>
          <a:p>
            <a:pPr>
              <a:buNone/>
            </a:pPr>
            <a:endParaRPr lang="en-US" sz="1600">
              <a:solidFill>
                <a:srgbClr val="666666"/>
              </a:solidFill>
            </a:endParaRPr>
          </a:p>
          <a:p>
            <a:pPr>
              <a:buNone/>
            </a:pPr>
            <a:r>
              <a:rPr lang="it-IT" sz="1600" b="1">
                <a:solidFill>
                  <a:srgbClr val="D149CE"/>
                </a:solidFill>
              </a:rPr>
              <a:t>Complessità</a:t>
            </a:r>
            <a:r>
              <a:rPr lang="it-IT" sz="1800" b="1">
                <a:solidFill>
                  <a:srgbClr val="D149CE"/>
                </a:solidFill>
              </a:rPr>
              <a:t>:  </a:t>
            </a:r>
            <a:r>
              <a:rPr lang="en-US" err="1">
                <a:solidFill>
                  <a:srgbClr val="666666"/>
                </a:solidFill>
              </a:rPr>
              <a:t>Lineare</a:t>
            </a:r>
            <a:endParaRPr lang="en-US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042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>
            <a:spLocks noGrp="1"/>
          </p:cNvSpPr>
          <p:nvPr>
            <p:ph type="title"/>
          </p:nvPr>
        </p:nvSpPr>
        <p:spPr>
          <a:xfrm>
            <a:off x="2018725" y="2731800"/>
            <a:ext cx="510655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/>
              <a:t>Concetti teorici fondamentali</a:t>
            </a:r>
            <a:endParaRPr sz="3200"/>
          </a:p>
        </p:txBody>
      </p:sp>
      <p:sp>
        <p:nvSpPr>
          <p:cNvPr id="301" name="Google Shape;301;p38"/>
          <p:cNvSpPr txBox="1">
            <a:spLocks noGrp="1"/>
          </p:cNvSpPr>
          <p:nvPr>
            <p:ph type="title" idx="2"/>
          </p:nvPr>
        </p:nvSpPr>
        <p:spPr>
          <a:xfrm>
            <a:off x="4008900" y="1581150"/>
            <a:ext cx="1123525" cy="8715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3" name="Google Shape;303;p38"/>
          <p:cNvSpPr/>
          <p:nvPr/>
        </p:nvSpPr>
        <p:spPr>
          <a:xfrm>
            <a:off x="5992700" y="3858000"/>
            <a:ext cx="637500" cy="637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8"/>
          <p:cNvSpPr/>
          <p:nvPr/>
        </p:nvSpPr>
        <p:spPr>
          <a:xfrm>
            <a:off x="7745700" y="-741600"/>
            <a:ext cx="2162700" cy="2162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5" name="Google Shape;305;p38"/>
          <p:cNvCxnSpPr/>
          <p:nvPr/>
        </p:nvCxnSpPr>
        <p:spPr>
          <a:xfrm>
            <a:off x="4008900" y="2452725"/>
            <a:ext cx="1126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Google Shape;306;p38"/>
          <p:cNvSpPr/>
          <p:nvPr/>
        </p:nvSpPr>
        <p:spPr>
          <a:xfrm>
            <a:off x="-1607075" y="3416900"/>
            <a:ext cx="2981400" cy="2981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8"/>
          <p:cNvSpPr/>
          <p:nvPr/>
        </p:nvSpPr>
        <p:spPr>
          <a:xfrm>
            <a:off x="892050" y="4162250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7450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1" name="Google Shape;711;p56"/>
              <p:cNvSpPr txBox="1">
                <a:spLocks noGrp="1"/>
              </p:cNvSpPr>
              <p:nvPr>
                <p:ph type="subTitle" idx="3"/>
              </p:nvPr>
            </p:nvSpPr>
            <p:spPr>
              <a:xfrm>
                <a:off x="713275" y="1177000"/>
                <a:ext cx="7717399" cy="326247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9700" lvl="0" indent="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:r>
                  <a:rPr lang="it-IT"/>
                  <a:t>Definizione:</a:t>
                </a:r>
              </a:p>
              <a:p>
                <a:pPr marL="139700" lvl="0" indent="0">
                  <a:buNone/>
                </a:pPr>
                <a:r>
                  <a:rPr lang="it-IT"/>
                  <a:t>Sia </a:t>
                </a:r>
                <a:r>
                  <a:rPr lang="it-IT" b="1"/>
                  <a:t>Σ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b="1"/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it-IT" b="1"/>
                  <a:t>}</a:t>
                </a:r>
                <a:r>
                  <a:rPr lang="it-IT"/>
                  <a:t> un alfabeto e sia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b="1"/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b="1"/>
                  <a:t> &lt; . . .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it-IT" b="1"/>
                  <a:t> </a:t>
                </a:r>
                <a:r>
                  <a:rPr lang="it-IT"/>
                  <a:t>un ordinamento degli elementi di </a:t>
                </a:r>
                <a:r>
                  <a:rPr lang="it-IT" b="1"/>
                  <a:t>Σ</a:t>
                </a:r>
                <a:r>
                  <a:rPr lang="it-IT"/>
                  <a:t>. Siano </a:t>
                </a:r>
                <a:r>
                  <a:rPr lang="it-IT" b="1"/>
                  <a:t>x, y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b="1" dirty="0"/>
                          <m:t>Σ</m:t>
                        </m:r>
                      </m:e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it-IT"/>
                  <a:t>, diremo che </a:t>
                </a:r>
                <a:r>
                  <a:rPr lang="it-IT" b="1"/>
                  <a:t>x &lt; y</a:t>
                </a:r>
                <a:r>
                  <a:rPr lang="it-IT"/>
                  <a:t> rispetto </a:t>
                </a:r>
                <a:r>
                  <a:rPr lang="it-IT" b="1">
                    <a:solidFill>
                      <a:srgbClr val="D149CE"/>
                    </a:solidFill>
                  </a:rPr>
                  <a:t>all’ordine lessicografico </a:t>
                </a:r>
                <a:r>
                  <a:rPr lang="it-IT"/>
                  <a:t>se </a:t>
                </a:r>
                <a:r>
                  <a:rPr lang="it-IT" b="1"/>
                  <a:t>x </a:t>
                </a:r>
                <a:r>
                  <a:rPr lang="it-IT"/>
                  <a:t>e </a:t>
                </a:r>
                <a:r>
                  <a:rPr lang="it-IT" b="1"/>
                  <a:t>y </a:t>
                </a:r>
                <a:r>
                  <a:rPr lang="it-IT"/>
                  <a:t>verificano una delle condizioni seguenti</a:t>
                </a:r>
                <a:r>
                  <a:rPr lang="it-IT">
                    <a:latin typeface="Poppins" panose="00000500000000000000" pitchFamily="2" charset="0"/>
                    <a:cs typeface="Poppins" panose="00000500000000000000" pitchFamily="2" charset="0"/>
                  </a:rPr>
                  <a:t>:</a:t>
                </a:r>
              </a:p>
              <a:p>
                <a:pPr marL="482600" lvl="0" indent="-342900">
                  <a:buFont typeface="+mj-lt"/>
                  <a:buAutoNum type="arabicPeriod"/>
                </a:pPr>
                <a:r>
                  <a:rPr lang="it-IT"/>
                  <a:t>y = xz con z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/>
                          <m:t>Σ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it-IT"/>
                  <a:t>, cioè x è un prefisso di y e x ≠ y</a:t>
                </a:r>
              </a:p>
              <a:p>
                <a:pPr marL="482600" lvl="0" indent="-342900">
                  <a:buFont typeface="+mj-lt"/>
                  <a:buAutoNum type="arabicPeriod"/>
                </a:pPr>
                <a:r>
                  <a:rPr lang="es-ES"/>
                  <a:t>x = zax’, y = zby’, con z, x’,y’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dirty="0"/>
                          <m:t>Σ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s-ES"/>
                  <a:t> a, b ∈ Σ e a &lt; b</a:t>
                </a:r>
              </a:p>
              <a:p>
                <a:pPr marL="482600" lvl="0" indent="-342900">
                  <a:buFont typeface="+mj-lt"/>
                  <a:buAutoNum type="arabicPeriod"/>
                </a:pPr>
                <a:endParaRPr lang="es-ES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pPr marL="139700" lvl="0" indent="0">
                  <a:buNone/>
                </a:pPr>
                <a:r>
                  <a:rPr lang="es-ES">
                    <a:latin typeface="Poppins" panose="00000500000000000000" pitchFamily="2" charset="0"/>
                    <a:cs typeface="Poppins" panose="00000500000000000000" pitchFamily="2" charset="0"/>
                  </a:rPr>
                  <a:t>Esempi:</a:t>
                </a:r>
              </a:p>
              <a:p>
                <a:pPr marL="139700" lvl="0" indent="0">
                  <a:buNone/>
                </a:pPr>
                <a:r>
                  <a:rPr lang="es-ES">
                    <a:latin typeface="Poppins" panose="00000500000000000000" pitchFamily="2" charset="0"/>
                    <a:cs typeface="Poppins" panose="00000500000000000000" pitchFamily="2" charset="0"/>
                  </a:rPr>
                  <a:t>Suppponiamo che le lettere dalla a alla z siano ordinate come nel dizionario della lingua italiana. Allora:</a:t>
                </a:r>
              </a:p>
              <a:p>
                <a:r>
                  <a:rPr lang="es-ES">
                    <a:latin typeface="Poppins" panose="00000500000000000000" pitchFamily="2" charset="0"/>
                    <a:cs typeface="Poppins" panose="00000500000000000000" pitchFamily="2" charset="0"/>
                  </a:rPr>
                  <a:t>Siano x = sole e y = soleggiato </a:t>
                </a:r>
                <a:r>
                  <a:rPr lang="it-IT">
                    <a:latin typeface="Cambria Math" panose="02040503050406030204" pitchFamily="18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→</a:t>
                </a:r>
                <a:r>
                  <a:rPr lang="es-ES">
                    <a:latin typeface="Poppins" panose="00000500000000000000" pitchFamily="2" charset="0"/>
                    <a:cs typeface="Poppins" panose="00000500000000000000" pitchFamily="2" charset="0"/>
                  </a:rPr>
                  <a:t> per la prima condizione x &lt; y</a:t>
                </a:r>
              </a:p>
              <a:p>
                <a:r>
                  <a:rPr lang="es-ES">
                    <a:latin typeface="Poppins" panose="00000500000000000000" pitchFamily="2" charset="0"/>
                    <a:cs typeface="Poppins" panose="00000500000000000000" pitchFamily="2" charset="0"/>
                  </a:rPr>
                  <a:t>Siano x = df</a:t>
                </a:r>
                <a:r>
                  <a:rPr lang="es-ES" b="1">
                    <a:latin typeface="Poppins" panose="00000500000000000000" pitchFamily="2" charset="0"/>
                    <a:cs typeface="Poppins" panose="00000500000000000000" pitchFamily="2" charset="0"/>
                  </a:rPr>
                  <a:t>er</a:t>
                </a:r>
                <a:r>
                  <a:rPr lang="es-ES">
                    <a:latin typeface="Poppins" panose="00000500000000000000" pitchFamily="2" charset="0"/>
                    <a:cs typeface="Poppins" panose="00000500000000000000" pitchFamily="2" charset="0"/>
                  </a:rPr>
                  <a:t>ty e y = df</a:t>
                </a:r>
                <a:r>
                  <a:rPr lang="es-ES" b="1">
                    <a:latin typeface="Poppins" panose="00000500000000000000" pitchFamily="2" charset="0"/>
                    <a:cs typeface="Poppins" panose="00000500000000000000" pitchFamily="2" charset="0"/>
                  </a:rPr>
                  <a:t>il</a:t>
                </a:r>
                <a:r>
                  <a:rPr lang="es-ES">
                    <a:latin typeface="Poppins" panose="00000500000000000000" pitchFamily="2" charset="0"/>
                    <a:cs typeface="Poppins" panose="00000500000000000000" pitchFamily="2" charset="0"/>
                  </a:rPr>
                  <a:t>cv </a:t>
                </a:r>
                <a:r>
                  <a:rPr lang="it-IT">
                    <a:latin typeface="Cambria Math" panose="02040503050406030204" pitchFamily="18" charset="0"/>
                    <a:ea typeface="Cambria Math" panose="02040503050406030204" pitchFamily="18" charset="0"/>
                    <a:cs typeface="Poppins" panose="00000500000000000000" pitchFamily="2" charset="0"/>
                  </a:rPr>
                  <a:t>→</a:t>
                </a:r>
                <a:r>
                  <a:rPr lang="es-ES">
                    <a:latin typeface="Poppins" panose="00000500000000000000" pitchFamily="2" charset="0"/>
                    <a:cs typeface="Poppins" panose="00000500000000000000" pitchFamily="2" charset="0"/>
                  </a:rPr>
                  <a:t> per la seconda condizione x &lt; y</a:t>
                </a:r>
                <a:endParaRPr lang="it-IT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mc:Choice>
        <mc:Fallback xmlns="">
          <p:sp>
            <p:nvSpPr>
              <p:cNvPr id="711" name="Google Shape;711;p5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3"/>
              </p:nvPr>
            </p:nvSpPr>
            <p:spPr>
              <a:xfrm>
                <a:off x="713275" y="1177000"/>
                <a:ext cx="7717399" cy="32624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2" name="Google Shape;712;p56"/>
          <p:cNvSpPr txBox="1">
            <a:spLocks noGrp="1"/>
          </p:cNvSpPr>
          <p:nvPr>
            <p:ph type="title" idx="4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Ordine lessicografico</a:t>
            </a:r>
            <a:endParaRPr/>
          </a:p>
        </p:txBody>
      </p:sp>
      <p:sp>
        <p:nvSpPr>
          <p:cNvPr id="713" name="Google Shape;713;p56"/>
          <p:cNvSpPr/>
          <p:nvPr/>
        </p:nvSpPr>
        <p:spPr>
          <a:xfrm>
            <a:off x="6267975" y="-12285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6"/>
          <p:cNvSpPr/>
          <p:nvPr/>
        </p:nvSpPr>
        <p:spPr>
          <a:xfrm>
            <a:off x="7793225" y="38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894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6"/>
          <p:cNvSpPr txBox="1">
            <a:spLocks noGrp="1"/>
          </p:cNvSpPr>
          <p:nvPr>
            <p:ph type="title" idx="4"/>
          </p:nvPr>
        </p:nvSpPr>
        <p:spPr>
          <a:xfrm>
            <a:off x="408476" y="7327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Ordine infinito</a:t>
            </a:r>
            <a:endParaRPr/>
          </a:p>
        </p:txBody>
      </p:sp>
      <p:sp>
        <p:nvSpPr>
          <p:cNvPr id="713" name="Google Shape;713;p56"/>
          <p:cNvSpPr/>
          <p:nvPr/>
        </p:nvSpPr>
        <p:spPr>
          <a:xfrm>
            <a:off x="6267975" y="-12285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6"/>
          <p:cNvSpPr/>
          <p:nvPr/>
        </p:nvSpPr>
        <p:spPr>
          <a:xfrm>
            <a:off x="7793225" y="38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711;p56">
                <a:extLst>
                  <a:ext uri="{FF2B5EF4-FFF2-40B4-BE49-F238E27FC236}">
                    <a16:creationId xmlns:a16="http://schemas.microsoft.com/office/drawing/2014/main" id="{2A8101D8-AA64-A37F-6577-319E7CFDD2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475" y="1286976"/>
                <a:ext cx="8295257" cy="1885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Poppins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○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Char char="■"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139700" indent="0">
                  <a:spcBef>
                    <a:spcPts val="1000"/>
                  </a:spcBef>
                  <a:buFont typeface="Poppins"/>
                  <a:buNone/>
                </a:pPr>
                <a:r>
                  <a:rPr lang="en-US"/>
                  <a:t>Sia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p>
                    </m:sSup>
                    <m:r>
                      <a:rPr lang="it-IT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𝒘𝒘𝒘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/>
                  <a:t> la </a:t>
                </a:r>
                <a:r>
                  <a:rPr lang="en-US" b="1" err="1">
                    <a:solidFill>
                      <a:srgbClr val="D149CE"/>
                    </a:solidFill>
                  </a:rPr>
                  <a:t>sequenza</a:t>
                </a:r>
                <a:r>
                  <a:rPr lang="en-US" b="1">
                    <a:solidFill>
                      <a:srgbClr val="D149CE"/>
                    </a:solidFill>
                  </a:rPr>
                  <a:t> </a:t>
                </a:r>
                <a:r>
                  <a:rPr lang="en-US" b="1" err="1">
                    <a:solidFill>
                      <a:srgbClr val="D149CE"/>
                    </a:solidFill>
                  </a:rPr>
                  <a:t>infinita</a:t>
                </a:r>
                <a:r>
                  <a:rPr lang="en-US"/>
                  <a:t> </a:t>
                </a:r>
                <a:r>
                  <a:rPr lang="en-US" err="1"/>
                  <a:t>ottenuta</a:t>
                </a:r>
                <a:r>
                  <a:rPr lang="en-US"/>
                  <a:t> come </a:t>
                </a:r>
                <a:r>
                  <a:rPr lang="en-US" err="1"/>
                  <a:t>potenza</a:t>
                </a:r>
                <a:r>
                  <a:rPr lang="en-US"/>
                  <a:t> </a:t>
                </a:r>
                <a:r>
                  <a:rPr lang="en-US" err="1"/>
                  <a:t>infinita</a:t>
                </a:r>
                <a:r>
                  <a:rPr lang="en-US"/>
                  <a:t> di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/>
                  <a:t>. </a:t>
                </a:r>
                <a:r>
                  <a:rPr lang="en-US" err="1"/>
                  <a:t>Definiamo</a:t>
                </a:r>
                <a:r>
                  <a:rPr lang="en-US"/>
                  <a:t> </a:t>
                </a:r>
                <a:r>
                  <a:rPr lang="en-US" b="1" err="1">
                    <a:solidFill>
                      <a:srgbClr val="D149CE"/>
                    </a:solidFill>
                  </a:rPr>
                  <a:t>l’ordine</a:t>
                </a:r>
                <a:r>
                  <a:rPr lang="en-US" b="1">
                    <a:solidFill>
                      <a:srgbClr val="D149CE"/>
                    </a:solidFill>
                  </a:rPr>
                  <a:t> </a:t>
                </a:r>
                <a:r>
                  <a:rPr lang="en-US" b="1" err="1">
                    <a:solidFill>
                      <a:srgbClr val="D149CE"/>
                    </a:solidFill>
                  </a:rPr>
                  <a:t>infinito</a:t>
                </a:r>
                <a:r>
                  <a:rPr lang="en-US" b="1">
                    <a:solidFill>
                      <a:srgbClr val="D149CE"/>
                    </a:solidFill>
                  </a:rPr>
                  <a:t> </a:t>
                </a:r>
                <a:r>
                  <a:rPr lang="en-US"/>
                  <a:t>come segue.</a:t>
                </a:r>
              </a:p>
              <a:p>
                <a:pPr marL="139700" indent="0">
                  <a:spcBef>
                    <a:spcPts val="1000"/>
                  </a:spcBef>
                  <a:buFont typeface="Poppins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↔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𝑢𝑢𝑢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𝑙𝑒𝑥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𝑤𝑤𝑤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…=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pPr marL="139700" indent="0">
                  <a:spcBef>
                    <a:spcPts val="1000"/>
                  </a:spcBef>
                  <a:buFont typeface="Poppins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/>
              </a:p>
              <a:p>
                <a:pPr marL="139700" indent="0">
                  <a:spcBef>
                    <a:spcPts val="1000"/>
                  </a:spcBef>
                  <a:buFont typeface="Poppins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𝑎𝑏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𝑙𝑒𝑥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𝑎𝑏𝑎</m:t>
                      </m:r>
                    </m:oMath>
                  </m:oMathPara>
                </a14:m>
                <a:endParaRPr lang="it-IT" b="0"/>
              </a:p>
              <a:p>
                <a:pPr marL="139700" indent="0">
                  <a:spcBef>
                    <a:spcPts val="1000"/>
                  </a:spcBef>
                  <a:buFont typeface="Poppins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𝑎𝑏𝑎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pPr marL="139700" indent="0">
                  <a:spcBef>
                    <a:spcPts val="1000"/>
                  </a:spcBef>
                  <a:buFont typeface="Poppins"/>
                  <a:buNone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	</a:t>
                </a:r>
              </a:p>
            </p:txBody>
          </p:sp>
        </mc:Choice>
        <mc:Fallback xmlns="">
          <p:sp>
            <p:nvSpPr>
              <p:cNvPr id="2" name="Google Shape;711;p56">
                <a:extLst>
                  <a:ext uri="{FF2B5EF4-FFF2-40B4-BE49-F238E27FC236}">
                    <a16:creationId xmlns:a16="http://schemas.microsoft.com/office/drawing/2014/main" id="{2A8101D8-AA64-A37F-6577-319E7CFDD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75" y="1286976"/>
                <a:ext cx="8295257" cy="1885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711;p56">
            <a:extLst>
              <a:ext uri="{FF2B5EF4-FFF2-40B4-BE49-F238E27FC236}">
                <a16:creationId xmlns:a16="http://schemas.microsoft.com/office/drawing/2014/main" id="{C78A9727-BD87-36B0-EC40-612AF50D3A1A}"/>
              </a:ext>
            </a:extLst>
          </p:cNvPr>
          <p:cNvSpPr txBox="1">
            <a:spLocks/>
          </p:cNvSpPr>
          <p:nvPr/>
        </p:nvSpPr>
        <p:spPr>
          <a:xfrm>
            <a:off x="3245073" y="3008224"/>
            <a:ext cx="2778543" cy="1033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●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○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Char char="■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en-US" sz="1800" b="1">
                <a:solidFill>
                  <a:srgbClr val="D149CE"/>
                </a:solidFill>
              </a:rPr>
              <a:t>a    b    a    </a:t>
            </a:r>
            <a:r>
              <a:rPr lang="en-US" sz="1800" b="1" err="1">
                <a:solidFill>
                  <a:srgbClr val="D149CE"/>
                </a:solidFill>
              </a:rPr>
              <a:t>a</a:t>
            </a:r>
            <a:r>
              <a:rPr lang="en-US" sz="1800" b="1">
                <a:solidFill>
                  <a:srgbClr val="D149CE"/>
                </a:solidFill>
              </a:rPr>
              <a:t>    </a:t>
            </a:r>
            <a:r>
              <a:rPr lang="en-US" sz="1800" b="1"/>
              <a:t>b    a  </a:t>
            </a:r>
            <a:r>
              <a:rPr lang="en-US" sz="1800"/>
              <a:t> …</a:t>
            </a:r>
          </a:p>
          <a:p>
            <a:pPr marL="139700" indent="0">
              <a:spcBef>
                <a:spcPts val="1000"/>
              </a:spcBef>
              <a:buFont typeface="Poppins"/>
              <a:buNone/>
            </a:pPr>
            <a:r>
              <a:rPr lang="en-US" sz="1800" b="1">
                <a:solidFill>
                  <a:srgbClr val="43309F"/>
                </a:solidFill>
              </a:rPr>
              <a:t>a    b    a    b    </a:t>
            </a:r>
            <a:r>
              <a:rPr lang="en-US" sz="1800" b="1"/>
              <a:t>a    b   …</a:t>
            </a:r>
          </a:p>
        </p:txBody>
      </p:sp>
    </p:spTree>
    <p:extLst>
      <p:ext uri="{BB962C8B-B14F-4D97-AF65-F5344CB8AC3E}">
        <p14:creationId xmlns:p14="http://schemas.microsoft.com/office/powerpoint/2010/main" val="1517771064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Mathematics by Slidesgo">
  <a:themeElements>
    <a:clrScheme name="Simple Light">
      <a:dk1>
        <a:srgbClr val="FFFFFF"/>
      </a:dk1>
      <a:lt1>
        <a:srgbClr val="F3F3F3"/>
      </a:lt1>
      <a:dk2>
        <a:srgbClr val="666666"/>
      </a:dk2>
      <a:lt2>
        <a:srgbClr val="D149CE"/>
      </a:lt2>
      <a:accent1>
        <a:srgbClr val="43309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666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58A34E01316F8439D0AE3BCFE2030F9" ma:contentTypeVersion="11" ma:contentTypeDescription="Creare un nuovo documento." ma:contentTypeScope="" ma:versionID="6391f208ac6ff1ba12dca2bc638032f4">
  <xsd:schema xmlns:xsd="http://www.w3.org/2001/XMLSchema" xmlns:xs="http://www.w3.org/2001/XMLSchema" xmlns:p="http://schemas.microsoft.com/office/2006/metadata/properties" xmlns:ns3="25379ffa-1be3-456e-9b5c-56d073d73bb0" xmlns:ns4="c1651439-6e46-4f78-9acb-4a905f92618b" targetNamespace="http://schemas.microsoft.com/office/2006/metadata/properties" ma:root="true" ma:fieldsID="de5c72425bc806e37e817b61b01fecdc" ns3:_="" ns4:_="">
    <xsd:import namespace="25379ffa-1be3-456e-9b5c-56d073d73bb0"/>
    <xsd:import namespace="c1651439-6e46-4f78-9acb-4a905f92618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379ffa-1be3-456e-9b5c-56d073d73bb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651439-6e46-4f78-9acb-4a905f9261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13193F-E2F2-4BF9-9019-A06513C3D2E0}">
  <ds:schemaRefs>
    <ds:schemaRef ds:uri="25379ffa-1be3-456e-9b5c-56d073d73bb0"/>
    <ds:schemaRef ds:uri="c1651439-6e46-4f78-9acb-4a905f9261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0407EF3-598C-418A-8D15-A207E4EF0F10}">
  <ds:schemaRefs>
    <ds:schemaRef ds:uri="25379ffa-1be3-456e-9b5c-56d073d73bb0"/>
    <ds:schemaRef ds:uri="c1651439-6e46-4f78-9acb-4a905f92618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3F84A70-728B-4DA0-AD52-F332919E6C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Presentazione su schermo (16:9)</PresentationFormat>
  <Slides>45</Slides>
  <Notes>45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45</vt:i4>
      </vt:variant>
    </vt:vector>
  </HeadingPairs>
  <TitlesOfParts>
    <vt:vector size="46" baseType="lpstr">
      <vt:lpstr>Computer Science &amp; Mathematics Major For College: Mathematics by Slidesgo</vt:lpstr>
      <vt:lpstr>Compressione Dati Variante biettiva della BWT</vt:lpstr>
      <vt:lpstr>Introduzione</vt:lpstr>
      <vt:lpstr>Introduzione</vt:lpstr>
      <vt:lpstr>Trasformata di  Burrows-Wheleer (BWT)</vt:lpstr>
      <vt:lpstr>Perche usarla?</vt:lpstr>
      <vt:lpstr>Trasformata di  Burrow-Wheleer Biettiva (BBWT)</vt:lpstr>
      <vt:lpstr>Concetti teorici fondamentali</vt:lpstr>
      <vt:lpstr>Ordine lessicografico</vt:lpstr>
      <vt:lpstr>Ordine infinito</vt:lpstr>
      <vt:lpstr>Coniugazione</vt:lpstr>
      <vt:lpstr>Parole di Lyndon</vt:lpstr>
      <vt:lpstr>Funzione di etichettatura  lambda ("λ" _w)</vt:lpstr>
      <vt:lpstr>Permutazione</vt:lpstr>
      <vt:lpstr>La trasformata di Burrows-Wheeler</vt:lpstr>
      <vt:lpstr>La trasformata di Burrows-Wheeler</vt:lpstr>
      <vt:lpstr>Matrice BWT</vt:lpstr>
      <vt:lpstr>Matrice BWT</vt:lpstr>
      <vt:lpstr>Matrice BWT</vt:lpstr>
      <vt:lpstr>Matrice BWT</vt:lpstr>
      <vt:lpstr>Trasformata di Burrows-Wheeler</vt:lpstr>
      <vt:lpstr>Reversibilità della BWT</vt:lpstr>
      <vt:lpstr>Reversibilità della BWT</vt:lpstr>
      <vt:lpstr>Reversibilità della BWT</vt:lpstr>
      <vt:lpstr>Reversibilità della BWT</vt:lpstr>
      <vt:lpstr>Reversibilità della BWT</vt:lpstr>
      <vt:lpstr>Reversibilità della BWT</vt:lpstr>
      <vt:lpstr>Reversibilità della BWT</vt:lpstr>
      <vt:lpstr>Reversibilità della BWT</vt:lpstr>
      <vt:lpstr>Reversibilità della BWT</vt:lpstr>
      <vt:lpstr>Reversibilità della BWT</vt:lpstr>
      <vt:lpstr>Reversibilità della BWT</vt:lpstr>
      <vt:lpstr>Reversibilità della BWT</vt:lpstr>
      <vt:lpstr>Variante biettiva della BWT</vt:lpstr>
      <vt:lpstr>Variante biettiva della BWT</vt:lpstr>
      <vt:lpstr>Variante biettiva della BWT</vt:lpstr>
      <vt:lpstr>Variante biettiva della BWT</vt:lpstr>
      <vt:lpstr>Variante biettiva della BWT</vt:lpstr>
      <vt:lpstr>Variante biettiva della BWT</vt:lpstr>
      <vt:lpstr>Variante biettiva della BWT</vt:lpstr>
      <vt:lpstr>Variante biettiva della BWT</vt:lpstr>
      <vt:lpstr>Inversa della BBWT</vt:lpstr>
      <vt:lpstr>Inversa della BBWT</vt:lpstr>
      <vt:lpstr>Inversa della BBWT</vt:lpstr>
      <vt:lpstr>Inversa della BBWT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Compressione Dati Variante biettiva della BWT</dc:title>
  <cp:revision>2</cp:revision>
  <dcterms:modified xsi:type="dcterms:W3CDTF">2023-01-26T16:16:56Z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0x010100958A34E01316F8439D0AE3BCFE2030F9</vt:lpwstr>
  </property>
</Properties>
</file>