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367" r:id="rId4"/>
    <p:sldId id="265" r:id="rId5"/>
    <p:sldId id="405" r:id="rId6"/>
    <p:sldId id="406" r:id="rId7"/>
    <p:sldId id="409" r:id="rId8"/>
    <p:sldId id="407" r:id="rId9"/>
    <p:sldId id="408" r:id="rId10"/>
    <p:sldId id="412" r:id="rId11"/>
    <p:sldId id="413" r:id="rId12"/>
    <p:sldId id="414" r:id="rId13"/>
    <p:sldId id="415" r:id="rId14"/>
    <p:sldId id="416" r:id="rId15"/>
    <p:sldId id="417" r:id="rId16"/>
    <p:sldId id="41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FGIO Guarino" initials="AG" lastIdx="1" clrIdx="0">
    <p:extLst/>
  </p:cmAuthor>
  <p:cmAuthor id="2" name="ALFGIO Guarino" initials="AG [2]" lastIdx="1" clrIdx="1">
    <p:extLst/>
  </p:cmAuthor>
  <p:cmAuthor id="3" name="ALFGIO Guarino" initials="AG [3]" lastIdx="1" clrIdx="2">
    <p:extLst/>
  </p:cmAuthor>
  <p:cmAuthor id="4" name="ALFGIO Guarino" initials="AG [4]" lastIdx="1" clrIdx="3">
    <p:extLst/>
  </p:cmAuthor>
  <p:cmAuthor id="5" name="ALFGIO Guarino" initials="AG [5]" lastIdx="1" clrIdx="4">
    <p:extLst/>
  </p:cmAuthor>
  <p:cmAuthor id="6" name="ALFGIO Guarino" initials="AG [6]" lastIdx="1" clrIdx="5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866"/>
  </p:normalViewPr>
  <p:slideViewPr>
    <p:cSldViewPr snapToGrid="0" snapToObjects="1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09605C-1E38-E146-8C44-98E4CA2CC5E2}" type="datetimeFigureOut">
              <a:rPr lang="it-IT" smtClean="0"/>
              <a:t>30/05/2016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2215DE-955E-9E40-9567-DC97A6FFB13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1705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mtClean="0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4048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Lossless Coding Extensions for JPEG</a:t>
            </a:r>
            <a:endParaRPr lang="it-IT" sz="540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Compressione Dati</a:t>
            </a:r>
            <a:endParaRPr lang="it-IT" dirty="0"/>
          </a:p>
        </p:txBody>
      </p:sp>
      <p:sp>
        <p:nvSpPr>
          <p:cNvPr id="4" name="Sottotitolo 2"/>
          <p:cNvSpPr txBox="1">
            <a:spLocks/>
          </p:cNvSpPr>
          <p:nvPr/>
        </p:nvSpPr>
        <p:spPr>
          <a:xfrm>
            <a:off x="730374" y="5112115"/>
            <a:ext cx="6831673" cy="1086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dirty="0" smtClean="0"/>
              <a:t>	Antonio Leone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4275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Codifica</a:t>
            </a:r>
            <a:r>
              <a:rPr lang="en-US" dirty="0" smtClean="0"/>
              <a:t> </a:t>
            </a:r>
            <a:r>
              <a:rPr lang="en-US" dirty="0" err="1" smtClean="0"/>
              <a:t>ClosedLoop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 err="1" smtClean="0"/>
              <a:t>Svantaggi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Richiede </a:t>
            </a:r>
            <a:r>
              <a:rPr lang="it-IT" dirty="0"/>
              <a:t>un codificatore più sofisticato per implementare le DCT precedenti e seguenti, raddoppiando la complessità lato </a:t>
            </a:r>
            <a:r>
              <a:rPr lang="it-IT" dirty="0" smtClean="0"/>
              <a:t>codificatore</a:t>
            </a:r>
          </a:p>
          <a:p>
            <a:r>
              <a:rPr lang="it-IT" dirty="0" smtClean="0"/>
              <a:t>Richiede </a:t>
            </a:r>
            <a:r>
              <a:rPr lang="it-IT" dirty="0"/>
              <a:t>un secondo codificatore di </a:t>
            </a:r>
            <a:r>
              <a:rPr lang="it-IT" dirty="0" err="1"/>
              <a:t>Huffman</a:t>
            </a:r>
            <a:r>
              <a:rPr lang="it-IT" dirty="0"/>
              <a:t> per i dati residui inviati nel canale </a:t>
            </a:r>
            <a:r>
              <a:rPr lang="it-IT" dirty="0" smtClean="0"/>
              <a:t>secondario</a:t>
            </a:r>
          </a:p>
          <a:p>
            <a:r>
              <a:rPr lang="it-IT" dirty="0" smtClean="0"/>
              <a:t>È necessario </a:t>
            </a:r>
            <a:r>
              <a:rPr lang="it-IT" dirty="0"/>
              <a:t>un altro codificatore per fare il multiplex dei dati residui con i dati del </a:t>
            </a:r>
            <a:r>
              <a:rPr lang="it-IT" dirty="0" err="1"/>
              <a:t>codestream</a:t>
            </a:r>
            <a:r>
              <a:rPr lang="it-IT" dirty="0"/>
              <a:t> in </a:t>
            </a:r>
            <a:r>
              <a:rPr lang="it-IT" dirty="0" smtClean="0"/>
              <a:t>uscita (aggiunta di </a:t>
            </a:r>
            <a:r>
              <a:rPr lang="it-IT" dirty="0"/>
              <a:t>ulteriore </a:t>
            </a:r>
            <a:r>
              <a:rPr lang="it-IT" dirty="0" smtClean="0"/>
              <a:t>buffer)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6083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/>
              <a:t>Codifica </a:t>
            </a:r>
            <a:r>
              <a:rPr lang="it-IT" b="1" dirty="0"/>
              <a:t>di immagini </a:t>
            </a:r>
            <a:r>
              <a:rPr lang="it-IT" b="1" dirty="0" err="1" smtClean="0"/>
              <a:t>lossless</a:t>
            </a:r>
            <a:r>
              <a:rPr lang="it-IT" b="1" dirty="0" smtClean="0"/>
              <a:t> - 1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Il vecchio standard JPEG offre opzioni di codifica </a:t>
            </a:r>
            <a:r>
              <a:rPr lang="it-IT" dirty="0" err="1"/>
              <a:t>lossless</a:t>
            </a:r>
            <a:r>
              <a:rPr lang="it-IT" dirty="0"/>
              <a:t> che tuttavia non sono basate sulla DCT, ma su un semplice codificatore DPCM seguito da un codificatore statico di </a:t>
            </a:r>
            <a:r>
              <a:rPr lang="it-IT" dirty="0" err="1"/>
              <a:t>Huffman</a:t>
            </a:r>
            <a:r>
              <a:rPr lang="it-IT" dirty="0"/>
              <a:t>. La maggior parte delle implementazioni </a:t>
            </a:r>
            <a:r>
              <a:rPr lang="it-IT" dirty="0" smtClean="0"/>
              <a:t>JPEG </a:t>
            </a:r>
            <a:r>
              <a:rPr lang="it-IT" dirty="0"/>
              <a:t>non implementano questa specifica. È diventato più popolare per la compressione </a:t>
            </a:r>
            <a:r>
              <a:rPr lang="it-IT" dirty="0" err="1"/>
              <a:t>lossless</a:t>
            </a:r>
            <a:r>
              <a:rPr lang="it-IT" dirty="0"/>
              <a:t> in ambito medico</a:t>
            </a:r>
            <a:r>
              <a:rPr lang="it-IT" dirty="0" smtClean="0"/>
              <a:t>.</a:t>
            </a:r>
          </a:p>
          <a:p>
            <a:r>
              <a:rPr lang="it-IT" dirty="0"/>
              <a:t>Jpeg XT offre il miglior compromesso tra le prestazioni di codifica e la complessità. Utilizza un codificatore predittivo (DPCM</a:t>
            </a:r>
            <a:r>
              <a:rPr lang="it-IT" dirty="0" smtClean="0"/>
              <a:t>)</a:t>
            </a:r>
          </a:p>
          <a:p>
            <a:r>
              <a:rPr lang="it-IT" dirty="0"/>
              <a:t>JPEG </a:t>
            </a:r>
            <a:r>
              <a:rPr lang="it-IT" dirty="0" smtClean="0"/>
              <a:t>LS parte 1 </a:t>
            </a:r>
            <a:r>
              <a:rPr lang="it-IT" dirty="0"/>
              <a:t>non include una trasformazione delle </a:t>
            </a:r>
            <a:r>
              <a:rPr lang="it-IT" dirty="0" err="1"/>
              <a:t>decorrelazioni</a:t>
            </a:r>
            <a:r>
              <a:rPr lang="it-IT" dirty="0"/>
              <a:t> a colori e quindi può rappresentare solamente le immagini RGB </a:t>
            </a:r>
            <a:r>
              <a:rPr lang="it-IT" dirty="0" smtClean="0"/>
              <a:t>in bianco e nero. </a:t>
            </a:r>
            <a:r>
              <a:rPr lang="it-IT" dirty="0"/>
              <a:t>Nella seconda parte di questo standard è </a:t>
            </a:r>
            <a:r>
              <a:rPr lang="it-IT" dirty="0" smtClean="0"/>
              <a:t>stato aggiunto un miglioramento relativo </a:t>
            </a:r>
            <a:r>
              <a:rPr lang="it-IT" dirty="0"/>
              <a:t>a questo problema, ma non è stato mai ampiamente adottato.</a:t>
            </a:r>
          </a:p>
        </p:txBody>
      </p:sp>
    </p:spTree>
    <p:extLst>
      <p:ext uri="{BB962C8B-B14F-4D97-AF65-F5344CB8AC3E}">
        <p14:creationId xmlns:p14="http://schemas.microsoft.com/office/powerpoint/2010/main" val="315498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/>
              <a:t>Codifica </a:t>
            </a:r>
            <a:r>
              <a:rPr lang="it-IT" b="1" dirty="0"/>
              <a:t>di immagini </a:t>
            </a:r>
            <a:r>
              <a:rPr lang="it-IT" b="1" dirty="0" err="1" smtClean="0"/>
              <a:t>lossless</a:t>
            </a:r>
            <a:r>
              <a:rPr lang="it-IT" b="1" dirty="0" smtClean="0"/>
              <a:t> - 2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JPEG 2000(ISO/IEC 15444-1) usa l’idea del </a:t>
            </a:r>
            <a:r>
              <a:rPr lang="it-IT" dirty="0" err="1"/>
              <a:t>wavelet</a:t>
            </a:r>
            <a:r>
              <a:rPr lang="it-IT" dirty="0"/>
              <a:t> lifting per fornire una trasformazione intero a intero completamente reversibile. I coefficienti trasformati sono poi codificati da un codificatore </a:t>
            </a:r>
            <a:r>
              <a:rPr lang="it-IT" dirty="0" err="1"/>
              <a:t>bitplane</a:t>
            </a:r>
            <a:r>
              <a:rPr lang="it-IT" dirty="0"/>
              <a:t> adattivo e </a:t>
            </a:r>
            <a:r>
              <a:rPr lang="it-IT" dirty="0" err="1"/>
              <a:t>context</a:t>
            </a:r>
            <a:r>
              <a:rPr lang="it-IT" dirty="0"/>
              <a:t>-sensitive (</a:t>
            </a:r>
            <a:r>
              <a:rPr lang="it-IT" dirty="0" smtClean="0"/>
              <a:t>EBCOT)</a:t>
            </a:r>
          </a:p>
          <a:p>
            <a:r>
              <a:rPr lang="it-IT" dirty="0"/>
              <a:t>JPEG XR standard (ISO/IEC 29199-2) usa sia la trasformazione di </a:t>
            </a:r>
            <a:r>
              <a:rPr lang="it-IT" dirty="0" err="1"/>
              <a:t>decorrelazione</a:t>
            </a:r>
            <a:r>
              <a:rPr lang="it-IT" dirty="0"/>
              <a:t> doppiata invertibile sia la trasformazione </a:t>
            </a:r>
            <a:r>
              <a:rPr lang="it-IT" dirty="0" err="1"/>
              <a:t>YCgCo</a:t>
            </a:r>
            <a:r>
              <a:rPr lang="it-IT" dirty="0"/>
              <a:t> per implementare il compressore di immagini </a:t>
            </a:r>
            <a:r>
              <a:rPr lang="it-IT" dirty="0" err="1"/>
              <a:t>lossless</a:t>
            </a:r>
            <a:r>
              <a:rPr lang="it-IT" dirty="0"/>
              <a:t>.</a:t>
            </a:r>
          </a:p>
          <a:p>
            <a:r>
              <a:rPr lang="it-IT" dirty="0"/>
              <a:t>PNG è il più popolare compressore di immagini </a:t>
            </a:r>
            <a:r>
              <a:rPr lang="it-IT" dirty="0" err="1"/>
              <a:t>lossless</a:t>
            </a:r>
            <a:r>
              <a:rPr lang="it-IT" dirty="0"/>
              <a:t> per le applicazioni web e molti browser lo supportano nativamente. È stato standardizzato come ISO/IEC 15948 nel 2003. Usa un semplice filtro DPCM ed applica un compressore (</a:t>
            </a:r>
            <a:r>
              <a:rPr lang="it-IT" dirty="0" err="1"/>
              <a:t>Deflate</a:t>
            </a:r>
            <a:r>
              <a:rPr lang="it-IT" dirty="0"/>
              <a:t>) agli errori residuali. </a:t>
            </a:r>
          </a:p>
        </p:txBody>
      </p:sp>
    </p:spTree>
    <p:extLst>
      <p:ext uri="{BB962C8B-B14F-4D97-AF65-F5344CB8AC3E}">
        <p14:creationId xmlns:p14="http://schemas.microsoft.com/office/powerpoint/2010/main" val="257394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/>
              <a:t>Codifica </a:t>
            </a:r>
            <a:r>
              <a:rPr lang="it-IT" b="1" dirty="0"/>
              <a:t>di immagini </a:t>
            </a:r>
            <a:r>
              <a:rPr lang="it-IT" b="1" dirty="0" err="1" smtClean="0"/>
              <a:t>lossless</a:t>
            </a:r>
            <a:r>
              <a:rPr lang="it-IT" b="1" dirty="0" smtClean="0"/>
              <a:t> - 3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Nella codifica gerarchica, mai adottato da qualsiasi standard, JPEG codifica l'immagine come una piramide </a:t>
            </a:r>
            <a:r>
              <a:rPr lang="it-IT" dirty="0" err="1" smtClean="0"/>
              <a:t>Laplacian</a:t>
            </a:r>
            <a:r>
              <a:rPr lang="it-IT" dirty="0" smtClean="0"/>
              <a:t>: </a:t>
            </a:r>
            <a:r>
              <a:rPr lang="it-IT" dirty="0"/>
              <a:t>i primi N livelli della </a:t>
            </a:r>
            <a:r>
              <a:rPr lang="it-IT" dirty="0" smtClean="0"/>
              <a:t>piramide vengono codificati </a:t>
            </a:r>
            <a:r>
              <a:rPr lang="it-IT" dirty="0"/>
              <a:t>tramite codifica normale o tramite differenziale basato su DCT, e l’ultimo livelli di codifica, che contiene i residui di errore dei livelli precedenti, codificato con JPEG </a:t>
            </a:r>
            <a:r>
              <a:rPr lang="it-IT" dirty="0" err="1" smtClean="0"/>
              <a:t>lossless</a:t>
            </a:r>
            <a:r>
              <a:rPr lang="it-IT" dirty="0" smtClean="0"/>
              <a:t>, in modo da poter ricostruire l’immagine perfettamente invertibile. La </a:t>
            </a:r>
            <a:r>
              <a:rPr lang="it-IT" dirty="0"/>
              <a:t>gerarchia JPEG non è compatibile con DCT; un decodificatore quindi non può leggere </a:t>
            </a:r>
            <a:r>
              <a:rPr lang="it-IT" dirty="0" err="1"/>
              <a:t>codestream</a:t>
            </a:r>
            <a:r>
              <a:rPr lang="it-IT" dirty="0"/>
              <a:t> precedenti.</a:t>
            </a:r>
          </a:p>
        </p:txBody>
      </p:sp>
    </p:spTree>
    <p:extLst>
      <p:ext uri="{BB962C8B-B14F-4D97-AF65-F5344CB8AC3E}">
        <p14:creationId xmlns:p14="http://schemas.microsoft.com/office/powerpoint/2010/main" val="143333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/>
              <a:t>Esperimenti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Nel primo set di esperimenti viene valutata la compatibilità degli algoritmi DCT interi open-</a:t>
            </a:r>
            <a:r>
              <a:rPr lang="it-IT" dirty="0" err="1"/>
              <a:t>loop</a:t>
            </a:r>
            <a:r>
              <a:rPr lang="it-IT" dirty="0"/>
              <a:t>. Per questo, le immagini vengono prima compresse con SERMS e ricostruite dal codificatore DCT</a:t>
            </a:r>
            <a:r>
              <a:rPr lang="it-IT" dirty="0" smtClean="0"/>
              <a:t>. Viene poi misurato </a:t>
            </a:r>
            <a:r>
              <a:rPr lang="it-IT" dirty="0"/>
              <a:t>Il PSNR (il rapporto tra la massima potenza di un segnale e il rumore che </a:t>
            </a:r>
            <a:r>
              <a:rPr lang="it-IT" dirty="0" smtClean="0"/>
              <a:t>colpisce la </a:t>
            </a:r>
            <a:r>
              <a:rPr lang="it-IT" dirty="0"/>
              <a:t>bontà della sua rappresentazione) tra l’immagine originale e quella </a:t>
            </a:r>
            <a:r>
              <a:rPr lang="it-IT" dirty="0" smtClean="0"/>
              <a:t>ricostruita. </a:t>
            </a:r>
            <a:r>
              <a:rPr lang="it-IT" dirty="0"/>
              <a:t>Nel secondo </a:t>
            </a:r>
            <a:r>
              <a:rPr lang="it-IT" dirty="0" err="1"/>
              <a:t>step</a:t>
            </a:r>
            <a:r>
              <a:rPr lang="it-IT" dirty="0"/>
              <a:t>, le immagini vengono codificate e decodificate da AAN-DCT(Arai-</a:t>
            </a:r>
            <a:r>
              <a:rPr lang="it-IT" dirty="0" err="1"/>
              <a:t>Agui</a:t>
            </a:r>
            <a:r>
              <a:rPr lang="it-IT" dirty="0"/>
              <a:t>-</a:t>
            </a:r>
            <a:r>
              <a:rPr lang="it-IT" dirty="0" err="1"/>
              <a:t>Nakajima</a:t>
            </a:r>
            <a:r>
              <a:rPr lang="it-IT" dirty="0"/>
              <a:t>). Si mostra che PSNR perde bitrate se l’immagine viene codificata tramite un DCT intero e decodificata tramite AAN-DCT.</a:t>
            </a:r>
          </a:p>
          <a:p>
            <a:r>
              <a:rPr lang="it-IT" dirty="0"/>
              <a:t>Il secondo set mostra le opzioni per la codifica </a:t>
            </a:r>
            <a:r>
              <a:rPr lang="it-IT" dirty="0" err="1"/>
              <a:t>closed-loop</a:t>
            </a:r>
            <a:r>
              <a:rPr lang="it-IT" dirty="0"/>
              <a:t>, che usa DCT </a:t>
            </a:r>
            <a:r>
              <a:rPr lang="it-IT" dirty="0" err="1"/>
              <a:t>lossy</a:t>
            </a:r>
            <a:r>
              <a:rPr lang="it-IT" dirty="0"/>
              <a:t> nel </a:t>
            </a:r>
            <a:r>
              <a:rPr lang="it-IT" dirty="0" err="1"/>
              <a:t>codestream</a:t>
            </a:r>
            <a:r>
              <a:rPr lang="it-IT" dirty="0"/>
              <a:t> </a:t>
            </a:r>
            <a:r>
              <a:rPr lang="it-IT" dirty="0" err="1"/>
              <a:t>legacy</a:t>
            </a:r>
            <a:r>
              <a:rPr lang="it-IT" dirty="0"/>
              <a:t> di JPEG, quindi i coefficienti DCT possono essere quantizzati senza compromettere la decodifica </a:t>
            </a:r>
            <a:r>
              <a:rPr lang="it-IT" dirty="0" err="1"/>
              <a:t>lossless</a:t>
            </a:r>
            <a:r>
              <a:rPr lang="it-IT" dirty="0"/>
              <a:t>. Grandi </a:t>
            </a:r>
            <a:r>
              <a:rPr lang="it-IT" dirty="0" err="1"/>
              <a:t>bucket</a:t>
            </a:r>
            <a:r>
              <a:rPr lang="it-IT" dirty="0"/>
              <a:t> di quantizzazione ridurranno il </a:t>
            </a:r>
            <a:r>
              <a:rPr lang="it-IT" dirty="0" err="1"/>
              <a:t>legacy</a:t>
            </a:r>
            <a:r>
              <a:rPr lang="it-IT" dirty="0"/>
              <a:t> </a:t>
            </a:r>
            <a:r>
              <a:rPr lang="it-IT" dirty="0" err="1"/>
              <a:t>codestream</a:t>
            </a:r>
            <a:r>
              <a:rPr lang="it-IT" dirty="0"/>
              <a:t>, ma </a:t>
            </a:r>
            <a:r>
              <a:rPr lang="it-IT" dirty="0" smtClean="0"/>
              <a:t>aumentano </a:t>
            </a:r>
            <a:r>
              <a:rPr lang="it-IT" dirty="0"/>
              <a:t>i residui di errore. Lo scopo di questa prova è di trovare il giusto connubio tra </a:t>
            </a:r>
            <a:r>
              <a:rPr lang="it-IT" dirty="0" err="1"/>
              <a:t>legacy</a:t>
            </a:r>
            <a:r>
              <a:rPr lang="it-IT" dirty="0"/>
              <a:t> e </a:t>
            </a:r>
            <a:r>
              <a:rPr lang="it-IT" dirty="0" err="1"/>
              <a:t>residual</a:t>
            </a:r>
            <a:r>
              <a:rPr lang="it-IT" dirty="0"/>
              <a:t> rate in funzione dei parametri di qualità del </a:t>
            </a:r>
            <a:r>
              <a:rPr lang="it-IT" dirty="0" err="1"/>
              <a:t>layer</a:t>
            </a:r>
            <a:r>
              <a:rPr lang="it-IT" dirty="0"/>
              <a:t> di base. </a:t>
            </a:r>
          </a:p>
        </p:txBody>
      </p:sp>
    </p:spTree>
    <p:extLst>
      <p:ext uri="{BB962C8B-B14F-4D97-AF65-F5344CB8AC3E}">
        <p14:creationId xmlns:p14="http://schemas.microsoft.com/office/powerpoint/2010/main" val="285584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/>
              <a:t>Test - 1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È stato visto che le performance peggiori in termini di prestazioni di compressione rispetto alle note implementazioni in virgola mobile sono date dalle codifiche open-</a:t>
            </a:r>
            <a:r>
              <a:rPr lang="it-IT" dirty="0" err="1"/>
              <a:t>loop</a:t>
            </a:r>
            <a:r>
              <a:rPr lang="it-IT" dirty="0"/>
              <a:t>. </a:t>
            </a:r>
            <a:endParaRPr lang="it-IT" dirty="0" smtClean="0"/>
          </a:p>
          <a:p>
            <a:r>
              <a:rPr lang="it-IT" dirty="0"/>
              <a:t>Una lista dei vari codificatori </a:t>
            </a:r>
            <a:r>
              <a:rPr lang="it-IT" dirty="0" err="1"/>
              <a:t>lossless</a:t>
            </a:r>
            <a:r>
              <a:rPr lang="it-IT" dirty="0"/>
              <a:t> viene testata per valutare le </a:t>
            </a:r>
            <a:r>
              <a:rPr lang="it-IT" dirty="0" smtClean="0"/>
              <a:t>prestazioni.</a:t>
            </a:r>
          </a:p>
          <a:p>
            <a:pPr marL="631825" lvl="1" indent="-382588"/>
            <a:r>
              <a:rPr lang="it-IT" dirty="0"/>
              <a:t>JPEG 2000 ha le performance migliori sulle immagini a colori, seguito da JPEG LS parte 2. I codificatori </a:t>
            </a:r>
            <a:r>
              <a:rPr lang="it-IT" dirty="0" err="1"/>
              <a:t>closed</a:t>
            </a:r>
            <a:r>
              <a:rPr lang="it-IT" dirty="0"/>
              <a:t> </a:t>
            </a:r>
            <a:r>
              <a:rPr lang="it-IT" dirty="0" err="1"/>
              <a:t>loop</a:t>
            </a:r>
            <a:r>
              <a:rPr lang="it-IT" dirty="0"/>
              <a:t> sono paragonabili alla qualità di PNG, e Z1 DCT è la miglior scelta possibile.</a:t>
            </a:r>
          </a:p>
          <a:p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89310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/>
              <a:t>Test - 2</a:t>
            </a: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I </a:t>
            </a:r>
            <a:r>
              <a:rPr lang="it-IT" dirty="0"/>
              <a:t>codificatori open </a:t>
            </a:r>
            <a:r>
              <a:rPr lang="it-IT" dirty="0" err="1"/>
              <a:t>loop</a:t>
            </a:r>
            <a:r>
              <a:rPr lang="it-IT" dirty="0"/>
              <a:t> mostrano una perdita di performance rispetto ai </a:t>
            </a:r>
            <a:r>
              <a:rPr lang="it-IT" dirty="0" err="1"/>
              <a:t>closed</a:t>
            </a:r>
            <a:r>
              <a:rPr lang="it-IT" dirty="0"/>
              <a:t> </a:t>
            </a:r>
            <a:r>
              <a:rPr lang="it-IT" dirty="0" err="1"/>
              <a:t>loop</a:t>
            </a:r>
            <a:r>
              <a:rPr lang="it-IT" dirty="0"/>
              <a:t>, paragonabile alla perdita che ha JPEG LS avendo il componente di </a:t>
            </a:r>
            <a:r>
              <a:rPr lang="it-IT" dirty="0" err="1"/>
              <a:t>decorrelazione</a:t>
            </a:r>
            <a:r>
              <a:rPr lang="it-IT" dirty="0"/>
              <a:t> non attivo (praticamente JPEG LS parte 1). I codificatori open </a:t>
            </a:r>
            <a:r>
              <a:rPr lang="it-IT" dirty="0" err="1"/>
              <a:t>loop</a:t>
            </a:r>
            <a:r>
              <a:rPr lang="it-IT" dirty="0"/>
              <a:t> non possono inserire trasformatori per la componente di </a:t>
            </a:r>
            <a:r>
              <a:rPr lang="it-IT" dirty="0" err="1"/>
              <a:t>decorrelazione</a:t>
            </a:r>
            <a:r>
              <a:rPr lang="it-IT" dirty="0"/>
              <a:t> poiché perderebbero la retro compatibilità. </a:t>
            </a:r>
          </a:p>
        </p:txBody>
      </p:sp>
    </p:spTree>
    <p:extLst>
      <p:ext uri="{BB962C8B-B14F-4D97-AF65-F5344CB8AC3E}">
        <p14:creationId xmlns:p14="http://schemas.microsoft.com/office/powerpoint/2010/main" val="258789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Indice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 smtClean="0"/>
              <a:t>Abstract</a:t>
            </a:r>
            <a:endParaRPr lang="it-IT" dirty="0" smtClean="0"/>
          </a:p>
          <a:p>
            <a:r>
              <a:rPr lang="en-US" dirty="0"/>
              <a:t>Lossless Coding </a:t>
            </a:r>
            <a:r>
              <a:rPr lang="en-US" dirty="0" smtClean="0"/>
              <a:t>con </a:t>
            </a:r>
            <a:r>
              <a:rPr lang="en-US" dirty="0"/>
              <a:t>DCT-based </a:t>
            </a:r>
            <a:r>
              <a:rPr lang="en-US" dirty="0" smtClean="0"/>
              <a:t>Transform-Coding</a:t>
            </a:r>
          </a:p>
          <a:p>
            <a:pPr marL="714375" lvl="1" indent="-382588"/>
            <a:r>
              <a:rPr lang="it-IT" dirty="0" smtClean="0"/>
              <a:t>Codifica Open-</a:t>
            </a:r>
            <a:r>
              <a:rPr lang="it-IT" dirty="0" err="1" smtClean="0"/>
              <a:t>Loop</a:t>
            </a:r>
            <a:endParaRPr lang="it-IT" dirty="0" smtClean="0"/>
          </a:p>
          <a:p>
            <a:pPr marL="714375" lvl="1" indent="-382588"/>
            <a:r>
              <a:rPr lang="it-IT" dirty="0" smtClean="0"/>
              <a:t>Codifica </a:t>
            </a:r>
            <a:r>
              <a:rPr lang="it-IT" dirty="0" err="1" smtClean="0"/>
              <a:t>Closed-Loop</a:t>
            </a:r>
            <a:endParaRPr lang="it-IT" dirty="0" smtClean="0"/>
          </a:p>
          <a:p>
            <a:pPr lvl="1">
              <a:spcBef>
                <a:spcPts val="1000"/>
              </a:spcBef>
              <a:buFont typeface="Franklin Gothic Book" panose="020B0503020102020204" pitchFamily="34" charset="0"/>
              <a:buChar char="■"/>
            </a:pPr>
            <a:r>
              <a:rPr lang="it-IT" dirty="0" smtClean="0"/>
              <a:t>Codifica </a:t>
            </a:r>
            <a:r>
              <a:rPr lang="it-IT" dirty="0"/>
              <a:t>delle immagini </a:t>
            </a:r>
            <a:r>
              <a:rPr lang="it-IT" dirty="0" err="1" smtClean="0"/>
              <a:t>lossless</a:t>
            </a:r>
            <a:endParaRPr lang="it-IT" dirty="0"/>
          </a:p>
          <a:p>
            <a:r>
              <a:rPr lang="it-IT" dirty="0" smtClean="0"/>
              <a:t>Esperimenti</a:t>
            </a:r>
          </a:p>
          <a:p>
            <a:r>
              <a:rPr lang="it-IT" dirty="0" smtClean="0"/>
              <a:t>Test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6706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Abstract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371600" y="1668162"/>
            <a:ext cx="9601200" cy="4757352"/>
          </a:xfrm>
        </p:spPr>
        <p:txBody>
          <a:bodyPr>
            <a:normAutofit/>
          </a:bodyPr>
          <a:lstStyle/>
          <a:p>
            <a:r>
              <a:rPr lang="it-IT" dirty="0"/>
              <a:t>La richiesta di codifica che garantisce la retro compatibilità di immagini e video ha suscitato attenzione sia in MPEG sia in </a:t>
            </a:r>
            <a:r>
              <a:rPr lang="it-IT" dirty="0" smtClean="0"/>
              <a:t>JPEG</a:t>
            </a:r>
          </a:p>
          <a:p>
            <a:r>
              <a:rPr lang="it-IT" dirty="0" smtClean="0"/>
              <a:t>Questo iniziativa di standardizzazione offre un Framework </a:t>
            </a:r>
            <a:r>
              <a:rPr lang="it-IT" dirty="0"/>
              <a:t>che consente la codifica retro compatibile di immagini </a:t>
            </a:r>
            <a:r>
              <a:rPr lang="it-IT" dirty="0" smtClean="0"/>
              <a:t>JPEG</a:t>
            </a:r>
          </a:p>
          <a:p>
            <a:r>
              <a:rPr lang="it-IT" dirty="0" smtClean="0"/>
              <a:t>I </a:t>
            </a:r>
            <a:r>
              <a:rPr lang="it-IT" dirty="0"/>
              <a:t>decoder attuali implementano gli attuali standard JPEG (ISO/IEC 10918-1</a:t>
            </a:r>
            <a:r>
              <a:rPr lang="it-IT" dirty="0" smtClean="0"/>
              <a:t>) – Bassa precisione – Bassa qualità</a:t>
            </a:r>
            <a:endParaRPr lang="it-IT" dirty="0"/>
          </a:p>
          <a:p>
            <a:r>
              <a:rPr lang="it-IT" dirty="0" smtClean="0"/>
              <a:t>Estensione </a:t>
            </a:r>
            <a:r>
              <a:rPr lang="it-IT" dirty="0"/>
              <a:t>dello standard JPEG per la codifica </a:t>
            </a:r>
            <a:r>
              <a:rPr lang="it-IT" dirty="0" err="1"/>
              <a:t>lossless</a:t>
            </a:r>
            <a:r>
              <a:rPr lang="it-IT" dirty="0"/>
              <a:t> di </a:t>
            </a:r>
            <a:r>
              <a:rPr lang="it-IT" dirty="0" smtClean="0"/>
              <a:t>immagini lo rende pienamente retro compatibile alla DCT(trasformata discreta del coseno) di </a:t>
            </a:r>
            <a:r>
              <a:rPr lang="it-IT" dirty="0" err="1" smtClean="0"/>
              <a:t>Huffman</a:t>
            </a:r>
            <a:endParaRPr lang="it-IT" dirty="0" smtClean="0"/>
          </a:p>
          <a:p>
            <a:r>
              <a:rPr lang="it-IT" dirty="0" smtClean="0"/>
              <a:t>Versione di prova JPEG XT</a:t>
            </a:r>
          </a:p>
        </p:txBody>
      </p:sp>
    </p:spTree>
    <p:extLst>
      <p:ext uri="{BB962C8B-B14F-4D97-AF65-F5344CB8AC3E}">
        <p14:creationId xmlns:p14="http://schemas.microsoft.com/office/powerpoint/2010/main" val="92651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Codifica</a:t>
            </a:r>
            <a:r>
              <a:rPr lang="en-US" dirty="0"/>
              <a:t> </a:t>
            </a:r>
            <a:r>
              <a:rPr lang="en-US" dirty="0" smtClean="0"/>
              <a:t>Lossless e DCT-based Transform-Coding - 1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La DCT ha avuto popolarità </a:t>
            </a:r>
            <a:r>
              <a:rPr lang="it-IT" dirty="0"/>
              <a:t>grazie all’efficienza energetica e alla codifica </a:t>
            </a:r>
            <a:r>
              <a:rPr lang="it-IT" dirty="0" smtClean="0"/>
              <a:t>video; </a:t>
            </a:r>
            <a:r>
              <a:rPr lang="it-IT" dirty="0"/>
              <a:t>il suo principale svantaggio è che i suoi coefficienti sono numeri irrazionali non rappresentabili con precisione da un PC</a:t>
            </a:r>
            <a:r>
              <a:rPr lang="it-IT" dirty="0" smtClean="0"/>
              <a:t>.</a:t>
            </a:r>
            <a:endParaRPr lang="it-IT" dirty="0"/>
          </a:p>
          <a:p>
            <a:r>
              <a:rPr lang="it-IT" dirty="0" smtClean="0"/>
              <a:t>Per questo motivo, gli </a:t>
            </a:r>
            <a:r>
              <a:rPr lang="it-IT" dirty="0"/>
              <a:t>schemi di codifica </a:t>
            </a:r>
            <a:r>
              <a:rPr lang="it-IT" dirty="0" err="1"/>
              <a:t>lossless</a:t>
            </a:r>
            <a:r>
              <a:rPr lang="it-IT" dirty="0"/>
              <a:t> di immagini o video usano tipicamente altre </a:t>
            </a:r>
            <a:r>
              <a:rPr lang="it-IT" dirty="0" smtClean="0"/>
              <a:t>trasformazioni, quali </a:t>
            </a:r>
            <a:r>
              <a:rPr lang="it-IT" dirty="0" err="1"/>
              <a:t>simple</a:t>
            </a:r>
            <a:r>
              <a:rPr lang="it-IT" dirty="0"/>
              <a:t> </a:t>
            </a:r>
            <a:r>
              <a:rPr lang="it-IT" dirty="0" err="1"/>
              <a:t>predictive</a:t>
            </a:r>
            <a:r>
              <a:rPr lang="it-IT" dirty="0"/>
              <a:t> </a:t>
            </a:r>
            <a:r>
              <a:rPr lang="it-IT" dirty="0" smtClean="0"/>
              <a:t>DPCM-</a:t>
            </a:r>
            <a:r>
              <a:rPr lang="it-IT" dirty="0" err="1" smtClean="0"/>
              <a:t>coders</a:t>
            </a:r>
            <a:endParaRPr lang="it-IT" dirty="0"/>
          </a:p>
          <a:p>
            <a:r>
              <a:rPr lang="it-IT" dirty="0"/>
              <a:t>Il comune approccio è approssimare le immagini naturali ad un rapporto 2:1, anche se nessuno di loro è retro compatibile con </a:t>
            </a:r>
            <a:r>
              <a:rPr lang="it-IT" dirty="0" smtClean="0"/>
              <a:t>l’algoritmo </a:t>
            </a:r>
            <a:r>
              <a:rPr lang="it-IT" dirty="0"/>
              <a:t>di </a:t>
            </a:r>
            <a:r>
              <a:rPr lang="it-IT" dirty="0" err="1"/>
              <a:t>Huffman</a:t>
            </a:r>
            <a:r>
              <a:rPr lang="it-IT" dirty="0"/>
              <a:t> JPEG </a:t>
            </a:r>
            <a:r>
              <a:rPr lang="it-IT" dirty="0" smtClean="0"/>
              <a:t>DCT-</a:t>
            </a:r>
            <a:r>
              <a:rPr lang="it-IT" dirty="0" err="1" smtClean="0"/>
              <a:t>based</a:t>
            </a:r>
            <a:r>
              <a:rPr lang="it-IT" dirty="0"/>
              <a:t>;</a:t>
            </a:r>
            <a:r>
              <a:rPr lang="it-IT" dirty="0" smtClean="0"/>
              <a:t> </a:t>
            </a:r>
            <a:r>
              <a:rPr lang="it-IT" dirty="0"/>
              <a:t>Per esempio </a:t>
            </a:r>
            <a:r>
              <a:rPr lang="it-IT" dirty="0" smtClean="0"/>
              <a:t>non </a:t>
            </a:r>
            <a:r>
              <a:rPr lang="it-IT" dirty="0"/>
              <a:t>possono essere </a:t>
            </a:r>
            <a:r>
              <a:rPr lang="it-IT" dirty="0" smtClean="0"/>
              <a:t>ricostruiti </a:t>
            </a:r>
            <a:r>
              <a:rPr lang="it-IT" dirty="0"/>
              <a:t>i </a:t>
            </a:r>
            <a:r>
              <a:rPr lang="it-IT" dirty="0" err="1" smtClean="0"/>
              <a:t>codestreams</a:t>
            </a:r>
            <a:r>
              <a:rPr lang="it-IT" dirty="0" smtClean="0"/>
              <a:t> </a:t>
            </a:r>
            <a:r>
              <a:rPr lang="it-IT" dirty="0"/>
              <a:t>dalla maggior parte delle implementazioni JPEG</a:t>
            </a:r>
          </a:p>
        </p:txBody>
      </p:sp>
    </p:spTree>
    <p:extLst>
      <p:ext uri="{BB962C8B-B14F-4D97-AF65-F5344CB8AC3E}">
        <p14:creationId xmlns:p14="http://schemas.microsoft.com/office/powerpoint/2010/main" val="179080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Codifica</a:t>
            </a:r>
            <a:r>
              <a:rPr lang="en-US" dirty="0"/>
              <a:t> </a:t>
            </a:r>
            <a:r>
              <a:rPr lang="en-US" dirty="0" smtClean="0"/>
              <a:t>Lossless e DCT-based Transform-Coding - 2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Due opzioni per la codifica retro compatibile:</a:t>
            </a:r>
          </a:p>
          <a:p>
            <a:pPr marL="714375" lvl="1" indent="-382588"/>
            <a:r>
              <a:rPr lang="it-IT" dirty="0" smtClean="0"/>
              <a:t>Open-</a:t>
            </a:r>
            <a:r>
              <a:rPr lang="it-IT" dirty="0" err="1" smtClean="0"/>
              <a:t>loop</a:t>
            </a:r>
            <a:endParaRPr lang="it-IT" dirty="0" smtClean="0"/>
          </a:p>
          <a:p>
            <a:pPr marL="714375" lvl="1" indent="-382588"/>
            <a:r>
              <a:rPr lang="it-IT" dirty="0" err="1" smtClean="0"/>
              <a:t>Closed-loop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1818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Codifica</a:t>
            </a:r>
            <a:r>
              <a:rPr lang="en-US" dirty="0" smtClean="0"/>
              <a:t> Open Loop - 1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L</a:t>
            </a:r>
            <a:r>
              <a:rPr lang="it-IT" dirty="0" smtClean="0"/>
              <a:t>e </a:t>
            </a:r>
            <a:r>
              <a:rPr lang="it-IT" dirty="0"/>
              <a:t>immagini codificate con codifica </a:t>
            </a:r>
            <a:r>
              <a:rPr lang="it-IT" dirty="0" err="1"/>
              <a:t>lossless</a:t>
            </a:r>
            <a:r>
              <a:rPr lang="it-IT" dirty="0"/>
              <a:t> open </a:t>
            </a:r>
            <a:r>
              <a:rPr lang="it-IT" dirty="0" err="1" smtClean="0"/>
              <a:t>loop</a:t>
            </a:r>
            <a:r>
              <a:rPr lang="it-IT" dirty="0" smtClean="0"/>
              <a:t> possono essere ricostruite con </a:t>
            </a:r>
            <a:r>
              <a:rPr lang="it-IT" dirty="0"/>
              <a:t>una certa </a:t>
            </a:r>
            <a:r>
              <a:rPr lang="it-IT" dirty="0" smtClean="0"/>
              <a:t>perdita, dovuta </a:t>
            </a:r>
            <a:r>
              <a:rPr lang="it-IT" dirty="0"/>
              <a:t>alla perdita dell’approssimazione della precisione finita della stessa </a:t>
            </a:r>
            <a:r>
              <a:rPr lang="it-IT" dirty="0" smtClean="0"/>
              <a:t>DCT e alle </a:t>
            </a:r>
            <a:r>
              <a:rPr lang="it-IT" dirty="0"/>
              <a:t>trasformazioni all’indietro usate nel </a:t>
            </a:r>
            <a:r>
              <a:rPr lang="it-IT" dirty="0" smtClean="0"/>
              <a:t>decoder</a:t>
            </a:r>
          </a:p>
          <a:p>
            <a:r>
              <a:rPr lang="it-IT" dirty="0"/>
              <a:t>A seconda di quanto differisce l’approssimazione intero a intero alla definizione matematica del DCT, i limiti di errore possono essere anche troppo grandi per soddisfare i vincoli dello standard </a:t>
            </a:r>
            <a:r>
              <a:rPr lang="it-IT" dirty="0" err="1"/>
              <a:t>legacy</a:t>
            </a:r>
            <a:r>
              <a:rPr lang="it-IT" dirty="0" smtClean="0"/>
              <a:t>.</a:t>
            </a:r>
          </a:p>
          <a:p>
            <a:r>
              <a:rPr lang="it-IT" dirty="0"/>
              <a:t>I codificatori open </a:t>
            </a:r>
            <a:r>
              <a:rPr lang="it-IT" dirty="0" err="1"/>
              <a:t>loop</a:t>
            </a:r>
            <a:r>
              <a:rPr lang="it-IT" dirty="0"/>
              <a:t> </a:t>
            </a:r>
            <a:r>
              <a:rPr lang="it-IT" dirty="0" smtClean="0"/>
              <a:t>hanno </a:t>
            </a:r>
            <a:r>
              <a:rPr lang="it-IT" dirty="0"/>
              <a:t>bisogno di scegliere una trasformazione di colori </a:t>
            </a:r>
            <a:r>
              <a:rPr lang="it-IT" dirty="0" err="1"/>
              <a:t>lossless</a:t>
            </a:r>
            <a:r>
              <a:rPr lang="it-IT" dirty="0"/>
              <a:t> RCT da JPEG 2000 oppure YCgC0 </a:t>
            </a:r>
            <a:r>
              <a:rPr lang="it-IT" dirty="0" err="1"/>
              <a:t>transformation</a:t>
            </a:r>
            <a:r>
              <a:rPr lang="it-IT" dirty="0"/>
              <a:t> da JPEG XR, </a:t>
            </a:r>
            <a:r>
              <a:rPr lang="it-IT" dirty="0" smtClean="0"/>
              <a:t>oppure possono </a:t>
            </a:r>
            <a:r>
              <a:rPr lang="it-IT" dirty="0"/>
              <a:t>codificare direttamente nello spazio </a:t>
            </a:r>
            <a:r>
              <a:rPr lang="it-IT" dirty="0" smtClean="0"/>
              <a:t>RGB – Non </a:t>
            </a:r>
            <a:r>
              <a:rPr lang="it-IT" dirty="0" err="1" smtClean="0"/>
              <a:t>retrocompatibile</a:t>
            </a:r>
            <a:r>
              <a:rPr lang="it-IT" dirty="0" smtClean="0"/>
              <a:t> -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3411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Codifica</a:t>
            </a:r>
            <a:r>
              <a:rPr lang="en-US" dirty="0" smtClean="0"/>
              <a:t> Open Loop - 2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 smtClean="0"/>
              <a:t>La DCT è un prodotto matriciale di righe di matrici. </a:t>
            </a:r>
            <a:r>
              <a:rPr lang="it-IT" dirty="0"/>
              <a:t>il numero di moltiplicazioni cresce </a:t>
            </a:r>
            <a:r>
              <a:rPr lang="it-IT" dirty="0" err="1"/>
              <a:t>quadraticamente</a:t>
            </a:r>
            <a:r>
              <a:rPr lang="it-IT" dirty="0"/>
              <a:t> nella dimensione del DCT, e quindi la complessità generale di tale approccio è tipicamente piuttosto alta</a:t>
            </a:r>
            <a:r>
              <a:rPr lang="it-IT" dirty="0" smtClean="0"/>
              <a:t>.</a:t>
            </a:r>
          </a:p>
          <a:p>
            <a:r>
              <a:rPr lang="it-IT" dirty="0"/>
              <a:t>Si deve prestare attenzione nell’evitare fattori di scala; nella codifica </a:t>
            </a:r>
            <a:r>
              <a:rPr lang="it-IT" dirty="0" err="1"/>
              <a:t>lossy</a:t>
            </a:r>
            <a:r>
              <a:rPr lang="it-IT" dirty="0"/>
              <a:t> scompaiono banalmente con il passo di quantizzazione, mentre nella codifica </a:t>
            </a:r>
            <a:r>
              <a:rPr lang="it-IT" dirty="0" err="1"/>
              <a:t>lossless</a:t>
            </a:r>
            <a:r>
              <a:rPr lang="it-IT" dirty="0"/>
              <a:t> </a:t>
            </a:r>
            <a:r>
              <a:rPr lang="it-IT" dirty="0" smtClean="0"/>
              <a:t>si complica </a:t>
            </a:r>
            <a:r>
              <a:rPr lang="it-IT" dirty="0"/>
              <a:t>la codifica in quanto richiede l'inserimento di ulteriori </a:t>
            </a:r>
            <a:r>
              <a:rPr lang="it-IT" dirty="0" smtClean="0"/>
              <a:t>bit da </a:t>
            </a:r>
            <a:r>
              <a:rPr lang="it-IT" dirty="0"/>
              <a:t>codificare</a:t>
            </a:r>
            <a:r>
              <a:rPr lang="it-IT" dirty="0" smtClean="0"/>
              <a:t>.</a:t>
            </a:r>
          </a:p>
          <a:p>
            <a:r>
              <a:rPr lang="it-IT" dirty="0"/>
              <a:t>La bozza dello standard JPEG XT offre attualmente due approcci per la codifica open-</a:t>
            </a:r>
            <a:r>
              <a:rPr lang="it-IT" dirty="0" err="1"/>
              <a:t>loop</a:t>
            </a:r>
            <a:r>
              <a:rPr lang="it-IT" dirty="0"/>
              <a:t> </a:t>
            </a:r>
            <a:r>
              <a:rPr lang="it-IT" dirty="0" err="1" smtClean="0"/>
              <a:t>lossless</a:t>
            </a:r>
            <a:r>
              <a:rPr lang="it-IT" dirty="0" smtClean="0"/>
              <a:t>:</a:t>
            </a:r>
          </a:p>
          <a:p>
            <a:pPr lvl="1"/>
            <a:r>
              <a:rPr lang="it-IT" dirty="0" smtClean="0"/>
              <a:t> la fattorizzazione in righe elementari mediante il ravvicinamento da numeri binari in virgola fissa a 13-bit</a:t>
            </a:r>
          </a:p>
          <a:p>
            <a:pPr lvl="1"/>
            <a:r>
              <a:rPr lang="it-IT" dirty="0" smtClean="0"/>
              <a:t>una modifica della DCT, dove tutte le rotazioni, tra cui quelli della </a:t>
            </a:r>
            <a:r>
              <a:rPr lang="it-IT" dirty="0" err="1" smtClean="0"/>
              <a:t>butterfly</a:t>
            </a:r>
            <a:r>
              <a:rPr lang="it-IT" dirty="0" smtClean="0"/>
              <a:t> iniziale, vengono saltati per evitare il passaggio di ridimensionamento.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807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Codifica</a:t>
            </a:r>
            <a:r>
              <a:rPr lang="en-US" dirty="0" smtClean="0"/>
              <a:t> </a:t>
            </a:r>
            <a:r>
              <a:rPr lang="en-US" dirty="0" err="1" smtClean="0"/>
              <a:t>ClosedLoop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la codifica </a:t>
            </a:r>
            <a:r>
              <a:rPr lang="it-IT" dirty="0" err="1"/>
              <a:t>closed-loop</a:t>
            </a:r>
            <a:r>
              <a:rPr lang="it-IT" dirty="0"/>
              <a:t> include un decodificatore </a:t>
            </a:r>
            <a:r>
              <a:rPr lang="it-IT" dirty="0" smtClean="0"/>
              <a:t>all’interno del </a:t>
            </a:r>
            <a:r>
              <a:rPr lang="it-IT" dirty="0"/>
              <a:t>codificatore </a:t>
            </a:r>
            <a:r>
              <a:rPr lang="it-IT" dirty="0" smtClean="0"/>
              <a:t>standard, </a:t>
            </a:r>
            <a:r>
              <a:rPr lang="it-IT" dirty="0"/>
              <a:t>così da prevedere il campione di valori che un decodificatore dal </a:t>
            </a:r>
            <a:r>
              <a:rPr lang="it-IT" dirty="0" err="1"/>
              <a:t>codestream</a:t>
            </a:r>
            <a:r>
              <a:rPr lang="it-IT" dirty="0"/>
              <a:t> di partenza restituisce dato l’algoritmo di decodifica dettato dallo standard</a:t>
            </a:r>
            <a:r>
              <a:rPr lang="it-IT" dirty="0" smtClean="0"/>
              <a:t>.</a:t>
            </a:r>
          </a:p>
          <a:p>
            <a:r>
              <a:rPr lang="it-IT" dirty="0"/>
              <a:t>Tali codificatori calcolano quindi un errore residuo additivo tra l’immagine decodificata prevista e </a:t>
            </a:r>
            <a:r>
              <a:rPr lang="it-IT" dirty="0" smtClean="0"/>
              <a:t>l’immagine </a:t>
            </a:r>
            <a:r>
              <a:rPr lang="it-IT" dirty="0"/>
              <a:t>originale, che viene trasmesso </a:t>
            </a:r>
            <a:r>
              <a:rPr lang="it-IT" dirty="0" smtClean="0"/>
              <a:t>in </a:t>
            </a:r>
            <a:r>
              <a:rPr lang="it-IT" dirty="0"/>
              <a:t>un canale secondario</a:t>
            </a:r>
            <a:r>
              <a:rPr lang="it-IT" dirty="0" smtClean="0"/>
              <a:t>.</a:t>
            </a:r>
          </a:p>
          <a:p>
            <a:r>
              <a:rPr lang="it-IT" dirty="0" smtClean="0"/>
              <a:t>Il decodificatore, a sua volta, definisce prima la </a:t>
            </a:r>
            <a:r>
              <a:rPr lang="it-IT" dirty="0"/>
              <a:t>procedura di decodifica standard, poi aggiunge le informazioni derivanti dal canale secondario per ricostruire gli errori riconosciuti, ottenendo le immagini originali.</a:t>
            </a:r>
          </a:p>
        </p:txBody>
      </p:sp>
    </p:spTree>
    <p:extLst>
      <p:ext uri="{BB962C8B-B14F-4D97-AF65-F5344CB8AC3E}">
        <p14:creationId xmlns:p14="http://schemas.microsoft.com/office/powerpoint/2010/main" val="156691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Codifica</a:t>
            </a:r>
            <a:r>
              <a:rPr lang="en-US" dirty="0" smtClean="0"/>
              <a:t> </a:t>
            </a:r>
            <a:r>
              <a:rPr lang="en-US" dirty="0" err="1" smtClean="0"/>
              <a:t>ClosedLoop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 err="1" smtClean="0"/>
              <a:t>Vantaggi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Anche se la codifica </a:t>
            </a:r>
            <a:r>
              <a:rPr lang="it-IT" dirty="0" err="1" smtClean="0"/>
              <a:t>closed-loop</a:t>
            </a:r>
            <a:r>
              <a:rPr lang="it-IT" dirty="0" smtClean="0"/>
              <a:t> utilizza due canali, la complessità della DCT di open-</a:t>
            </a:r>
            <a:r>
              <a:rPr lang="it-IT" dirty="0" err="1" smtClean="0"/>
              <a:t>loop</a:t>
            </a:r>
            <a:r>
              <a:rPr lang="it-IT" dirty="0" smtClean="0"/>
              <a:t> è maggiore.</a:t>
            </a:r>
          </a:p>
          <a:p>
            <a:r>
              <a:rPr lang="it-IT" dirty="0" smtClean="0"/>
              <a:t>Maggiore flessibilità nella codifica di progettazione</a:t>
            </a:r>
          </a:p>
          <a:p>
            <a:r>
              <a:rPr lang="it-IT" dirty="0" smtClean="0"/>
              <a:t>Facilmente progettabili con funzione di retro compatibilità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6155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itaglio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</a:majorFont>
      <a:minorFont>
        <a:latin typeface="Franklin Gothic Book" panose="020B0503020102020204"/>
        <a:ea typeface=""/>
        <a:cs typeface="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Ritaglio</Template>
  <TotalTime>4374</TotalTime>
  <Words>1307</Words>
  <Application>Microsoft Office PowerPoint</Application>
  <PresentationFormat>Widescreen</PresentationFormat>
  <Paragraphs>66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19" baseType="lpstr">
      <vt:lpstr>Calibri</vt:lpstr>
      <vt:lpstr>Franklin Gothic Book</vt:lpstr>
      <vt:lpstr>Ritaglio</vt:lpstr>
      <vt:lpstr>Lossless Coding Extensions for JPEG</vt:lpstr>
      <vt:lpstr>Indice</vt:lpstr>
      <vt:lpstr>Abstract</vt:lpstr>
      <vt:lpstr>Codifica Lossless e DCT-based Transform-Coding - 1</vt:lpstr>
      <vt:lpstr>Codifica Lossless e DCT-based Transform-Coding - 2</vt:lpstr>
      <vt:lpstr>Codifica Open Loop - 1</vt:lpstr>
      <vt:lpstr>Codifica Open Loop - 2</vt:lpstr>
      <vt:lpstr>Codifica ClosedLoop</vt:lpstr>
      <vt:lpstr>Codifica ClosedLoop - Vantaggi</vt:lpstr>
      <vt:lpstr>Codifica ClosedLoop - Svantaggi</vt:lpstr>
      <vt:lpstr>Codifica di immagini lossless - 1</vt:lpstr>
      <vt:lpstr>Codifica di immagini lossless - 2</vt:lpstr>
      <vt:lpstr>Codifica di immagini lossless - 3</vt:lpstr>
      <vt:lpstr>Esperimenti</vt:lpstr>
      <vt:lpstr>Test - 1</vt:lpstr>
      <vt:lpstr>Test - 2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Darknets e stampa 3D</dc:title>
  <dc:creator>Alfonso Guarino</dc:creator>
  <cp:lastModifiedBy>Antonio Leone</cp:lastModifiedBy>
  <cp:revision>234</cp:revision>
  <dcterms:created xsi:type="dcterms:W3CDTF">2016-04-04T08:58:11Z</dcterms:created>
  <dcterms:modified xsi:type="dcterms:W3CDTF">2016-05-30T13:40:36Z</dcterms:modified>
</cp:coreProperties>
</file>