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4" r:id="rId3"/>
    <p:sldId id="269" r:id="rId4"/>
    <p:sldId id="265" r:id="rId5"/>
    <p:sldId id="271" r:id="rId6"/>
    <p:sldId id="266" r:id="rId7"/>
    <p:sldId id="275" r:id="rId8"/>
    <p:sldId id="267" r:id="rId9"/>
    <p:sldId id="277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candina" id="{104C9464-4C57-44E8-8AF5-59102C876DA1}">
          <p14:sldIdLst>
            <p14:sldId id="258"/>
          </p14:sldIdLst>
        </p14:section>
        <p14:section name="Idea" id="{125A8D11-817A-4A51-98B7-4F5382F81CE6}">
          <p14:sldIdLst>
            <p14:sldId id="264"/>
            <p14:sldId id="269"/>
          </p14:sldIdLst>
        </p14:section>
        <p14:section name="Tecnologie Utilizzate" id="{D7B4F224-F83A-4803-89AC-FF3E959C4788}">
          <p14:sldIdLst>
            <p14:sldId id="265"/>
            <p14:sldId id="271"/>
          </p14:sldIdLst>
        </p14:section>
        <p14:section name="Show Case" id="{07AB1CD6-77B7-4A54-BF5C-91EC31C77BAE}">
          <p14:sldIdLst>
            <p14:sldId id="266"/>
            <p14:sldId id="275"/>
          </p14:sldIdLst>
        </p14:section>
        <p14:section name="Sommario" id="{49A28F30-0D3C-4C7A-890B-2B2CBD7E3134}">
          <p14:sldIdLst>
            <p14:sldId id="267"/>
            <p14:sldId id="277"/>
            <p14:sldId id="274"/>
          </p14:sldIdLst>
        </p14:section>
        <p14:section name="Futuri Sviluppi" id="{8BF048DE-5D84-4E10-9C8D-420BABB56982}">
          <p14:sldIdLst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145"/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357" autoAdjust="0"/>
  </p:normalViewPr>
  <p:slideViewPr>
    <p:cSldViewPr snapToGrid="0">
      <p:cViewPr varScale="1">
        <p:scale>
          <a:sx n="79" d="100"/>
          <a:sy n="79" d="100"/>
        </p:scale>
        <p:origin x="84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B9C22-9C5B-447B-A084-296430711927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7AB4-9FEB-4DBF-B61B-42A05746D0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11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17AB4-9FEB-4DBF-B61B-42A05746D0D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1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slide" Target="slide11.xml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43.svg"/><Relationship Id="rId28" Type="http://schemas.openxmlformats.org/officeDocument/2006/relationships/image" Target="../media/image28.sv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3.png"/><Relationship Id="rId27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slide" Target="slide12.xml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46.svg"/><Relationship Id="rId25" Type="http://schemas.openxmlformats.org/officeDocument/2006/relationships/image" Target="../media/image47.svg"/><Relationship Id="rId2" Type="http://schemas.openxmlformats.org/officeDocument/2006/relationships/image" Target="../media/image3.png"/><Relationship Id="rId16" Type="http://schemas.openxmlformats.org/officeDocument/2006/relationships/image" Target="../media/image45.png"/><Relationship Id="rId20" Type="http://schemas.openxmlformats.org/officeDocument/2006/relationships/image" Target="../media/image18.sv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13.png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49.jp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46.svg"/><Relationship Id="rId25" Type="http://schemas.openxmlformats.org/officeDocument/2006/relationships/image" Target="../media/image47.svg"/><Relationship Id="rId33" Type="http://schemas.openxmlformats.org/officeDocument/2006/relationships/image" Target="../media/image51.svg"/><Relationship Id="rId2" Type="http://schemas.openxmlformats.org/officeDocument/2006/relationships/image" Target="../media/image3.png"/><Relationship Id="rId16" Type="http://schemas.openxmlformats.org/officeDocument/2006/relationships/image" Target="../media/image45.pn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13.png"/><Relationship Id="rId32" Type="http://schemas.openxmlformats.org/officeDocument/2006/relationships/image" Target="../media/image50.png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slide" Target="slide11.xml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31" Type="http://schemas.openxmlformats.org/officeDocument/2006/relationships/hyperlink" Target="https://github.com/Fulvioserao99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9.png"/><Relationship Id="rId27" Type="http://schemas.openxmlformats.org/officeDocument/2006/relationships/hyperlink" Target="https://github.com/Endless077/" TargetMode="External"/><Relationship Id="rId30" Type="http://schemas.openxmlformats.org/officeDocument/2006/relationships/image" Target="../media/image28.svg"/><Relationship Id="rId8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8.svg"/><Relationship Id="rId12" Type="http://schemas.openxmlformats.org/officeDocument/2006/relationships/slide" Target="slide2.xml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slide" Target="slide11.xml"/><Relationship Id="rId32" Type="http://schemas.openxmlformats.org/officeDocument/2006/relationships/hyperlink" Target="https://geobrava.wordpress.com/2016/01/19/global-iot-platform-market-will-reach-1-6-billion-by-2021/" TargetMode="External"/><Relationship Id="rId5" Type="http://schemas.openxmlformats.org/officeDocument/2006/relationships/image" Target="../media/image6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31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slide" Target="slide3.xml"/><Relationship Id="rId3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26" Type="http://schemas.openxmlformats.org/officeDocument/2006/relationships/image" Target="../media/image10.svg"/><Relationship Id="rId3" Type="http://schemas.openxmlformats.org/officeDocument/2006/relationships/image" Target="../media/image4.svg"/><Relationship Id="rId21" Type="http://schemas.openxmlformats.org/officeDocument/2006/relationships/image" Target="../media/image21.pn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slide" Target="slide8.xml"/><Relationship Id="rId25" Type="http://schemas.openxmlformats.org/officeDocument/2006/relationships/image" Target="../media/image9.png"/><Relationship Id="rId33" Type="http://schemas.openxmlformats.org/officeDocument/2006/relationships/image" Target="../media/image32.svg"/><Relationship Id="rId2" Type="http://schemas.openxmlformats.org/officeDocument/2006/relationships/image" Target="../media/image3.png"/><Relationship Id="rId16" Type="http://schemas.openxmlformats.org/officeDocument/2006/relationships/image" Target="../media/image18.svg"/><Relationship Id="rId20" Type="http://schemas.openxmlformats.org/officeDocument/2006/relationships/slide" Target="slide11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6.xml"/><Relationship Id="rId24" Type="http://schemas.openxmlformats.org/officeDocument/2006/relationships/image" Target="../media/image28.svg"/><Relationship Id="rId32" Type="http://schemas.openxmlformats.org/officeDocument/2006/relationships/image" Target="../media/image31.png"/><Relationship Id="rId5" Type="http://schemas.openxmlformats.org/officeDocument/2006/relationships/image" Target="../media/image6.svg"/><Relationship Id="rId15" Type="http://schemas.openxmlformats.org/officeDocument/2006/relationships/image" Target="../media/image17.png"/><Relationship Id="rId23" Type="http://schemas.openxmlformats.org/officeDocument/2006/relationships/image" Target="../media/image27.png"/><Relationship Id="rId28" Type="http://schemas.openxmlformats.org/officeDocument/2006/relationships/image" Target="../media/image12.svg"/><Relationship Id="rId10" Type="http://schemas.openxmlformats.org/officeDocument/2006/relationships/image" Target="../media/image14.svg"/><Relationship Id="rId19" Type="http://schemas.openxmlformats.org/officeDocument/2006/relationships/image" Target="../media/image20.svg"/><Relationship Id="rId31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slide" Target="slide4.xml"/><Relationship Id="rId22" Type="http://schemas.openxmlformats.org/officeDocument/2006/relationships/image" Target="../media/image22.svg"/><Relationship Id="rId27" Type="http://schemas.openxmlformats.org/officeDocument/2006/relationships/image" Target="../media/image11.png"/><Relationship Id="rId30" Type="http://schemas.openxmlformats.org/officeDocument/2006/relationships/image" Target="../media/image29.png"/><Relationship Id="rId8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33" Type="http://schemas.openxmlformats.org/officeDocument/2006/relationships/hyperlink" Target="https://seeklogo.com/vector-logo/407805/espressif-systems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35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slide" Target="slide11.xml"/><Relationship Id="rId32" Type="http://schemas.openxmlformats.org/officeDocument/2006/relationships/image" Target="../media/image37.png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31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9.png"/><Relationship Id="rId27" Type="http://schemas.openxmlformats.org/officeDocument/2006/relationships/slide" Target="slide5.xml"/><Relationship Id="rId30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34" Type="http://schemas.openxmlformats.org/officeDocument/2006/relationships/hyperlink" Target="https://github.com/justcallmekoko/ESP32Marauder" TargetMode="Externa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33" Type="http://schemas.openxmlformats.org/officeDocument/2006/relationships/hyperlink" Target="https://react.dev/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35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slide" Target="slide11.xml"/><Relationship Id="rId32" Type="http://schemas.openxmlformats.org/officeDocument/2006/relationships/image" Target="../media/image40.png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image" Target="../media/image28.svg"/><Relationship Id="rId36" Type="http://schemas.openxmlformats.org/officeDocument/2006/relationships/hyperlink" Target="https://www.wireshark.org/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31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9.png"/><Relationship Id="rId27" Type="http://schemas.openxmlformats.org/officeDocument/2006/relationships/image" Target="../media/image27.png"/><Relationship Id="rId30" Type="http://schemas.openxmlformats.org/officeDocument/2006/relationships/image" Target="../media/image38.png"/><Relationship Id="rId35" Type="http://schemas.openxmlformats.org/officeDocument/2006/relationships/hyperlink" Target="https://docs.flipper.net/" TargetMode="External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8.svg"/><Relationship Id="rId21" Type="http://schemas.openxmlformats.org/officeDocument/2006/relationships/slide" Target="slide8.xml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17" Type="http://schemas.openxmlformats.org/officeDocument/2006/relationships/image" Target="../media/image41.svg"/><Relationship Id="rId25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image" Target="../media/image18.sv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24" Type="http://schemas.openxmlformats.org/officeDocument/2006/relationships/slide" Target="slide11.xml"/><Relationship Id="rId5" Type="http://schemas.openxmlformats.org/officeDocument/2006/relationships/image" Target="../media/image6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image" Target="../media/image24.svg"/><Relationship Id="rId10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34.sv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8.svg"/><Relationship Id="rId21" Type="http://schemas.openxmlformats.org/officeDocument/2006/relationships/slide" Target="slide8.xml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17" Type="http://schemas.openxmlformats.org/officeDocument/2006/relationships/image" Target="../media/image41.svg"/><Relationship Id="rId25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image" Target="../media/image18.sv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24" Type="http://schemas.openxmlformats.org/officeDocument/2006/relationships/slide" Target="slide11.xml"/><Relationship Id="rId5" Type="http://schemas.openxmlformats.org/officeDocument/2006/relationships/image" Target="../media/image6.svg"/><Relationship Id="rId15" Type="http://schemas.openxmlformats.org/officeDocument/2006/relationships/slide" Target="slide6.xml"/><Relationship Id="rId23" Type="http://schemas.openxmlformats.org/officeDocument/2006/relationships/image" Target="../media/image20.svg"/><Relationship Id="rId28" Type="http://schemas.openxmlformats.org/officeDocument/2006/relationships/image" Target="../media/image28.svg"/><Relationship Id="rId10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34.svg"/><Relationship Id="rId22" Type="http://schemas.openxmlformats.org/officeDocument/2006/relationships/image" Target="../media/image19.png"/><Relationship Id="rId27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slide" Target="slide11.xml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43.svg"/><Relationship Id="rId28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3.png"/><Relationship Id="rId27" Type="http://schemas.openxmlformats.org/officeDocument/2006/relationships/slide" Target="slide9.xml"/><Relationship Id="rId30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18" Type="http://schemas.openxmlformats.org/officeDocument/2006/relationships/slide" Target="slide4.xml"/><Relationship Id="rId26" Type="http://schemas.openxmlformats.org/officeDocument/2006/relationships/image" Target="../media/image22.svg"/><Relationship Id="rId3" Type="http://schemas.openxmlformats.org/officeDocument/2006/relationships/image" Target="../media/image4.svg"/><Relationship Id="rId21" Type="http://schemas.openxmlformats.org/officeDocument/2006/relationships/slide" Target="slide8.xml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slide" Target="slide11.xml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43.svg"/><Relationship Id="rId28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3.png"/><Relationship Id="rId27" Type="http://schemas.openxmlformats.org/officeDocument/2006/relationships/slide" Target="slide10.xml"/><Relationship Id="rId30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ight Triangle 4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254987" y="303075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CasellaDiTesto 6">
            <a:extLst>
              <a:ext uri="{FF2B5EF4-FFF2-40B4-BE49-F238E27FC236}">
                <a16:creationId xmlns:a16="http://schemas.microsoft.com/office/drawing/2014/main" id="{417E80BC-EA00-C506-3FB4-306A1F828A70}"/>
              </a:ext>
            </a:extLst>
          </p:cNvPr>
          <p:cNvSpPr txBox="1"/>
          <p:nvPr/>
        </p:nvSpPr>
        <p:spPr>
          <a:xfrm>
            <a:off x="1201545" y="253103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IoT Security Networking</a:t>
            </a:r>
          </a:p>
        </p:txBody>
      </p:sp>
      <p:sp>
        <p:nvSpPr>
          <p:cNvPr id="15" name="CasellaDiTesto 8">
            <a:extLst>
              <a:ext uri="{FF2B5EF4-FFF2-40B4-BE49-F238E27FC236}">
                <a16:creationId xmlns:a16="http://schemas.microsoft.com/office/drawing/2014/main" id="{66F51DBA-702A-304B-8D85-8D72180BB3E8}"/>
              </a:ext>
            </a:extLst>
          </p:cNvPr>
          <p:cNvSpPr txBox="1"/>
          <p:nvPr/>
        </p:nvSpPr>
        <p:spPr>
          <a:xfrm>
            <a:off x="1289094" y="4484580"/>
            <a:ext cx="7321298" cy="75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A simple IoT Security project on secure and not secure communication tasks.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Immagine 8" descr="Immagine che contiene Carattere, Elementi grafici, testo, logo&#10;&#10;Descrizione generata automaticamente">
            <a:extLst>
              <a:ext uri="{FF2B5EF4-FFF2-40B4-BE49-F238E27FC236}">
                <a16:creationId xmlns:a16="http://schemas.microsoft.com/office/drawing/2014/main" id="{1A572662-AE6D-4C05-B7D1-15ADE888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457" y="623275"/>
            <a:ext cx="2451370" cy="2451370"/>
          </a:xfrm>
          <a:prstGeom prst="rect">
            <a:avLst/>
          </a:prstGeom>
        </p:spPr>
      </p:pic>
      <p:pic>
        <p:nvPicPr>
          <p:cNvPr id="21" name="Immagine 20" descr="Immagine che contiene Elementi grafici&#10;&#10;Descrizione generata automaticamente">
            <a:extLst>
              <a:ext uri="{FF2B5EF4-FFF2-40B4-BE49-F238E27FC236}">
                <a16:creationId xmlns:a16="http://schemas.microsoft.com/office/drawing/2014/main" id="{068C5312-EFBA-7D41-75EA-AAA4D7B06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6" y="623275"/>
            <a:ext cx="8642951" cy="24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5850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2" name="Elemento grafico 1" descr="Aggiorna con riempimento a tinta unita">
            <a:hlinkClick r:id="rId21" action="ppaction://hlinksldjump"/>
            <a:extLst>
              <a:ext uri="{FF2B5EF4-FFF2-40B4-BE49-F238E27FC236}">
                <a16:creationId xmlns:a16="http://schemas.microsoft.com/office/drawing/2014/main" id="{E84E018A-3F92-15A1-58BC-E0882CF4893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29950" y="5752208"/>
            <a:ext cx="965886" cy="914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F6A7E6-6030-6557-CC88-CEDD39368CC2}"/>
              </a:ext>
            </a:extLst>
          </p:cNvPr>
          <p:cNvSpPr txBox="1"/>
          <p:nvPr/>
        </p:nvSpPr>
        <p:spPr>
          <a:xfrm>
            <a:off x="2568182" y="455973"/>
            <a:ext cx="5933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it-IT" sz="4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 3)</a:t>
            </a:r>
          </a:p>
        </p:txBody>
      </p:sp>
      <p:pic>
        <p:nvPicPr>
          <p:cNvPr id="11" name="Immagine 10" descr="Immagine che contiene Elementi grafici, grafica, Policromia, logo&#10;&#10;Descrizione generata automaticamente">
            <a:extLst>
              <a:ext uri="{FF2B5EF4-FFF2-40B4-BE49-F238E27FC236}">
                <a16:creationId xmlns:a16="http://schemas.microsoft.com/office/drawing/2014/main" id="{C46EACC5-6A3A-7F58-A383-5549B6A859A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3"/>
            <a:ext cx="769442" cy="76944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C0AD8212-F2F6-896D-40A9-3ED0D8B37A86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58500" y="3021447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" action="ppaction://noaction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DCD003-C3B4-29D9-4C3F-FCE76354B7D1}"/>
              </a:ext>
            </a:extLst>
          </p:cNvPr>
          <p:cNvSpPr txBox="1"/>
          <p:nvPr/>
        </p:nvSpPr>
        <p:spPr>
          <a:xfrm>
            <a:off x="2568182" y="455973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Futuri Sviluppi</a:t>
            </a:r>
          </a:p>
        </p:txBody>
      </p:sp>
      <p:pic>
        <p:nvPicPr>
          <p:cNvPr id="57" name="Elemento grafico 56" descr="Play con riempimento a tinta unita">
            <a:hlinkClick r:id="rId26" action="ppaction://hlinksldjump"/>
            <a:extLst>
              <a:ext uri="{FF2B5EF4-FFF2-40B4-BE49-F238E27FC236}">
                <a16:creationId xmlns:a16="http://schemas.microsoft.com/office/drawing/2014/main" id="{A51FD489-B307-37BA-E25C-226AC61057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pic>
        <p:nvPicPr>
          <p:cNvPr id="44" name="Immagine 43" descr="Immagine che contiene Elementi grafici, schermata, grafica, Policromia&#10;&#10;Descrizione generata automaticamente">
            <a:extLst>
              <a:ext uri="{FF2B5EF4-FFF2-40B4-BE49-F238E27FC236}">
                <a16:creationId xmlns:a16="http://schemas.microsoft.com/office/drawing/2014/main" id="{830FD838-9660-2FB4-0D22-2C69A6FE30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3"/>
            <a:ext cx="769442" cy="769442"/>
          </a:xfrm>
          <a:prstGeom prst="rect">
            <a:avLst/>
          </a:prstGeom>
        </p:spPr>
      </p:pic>
      <p:sp>
        <p:nvSpPr>
          <p:cNvPr id="45" name="Rettangolo 44">
            <a:extLst>
              <a:ext uri="{FF2B5EF4-FFF2-40B4-BE49-F238E27FC236}">
                <a16:creationId xmlns:a16="http://schemas.microsoft.com/office/drawing/2014/main" id="{F9ABC69E-6AC4-3955-5762-E8374EAC4B44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ADC3E8-12F7-C4D3-5689-584A941D04B9}"/>
              </a:ext>
            </a:extLst>
          </p:cNvPr>
          <p:cNvSpPr txBox="1"/>
          <p:nvPr/>
        </p:nvSpPr>
        <p:spPr>
          <a:xfrm>
            <a:off x="1794841" y="1562194"/>
            <a:ext cx="8602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- Integrazione di Ulteriori Protocolli di Sicurezza: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D6FCDC-23CA-E52E-1BE7-6037AC580D74}"/>
              </a:ext>
            </a:extLst>
          </p:cNvPr>
          <p:cNvSpPr txBox="1"/>
          <p:nvPr/>
        </p:nvSpPr>
        <p:spPr>
          <a:xfrm>
            <a:off x="1794841" y="3709163"/>
            <a:ext cx="9575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- Implementazione di Tecniche di </a:t>
            </a:r>
            <a:r>
              <a:rPr lang="it-IT" sz="3200" b="1" dirty="0" err="1">
                <a:solidFill>
                  <a:schemeClr val="bg1"/>
                </a:solidFill>
              </a:rPr>
              <a:t>Intrusion</a:t>
            </a:r>
            <a:r>
              <a:rPr lang="it-IT" sz="3200" b="1" dirty="0">
                <a:solidFill>
                  <a:schemeClr val="bg1"/>
                </a:solidFill>
              </a:rPr>
              <a:t> </a:t>
            </a:r>
            <a:r>
              <a:rPr lang="it-IT" sz="3200" b="1" dirty="0" err="1">
                <a:solidFill>
                  <a:schemeClr val="bg1"/>
                </a:solidFill>
              </a:rPr>
              <a:t>Detection</a:t>
            </a:r>
            <a:r>
              <a:rPr lang="it-IT" sz="32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A09601-6D06-4BFD-D995-F349BB93FB20}"/>
              </a:ext>
            </a:extLst>
          </p:cNvPr>
          <p:cNvSpPr txBox="1"/>
          <p:nvPr/>
        </p:nvSpPr>
        <p:spPr>
          <a:xfrm>
            <a:off x="1794841" y="2637073"/>
            <a:ext cx="7227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- Automazione dell’Analisi del Traffico: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327EF9-AA05-7A86-83A8-212E775A86B5}"/>
              </a:ext>
            </a:extLst>
          </p:cNvPr>
          <p:cNvSpPr txBox="1"/>
          <p:nvPr/>
        </p:nvSpPr>
        <p:spPr>
          <a:xfrm>
            <a:off x="1794841" y="4790241"/>
            <a:ext cx="7227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- Ottimizzazione del Consumo Energetico: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866BE4-A006-05DC-9E23-7AC87DD45268}"/>
              </a:ext>
            </a:extLst>
          </p:cNvPr>
          <p:cNvSpPr txBox="1"/>
          <p:nvPr/>
        </p:nvSpPr>
        <p:spPr>
          <a:xfrm>
            <a:off x="2026349" y="2050368"/>
            <a:ext cx="621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TLS avanzato, DTLS, protocollo MQTT e crittografia </a:t>
            </a:r>
            <a:r>
              <a:rPr lang="it-IT" sz="1600" dirty="0" err="1">
                <a:solidFill>
                  <a:schemeClr val="bg1"/>
                </a:solidFill>
              </a:rPr>
              <a:t>lightweight</a:t>
            </a:r>
            <a:r>
              <a:rPr lang="it-IT" sz="1600" dirty="0">
                <a:solidFill>
                  <a:schemeClr val="bg1"/>
                </a:solidFill>
              </a:rPr>
              <a:t> on-board.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812181-E068-7455-BFCA-23F33EE62D60}"/>
              </a:ext>
            </a:extLst>
          </p:cNvPr>
          <p:cNvSpPr txBox="1"/>
          <p:nvPr/>
        </p:nvSpPr>
        <p:spPr>
          <a:xfrm>
            <a:off x="2026349" y="3117701"/>
            <a:ext cx="649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Automatic</a:t>
            </a:r>
            <a:r>
              <a:rPr lang="it-IT" sz="1600" dirty="0">
                <a:solidFill>
                  <a:schemeClr val="bg1"/>
                </a:solidFill>
              </a:rPr>
              <a:t> Traffic Analysis (ATA), script e strumenti di analisi automatizzata.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979CFA1-6DC4-04E7-93C7-10572871CF65}"/>
              </a:ext>
            </a:extLst>
          </p:cNvPr>
          <p:cNvSpPr txBox="1"/>
          <p:nvPr/>
        </p:nvSpPr>
        <p:spPr>
          <a:xfrm>
            <a:off x="2026349" y="4186283"/>
            <a:ext cx="910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Intrusion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Detection</a:t>
            </a:r>
            <a:r>
              <a:rPr lang="it-IT" sz="1600" dirty="0">
                <a:solidFill>
                  <a:schemeClr val="bg1"/>
                </a:solidFill>
              </a:rPr>
              <a:t> System (IDS) basato su sistema </a:t>
            </a:r>
            <a:r>
              <a:rPr lang="it-IT" sz="1600" dirty="0" err="1">
                <a:solidFill>
                  <a:schemeClr val="bg1"/>
                </a:solidFill>
              </a:rPr>
              <a:t>lightweight</a:t>
            </a:r>
            <a:r>
              <a:rPr lang="it-IT" sz="1600" dirty="0">
                <a:solidFill>
                  <a:schemeClr val="bg1"/>
                </a:solidFill>
              </a:rPr>
              <a:t> machine learning (</a:t>
            </a:r>
            <a:r>
              <a:rPr lang="it-IT" sz="1600" dirty="0" err="1">
                <a:solidFill>
                  <a:schemeClr val="bg1"/>
                </a:solidFill>
              </a:rPr>
              <a:t>Tensorflow</a:t>
            </a:r>
            <a:r>
              <a:rPr lang="it-IT" sz="1600" dirty="0">
                <a:solidFill>
                  <a:schemeClr val="bg1"/>
                </a:solidFill>
              </a:rPr>
              <a:t> Lite) on-board.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F37720-0253-5D7E-64D4-AE028BFFDB54}"/>
              </a:ext>
            </a:extLst>
          </p:cNvPr>
          <p:cNvSpPr txBox="1"/>
          <p:nvPr/>
        </p:nvSpPr>
        <p:spPr>
          <a:xfrm>
            <a:off x="2026349" y="5275572"/>
            <a:ext cx="7119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Miglioramento delle tecniche di allocazione dinamica e distribuzione del consumo energetico, aggiunta di un supporto di energia indipendente.</a:t>
            </a:r>
          </a:p>
        </p:txBody>
      </p:sp>
    </p:spTree>
    <p:extLst>
      <p:ext uri="{BB962C8B-B14F-4D97-AF65-F5344CB8AC3E}">
        <p14:creationId xmlns:p14="http://schemas.microsoft.com/office/powerpoint/2010/main" val="3145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58500" y="3021447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" action="ppaction://noaction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0EFA06A-B9BF-47AD-92F4-B362BF120AEF}"/>
              </a:ext>
            </a:extLst>
          </p:cNvPr>
          <p:cNvSpPr txBox="1"/>
          <p:nvPr/>
        </p:nvSpPr>
        <p:spPr>
          <a:xfrm>
            <a:off x="1251430" y="511120"/>
            <a:ext cx="10409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Fine della presentazione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E7727AE-FB18-4BBA-A8E6-D4AB8B632939}"/>
              </a:ext>
            </a:extLst>
          </p:cNvPr>
          <p:cNvSpPr txBox="1"/>
          <p:nvPr/>
        </p:nvSpPr>
        <p:spPr>
          <a:xfrm>
            <a:off x="3140014" y="5333743"/>
            <a:ext cx="66328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GRAZIE PER L’ATTENZIONE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1D8F3B-E99A-4E94-B251-EB8A07C9BA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4" y="1819058"/>
            <a:ext cx="2030389" cy="2030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04B1C7B-E906-4081-8C26-1AE201A2203F}"/>
              </a:ext>
            </a:extLst>
          </p:cNvPr>
          <p:cNvSpPr txBox="1"/>
          <p:nvPr/>
        </p:nvSpPr>
        <p:spPr>
          <a:xfrm>
            <a:off x="3020121" y="4014220"/>
            <a:ext cx="2270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Antonio Garofalo</a:t>
            </a:r>
          </a:p>
          <a:p>
            <a:pPr algn="ctr"/>
            <a:endParaRPr lang="it-IT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Full stack Developer</a:t>
            </a:r>
          </a:p>
          <a:p>
            <a:pPr algn="ctr"/>
            <a:r>
              <a:rPr lang="it-IT" sz="1600" dirty="0">
                <a:solidFill>
                  <a:schemeClr val="accent1"/>
                </a:solidFill>
                <a:latin typeface="Montserrat" panose="00000500000000000000" pitchFamily="2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z="16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algn="ctr"/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2" name="Elemento grafico 1" descr="Aggiorna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BA455456-D1D5-A8A5-E0EF-469AFCBD31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29950" y="5752208"/>
            <a:ext cx="965886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89E046-D8FA-F973-258C-DCA564C0FD97}"/>
              </a:ext>
            </a:extLst>
          </p:cNvPr>
          <p:cNvSpPr txBox="1"/>
          <p:nvPr/>
        </p:nvSpPr>
        <p:spPr>
          <a:xfrm>
            <a:off x="7908845" y="4017138"/>
            <a:ext cx="2270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Fulvio Serao</a:t>
            </a:r>
          </a:p>
          <a:p>
            <a:pPr algn="ctr"/>
            <a:endParaRPr lang="it-IT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Full stack Developer</a:t>
            </a:r>
          </a:p>
          <a:p>
            <a:pPr algn="ctr"/>
            <a:r>
              <a:rPr lang="it-IT" sz="1600" dirty="0">
                <a:solidFill>
                  <a:schemeClr val="accent1"/>
                </a:solidFill>
                <a:latin typeface="Montserrat" panose="00000500000000000000" pitchFamily="2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z="16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algn="ctr"/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010155-E460-5E5A-6A3B-DD2732224F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152" r="152"/>
          <a:stretch/>
        </p:blipFill>
        <p:spPr>
          <a:xfrm>
            <a:off x="8028736" y="1819057"/>
            <a:ext cx="2030389" cy="2030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809C3B1-B364-7B27-E527-EF0B28BBB55A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10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o 80">
            <a:extLst>
              <a:ext uri="{FF2B5EF4-FFF2-40B4-BE49-F238E27FC236}">
                <a16:creationId xmlns:a16="http://schemas.microsoft.com/office/drawing/2014/main" id="{3A91FAB8-285A-D637-CE6D-E7C58AEF9A06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77BA7C07-86FA-97D9-7025-97CE1A34B79B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83" name="Elemento grafico 82" descr="Interfaccia utente/Esperienza utente con riempimento a tinta unita">
              <a:extLst>
                <a:ext uri="{FF2B5EF4-FFF2-40B4-BE49-F238E27FC236}">
                  <a16:creationId xmlns:a16="http://schemas.microsoft.com/office/drawing/2014/main" id="{FEE80CB5-9BF7-34BC-76DE-62947FF52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85" name="Ovale 84">
            <a:extLst>
              <a:ext uri="{FF2B5EF4-FFF2-40B4-BE49-F238E27FC236}">
                <a16:creationId xmlns:a16="http://schemas.microsoft.com/office/drawing/2014/main" id="{DEB5E1AA-14AF-3590-3B5D-E076840C942E}"/>
              </a:ext>
            </a:extLst>
          </p:cNvPr>
          <p:cNvSpPr/>
          <p:nvPr/>
        </p:nvSpPr>
        <p:spPr>
          <a:xfrm>
            <a:off x="-858500" y="1624796"/>
            <a:ext cx="828000" cy="82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6" name="Elemento grafico 85" descr="Web design con riempimento a tinta unita">
            <a:extLst>
              <a:ext uri="{FF2B5EF4-FFF2-40B4-BE49-F238E27FC236}">
                <a16:creationId xmlns:a16="http://schemas.microsoft.com/office/drawing/2014/main" id="{61D4BBF7-0235-199E-2D9E-EBE84DC0D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768693" y="1714602"/>
            <a:ext cx="648387" cy="648387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41EB51-2112-89E7-1588-6F8EB90792FA}"/>
              </a:ext>
            </a:extLst>
          </p:cNvPr>
          <p:cNvSpPr txBox="1"/>
          <p:nvPr/>
        </p:nvSpPr>
        <p:spPr>
          <a:xfrm>
            <a:off x="2568182" y="455973"/>
            <a:ext cx="3865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Progettuale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43424E8-5909-C279-EF4B-2C987321CE3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1" y="455972"/>
            <a:ext cx="769441" cy="769441"/>
          </a:xfrm>
          <a:prstGeom prst="rect">
            <a:avLst/>
          </a:prstGeom>
        </p:spPr>
      </p:pic>
      <p:sp>
        <p:nvSpPr>
          <p:cNvPr id="54" name="Rettangolo 53">
            <a:extLst>
              <a:ext uri="{FF2B5EF4-FFF2-40B4-BE49-F238E27FC236}">
                <a16:creationId xmlns:a16="http://schemas.microsoft.com/office/drawing/2014/main" id="{68861851-235D-2E47-5DFC-8852B524E17E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27F771-5562-4FD8-F8B8-A34E0CBB6127}"/>
              </a:ext>
            </a:extLst>
          </p:cNvPr>
          <p:cNvSpPr txBox="1"/>
          <p:nvPr/>
        </p:nvSpPr>
        <p:spPr>
          <a:xfrm>
            <a:off x="1894267" y="1619790"/>
            <a:ext cx="10171352" cy="171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159"/>
              </a:lnSpc>
            </a:pPr>
            <a:r>
              <a:rPr lang="it-IT" sz="2400" dirty="0">
                <a:solidFill>
                  <a:schemeClr val="bg1"/>
                </a:solidFill>
              </a:rPr>
              <a:t>Negli ultimi anni, si è notata una crescita esponenziale dei dispositivi IoT in settori critici come la sanità, l'industria e la domotica.</a:t>
            </a:r>
          </a:p>
          <a:p>
            <a:pPr>
              <a:lnSpc>
                <a:spcPts val="3159"/>
              </a:lnSpc>
            </a:pPr>
            <a:endParaRPr lang="it-IT" sz="2400" dirty="0">
              <a:solidFill>
                <a:schemeClr val="bg1"/>
              </a:solidFill>
            </a:endParaRPr>
          </a:p>
          <a:p>
            <a:pPr>
              <a:lnSpc>
                <a:spcPts val="3159"/>
              </a:lnSpc>
            </a:pPr>
            <a:r>
              <a:rPr lang="it-IT" sz="2400" dirty="0">
                <a:solidFill>
                  <a:schemeClr val="bg1"/>
                </a:solidFill>
              </a:rPr>
              <a:t>Emerge quindi la necessità di garantire comunicazioni sicure e protette.</a:t>
            </a:r>
            <a:endParaRPr lang="en-US" sz="2400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5FB1D9-C6C9-FC75-D078-25ACCB78A977}"/>
              </a:ext>
            </a:extLst>
          </p:cNvPr>
          <p:cNvSpPr txBox="1"/>
          <p:nvPr/>
        </p:nvSpPr>
        <p:spPr>
          <a:xfrm>
            <a:off x="1887042" y="3828526"/>
            <a:ext cx="4384613" cy="25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159"/>
              </a:lnSpc>
            </a:pPr>
            <a:r>
              <a:rPr lang="it-IT" sz="2400" dirty="0">
                <a:solidFill>
                  <a:schemeClr val="bg1"/>
                </a:solidFill>
              </a:rPr>
              <a:t>La protezione delle trasmissioni dati è fondamentale per prevenire accessi non autorizzati, salvaguardare la privacy e assicurare l'integrità dei sistemi IoT.</a:t>
            </a:r>
            <a:endParaRPr lang="en-US" sz="2400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709AC62-85BD-6D6A-4952-351C1520745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rcRect/>
          <a:stretch/>
        </p:blipFill>
        <p:spPr>
          <a:xfrm>
            <a:off x="7027689" y="3525755"/>
            <a:ext cx="2996806" cy="29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o 91">
            <a:extLst>
              <a:ext uri="{FF2B5EF4-FFF2-40B4-BE49-F238E27FC236}">
                <a16:creationId xmlns:a16="http://schemas.microsoft.com/office/drawing/2014/main" id="{AD8C691A-5EB4-6321-A428-6C2717034DB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93" name="Ovale 92">
              <a:extLst>
                <a:ext uri="{FF2B5EF4-FFF2-40B4-BE49-F238E27FC236}">
                  <a16:creationId xmlns:a16="http://schemas.microsoft.com/office/drawing/2014/main" id="{38F871F2-8BB5-EF1C-D4F1-C9528B4F88A9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94" name="Elemento grafico 93" descr="Interfaccia utente/Esperienza utente con riempimento a tinta unita">
              <a:extLst>
                <a:ext uri="{FF2B5EF4-FFF2-40B4-BE49-F238E27FC236}">
                  <a16:creationId xmlns:a16="http://schemas.microsoft.com/office/drawing/2014/main" id="{3055BDB7-6E04-9E04-7EAC-4DA5F79AE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6680582E-F6F9-5ED1-F6FC-A99F98B1CD32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8FD53DE2-9F5E-9300-DF1F-0A4F3B132708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7" name="Elemento grafico 96" descr="Web design con riempimento a tinta unita">
              <a:extLst>
                <a:ext uri="{FF2B5EF4-FFF2-40B4-BE49-F238E27FC236}">
                  <a16:creationId xmlns:a16="http://schemas.microsoft.com/office/drawing/2014/main" id="{1DAADDF5-EE30-81B7-D266-CFCDA944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8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1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17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0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8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grpSp>
        <p:nvGrpSpPr>
          <p:cNvPr id="77" name="Gruppo 76">
            <a:extLst>
              <a:ext uri="{FF2B5EF4-FFF2-40B4-BE49-F238E27FC236}">
                <a16:creationId xmlns:a16="http://schemas.microsoft.com/office/drawing/2014/main" id="{90497917-7219-A2E3-A4AD-9EB2B1DE5BE2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D5B4C2DA-5BA8-51CD-4A54-66BC5B6B4DBE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79" name="Elemento grafico 78" descr="Documento con riempimento a tinta unita">
              <a:extLst>
                <a:ext uri="{FF2B5EF4-FFF2-40B4-BE49-F238E27FC236}">
                  <a16:creationId xmlns:a16="http://schemas.microsoft.com/office/drawing/2014/main" id="{378036A6-6AC3-5982-BC7A-BBE1278B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63358D7C-7FA6-73DC-B701-CE4CD929AF31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CA564829-E566-0AE5-3044-72B0E66ED4F6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88" name="Elemento grafico 87" descr="Utenti con riempimento a tinta unita">
              <a:extLst>
                <a:ext uri="{FF2B5EF4-FFF2-40B4-BE49-F238E27FC236}">
                  <a16:creationId xmlns:a16="http://schemas.microsoft.com/office/drawing/2014/main" id="{54152A3A-1449-610D-4DD5-BC66D334A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8A80E-1BB4-085D-C39D-82F697DBB68E}"/>
              </a:ext>
            </a:extLst>
          </p:cNvPr>
          <p:cNvSpPr txBox="1"/>
          <p:nvPr/>
        </p:nvSpPr>
        <p:spPr>
          <a:xfrm>
            <a:off x="2568182" y="455973"/>
            <a:ext cx="3865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Progettuale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41A5E6F-57EE-D6FD-BBA6-8B83E829C0F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1" y="455972"/>
            <a:ext cx="769441" cy="769441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3E7EE309-1986-6B77-530A-DD5BB7E514C4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Elemento grafico 16" descr="Database con riempimento a tinta unita">
            <a:extLst>
              <a:ext uri="{FF2B5EF4-FFF2-40B4-BE49-F238E27FC236}">
                <a16:creationId xmlns:a16="http://schemas.microsoft.com/office/drawing/2014/main" id="{3978BD60-4F82-A3CC-BC66-8C94EA5DF2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26261" y="3260709"/>
            <a:ext cx="914400" cy="914400"/>
          </a:xfrm>
          <a:prstGeom prst="rect">
            <a:avLst/>
          </a:prstGeom>
        </p:spPr>
      </p:pic>
      <p:pic>
        <p:nvPicPr>
          <p:cNvPr id="18" name="Elemento grafico 17" descr="Terminale cmd con riempimento a tinta unita">
            <a:extLst>
              <a:ext uri="{FF2B5EF4-FFF2-40B4-BE49-F238E27FC236}">
                <a16:creationId xmlns:a16="http://schemas.microsoft.com/office/drawing/2014/main" id="{C7CB4BF9-5DD3-18D2-8F1C-F3248623892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26261" y="1784037"/>
            <a:ext cx="914400" cy="9144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B28655F-8466-97AC-314E-A06574B48852}"/>
              </a:ext>
            </a:extLst>
          </p:cNvPr>
          <p:cNvSpPr txBox="1"/>
          <p:nvPr/>
        </p:nvSpPr>
        <p:spPr>
          <a:xfrm>
            <a:off x="1726261" y="4913029"/>
            <a:ext cx="899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Si intende dimostrare che un sistema di comunicazione </a:t>
            </a:r>
            <a:r>
              <a:rPr lang="it-IT" sz="2400" dirty="0" err="1">
                <a:solidFill>
                  <a:schemeClr val="bg1"/>
                </a:solidFill>
              </a:rPr>
              <a:t>client-server</a:t>
            </a:r>
            <a:r>
              <a:rPr lang="it-IT" sz="2400" dirty="0">
                <a:solidFill>
                  <a:schemeClr val="bg1"/>
                </a:solidFill>
              </a:rPr>
              <a:t>, opportunamente implementato con meccanismi di sicurezza avanzati, può garantire resilienza contro attacchi comuni ai dispositivi IoT, come il replay </a:t>
            </a:r>
            <a:r>
              <a:rPr lang="it-IT" sz="2400" dirty="0" err="1">
                <a:solidFill>
                  <a:schemeClr val="bg1"/>
                </a:solidFill>
              </a:rPr>
              <a:t>attack</a:t>
            </a:r>
            <a:r>
              <a:rPr lang="it-IT" sz="2400" dirty="0">
                <a:solidFill>
                  <a:schemeClr val="bg1"/>
                </a:solidFill>
              </a:rPr>
              <a:t> (attacco di ripetizione).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92BAE00-DE85-5211-F2F0-884E3A24BEFA}"/>
              </a:ext>
            </a:extLst>
          </p:cNvPr>
          <p:cNvSpPr txBox="1"/>
          <p:nvPr/>
        </p:nvSpPr>
        <p:spPr>
          <a:xfrm>
            <a:off x="2762868" y="1822726"/>
            <a:ext cx="9303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Client</a:t>
            </a:r>
            <a:r>
              <a:rPr lang="it-IT" sz="2400" dirty="0">
                <a:solidFill>
                  <a:schemeClr val="bg1"/>
                </a:solidFill>
              </a:rPr>
              <a:t> – richiesta di comunicazione sicura (HTTPS) o non sicura (HTTP) ed invio di un secret (condiviso con il server).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FE23F8-4A81-26F8-D378-C28226C7EA46}"/>
              </a:ext>
            </a:extLst>
          </p:cNvPr>
          <p:cNvSpPr txBox="1"/>
          <p:nvPr/>
        </p:nvSpPr>
        <p:spPr>
          <a:xfrm>
            <a:off x="2762867" y="3297574"/>
            <a:ext cx="930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Server</a:t>
            </a:r>
            <a:r>
              <a:rPr lang="it-IT" sz="2400" dirty="0">
                <a:solidFill>
                  <a:schemeClr val="bg1"/>
                </a:solidFill>
              </a:rPr>
              <a:t> – istaurazione della comunicazione con il client, controllo di sicurezza (HTTPS) e controllo del segreto. Risponde con il servizio richiesto inviando un apposita HTTP </a:t>
            </a:r>
            <a:r>
              <a:rPr lang="it-IT" sz="2400" dirty="0" err="1">
                <a:solidFill>
                  <a:schemeClr val="bg1"/>
                </a:solidFill>
              </a:rPr>
              <a:t>Response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1355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0" name="Elemento grafico 29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431BE2B8-FBAA-4227-B2D3-6B3A39DE302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EE1D7D-1882-4081-591A-22A4397E6556}"/>
              </a:ext>
            </a:extLst>
          </p:cNvPr>
          <p:cNvSpPr txBox="1"/>
          <p:nvPr/>
        </p:nvSpPr>
        <p:spPr>
          <a:xfrm>
            <a:off x="2568182" y="455973"/>
            <a:ext cx="5016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</p:txBody>
      </p:sp>
      <p:pic>
        <p:nvPicPr>
          <p:cNvPr id="10" name="Immagine 9" descr="Immagine che contiene schermata, cartone animato, design&#10;&#10;Descrizione generata automaticamente">
            <a:extLst>
              <a:ext uri="{FF2B5EF4-FFF2-40B4-BE49-F238E27FC236}">
                <a16:creationId xmlns:a16="http://schemas.microsoft.com/office/drawing/2014/main" id="{0EBF4BAD-A695-96E0-E7C9-55E363AE58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2"/>
            <a:ext cx="769442" cy="769442"/>
          </a:xfrm>
          <a:prstGeom prst="rect">
            <a:avLst/>
          </a:prstGeom>
        </p:spPr>
      </p:pic>
      <p:sp>
        <p:nvSpPr>
          <p:cNvPr id="58" name="Rettangolo 57">
            <a:extLst>
              <a:ext uri="{FF2B5EF4-FFF2-40B4-BE49-F238E27FC236}">
                <a16:creationId xmlns:a16="http://schemas.microsoft.com/office/drawing/2014/main" id="{095451B3-0344-CB96-7FB4-7A4E13212843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6874AC-D709-DA7D-C425-768BC7474AED}"/>
              </a:ext>
            </a:extLst>
          </p:cNvPr>
          <p:cNvSpPr txBox="1"/>
          <p:nvPr/>
        </p:nvSpPr>
        <p:spPr>
          <a:xfrm>
            <a:off x="1826894" y="1504761"/>
            <a:ext cx="9997020" cy="1300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159"/>
              </a:lnSpc>
            </a:pPr>
            <a:r>
              <a:rPr lang="it-IT" sz="2400" dirty="0">
                <a:solidFill>
                  <a:schemeClr val="bg1"/>
                </a:solidFill>
              </a:rPr>
              <a:t>L'</a:t>
            </a:r>
            <a:r>
              <a:rPr lang="it-IT" sz="2400" b="1" dirty="0">
                <a:solidFill>
                  <a:schemeClr val="bg1"/>
                </a:solidFill>
              </a:rPr>
              <a:t>ESP-IDF</a:t>
            </a:r>
            <a:r>
              <a:rPr lang="it-IT" sz="2400" dirty="0">
                <a:solidFill>
                  <a:schemeClr val="bg1"/>
                </a:solidFill>
              </a:rPr>
              <a:t> e </a:t>
            </a:r>
            <a:r>
              <a:rPr lang="it-IT" sz="2400" b="1" dirty="0">
                <a:solidFill>
                  <a:schemeClr val="bg1"/>
                </a:solidFill>
              </a:rPr>
              <a:t>Arduino</a:t>
            </a:r>
            <a:r>
              <a:rPr lang="it-IT" sz="2400" dirty="0">
                <a:solidFill>
                  <a:schemeClr val="bg1"/>
                </a:solidFill>
              </a:rPr>
              <a:t> sono frameworks utilizzati per sviluppare applicazioni IoT innovative, combinando la flessibilità della programmazione con Arduino e la potenza dell'ambiente di sviluppo nativo per ESP32.</a:t>
            </a:r>
            <a:endParaRPr lang="en-US" sz="24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magine 8" descr="Immagine che contiene Carattere, Elementi grafici, testo, logo&#10;&#10;Descrizione generata automaticamente">
            <a:extLst>
              <a:ext uri="{FF2B5EF4-FFF2-40B4-BE49-F238E27FC236}">
                <a16:creationId xmlns:a16="http://schemas.microsoft.com/office/drawing/2014/main" id="{9A70D998-AFD2-9DAB-9C9F-2580F39EE70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34" y="3673000"/>
            <a:ext cx="2451370" cy="24513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Immagine 14" descr="Immagine che contiene Elementi grafici, cerchio, Policromia, grafica&#10;&#10;Descrizione generata automaticamente">
            <a:extLst>
              <a:ext uri="{FF2B5EF4-FFF2-40B4-BE49-F238E27FC236}">
                <a16:creationId xmlns:a16="http://schemas.microsoft.com/office/drawing/2014/main" id="{DCF5C92F-B07C-6FBA-353D-276F90632DB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985425" y="3670209"/>
            <a:ext cx="2459941" cy="2459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46" name="Elemento grafico 45" descr="Aggiorna con riempimento a tinta unita">
            <a:hlinkClick r:id="rId18" action="ppaction://hlinksldjump"/>
            <a:extLst>
              <a:ext uri="{FF2B5EF4-FFF2-40B4-BE49-F238E27FC236}">
                <a16:creationId xmlns:a16="http://schemas.microsoft.com/office/drawing/2014/main" id="{F9AC578A-463F-44A3-B75C-B05C95B511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29950" y="5752208"/>
            <a:ext cx="965886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10F579-74DF-6D1D-A96D-FB4F03B4188D}"/>
              </a:ext>
            </a:extLst>
          </p:cNvPr>
          <p:cNvSpPr txBox="1"/>
          <p:nvPr/>
        </p:nvSpPr>
        <p:spPr>
          <a:xfrm>
            <a:off x="2568182" y="455973"/>
            <a:ext cx="5016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</p:txBody>
      </p:sp>
      <p:pic>
        <p:nvPicPr>
          <p:cNvPr id="10" name="Immagine 9" descr="Immagine che contiene schermata, cartone animato, design&#10;&#10;Descrizione generata automaticamente">
            <a:extLst>
              <a:ext uri="{FF2B5EF4-FFF2-40B4-BE49-F238E27FC236}">
                <a16:creationId xmlns:a16="http://schemas.microsoft.com/office/drawing/2014/main" id="{0D506AAF-30B4-845F-BA87-A75A27F3EEF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2"/>
            <a:ext cx="769442" cy="769442"/>
          </a:xfrm>
          <a:prstGeom prst="rect">
            <a:avLst/>
          </a:prstGeom>
        </p:spPr>
      </p:pic>
      <p:sp>
        <p:nvSpPr>
          <p:cNvPr id="51" name="Rettangolo 50">
            <a:extLst>
              <a:ext uri="{FF2B5EF4-FFF2-40B4-BE49-F238E27FC236}">
                <a16:creationId xmlns:a16="http://schemas.microsoft.com/office/drawing/2014/main" id="{16EDA3DE-27EB-CB28-4244-9790A7290305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B5AA1FE-2442-C214-3100-510B73C6548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909" y="2175654"/>
            <a:ext cx="2183731" cy="2183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45F4543-A660-B8D5-B45F-169C9F03E7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9849" y="2193808"/>
            <a:ext cx="2301202" cy="230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C55DFF-549B-B0E8-3A67-249A9DE723A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8295" y="2145785"/>
            <a:ext cx="1725900" cy="2301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0C3C4C-705C-6657-3284-CF7648A0971C}"/>
              </a:ext>
            </a:extLst>
          </p:cNvPr>
          <p:cNvSpPr txBox="1"/>
          <p:nvPr/>
        </p:nvSpPr>
        <p:spPr>
          <a:xfrm>
            <a:off x="1936129" y="4510743"/>
            <a:ext cx="199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Flipper Zero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B990C9-6CDC-B31D-2B1D-1DA794CAAF0B}"/>
              </a:ext>
            </a:extLst>
          </p:cNvPr>
          <p:cNvSpPr txBox="1"/>
          <p:nvPr/>
        </p:nvSpPr>
        <p:spPr>
          <a:xfrm>
            <a:off x="4927437" y="4512317"/>
            <a:ext cx="334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</a:rPr>
              <a:t>Marauder</a:t>
            </a:r>
            <a:r>
              <a:rPr lang="it-IT" sz="2400" b="1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C4789D-777D-6A96-E1CC-A01A6BF9FBBD}"/>
              </a:ext>
            </a:extLst>
          </p:cNvPr>
          <p:cNvSpPr txBox="1"/>
          <p:nvPr/>
        </p:nvSpPr>
        <p:spPr>
          <a:xfrm>
            <a:off x="9453086" y="4510742"/>
            <a:ext cx="159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</a:rPr>
              <a:t>Wireshark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hlinkClick r:id="rId33"/>
            <a:extLst>
              <a:ext uri="{FF2B5EF4-FFF2-40B4-BE49-F238E27FC236}">
                <a16:creationId xmlns:a16="http://schemas.microsoft.com/office/drawing/2014/main" id="{A42F89B6-6EFB-1313-D2F3-1F6E76FBAD1F}"/>
              </a:ext>
            </a:extLst>
          </p:cNvPr>
          <p:cNvSpPr txBox="1"/>
          <p:nvPr/>
        </p:nvSpPr>
        <p:spPr>
          <a:xfrm>
            <a:off x="4847778" y="5005133"/>
            <a:ext cx="3506929" cy="27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https://github.com/justcallmekoko/ESP32Marauder</a:t>
            </a:r>
            <a:endParaRPr lang="it-IT" sz="1200" b="1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hlinkClick r:id="rId35"/>
            <a:extLst>
              <a:ext uri="{FF2B5EF4-FFF2-40B4-BE49-F238E27FC236}">
                <a16:creationId xmlns:a16="http://schemas.microsoft.com/office/drawing/2014/main" id="{064C116F-DE3C-C55B-2164-00D11303558D}"/>
              </a:ext>
            </a:extLst>
          </p:cNvPr>
          <p:cNvSpPr txBox="1"/>
          <p:nvPr/>
        </p:nvSpPr>
        <p:spPr>
          <a:xfrm>
            <a:off x="1510904" y="5004662"/>
            <a:ext cx="2999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https://docs.flipper.net/</a:t>
            </a:r>
          </a:p>
        </p:txBody>
      </p:sp>
      <p:sp>
        <p:nvSpPr>
          <p:cNvPr id="15" name="CasellaDiTesto 14">
            <a:hlinkClick r:id="rId36"/>
            <a:extLst>
              <a:ext uri="{FF2B5EF4-FFF2-40B4-BE49-F238E27FC236}">
                <a16:creationId xmlns:a16="http://schemas.microsoft.com/office/drawing/2014/main" id="{F2373A70-9EA3-E21C-32F9-8B3FDEDD9DE6}"/>
              </a:ext>
            </a:extLst>
          </p:cNvPr>
          <p:cNvSpPr txBox="1"/>
          <p:nvPr/>
        </p:nvSpPr>
        <p:spPr>
          <a:xfrm>
            <a:off x="8750579" y="5004662"/>
            <a:ext cx="299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https://www.wireshark.org/</a:t>
            </a:r>
          </a:p>
        </p:txBody>
      </p:sp>
    </p:spTree>
    <p:extLst>
      <p:ext uri="{BB962C8B-B14F-4D97-AF65-F5344CB8AC3E}">
        <p14:creationId xmlns:p14="http://schemas.microsoft.com/office/powerpoint/2010/main" val="368905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1" action="ppaction://hlinksldjump"/>
            <a:extLst>
              <a:ext uri="{FF2B5EF4-FFF2-40B4-BE49-F238E27FC236}">
                <a16:creationId xmlns:a16="http://schemas.microsoft.com/office/drawing/2014/main" id="{E29A9CED-3471-DB97-8325-17740209CCB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48A3C2-A8E1-582D-4C51-BA0B1F4B6C55}"/>
              </a:ext>
            </a:extLst>
          </p:cNvPr>
          <p:cNvSpPr txBox="1"/>
          <p:nvPr/>
        </p:nvSpPr>
        <p:spPr>
          <a:xfrm>
            <a:off x="2568182" y="455973"/>
            <a:ext cx="2707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Case</a:t>
            </a:r>
          </a:p>
        </p:txBody>
      </p:sp>
      <p:pic>
        <p:nvPicPr>
          <p:cNvPr id="9" name="Immagine 8" descr="Immagine che contiene schermata, cartone animato, clipart&#10;&#10;Descrizione generata automaticamente">
            <a:extLst>
              <a:ext uri="{FF2B5EF4-FFF2-40B4-BE49-F238E27FC236}">
                <a16:creationId xmlns:a16="http://schemas.microsoft.com/office/drawing/2014/main" id="{B97473AB-4009-A253-97F3-1B5E826A71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1"/>
            <a:ext cx="769443" cy="76944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494A776-9AD0-6978-956A-CEA8341EA416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Documento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2" name="Elemento grafico 1" descr="Aggiorna con riempimento a tinta unita">
            <a:hlinkClick r:id="rId15" action="ppaction://hlinksldjump"/>
            <a:extLst>
              <a:ext uri="{FF2B5EF4-FFF2-40B4-BE49-F238E27FC236}">
                <a16:creationId xmlns:a16="http://schemas.microsoft.com/office/drawing/2014/main" id="{9312315B-CD12-B4D0-C1AE-1BAB0DB5DDF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29950" y="5752208"/>
            <a:ext cx="965886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7F1333-955E-39AF-B330-6C76ACF95D4D}"/>
              </a:ext>
            </a:extLst>
          </p:cNvPr>
          <p:cNvSpPr txBox="1"/>
          <p:nvPr/>
        </p:nvSpPr>
        <p:spPr>
          <a:xfrm>
            <a:off x="2568182" y="455973"/>
            <a:ext cx="2707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Case</a:t>
            </a:r>
          </a:p>
        </p:txBody>
      </p:sp>
      <p:pic>
        <p:nvPicPr>
          <p:cNvPr id="9" name="Immagine 8" descr="Immagine che contiene schermata, cartone animato, clipart&#10;&#10;Descrizione generata automaticamente">
            <a:extLst>
              <a:ext uri="{FF2B5EF4-FFF2-40B4-BE49-F238E27FC236}">
                <a16:creationId xmlns:a16="http://schemas.microsoft.com/office/drawing/2014/main" id="{3007D4EA-424D-C165-2E06-3F2C972E08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1"/>
            <a:ext cx="769443" cy="76944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9BF02D0-CCE4-C2EC-DAF9-A41FBD1F6BBF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54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5850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2" name="Elemento grafico 1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E25BAFF1-9DC4-CEEE-4A81-976DE14FF5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0ACA0A-4C4E-1194-8862-57541D19C7A3}"/>
              </a:ext>
            </a:extLst>
          </p:cNvPr>
          <p:cNvSpPr txBox="1"/>
          <p:nvPr/>
        </p:nvSpPr>
        <p:spPr>
          <a:xfrm>
            <a:off x="2568182" y="455973"/>
            <a:ext cx="6433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</a:t>
            </a:r>
            <a:r>
              <a:rPr lang="it-IT" sz="4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Marauder</a:t>
            </a:r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 1)</a:t>
            </a:r>
          </a:p>
        </p:txBody>
      </p:sp>
      <p:pic>
        <p:nvPicPr>
          <p:cNvPr id="11" name="Immagine 10" descr="Immagine che contiene Elementi grafici, grafica, Policromia, logo&#10;&#10;Descrizione generata automaticamente">
            <a:extLst>
              <a:ext uri="{FF2B5EF4-FFF2-40B4-BE49-F238E27FC236}">
                <a16:creationId xmlns:a16="http://schemas.microsoft.com/office/drawing/2014/main" id="{984677FA-8B56-8B41-0317-BC155006E87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3"/>
            <a:ext cx="769442" cy="76944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149B6CB4-EB0F-12C4-CCD4-79D2528034BD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CA28D-3A1A-F6B0-F625-DA6187AAA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F7AA9BCD-5393-556E-BFAC-6820AE40B3A9}"/>
              </a:ext>
            </a:extLst>
          </p:cNvPr>
          <p:cNvGrpSpPr/>
          <p:nvPr/>
        </p:nvGrpSpPr>
        <p:grpSpPr>
          <a:xfrm>
            <a:off x="-85850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3AD648B9-7897-A8EB-1F54-91F3E31C97D3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Interfaccia utente/Esperienza utente con riempimento a tinta unita">
              <a:extLst>
                <a:ext uri="{FF2B5EF4-FFF2-40B4-BE49-F238E27FC236}">
                  <a16:creationId xmlns:a16="http://schemas.microsoft.com/office/drawing/2014/main" id="{6E9E2084-B91A-A0E6-6D7E-3DB974070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2859D7-75C9-6857-E334-9414B6BCA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BB6BD3D3-EDFF-227F-E003-2CD8F8BCB499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B05596C-4E46-A42A-EB70-05A6E18F5BBF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44C33094-56F9-9513-A732-1ECE05D6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0642C674-BFAA-9530-3A91-9D8F55967710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89FD6E0C-FF99-A026-9D3D-B598394D6D5F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Web design con riempimento a tinta unita">
              <a:extLst>
                <a:ext uri="{FF2B5EF4-FFF2-40B4-BE49-F238E27FC236}">
                  <a16:creationId xmlns:a16="http://schemas.microsoft.com/office/drawing/2014/main" id="{5727F270-9FA6-3B37-F1FA-C0F8DC4F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D586162-D7C9-8EA5-A985-739F13ED3680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FD373A91-B900-7171-9B88-5D0AF3E15F5F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Documento con riempimento a tinta unita">
              <a:extLst>
                <a:ext uri="{FF2B5EF4-FFF2-40B4-BE49-F238E27FC236}">
                  <a16:creationId xmlns:a16="http://schemas.microsoft.com/office/drawing/2014/main" id="{6B4BAC46-67F6-20C6-23F7-C7C6CE9F5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4F56632-37E7-1AF1-0AC8-E8AC74C58355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C60E7E95-8193-9A3A-CE92-EF3BC49E8C2F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181753C2-A642-3058-B71D-81E87964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B1E6F205-D692-00E2-B3DB-8346C48CDBC9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66BDD5D0-2194-3229-BAD3-D453E3CC9395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FBB4BE9C-0ED5-4A40-76AC-C90477FE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Interfaccia utente/Esperienza utent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1951AB8C-8C48-5C27-23C1-255A851C0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Web design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552323C2-820A-D37B-8F0F-9B4F9A980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CC9CD154-8B13-97A1-3BC8-1A1FD1BB3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FC399C77-09C8-FBEF-F35D-0AD5111D8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2" name="Elemento grafico 1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3429EF74-5E90-D2F7-3A3A-9A5568492FE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B87EA6-0FB3-634A-20D9-49D257D4D696}"/>
              </a:ext>
            </a:extLst>
          </p:cNvPr>
          <p:cNvSpPr txBox="1"/>
          <p:nvPr/>
        </p:nvSpPr>
        <p:spPr>
          <a:xfrm>
            <a:off x="2568182" y="455973"/>
            <a:ext cx="486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Server (test 2)</a:t>
            </a:r>
          </a:p>
        </p:txBody>
      </p:sp>
      <p:pic>
        <p:nvPicPr>
          <p:cNvPr id="11" name="Immagine 10" descr="Immagine che contiene Elementi grafici, grafica, Policromia, logo&#10;&#10;Descrizione generata automaticamente">
            <a:extLst>
              <a:ext uri="{FF2B5EF4-FFF2-40B4-BE49-F238E27FC236}">
                <a16:creationId xmlns:a16="http://schemas.microsoft.com/office/drawing/2014/main" id="{BBF2E925-8211-3E44-1E96-F20550627D3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40" y="455973"/>
            <a:ext cx="769442" cy="76944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9ACFD5BF-EF70-0916-1BE4-F0BDF8D81190}"/>
              </a:ext>
            </a:extLst>
          </p:cNvPr>
          <p:cNvSpPr/>
          <p:nvPr/>
        </p:nvSpPr>
        <p:spPr>
          <a:xfrm rot="1882434">
            <a:off x="9736377" y="-501598"/>
            <a:ext cx="3741761" cy="147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00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370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Times New Roman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Garofalo</dc:creator>
  <cp:lastModifiedBy>ANTONIO GAROFALO</cp:lastModifiedBy>
  <cp:revision>46</cp:revision>
  <dcterms:created xsi:type="dcterms:W3CDTF">2022-03-14T09:26:17Z</dcterms:created>
  <dcterms:modified xsi:type="dcterms:W3CDTF">2024-11-18T15:55:32Z</dcterms:modified>
</cp:coreProperties>
</file>