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70" r:id="rId4"/>
    <p:sldId id="269" r:id="rId5"/>
    <p:sldId id="265" r:id="rId6"/>
    <p:sldId id="271" r:id="rId7"/>
    <p:sldId id="266" r:id="rId8"/>
    <p:sldId id="267" r:id="rId9"/>
    <p:sldId id="268" r:id="rId10"/>
    <p:sldId id="27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04C9464-4C57-44E8-8AF5-59102C876DA1}">
          <p14:sldIdLst>
            <p14:sldId id="258"/>
          </p14:sldIdLst>
        </p14:section>
        <p14:section name="Idea" id="{125A8D11-817A-4A51-98B7-4F5382F81CE6}">
          <p14:sldIdLst>
            <p14:sldId id="264"/>
            <p14:sldId id="270"/>
            <p14:sldId id="269"/>
          </p14:sldIdLst>
        </p14:section>
        <p14:section name="Client" id="{D7B4F224-F83A-4803-89AC-FF3E959C4788}">
          <p14:sldIdLst>
            <p14:sldId id="265"/>
            <p14:sldId id="271"/>
          </p14:sldIdLst>
        </p14:section>
        <p14:section name="Back-end" id="{07AB1CD6-77B7-4A54-BF5C-91EC31C77BAE}">
          <p14:sldIdLst>
            <p14:sldId id="266"/>
          </p14:sldIdLst>
        </p14:section>
        <p14:section name="Cloud" id="{49A28F30-0D3C-4C7A-890B-2B2CBD7E3134}">
          <p14:sldIdLst>
            <p14:sldId id="267"/>
          </p14:sldIdLst>
        </p14:section>
        <p14:section name="Saluti e ringraziamenti" id="{8BF048DE-5D84-4E10-9C8D-420BABB56982}">
          <p14:sldIdLst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0CC66"/>
    <a:srgbClr val="1B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07BB7-A318-423D-9AE8-6FFBF05F8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FF2618-CDDB-4D0B-8E08-210C15B7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2E9A4-EF21-46EF-BA41-C9B2DF6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D7894-BC4F-4D37-A4B5-2D6F4343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4D2857-3B94-46D1-94FA-A4DEE59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8F1F7-D437-489D-BB4F-7B846EA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35628-EBB2-41FD-B7A7-8C71D046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3DBDC8-D8A9-4089-84AC-43372046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49B60-0AF2-4990-A9BF-52B7B1B2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268F73-48DA-4BA9-9EA6-A09D274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4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E80776-2B8E-466A-9C07-5F72037FE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D5A07B-0464-4B61-AD56-4D93FC49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E29C7-C7D6-4DDD-821B-6533BF1F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92E15-9A03-4A75-AA04-7F276E9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9CBDF-2E87-429B-BE75-3EDDE87B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998C7-E462-4C0B-A91C-EFA5DF9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D5FD0-E5E7-48F5-BDD8-95C4B1CA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DE985-7214-4E30-87FD-59CE2DBF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A3C0A-D2C7-4AD6-AF36-B162A490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3BCCD5-A904-477F-B4D1-CD381E4B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58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A9CC-31DC-4BC8-A22F-45475266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8F375-9EB7-41C8-A30C-6692B1D4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6E24E-3B5F-4574-BB18-950EE8E8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7490BB-0B57-4748-8914-6F56646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9554AD-5F5C-4E74-9273-EEAF4E2D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5417F-89F7-4939-B34A-3EB9892C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E734C-1D6C-4E88-8DC7-8BD8FE02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1E5F2E-650D-49D0-B657-FF522CF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EBB650-3C63-44D0-A015-A246DC2C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D79EE-44F3-4B13-8152-AF56FB03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5CCB68-670E-48BF-81E0-8FB4ED40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86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51673-D2A9-42E6-8208-7765AF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5187C2-F280-458D-9335-34FAFD27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87D3DE-CD59-42FD-8158-EB26E29E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6613C0-1B8C-46B1-9CBF-187050DB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AB89C-88F8-4CB5-8ED3-8BF5307E1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3A12D-FC3E-42C2-85AE-8C9D423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CE7F2-F2D5-4876-8905-A792FC88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3502FF-82A8-4F86-B172-DA5D6D0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FA913B-0CC8-4044-8828-5EE37095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9E025C7-CFA4-41BC-A5E9-C9EADCF1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E7614D-4251-48AA-A27D-B404E14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578A5C-145C-4F48-80FD-CDEA7ED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4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D7DDAB-E198-41F9-B015-4800B3C8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41FB23-16F0-4804-843A-2450BF6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B843D2-E71B-4BB7-B513-42741D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2ADA-EFB4-43F9-8422-9CD90226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BBA3C-3C0E-4432-B427-FB0D21C5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D094CB-9B60-4075-9D0E-81FDED0A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C0DD08-4C53-4F55-A999-F09BCB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2ED8C-37C3-49ED-B72D-9C6D7DB4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8C277-C6C3-43B3-AB9F-E52A25CF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48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9BC5-2B88-4D93-9C2B-4DEB397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ACB9F7-BE44-4A27-B44C-7E7B8783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6BCEB-D8B2-40E1-A52A-8394F072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971A1D-F655-418B-AA7D-50BF8B9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1F2F60-1629-4BDB-8821-18DC2EB0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B2F0FA-4148-49EB-84CF-4A66B86E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2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C93298-86B5-4F3D-B15D-C829E05D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A235-FF27-4E00-8470-CC677462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E5F0D3-6908-4D19-A9CD-53A07BBB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04D9-6A3C-4A49-AACC-26C8A614B2B6}" type="datetimeFigureOut">
              <a:rPr lang="it-IT" smtClean="0"/>
              <a:t>18/03/2022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2D9016-A34E-40D6-9ABB-473D3C3E7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8EF40E-A5C0-4E9D-AA1C-EB76685A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7F87-D421-4280-8416-F9A34E6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3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2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hyperlink" Target="https://github.com/EnjoyGeek077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8.jp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8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slide" Target="slide5.xml"/><Relationship Id="rId26" Type="http://schemas.openxmlformats.org/officeDocument/2006/relationships/image" Target="../media/image24.svg"/><Relationship Id="rId3" Type="http://schemas.openxmlformats.org/officeDocument/2006/relationships/image" Target="../media/image6.svg"/><Relationship Id="rId21" Type="http://schemas.openxmlformats.org/officeDocument/2006/relationships/slide" Target="slide8.xml"/><Relationship Id="rId7" Type="http://schemas.openxmlformats.org/officeDocument/2006/relationships/image" Target="../media/image10.svg"/><Relationship Id="rId12" Type="http://schemas.openxmlformats.org/officeDocument/2006/relationships/slide" Target="slide2.xml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slide" Target="slide9.xml"/><Relationship Id="rId5" Type="http://schemas.openxmlformats.org/officeDocument/2006/relationships/image" Target="../media/image8.svg"/><Relationship Id="rId15" Type="http://schemas.openxmlformats.org/officeDocument/2006/relationships/slide" Target="slide7.xml"/><Relationship Id="rId23" Type="http://schemas.openxmlformats.org/officeDocument/2006/relationships/image" Target="../media/image22.svg"/><Relationship Id="rId28" Type="http://schemas.openxmlformats.org/officeDocument/2006/relationships/image" Target="../media/image3.png"/><Relationship Id="rId10" Type="http://schemas.openxmlformats.org/officeDocument/2006/relationships/image" Target="../media/image13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6.svg"/><Relationship Id="rId22" Type="http://schemas.openxmlformats.org/officeDocument/2006/relationships/image" Target="../media/image21.png"/><Relationship Id="rId27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5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slide" Target="slide3.xml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Relationship Id="rId3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0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5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18.svg"/><Relationship Id="rId26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17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31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15.pn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2.xml"/><Relationship Id="rId18" Type="http://schemas.openxmlformats.org/officeDocument/2006/relationships/image" Target="../media/image33.svg"/><Relationship Id="rId26" Type="http://schemas.openxmlformats.org/officeDocument/2006/relationships/image" Target="../media/image15.png"/><Relationship Id="rId3" Type="http://schemas.openxmlformats.org/officeDocument/2006/relationships/image" Target="../media/image6.svg"/><Relationship Id="rId21" Type="http://schemas.openxmlformats.org/officeDocument/2006/relationships/image" Target="../media/image20.svg"/><Relationship Id="rId7" Type="http://schemas.openxmlformats.org/officeDocument/2006/relationships/image" Target="../media/image10.svg"/><Relationship Id="rId12" Type="http://schemas.openxmlformats.org/officeDocument/2006/relationships/image" Target="../media/image2.png"/><Relationship Id="rId17" Type="http://schemas.openxmlformats.org/officeDocument/2006/relationships/image" Target="../media/image32.png"/><Relationship Id="rId25" Type="http://schemas.openxmlformats.org/officeDocument/2006/relationships/slide" Target="slide9.xml"/><Relationship Id="rId2" Type="http://schemas.openxmlformats.org/officeDocument/2006/relationships/image" Target="../media/image5.png"/><Relationship Id="rId16" Type="http://schemas.openxmlformats.org/officeDocument/2006/relationships/slide" Target="slide7.xml"/><Relationship Id="rId20" Type="http://schemas.openxmlformats.org/officeDocument/2006/relationships/image" Target="../media/image19.png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2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23" Type="http://schemas.openxmlformats.org/officeDocument/2006/relationships/image" Target="../media/image21.png"/><Relationship Id="rId28" Type="http://schemas.openxmlformats.org/officeDocument/2006/relationships/image" Target="../media/image35.jpeg"/><Relationship Id="rId10" Type="http://schemas.openxmlformats.org/officeDocument/2006/relationships/image" Target="../media/image13.png"/><Relationship Id="rId19" Type="http://schemas.openxmlformats.org/officeDocument/2006/relationships/slide" Target="slide5.xml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Relationship Id="rId22" Type="http://schemas.openxmlformats.org/officeDocument/2006/relationships/slide" Target="slide8.xml"/><Relationship Id="rId27" Type="http://schemas.openxmlformats.org/officeDocument/2006/relationships/image" Target="../media/image34.sv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ielo, esterni, erba, montagna&#10;&#10;Descrizione generata automaticamente">
            <a:extLst>
              <a:ext uri="{FF2B5EF4-FFF2-40B4-BE49-F238E27FC236}">
                <a16:creationId xmlns:a16="http://schemas.microsoft.com/office/drawing/2014/main" id="{CA65C320-B22F-4102-AA8D-D9B3B77C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/>
        </p:blipFill>
        <p:spPr>
          <a:xfrm flipH="1">
            <a:off x="-1" y="10"/>
            <a:ext cx="9324975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260" y="266530"/>
            <a:ext cx="2438740" cy="243874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9113AA-1BCC-4E52-8A14-E6CBFD63C7BC}"/>
              </a:ext>
            </a:extLst>
          </p:cNvPr>
          <p:cNvSpPr txBox="1"/>
          <p:nvPr/>
        </p:nvSpPr>
        <p:spPr>
          <a:xfrm>
            <a:off x="9058275" y="3765972"/>
            <a:ext cx="3105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Zaino, scarpe, NaTour, Trekking!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077325" y="2773956"/>
            <a:ext cx="3105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pic>
        <p:nvPicPr>
          <p:cNvPr id="7" name="Elemento grafico 6" descr="Play con riempimento a tinta unita">
            <a:hlinkClick r:id="rId4" action="ppaction://hlinksldjump"/>
            <a:extLst>
              <a:ext uri="{FF2B5EF4-FFF2-40B4-BE49-F238E27FC236}">
                <a16:creationId xmlns:a16="http://schemas.microsoft.com/office/drawing/2014/main" id="{3AE7F844-4504-4C39-A240-29BD9E453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9025" y="567707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A2148FEC-6C71-4AA7-8595-E81F075EA3CD}"/>
              </a:ext>
            </a:extLst>
          </p:cNvPr>
          <p:cNvSpPr/>
          <p:nvPr/>
        </p:nvSpPr>
        <p:spPr>
          <a:xfrm>
            <a:off x="8845182" y="5724695"/>
            <a:ext cx="22895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Let’s play</a:t>
            </a:r>
          </a:p>
        </p:txBody>
      </p:sp>
    </p:spTree>
    <p:extLst>
      <p:ext uri="{BB962C8B-B14F-4D97-AF65-F5344CB8AC3E}">
        <p14:creationId xmlns:p14="http://schemas.microsoft.com/office/powerpoint/2010/main" val="87544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0EFA06A-B9BF-47AD-92F4-B362BF120AEF}"/>
              </a:ext>
            </a:extLst>
          </p:cNvPr>
          <p:cNvSpPr txBox="1"/>
          <p:nvPr/>
        </p:nvSpPr>
        <p:spPr>
          <a:xfrm>
            <a:off x="1560114" y="324398"/>
            <a:ext cx="2811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Team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E7727AE-FB18-4BBA-A8E6-D4AB8B632939}"/>
              </a:ext>
            </a:extLst>
          </p:cNvPr>
          <p:cNvSpPr txBox="1"/>
          <p:nvPr/>
        </p:nvSpPr>
        <p:spPr>
          <a:xfrm>
            <a:off x="3140014" y="5333743"/>
            <a:ext cx="6632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GRAZIE PER L’ATTENZIONE</a:t>
            </a:r>
          </a:p>
          <a:p>
            <a:pPr algn="ctr"/>
            <a:endParaRPr lang="it-IT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Domande?</a:t>
            </a:r>
            <a:endParaRPr lang="it-IT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1D8F3B-E99A-4E94-B251-EB8A07C9B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4" y="1677377"/>
            <a:ext cx="2030389" cy="20303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6D6DE01-C0F3-4A9C-882D-F56E766852B7}"/>
              </a:ext>
            </a:extLst>
          </p:cNvPr>
          <p:cNvSpPr txBox="1"/>
          <p:nvPr/>
        </p:nvSpPr>
        <p:spPr>
          <a:xfrm>
            <a:off x="6987654" y="2362989"/>
            <a:ext cx="147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QUA METTI LA TUA 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04B1C7B-E906-4081-8C26-1AE201A2203F}"/>
              </a:ext>
            </a:extLst>
          </p:cNvPr>
          <p:cNvSpPr txBox="1"/>
          <p:nvPr/>
        </p:nvSpPr>
        <p:spPr>
          <a:xfrm>
            <a:off x="3228418" y="3741985"/>
            <a:ext cx="1853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Antonio Garofalo</a:t>
            </a:r>
          </a:p>
          <a:p>
            <a:pPr algn="ctr"/>
            <a:endParaRPr lang="it-IT" sz="1600" dirty="0">
              <a:solidFill>
                <a:schemeClr val="bg1"/>
              </a:solidFill>
            </a:endParaRPr>
          </a:p>
          <a:p>
            <a:pPr algn="ctr"/>
            <a:r>
              <a:rPr lang="it-IT" sz="1600" dirty="0">
                <a:solidFill>
                  <a:schemeClr val="bg1"/>
                </a:solidFill>
              </a:rPr>
              <a:t>Full stack Developer</a:t>
            </a:r>
          </a:p>
          <a:p>
            <a:pPr algn="ctr"/>
            <a:r>
              <a:rPr lang="it-IT" sz="1600" dirty="0">
                <a:solidFill>
                  <a:schemeClr val="bg1"/>
                </a:solidFill>
                <a:hlinkClick r:id="rId29"/>
              </a:rPr>
              <a:t>GitHub</a:t>
            </a:r>
            <a:endParaRPr lang="it-IT" sz="1600" dirty="0">
              <a:solidFill>
                <a:schemeClr val="bg1"/>
              </a:solidFill>
            </a:endParaRPr>
          </a:p>
          <a:p>
            <a:pPr algn="ctr"/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62CA530-588E-41CA-8959-4F2EBED352F6}"/>
              </a:ext>
            </a:extLst>
          </p:cNvPr>
          <p:cNvSpPr/>
          <p:nvPr/>
        </p:nvSpPr>
        <p:spPr>
          <a:xfrm>
            <a:off x="3101750" y="28575"/>
            <a:ext cx="5988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Cos’è NaTour21?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861AC-BDCA-4024-8D14-D0CBA6D47ACE}"/>
              </a:ext>
            </a:extLst>
          </p:cNvPr>
          <p:cNvSpPr txBox="1"/>
          <p:nvPr/>
        </p:nvSpPr>
        <p:spPr>
          <a:xfrm>
            <a:off x="1213189" y="1565766"/>
            <a:ext cx="834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NaTour21 è un moderno social network per dispositivi mobile che nasce come supporto di condivisione 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anose="00000500000000000000" pitchFamily="2" charset="0"/>
                <a:ea typeface="Verdana" panose="020B0604030504040204" pitchFamily="34" charset="0"/>
              </a:rPr>
              <a:t>di materiale per amanti di trekking ed escursionismo.</a:t>
            </a:r>
            <a:endParaRPr lang="it-IT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2" charset="0"/>
              <a:ea typeface="Verdana" panose="020B0604030504040204" pitchFamily="34" charset="0"/>
            </a:endParaRPr>
          </a:p>
          <a:p>
            <a:endParaRPr lang="it-IT" dirty="0"/>
          </a:p>
        </p:txBody>
      </p:sp>
      <p:graphicFrame>
        <p:nvGraphicFramePr>
          <p:cNvPr id="21" name="Tabella 21">
            <a:extLst>
              <a:ext uri="{FF2B5EF4-FFF2-40B4-BE49-F238E27FC236}">
                <a16:creationId xmlns:a16="http://schemas.microsoft.com/office/drawing/2014/main" id="{CC23155D-631E-43A2-81A7-58B73B26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43480"/>
              </p:ext>
            </p:extLst>
          </p:nvPr>
        </p:nvGraphicFramePr>
        <p:xfrm>
          <a:off x="2066925" y="3459474"/>
          <a:ext cx="8134350" cy="263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701250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73438989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3741498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38410302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61884089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428863733"/>
                    </a:ext>
                  </a:extLst>
                </a:gridCol>
              </a:tblGrid>
              <a:tr h="34871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CREDENZIALI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2019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ontserrat" panose="00000500000000000000" pitchFamily="2" charset="0"/>
                        </a:rPr>
                        <a:t>2020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3838"/>
                  </a:ext>
                </a:extLst>
              </a:tr>
              <a:tr h="335378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Montserrat" panose="00000500000000000000" pitchFamily="2" charset="0"/>
                        </a:rPr>
                        <a:t>Via Francigena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16.200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9.000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153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di San Francesco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5.559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7.352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8.284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10279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Via degli Dei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3.800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4.768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846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Cammino di San Benedetto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2.210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95777"/>
                  </a:ext>
                </a:extLst>
              </a:tr>
              <a:tr h="380470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ontserrat" panose="00000500000000000000" pitchFamily="2" charset="0"/>
                        </a:rPr>
                        <a:t>Cammini Francigeni di Sicilia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1.380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68432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903242A-13BB-4AD6-85C6-C33C50EE061B}"/>
              </a:ext>
            </a:extLst>
          </p:cNvPr>
          <p:cNvSpPr txBox="1"/>
          <p:nvPr/>
        </p:nvSpPr>
        <p:spPr>
          <a:xfrm>
            <a:off x="1301525" y="2758426"/>
            <a:ext cx="19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Un po’ di dati..</a:t>
            </a:r>
          </a:p>
        </p:txBody>
      </p:sp>
    </p:spTree>
    <p:extLst>
      <p:ext uri="{BB962C8B-B14F-4D97-AF65-F5344CB8AC3E}">
        <p14:creationId xmlns:p14="http://schemas.microsoft.com/office/powerpoint/2010/main" val="5827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2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5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8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1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4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6" name="Elemento grafico 5" descr="Play con riempimento a tinta unita">
            <a:hlinkClick r:id="rId27" action="ppaction://hlinksldjump"/>
            <a:extLst>
              <a:ext uri="{FF2B5EF4-FFF2-40B4-BE49-F238E27FC236}">
                <a16:creationId xmlns:a16="http://schemas.microsoft.com/office/drawing/2014/main" id="{0FFA293F-D367-4481-A05B-7D33725AEB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694100" y="1463120"/>
            <a:ext cx="3931759" cy="39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688052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49791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49791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49791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582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8164133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pic>
        <p:nvPicPr>
          <p:cNvPr id="3" name="Elemento grafico 2" descr="Aggiorna con riempimento a tinta unita">
            <a:hlinkClick r:id="rId13" action="ppaction://hlinksldjump"/>
            <a:extLst>
              <a:ext uri="{FF2B5EF4-FFF2-40B4-BE49-F238E27FC236}">
                <a16:creationId xmlns:a16="http://schemas.microsoft.com/office/drawing/2014/main" id="{B2A6F4B5-349C-412C-809A-846FB78128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5EE121A-CF2B-444D-89AF-087B2233E9B5}"/>
              </a:ext>
            </a:extLst>
          </p:cNvPr>
          <p:cNvSpPr/>
          <p:nvPr/>
        </p:nvSpPr>
        <p:spPr>
          <a:xfrm>
            <a:off x="1516052" y="1277048"/>
            <a:ext cx="29527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Cosa offre NaTour21?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DBCB35-A77D-4B8E-B8FE-F97A56CA9671}"/>
              </a:ext>
            </a:extLst>
          </p:cNvPr>
          <p:cNvSpPr/>
          <p:nvPr/>
        </p:nvSpPr>
        <p:spPr>
          <a:xfrm>
            <a:off x="5735158" y="1277048"/>
            <a:ext cx="24625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Com’è composta?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F09BAD-1CF4-40FE-9244-2D0B8641A108}"/>
              </a:ext>
            </a:extLst>
          </p:cNvPr>
          <p:cNvSpPr txBox="1"/>
          <p:nvPr/>
        </p:nvSpPr>
        <p:spPr>
          <a:xfrm>
            <a:off x="1683784" y="1773793"/>
            <a:ext cx="32692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Autenticazione tramite social come Google 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e registrazione live di itinerari in piattaforma.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di itinerari tramite nome ed una vasta gamma di filtri.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foto riguardanti itinerari presenti in piattaforma.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Gestione di collezioni personali.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proprio profilo personale.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Tanto altro ancora…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8D8B3B-0ED9-4E90-91EE-458ECE7523F3}"/>
              </a:ext>
            </a:extLst>
          </p:cNvPr>
          <p:cNvSpPr txBox="1"/>
          <p:nvPr/>
        </p:nvSpPr>
        <p:spPr>
          <a:xfrm>
            <a:off x="5857961" y="1773793"/>
            <a:ext cx="25298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Il sistema è formato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back-end sicuro, performante e consistente che lavora per la comunicazione con il client, per la gestione, elaborazione e immagazzinamento dei dati.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Un modulo applicativo lato client user friendly che permette la visualizzazione dei dati all’utente.</a:t>
            </a:r>
          </a:p>
        </p:txBody>
      </p:sp>
    </p:spTree>
    <p:extLst>
      <p:ext uri="{BB962C8B-B14F-4D97-AF65-F5344CB8AC3E}">
        <p14:creationId xmlns:p14="http://schemas.microsoft.com/office/powerpoint/2010/main" val="1732267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B1F5E-558E-473D-8E31-833F057ADDFB}"/>
              </a:ext>
            </a:extLst>
          </p:cNvPr>
          <p:cNvSpPr txBox="1"/>
          <p:nvPr/>
        </p:nvSpPr>
        <p:spPr>
          <a:xfrm>
            <a:off x="2019864" y="146974"/>
            <a:ext cx="2898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1B2763-0906-4FC9-B623-4BAA896F565A}"/>
              </a:ext>
            </a:extLst>
          </p:cNvPr>
          <p:cNvSpPr txBox="1"/>
          <p:nvPr/>
        </p:nvSpPr>
        <p:spPr>
          <a:xfrm>
            <a:off x="1924331" y="1501254"/>
            <a:ext cx="5158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Login e registrazione tramite account e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Pubblicazione di un itinerario anche tramite file GPX e interesting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Registrazione di un itinerario live e interesting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Ricerca tramite nomi e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Dettagli itinerario e aggiunta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Profilo personale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0" name="Elemento grafico 29" descr="Play con riempimento a tinta unita">
            <a:hlinkClick r:id="rId28" action="ppaction://hlinksldjump"/>
            <a:extLst>
              <a:ext uri="{FF2B5EF4-FFF2-40B4-BE49-F238E27FC236}">
                <a16:creationId xmlns:a16="http://schemas.microsoft.com/office/drawing/2014/main" id="{431BE2B8-FBAA-4227-B2D3-6B3A39DE30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055693" y="57954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695887" y="1639310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9934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674429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DB1F5E-558E-473D-8E31-833F057ADDFB}"/>
              </a:ext>
            </a:extLst>
          </p:cNvPr>
          <p:cNvSpPr txBox="1"/>
          <p:nvPr/>
        </p:nvSpPr>
        <p:spPr>
          <a:xfrm>
            <a:off x="2019864" y="146974"/>
            <a:ext cx="6043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Tecnologie Client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A1B2763-0906-4FC9-B623-4BAA896F565A}"/>
              </a:ext>
            </a:extLst>
          </p:cNvPr>
          <p:cNvSpPr txBox="1"/>
          <p:nvPr/>
        </p:nvSpPr>
        <p:spPr>
          <a:xfrm>
            <a:off x="2019864" y="1503381"/>
            <a:ext cx="48040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RXJava – Reactive Extensions Java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Supporto al paradigma reattivo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B5B6BBF-E848-4C89-B18D-CFCD4F0BB14B}"/>
              </a:ext>
            </a:extLst>
          </p:cNvPr>
          <p:cNvSpPr txBox="1"/>
          <p:nvPr/>
        </p:nvSpPr>
        <p:spPr>
          <a:xfrm>
            <a:off x="1997867" y="2620421"/>
            <a:ext cx="48040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Retrofit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Supporto per le richieste HTTP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33B2638-5081-4274-B1C8-3F51DF03D83B}"/>
              </a:ext>
            </a:extLst>
          </p:cNvPr>
          <p:cNvSpPr txBox="1"/>
          <p:nvPr/>
        </p:nvSpPr>
        <p:spPr>
          <a:xfrm>
            <a:off x="2025204" y="4619454"/>
            <a:ext cx="48040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Altri: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Glide – rendering delle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Amplify framework – supporto per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Toasty -  libreria per toast personalizzati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GSON Converter – parsing degli oggetti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GPX Parser – libreria per la traduzione di file GPX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. . 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3D7DE9F-C114-40AD-8FC9-42B25C66ADA6}"/>
              </a:ext>
            </a:extLst>
          </p:cNvPr>
          <p:cNvSpPr txBox="1"/>
          <p:nvPr/>
        </p:nvSpPr>
        <p:spPr>
          <a:xfrm>
            <a:off x="2019864" y="3648681"/>
            <a:ext cx="49541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bg1"/>
                </a:solidFill>
                <a:latin typeface="Montserrat" panose="00000500000000000000" pitchFamily="2" charset="0"/>
              </a:rPr>
              <a:t>OSM – Open Street Map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Libreria per la gestione e visualizzazione delle mappe</a:t>
            </a:r>
          </a:p>
        </p:txBody>
      </p:sp>
    </p:spTree>
    <p:extLst>
      <p:ext uri="{BB962C8B-B14F-4D97-AF65-F5344CB8AC3E}">
        <p14:creationId xmlns:p14="http://schemas.microsoft.com/office/powerpoint/2010/main" val="3689054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69124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536317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5272218-417E-41B8-9FD4-40AB64C9092F}"/>
              </a:ext>
            </a:extLst>
          </p:cNvPr>
          <p:cNvSpPr txBox="1"/>
          <p:nvPr/>
        </p:nvSpPr>
        <p:spPr>
          <a:xfrm>
            <a:off x="2019864" y="146974"/>
            <a:ext cx="384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Backend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753417-6AEF-4101-8164-C7FB24B09DB1}"/>
              </a:ext>
            </a:extLst>
          </p:cNvPr>
          <p:cNvSpPr txBox="1"/>
          <p:nvPr/>
        </p:nvSpPr>
        <p:spPr>
          <a:xfrm>
            <a:off x="2210480" y="3371250"/>
            <a:ext cx="4804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Descrizione di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FBB9450-C046-4F31-AF61-9ACCB957E6D9}"/>
              </a:ext>
            </a:extLst>
          </p:cNvPr>
          <p:cNvSpPr txBox="1"/>
          <p:nvPr/>
        </p:nvSpPr>
        <p:spPr>
          <a:xfrm>
            <a:off x="5130387" y="1903253"/>
            <a:ext cx="48040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Parole sparse per i pro di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-Efficiente per le creare REST API</a:t>
            </a:r>
          </a:p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-Facile con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figurazione standard via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Maven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o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Gradle</a:t>
            </a:r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-Risparmio sui tempi di produzione, veloce e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efficiente tramite MVC Pattern</a:t>
            </a:r>
          </a:p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-Compatibile con qua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si la totalità dei JDBC</a:t>
            </a:r>
          </a:p>
          <a:p>
            <a:r>
              <a:rPr lang="it-IT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-Semplice scalabilità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-E’ un framework di java</a:t>
            </a:r>
            <a:endParaRPr lang="it-IT" sz="1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Contro:</a:t>
            </a: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Non ha la pappa pronta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Orientato molto di più alle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application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web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Ha bisogno di moduli  e dipendenze per poter utilizzare funzionalità aggiuntive 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Tempo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impegato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a convertire moduli già esistenti (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estenzioni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, web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application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 già sviluppate, </a:t>
            </a:r>
            <a:r>
              <a:rPr lang="it-IT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etc</a:t>
            </a:r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…</a:t>
            </a:r>
          </a:p>
          <a:p>
            <a:endParaRPr lang="it-IT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700423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-858500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35025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3982049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D2B1969-E634-4478-8A55-53CA1BE8C58A}"/>
              </a:ext>
            </a:extLst>
          </p:cNvPr>
          <p:cNvSpPr txBox="1"/>
          <p:nvPr/>
        </p:nvSpPr>
        <p:spPr>
          <a:xfrm>
            <a:off x="2234262" y="3371250"/>
            <a:ext cx="475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Montserrat" panose="00000500000000000000" pitchFamily="2" charset="0"/>
              </a:rPr>
              <a:t>Recuperare le immagini dei servizi</a:t>
            </a:r>
          </a:p>
        </p:txBody>
      </p:sp>
    </p:spTree>
    <p:extLst>
      <p:ext uri="{BB962C8B-B14F-4D97-AF65-F5344CB8AC3E}">
        <p14:creationId xmlns:p14="http://schemas.microsoft.com/office/powerpoint/2010/main" val="30157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5">
                <a:lumMod val="50000"/>
                <a:alpha val="24000"/>
              </a:schemeClr>
            </a:gs>
            <a:gs pos="100000">
              <a:schemeClr val="accent6">
                <a:lumMod val="7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9FFE3BA-A3CA-4312-BDF9-E86313F521A3}"/>
              </a:ext>
            </a:extLst>
          </p:cNvPr>
          <p:cNvGrpSpPr/>
          <p:nvPr/>
        </p:nvGrpSpPr>
        <p:grpSpPr>
          <a:xfrm>
            <a:off x="-858500" y="234592"/>
            <a:ext cx="828000" cy="828000"/>
            <a:chOff x="-858500" y="234592"/>
            <a:chExt cx="828000" cy="828000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0776417-92F6-4735-8BEB-C2789700D66D}"/>
                </a:ext>
              </a:extLst>
            </p:cNvPr>
            <p:cNvSpPr/>
            <p:nvPr/>
          </p:nvSpPr>
          <p:spPr>
            <a:xfrm>
              <a:off x="-858500" y="234592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Elemento grafico 3" descr="Luci accese con riempimento a tinta unita">
              <a:extLst>
                <a:ext uri="{FF2B5EF4-FFF2-40B4-BE49-F238E27FC236}">
                  <a16:creationId xmlns:a16="http://schemas.microsoft.com/office/drawing/2014/main" id="{81FCC123-9614-4D81-8312-11AC5F870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8693" y="324398"/>
              <a:ext cx="648387" cy="648387"/>
            </a:xfrm>
            <a:prstGeom prst="rect">
              <a:avLst/>
            </a:prstGeom>
          </p:spPr>
        </p:pic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8E855F6-DA9E-48CD-900B-C63AD66F3B76}"/>
              </a:ext>
            </a:extLst>
          </p:cNvPr>
          <p:cNvGrpSpPr/>
          <p:nvPr/>
        </p:nvGrpSpPr>
        <p:grpSpPr>
          <a:xfrm>
            <a:off x="-858500" y="1624796"/>
            <a:ext cx="828000" cy="828000"/>
            <a:chOff x="-858500" y="1624796"/>
            <a:chExt cx="828000" cy="828000"/>
          </a:xfrm>
        </p:grpSpPr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56023B-632D-46C8-8CB4-05E3EA6FF955}"/>
                </a:ext>
              </a:extLst>
            </p:cNvPr>
            <p:cNvSpPr/>
            <p:nvPr/>
          </p:nvSpPr>
          <p:spPr>
            <a:xfrm>
              <a:off x="-858500" y="1624796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Elemento grafico 15" descr="Smartphone con riempimento a tinta unita">
              <a:extLst>
                <a:ext uri="{FF2B5EF4-FFF2-40B4-BE49-F238E27FC236}">
                  <a16:creationId xmlns:a16="http://schemas.microsoft.com/office/drawing/2014/main" id="{BEC025AF-FD02-4679-96AA-627353F8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768693" y="1714602"/>
              <a:ext cx="648387" cy="648387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1FF519E-BF65-4A05-A10A-9E69B7D03861}"/>
              </a:ext>
            </a:extLst>
          </p:cNvPr>
          <p:cNvGrpSpPr/>
          <p:nvPr/>
        </p:nvGrpSpPr>
        <p:grpSpPr>
          <a:xfrm>
            <a:off x="-858500" y="4405204"/>
            <a:ext cx="828000" cy="828000"/>
            <a:chOff x="-858500" y="4405204"/>
            <a:chExt cx="828000" cy="828000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F1B3DB1-33D2-4544-8701-03DF06B775C7}"/>
                </a:ext>
              </a:extLst>
            </p:cNvPr>
            <p:cNvSpPr/>
            <p:nvPr/>
          </p:nvSpPr>
          <p:spPr>
            <a:xfrm>
              <a:off x="-858500" y="4405204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18" name="Elemento grafico 17" descr="Internet delle cose con riempimento a tinta unita">
              <a:extLst>
                <a:ext uri="{FF2B5EF4-FFF2-40B4-BE49-F238E27FC236}">
                  <a16:creationId xmlns:a16="http://schemas.microsoft.com/office/drawing/2014/main" id="{5FCEE823-AB8C-4EC7-8890-9F948E9E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68693" y="4495010"/>
              <a:ext cx="648387" cy="648387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FDF3FC7-D886-4004-9C10-A1198BFFE5CC}"/>
              </a:ext>
            </a:extLst>
          </p:cNvPr>
          <p:cNvGrpSpPr/>
          <p:nvPr/>
        </p:nvGrpSpPr>
        <p:grpSpPr>
          <a:xfrm>
            <a:off x="710128" y="5795408"/>
            <a:ext cx="828000" cy="828000"/>
            <a:chOff x="-858500" y="5795408"/>
            <a:chExt cx="828000" cy="828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2151308F-732A-4B43-A095-531FE5EBCBDA}"/>
                </a:ext>
              </a:extLst>
            </p:cNvPr>
            <p:cNvSpPr/>
            <p:nvPr/>
          </p:nvSpPr>
          <p:spPr>
            <a:xfrm>
              <a:off x="-858500" y="5795408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  <p:pic>
          <p:nvPicPr>
            <p:cNvPr id="20" name="Elemento grafico 19" descr="Utenti con riempimento a tinta unita">
              <a:extLst>
                <a:ext uri="{FF2B5EF4-FFF2-40B4-BE49-F238E27FC236}">
                  <a16:creationId xmlns:a16="http://schemas.microsoft.com/office/drawing/2014/main" id="{DAED8FB1-C6AC-4ECE-8495-E67BE27B8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68693" y="5891301"/>
              <a:ext cx="648387" cy="648387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C45713E6-B7D9-48C1-B57B-A2C5E93838D9}"/>
              </a:ext>
            </a:extLst>
          </p:cNvPr>
          <p:cNvGrpSpPr/>
          <p:nvPr/>
        </p:nvGrpSpPr>
        <p:grpSpPr>
          <a:xfrm>
            <a:off x="-844550" y="3015000"/>
            <a:ext cx="828000" cy="828000"/>
            <a:chOff x="-858500" y="3015000"/>
            <a:chExt cx="828000" cy="82800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003BFCB9-7560-4E7F-A580-8E63D63D9E64}"/>
                </a:ext>
              </a:extLst>
            </p:cNvPr>
            <p:cNvSpPr/>
            <p:nvPr/>
          </p:nvSpPr>
          <p:spPr>
            <a:xfrm>
              <a:off x="-8585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b="1" dirty="0"/>
            </a:p>
          </p:txBody>
        </p:sp>
        <p:pic>
          <p:nvPicPr>
            <p:cNvPr id="14" name="Elemento grafico 13" descr="Database con riempimento a tinta unita">
              <a:extLst>
                <a:ext uri="{FF2B5EF4-FFF2-40B4-BE49-F238E27FC236}">
                  <a16:creationId xmlns:a16="http://schemas.microsoft.com/office/drawing/2014/main" id="{06B3ACA5-2EB2-4595-9623-C8B505F14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68693" y="3111254"/>
              <a:ext cx="648387" cy="648387"/>
            </a:xfrm>
            <a:prstGeom prst="rect">
              <a:avLst/>
            </a:prstGeom>
          </p:spPr>
        </p:pic>
      </p:grp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E78984A9-19B7-4778-9382-2396ACD05FAD}"/>
              </a:ext>
            </a:extLst>
          </p:cNvPr>
          <p:cNvSpPr/>
          <p:nvPr/>
        </p:nvSpPr>
        <p:spPr>
          <a:xfrm rot="10800000">
            <a:off x="1" y="-2589494"/>
            <a:ext cx="1131006" cy="17468848"/>
          </a:xfrm>
          <a:custGeom>
            <a:avLst/>
            <a:gdLst>
              <a:gd name="connsiteX0" fmla="*/ 18 w 1131006"/>
              <a:gd name="connsiteY0" fmla="*/ 9544266 h 17468848"/>
              <a:gd name="connsiteX1" fmla="*/ 726281 w 1131006"/>
              <a:gd name="connsiteY1" fmla="*/ 8656653 h 17468848"/>
              <a:gd name="connsiteX2" fmla="*/ 19 w 1131006"/>
              <a:gd name="connsiteY2" fmla="*/ 7791666 h 17468848"/>
              <a:gd name="connsiteX3" fmla="*/ 1131006 w 1131006"/>
              <a:gd name="connsiteY3" fmla="*/ 17468848 h 17468848"/>
              <a:gd name="connsiteX4" fmla="*/ 1 w 1131006"/>
              <a:gd name="connsiteY4" fmla="*/ 17468848 h 17468848"/>
              <a:gd name="connsiteX5" fmla="*/ 1 w 1131006"/>
              <a:gd name="connsiteY5" fmla="*/ 0 h 17468848"/>
              <a:gd name="connsiteX6" fmla="*/ 1131006 w 1131006"/>
              <a:gd name="connsiteY6" fmla="*/ 0 h 1746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1006" h="17468848">
                <a:moveTo>
                  <a:pt x="18" y="9544266"/>
                </a:moveTo>
                <a:cubicBezTo>
                  <a:pt x="6061" y="8986287"/>
                  <a:pt x="725441" y="9180690"/>
                  <a:pt x="726281" y="8656653"/>
                </a:cubicBezTo>
                <a:cubicBezTo>
                  <a:pt x="727138" y="8121997"/>
                  <a:pt x="-4353" y="8366616"/>
                  <a:pt x="19" y="7791666"/>
                </a:cubicBezTo>
                <a:close/>
                <a:moveTo>
                  <a:pt x="1131006" y="17468848"/>
                </a:moveTo>
                <a:lnTo>
                  <a:pt x="1" y="17468848"/>
                </a:lnTo>
                <a:lnTo>
                  <a:pt x="1" y="0"/>
                </a:lnTo>
                <a:lnTo>
                  <a:pt x="113100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08C388-AE81-4487-B773-E721637A56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4" y="266530"/>
            <a:ext cx="1876595" cy="187659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72DB9B-B954-409B-B540-D2AF031268A2}"/>
              </a:ext>
            </a:extLst>
          </p:cNvPr>
          <p:cNvSpPr txBox="1"/>
          <p:nvPr/>
        </p:nvSpPr>
        <p:spPr>
          <a:xfrm>
            <a:off x="9772650" y="2088156"/>
            <a:ext cx="2409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NaTour21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E1CF1412-3B9D-4FAB-998A-CD1A5A5D29C0}"/>
              </a:ext>
            </a:extLst>
          </p:cNvPr>
          <p:cNvGrpSpPr/>
          <p:nvPr/>
        </p:nvGrpSpPr>
        <p:grpSpPr>
          <a:xfrm>
            <a:off x="221907" y="324398"/>
            <a:ext cx="648387" cy="6215290"/>
            <a:chOff x="221907" y="324398"/>
            <a:chExt cx="648387" cy="6215290"/>
          </a:xfrm>
        </p:grpSpPr>
        <p:pic>
          <p:nvPicPr>
            <p:cNvPr id="31" name="Elemento grafico 30" descr="Luci accese con riempimento a tinta unita">
              <a:hlinkClick r:id="rId13" action="ppaction://hlinksldjump"/>
              <a:extLst>
                <a:ext uri="{FF2B5EF4-FFF2-40B4-BE49-F238E27FC236}">
                  <a16:creationId xmlns:a16="http://schemas.microsoft.com/office/drawing/2014/main" id="{681F6197-24DD-438A-BBB9-CAFF1182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1907" y="324398"/>
              <a:ext cx="648387" cy="648387"/>
            </a:xfrm>
            <a:prstGeom prst="rect">
              <a:avLst/>
            </a:prstGeom>
          </p:spPr>
        </p:pic>
        <p:pic>
          <p:nvPicPr>
            <p:cNvPr id="32" name="Elemento grafico 31" descr="Database con riempimento a tinta unita">
              <a:hlinkClick r:id="rId16" action="ppaction://hlinksldjump"/>
              <a:extLst>
                <a:ext uri="{FF2B5EF4-FFF2-40B4-BE49-F238E27FC236}">
                  <a16:creationId xmlns:a16="http://schemas.microsoft.com/office/drawing/2014/main" id="{0C45B2A5-EC7E-4113-B843-1BC4EE1A5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1907" y="3111254"/>
              <a:ext cx="648387" cy="648387"/>
            </a:xfrm>
            <a:prstGeom prst="rect">
              <a:avLst/>
            </a:prstGeom>
          </p:spPr>
        </p:pic>
        <p:pic>
          <p:nvPicPr>
            <p:cNvPr id="33" name="Elemento grafico 32" descr="Smartphone con riempimento a tinta unita">
              <a:hlinkClick r:id="rId19" action="ppaction://hlinksldjump"/>
              <a:extLst>
                <a:ext uri="{FF2B5EF4-FFF2-40B4-BE49-F238E27FC236}">
                  <a16:creationId xmlns:a16="http://schemas.microsoft.com/office/drawing/2014/main" id="{C98EF3FB-B812-4547-816B-F320138BC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907" y="1714602"/>
              <a:ext cx="648387" cy="648387"/>
            </a:xfrm>
            <a:prstGeom prst="rect">
              <a:avLst/>
            </a:prstGeom>
          </p:spPr>
        </p:pic>
        <p:pic>
          <p:nvPicPr>
            <p:cNvPr id="34" name="Elemento grafico 33" descr="Internet delle cose con riempimento a tinta unita">
              <a:hlinkClick r:id="rId22" action="ppaction://hlinksldjump"/>
              <a:extLst>
                <a:ext uri="{FF2B5EF4-FFF2-40B4-BE49-F238E27FC236}">
                  <a16:creationId xmlns:a16="http://schemas.microsoft.com/office/drawing/2014/main" id="{EFF6F2C3-5EAC-494C-87DB-8B63DFEF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21907" y="4495010"/>
              <a:ext cx="648387" cy="648387"/>
            </a:xfrm>
            <a:prstGeom prst="rect">
              <a:avLst/>
            </a:prstGeom>
          </p:spPr>
        </p:pic>
        <p:pic>
          <p:nvPicPr>
            <p:cNvPr id="35" name="Elemento grafico 34" descr="Utenti con riempimento a tinta unita">
              <a:hlinkClick r:id="rId25" action="ppaction://hlinksldjump"/>
              <a:extLst>
                <a:ext uri="{FF2B5EF4-FFF2-40B4-BE49-F238E27FC236}">
                  <a16:creationId xmlns:a16="http://schemas.microsoft.com/office/drawing/2014/main" id="{AA009A78-0E3E-457D-8075-D346F46A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907" y="5891301"/>
              <a:ext cx="648387" cy="648387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1A0084-6FA5-4477-A276-2AB07AE45E87}"/>
              </a:ext>
            </a:extLst>
          </p:cNvPr>
          <p:cNvSpPr txBox="1"/>
          <p:nvPr/>
        </p:nvSpPr>
        <p:spPr>
          <a:xfrm>
            <a:off x="1782808" y="60345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Hey! Non è finita qui!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6A59AC-1E0C-489E-907B-C1CB8A543E9B}"/>
              </a:ext>
            </a:extLst>
          </p:cNvPr>
          <p:cNvSpPr txBox="1"/>
          <p:nvPr/>
        </p:nvSpPr>
        <p:spPr>
          <a:xfrm>
            <a:off x="1782808" y="1281345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Montserrat" panose="00000500000000000000" pitchFamily="2" charset="0"/>
              </a:rPr>
              <a:t>Cosa abbiamo in programma?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99D42A8-71D9-4BC7-804C-A85BEF60C9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36" y="2042436"/>
            <a:ext cx="2444171" cy="1629447"/>
          </a:xfrm>
          <a:prstGeom prst="ellipse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C80B94F-54BE-4349-94D6-B5672367FE26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" r="47419"/>
          <a:stretch/>
        </p:blipFill>
        <p:spPr>
          <a:xfrm>
            <a:off x="4563291" y="2247402"/>
            <a:ext cx="2238104" cy="1097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47" name="Gruppo 46">
            <a:extLst>
              <a:ext uri="{FF2B5EF4-FFF2-40B4-BE49-F238E27FC236}">
                <a16:creationId xmlns:a16="http://schemas.microsoft.com/office/drawing/2014/main" id="{F9BFEF7C-7A58-4AA3-B36E-983C899D3659}"/>
              </a:ext>
            </a:extLst>
          </p:cNvPr>
          <p:cNvGrpSpPr/>
          <p:nvPr/>
        </p:nvGrpSpPr>
        <p:grpSpPr>
          <a:xfrm>
            <a:off x="6922246" y="1333825"/>
            <a:ext cx="1876595" cy="3046668"/>
            <a:chOff x="6831895" y="1333825"/>
            <a:chExt cx="1876595" cy="3046668"/>
          </a:xfrm>
        </p:grpSpPr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D5909D0E-B57E-4EFC-A36B-43E94E25B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44" t="21233" r="38027" b="19526"/>
            <a:stretch/>
          </p:blipFill>
          <p:spPr>
            <a:xfrm>
              <a:off x="6831895" y="1333825"/>
              <a:ext cx="1876595" cy="3046668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6106CBA5-50BF-4CB8-9767-C1EBD2347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0507" y="2055616"/>
              <a:ext cx="1219370" cy="1219370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60B24C-F65A-4CE9-BA5F-E85F7D5ABF1F}"/>
              </a:ext>
            </a:extLst>
          </p:cNvPr>
          <p:cNvSpPr txBox="1"/>
          <p:nvPr/>
        </p:nvSpPr>
        <p:spPr>
          <a:xfrm>
            <a:off x="1726361" y="5233204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Montserrat" panose="00000500000000000000" pitchFamily="2" charset="0"/>
              </a:rPr>
              <a:t>e molto altro ancora…</a:t>
            </a:r>
          </a:p>
        </p:txBody>
      </p:sp>
    </p:spTree>
    <p:extLst>
      <p:ext uri="{BB962C8B-B14F-4D97-AF65-F5344CB8AC3E}">
        <p14:creationId xmlns:p14="http://schemas.microsoft.com/office/powerpoint/2010/main" val="2860107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449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Corbel</vt:lpstr>
      <vt:lpstr>Montserrat</vt:lpstr>
      <vt:lpstr>Verdana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BIANCO</dc:creator>
  <cp:lastModifiedBy>ANTONIO GAROFALO</cp:lastModifiedBy>
  <cp:revision>7</cp:revision>
  <dcterms:created xsi:type="dcterms:W3CDTF">2022-03-14T09:26:17Z</dcterms:created>
  <dcterms:modified xsi:type="dcterms:W3CDTF">2022-03-18T10:05:17Z</dcterms:modified>
</cp:coreProperties>
</file>