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70" r:id="rId4"/>
    <p:sldId id="269" r:id="rId5"/>
    <p:sldId id="265" r:id="rId6"/>
    <p:sldId id="271" r:id="rId7"/>
    <p:sldId id="266" r:id="rId8"/>
    <p:sldId id="267" r:id="rId9"/>
    <p:sldId id="268" r:id="rId10"/>
    <p:sldId id="27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candina" id="{104C9464-4C57-44E8-8AF5-59102C876DA1}">
          <p14:sldIdLst>
            <p14:sldId id="258"/>
          </p14:sldIdLst>
        </p14:section>
        <p14:section name="Idea" id="{125A8D11-817A-4A51-98B7-4F5382F81CE6}">
          <p14:sldIdLst>
            <p14:sldId id="264"/>
            <p14:sldId id="270"/>
            <p14:sldId id="269"/>
          </p14:sldIdLst>
        </p14:section>
        <p14:section name="Client" id="{D7B4F224-F83A-4803-89AC-FF3E959C4788}">
          <p14:sldIdLst>
            <p14:sldId id="265"/>
            <p14:sldId id="271"/>
          </p14:sldIdLst>
        </p14:section>
        <p14:section name="Back-end" id="{07AB1CD6-77B7-4A54-BF5C-91EC31C77BAE}">
          <p14:sldIdLst>
            <p14:sldId id="266"/>
          </p14:sldIdLst>
        </p14:section>
        <p14:section name="Cloud" id="{49A28F30-0D3C-4C7A-890B-2B2CBD7E3134}">
          <p14:sldIdLst>
            <p14:sldId id="267"/>
          </p14:sldIdLst>
        </p14:section>
        <p14:section name="Saluti e ringraziamenti" id="{8BF048DE-5D84-4E10-9C8D-420BABB56982}">
          <p14:sldIdLst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0CC66"/>
    <a:srgbClr val="1B5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07BB7-A318-423D-9AE8-6FFBF05F8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FF2618-CDDB-4D0B-8E08-210C15B7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2E9A4-EF21-46EF-BA41-C9B2DF6C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D7894-BC4F-4D37-A4B5-2D6F4343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4D2857-3B94-46D1-94FA-A4DEE59F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8F1F7-D437-489D-BB4F-7B846EA9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635628-EBB2-41FD-B7A7-8C71D046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DBDC8-D8A9-4089-84AC-43372046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49B60-0AF2-4990-A9BF-52B7B1B2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68F73-48DA-4BA9-9EA6-A09D2743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3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E80776-2B8E-466A-9C07-5F72037FE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D5A07B-0464-4B61-AD56-4D93FC49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FE29C7-C7D6-4DDD-821B-6533BF1F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92E15-9A03-4A75-AA04-7F276E9D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9CBDF-2E87-429B-BE75-3EDDE87B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42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998C7-E462-4C0B-A91C-EFA5DF9B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8D5FD0-E5E7-48F5-BDD8-95C4B1CA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DE985-7214-4E30-87FD-59CE2DB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A3C0A-D2C7-4AD6-AF36-B162A490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3BCCD5-A904-477F-B4D1-CD381E4B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5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A9CC-31DC-4BC8-A22F-45475266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8F375-9EB7-41C8-A30C-6692B1D4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B6E24E-3B5F-4574-BB18-950EE8E8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7490BB-0B57-4748-8914-6F566463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554AD-5F5C-4E74-9273-EEAF4E2D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5417F-89F7-4939-B34A-3EB9892C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E734C-1D6C-4E88-8DC7-8BD8FE02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1E5F2E-650D-49D0-B657-FF522CF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EBB650-3C63-44D0-A015-A246DC2C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19/03/2022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D79EE-44F3-4B13-8152-AF56FB03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5CCB68-670E-48BF-81E0-8FB4ED40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8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51673-D2A9-42E6-8208-7765AFA7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5187C2-F280-458D-9335-34FAFD27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87D3DE-CD59-42FD-8158-EB26E29E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6613C0-1B8C-46B1-9CBF-187050DB2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9AB89C-88F8-4CB5-8ED3-8BF5307E1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C3A12D-FC3E-42C2-85AE-8C9D423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19/03/2022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0CE7F2-F2D5-4876-8905-A792FC88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3502FF-82A8-4F86-B172-DA5D6D0A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A913B-0CC8-4044-8828-5EE3709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E025C7-CFA4-41BC-A5E9-C9EADCF1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19/03/2022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E7614D-4251-48AA-A27D-B404E14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578A5C-145C-4F48-80FD-CDEA7ED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64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D7DDAB-E198-41F9-B015-4800B3C8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19/03/2022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541FB23-16F0-4804-843A-2450BF6B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B843D2-E71B-4BB7-B513-42741D7D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1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2ADA-EFB4-43F9-8422-9CD9022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FBBA3C-3C0E-4432-B427-FB0D21C5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094CB-9B60-4075-9D0E-81FDED0A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C0DD08-4C53-4F55-A999-F09BCB0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19/03/2022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22ED8C-37C3-49ED-B72D-9C6D7DB4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8C277-C6C3-43B3-AB9F-E52A25CF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4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E9BC5-2B88-4D93-9C2B-4DEB3975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ACB9F7-BE44-4A27-B44C-7E7B8783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66BCEB-D8B2-40E1-A52A-8394F0721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971A1D-F655-418B-AA7D-50BF8B95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19/03/2022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1F2F60-1629-4BDB-8821-18DC2EB0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B2F0FA-4148-49EB-84CF-4A66B86E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2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C93298-86B5-4F3D-B15D-C829E05D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0EA235-FF27-4E00-8470-CC677462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E5F0D3-6908-4D19-A9CD-53A07BBB2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04D9-6A3C-4A49-AACC-26C8A614B2B6}" type="datetimeFigureOut">
              <a:rPr lang="it-IT" smtClean="0"/>
              <a:t>19/03/2022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2D9016-A34E-40D6-9ABB-473D3C3E7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8EF40E-A5C0-4E9D-AA1C-EB76685A5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4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4.svg"/><Relationship Id="rId26" Type="http://schemas.openxmlformats.org/officeDocument/2006/relationships/image" Target="../media/image15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33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openxmlformats.org/officeDocument/2006/relationships/hyperlink" Target="https://github.com/EnjoyGeek07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image" Target="../media/image39.jp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35.svg"/><Relationship Id="rId30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slide" Target="slide3.xml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31" Type="http://schemas.openxmlformats.org/officeDocument/2006/relationships/hyperlink" Target="https://outdoormag.sport-press.it/wp-content/uploads/sites/3/2021/05/05_OUT_TREKKING2.pdf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8.xml"/><Relationship Id="rId27" Type="http://schemas.openxmlformats.org/officeDocument/2006/relationships/image" Target="../media/image24.svg"/><Relationship Id="rId30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slide" Target="slide5.xml"/><Relationship Id="rId26" Type="http://schemas.openxmlformats.org/officeDocument/2006/relationships/image" Target="../media/image24.svg"/><Relationship Id="rId3" Type="http://schemas.openxmlformats.org/officeDocument/2006/relationships/image" Target="../media/image6.svg"/><Relationship Id="rId21" Type="http://schemas.openxmlformats.org/officeDocument/2006/relationships/slide" Target="slide8.xml"/><Relationship Id="rId7" Type="http://schemas.openxmlformats.org/officeDocument/2006/relationships/image" Target="../media/image10.svg"/><Relationship Id="rId12" Type="http://schemas.openxmlformats.org/officeDocument/2006/relationships/slide" Target="slide2.xml"/><Relationship Id="rId17" Type="http://schemas.openxmlformats.org/officeDocument/2006/relationships/image" Target="../media/image18.svg"/><Relationship Id="rId25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image" Target="../media/image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slide" Target="slide9.xml"/><Relationship Id="rId5" Type="http://schemas.openxmlformats.org/officeDocument/2006/relationships/image" Target="../media/image8.svg"/><Relationship Id="rId15" Type="http://schemas.openxmlformats.org/officeDocument/2006/relationships/slide" Target="slide7.xml"/><Relationship Id="rId23" Type="http://schemas.openxmlformats.org/officeDocument/2006/relationships/image" Target="../media/image22.svg"/><Relationship Id="rId28" Type="http://schemas.openxmlformats.org/officeDocument/2006/relationships/image" Target="../media/image3.png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6.svg"/><Relationship Id="rId22" Type="http://schemas.openxmlformats.org/officeDocument/2006/relationships/image" Target="../media/image21.png"/><Relationship Id="rId27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8.xml"/><Relationship Id="rId27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9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slide" Target="slide6.xml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24.svg"/><Relationship Id="rId30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9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0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5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3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15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4.svg"/><Relationship Id="rId26" Type="http://schemas.openxmlformats.org/officeDocument/2006/relationships/image" Target="../media/image15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33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image" Target="../media/image36.jpe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35.svg"/><Relationship Id="rId30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cielo, esterni, erba, montagna&#10;&#10;Descrizione generata automaticamente">
            <a:extLst>
              <a:ext uri="{FF2B5EF4-FFF2-40B4-BE49-F238E27FC236}">
                <a16:creationId xmlns:a16="http://schemas.microsoft.com/office/drawing/2014/main" id="{CA65C320-B22F-4102-AA8D-D9B3B77CA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/>
        </p:blipFill>
        <p:spPr>
          <a:xfrm flipH="1">
            <a:off x="-1" y="10"/>
            <a:ext cx="9324975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60" y="266530"/>
            <a:ext cx="2438740" cy="243874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9113AA-1BCC-4E52-8A14-E6CBFD63C7BC}"/>
              </a:ext>
            </a:extLst>
          </p:cNvPr>
          <p:cNvSpPr txBox="1"/>
          <p:nvPr/>
        </p:nvSpPr>
        <p:spPr>
          <a:xfrm>
            <a:off x="9058275" y="3765972"/>
            <a:ext cx="310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Zaino, scarpe, NaTour, Trekking!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077325" y="2773956"/>
            <a:ext cx="3105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pic>
        <p:nvPicPr>
          <p:cNvPr id="7" name="Elemento grafico 6" descr="Play con riempimento a tinta unita">
            <a:hlinkClick r:id="rId4" action="ppaction://hlinksldjump"/>
            <a:extLst>
              <a:ext uri="{FF2B5EF4-FFF2-40B4-BE49-F238E27FC236}">
                <a16:creationId xmlns:a16="http://schemas.microsoft.com/office/drawing/2014/main" id="{3AE7F844-4504-4C39-A240-29BD9E453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9025" y="5677070"/>
            <a:ext cx="914400" cy="9144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A2148FEC-6C71-4AA7-8595-E81F075EA3CD}"/>
              </a:ext>
            </a:extLst>
          </p:cNvPr>
          <p:cNvSpPr/>
          <p:nvPr/>
        </p:nvSpPr>
        <p:spPr>
          <a:xfrm>
            <a:off x="8845182" y="5724695"/>
            <a:ext cx="22895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Let’s play</a:t>
            </a:r>
          </a:p>
        </p:txBody>
      </p:sp>
    </p:spTree>
    <p:extLst>
      <p:ext uri="{BB962C8B-B14F-4D97-AF65-F5344CB8AC3E}">
        <p14:creationId xmlns:p14="http://schemas.microsoft.com/office/powerpoint/2010/main" val="87544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710128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455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258949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0EFA06A-B9BF-47AD-92F4-B362BF120AEF}"/>
              </a:ext>
            </a:extLst>
          </p:cNvPr>
          <p:cNvSpPr txBox="1"/>
          <p:nvPr/>
        </p:nvSpPr>
        <p:spPr>
          <a:xfrm>
            <a:off x="1560114" y="324398"/>
            <a:ext cx="2811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Team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E7727AE-FB18-4BBA-A8E6-D4AB8B632939}"/>
              </a:ext>
            </a:extLst>
          </p:cNvPr>
          <p:cNvSpPr txBox="1"/>
          <p:nvPr/>
        </p:nvSpPr>
        <p:spPr>
          <a:xfrm>
            <a:off x="3140014" y="5333743"/>
            <a:ext cx="6632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GRAZIE PER L’ATTENZIONE</a:t>
            </a:r>
          </a:p>
          <a:p>
            <a:pPr algn="ctr"/>
            <a:endParaRPr lang="it-IT" sz="1800" dirty="0">
              <a:solidFill>
                <a:schemeClr val="bg1"/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  <a:p>
            <a:pPr algn="ctr"/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Domande?</a:t>
            </a:r>
            <a:endParaRPr lang="it-IT" sz="1800" dirty="0">
              <a:solidFill>
                <a:schemeClr val="bg1"/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1D8F3B-E99A-4E94-B251-EB8A07C9B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4" y="1677377"/>
            <a:ext cx="2030389" cy="20303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04B1C7B-E906-4081-8C26-1AE201A2203F}"/>
              </a:ext>
            </a:extLst>
          </p:cNvPr>
          <p:cNvSpPr txBox="1"/>
          <p:nvPr/>
        </p:nvSpPr>
        <p:spPr>
          <a:xfrm>
            <a:off x="3020124" y="3741985"/>
            <a:ext cx="2270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Antonio Garofalo</a:t>
            </a:r>
          </a:p>
          <a:p>
            <a:pPr algn="ctr"/>
            <a:endParaRPr lang="it-IT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Full stack Developer</a:t>
            </a:r>
          </a:p>
          <a:p>
            <a:pPr algn="ctr"/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  <a:hlinkClick r:id="rId29"/>
              </a:rPr>
              <a:t>GitHub</a:t>
            </a:r>
            <a:endParaRPr lang="it-IT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endParaRPr lang="it-IT" sz="1600" dirty="0">
              <a:solidFill>
                <a:schemeClr val="bg1"/>
              </a:solidFill>
            </a:endParaRPr>
          </a:p>
        </p:txBody>
      </p:sp>
      <p:pic>
        <p:nvPicPr>
          <p:cNvPr id="11" name="Immagine 10" descr="Immagine che contiene persona, esterni, cielo, uomo&#10;&#10;Descrizione generata automaticamente">
            <a:extLst>
              <a:ext uri="{FF2B5EF4-FFF2-40B4-BE49-F238E27FC236}">
                <a16:creationId xmlns:a16="http://schemas.microsoft.com/office/drawing/2014/main" id="{868DE3E3-7C0A-4730-AB90-97EDD89B7AAF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8" t="23198" r="9946" b="42082"/>
          <a:stretch/>
        </p:blipFill>
        <p:spPr>
          <a:xfrm>
            <a:off x="6646188" y="1709274"/>
            <a:ext cx="2030390" cy="20503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1DF1CBA-E790-4F91-A485-224A58D75C9E}"/>
              </a:ext>
            </a:extLst>
          </p:cNvPr>
          <p:cNvSpPr txBox="1"/>
          <p:nvPr/>
        </p:nvSpPr>
        <p:spPr>
          <a:xfrm>
            <a:off x="6929534" y="3761714"/>
            <a:ext cx="146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Luca Bianco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3F5F4DB-9449-46EA-9283-9A597C670EA9}"/>
              </a:ext>
            </a:extLst>
          </p:cNvPr>
          <p:cNvSpPr txBox="1"/>
          <p:nvPr/>
        </p:nvSpPr>
        <p:spPr>
          <a:xfrm>
            <a:off x="6586530" y="4234427"/>
            <a:ext cx="227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Full 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31455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8" action="ppaction://hlinksldjump"/>
            <a:extLst>
              <a:ext uri="{FF2B5EF4-FFF2-40B4-BE49-F238E27FC236}">
                <a16:creationId xmlns:a16="http://schemas.microsoft.com/office/drawing/2014/main" id="{0FFA293F-D367-4481-A05B-7D33725AEBD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62CA530-588E-41CA-8959-4F2EBED352F6}"/>
              </a:ext>
            </a:extLst>
          </p:cNvPr>
          <p:cNvSpPr/>
          <p:nvPr/>
        </p:nvSpPr>
        <p:spPr>
          <a:xfrm>
            <a:off x="3101750" y="28575"/>
            <a:ext cx="5988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Cos’è NaTour21?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D861AC-BDCA-4024-8D14-D0CBA6D47ACE}"/>
              </a:ext>
            </a:extLst>
          </p:cNvPr>
          <p:cNvSpPr txBox="1"/>
          <p:nvPr/>
        </p:nvSpPr>
        <p:spPr>
          <a:xfrm>
            <a:off x="1213189" y="1565766"/>
            <a:ext cx="834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  <a:ea typeface="Verdana" panose="020B0604030504040204" pitchFamily="34" charset="0"/>
              </a:rPr>
              <a:t>NaTour21 è un moderno social network per dispositivi mobile che nasce come supporto di condivisione 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  <a:ea typeface="Verdana" panose="020B0604030504040204" pitchFamily="34" charset="0"/>
              </a:rPr>
              <a:t>di materiale per amanti di trekking ed escursionismo.</a:t>
            </a:r>
            <a:endParaRPr lang="it-IT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pitchFamily="2" charset="0"/>
              <a:ea typeface="Verdana" panose="020B0604030504040204" pitchFamily="34" charset="0"/>
            </a:endParaRPr>
          </a:p>
          <a:p>
            <a:endParaRPr lang="it-IT" dirty="0"/>
          </a:p>
        </p:txBody>
      </p:sp>
      <p:graphicFrame>
        <p:nvGraphicFramePr>
          <p:cNvPr id="21" name="Tabella 21">
            <a:extLst>
              <a:ext uri="{FF2B5EF4-FFF2-40B4-BE49-F238E27FC236}">
                <a16:creationId xmlns:a16="http://schemas.microsoft.com/office/drawing/2014/main" id="{CC23155D-631E-43A2-81A7-58B73B265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43480"/>
              </p:ext>
            </p:extLst>
          </p:nvPr>
        </p:nvGraphicFramePr>
        <p:xfrm>
          <a:off x="2066925" y="3459474"/>
          <a:ext cx="8134350" cy="263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37012506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73438989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3741498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38410302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61884089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428863733"/>
                    </a:ext>
                  </a:extLst>
                </a:gridCol>
              </a:tblGrid>
              <a:tr h="34871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CREDENZIALI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43838"/>
                  </a:ext>
                </a:extLst>
              </a:tr>
              <a:tr h="335378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Montserrat" panose="00000500000000000000" pitchFamily="2" charset="0"/>
                        </a:rPr>
                        <a:t>Via Francigena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16.200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9.000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01536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Cammini di San Francesco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5.559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7.352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8.284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10279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Via degli Dei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3.800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846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Cammino di San Benedetto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2.016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2.210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95777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Cammini Francigeni di Sicilia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68432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903242A-13BB-4AD6-85C6-C33C50EE061B}"/>
              </a:ext>
            </a:extLst>
          </p:cNvPr>
          <p:cNvSpPr txBox="1"/>
          <p:nvPr/>
        </p:nvSpPr>
        <p:spPr>
          <a:xfrm>
            <a:off x="1301525" y="2758426"/>
            <a:ext cx="193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Un po’ di dati..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19B759-9A6D-4C34-97C6-DDC00821E64D}"/>
              </a:ext>
            </a:extLst>
          </p:cNvPr>
          <p:cNvSpPr txBox="1"/>
          <p:nvPr/>
        </p:nvSpPr>
        <p:spPr>
          <a:xfrm>
            <a:off x="1985426" y="6230559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latin typeface="Montserrat" panose="00000500000000000000" pitchFamily="2" charset="0"/>
              </a:rPr>
              <a:t>Fonte: </a:t>
            </a:r>
            <a:r>
              <a:rPr lang="it-IT" sz="1000" dirty="0">
                <a:solidFill>
                  <a:schemeClr val="bg1"/>
                </a:solidFill>
                <a:latin typeface="Montserrat" panose="00000500000000000000" pitchFamily="2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Outdoor Magazine</a:t>
            </a:r>
            <a:r>
              <a:rPr lang="it-IT" sz="10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7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4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7" action="ppaction://hlinksldjump"/>
            <a:extLst>
              <a:ext uri="{FF2B5EF4-FFF2-40B4-BE49-F238E27FC236}">
                <a16:creationId xmlns:a16="http://schemas.microsoft.com/office/drawing/2014/main" id="{0FFA293F-D367-4481-A05B-7D33725AEB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694100" y="1463120"/>
            <a:ext cx="3931759" cy="39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49791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49791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49791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3" name="Elemento grafico 2" descr="Aggiorna con riempimento a tinta unita">
            <a:hlinkClick r:id="rId13" action="ppaction://hlinksldjump"/>
            <a:extLst>
              <a:ext uri="{FF2B5EF4-FFF2-40B4-BE49-F238E27FC236}">
                <a16:creationId xmlns:a16="http://schemas.microsoft.com/office/drawing/2014/main" id="{B2A6F4B5-349C-412C-809A-846FB781287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95EE121A-CF2B-444D-89AF-087B2233E9B5}"/>
              </a:ext>
            </a:extLst>
          </p:cNvPr>
          <p:cNvSpPr/>
          <p:nvPr/>
        </p:nvSpPr>
        <p:spPr>
          <a:xfrm>
            <a:off x="1516052" y="1277048"/>
            <a:ext cx="2952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Cosa offre NaTour21?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DBCB35-A77D-4B8E-B8FE-F97A56CA9671}"/>
              </a:ext>
            </a:extLst>
          </p:cNvPr>
          <p:cNvSpPr/>
          <p:nvPr/>
        </p:nvSpPr>
        <p:spPr>
          <a:xfrm>
            <a:off x="5735158" y="1277048"/>
            <a:ext cx="24625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Com’è composta?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F09BAD-1CF4-40FE-9244-2D0B8641A108}"/>
              </a:ext>
            </a:extLst>
          </p:cNvPr>
          <p:cNvSpPr txBox="1"/>
          <p:nvPr/>
        </p:nvSpPr>
        <p:spPr>
          <a:xfrm>
            <a:off x="1683784" y="1773793"/>
            <a:ext cx="32692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Autenticazione tramite social come Google 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e registrazione live di itinerari in piattaforma.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Ricerca di itinerari tramite nome ed una vasta gamma di filtri.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di foto riguardanti itinerari presenti in piattaforma.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Gestione di collezioni personali.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proprio profilo personale.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Tanto altro ancora…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8D8B3B-0ED9-4E90-91EE-458ECE7523F3}"/>
              </a:ext>
            </a:extLst>
          </p:cNvPr>
          <p:cNvSpPr txBox="1"/>
          <p:nvPr/>
        </p:nvSpPr>
        <p:spPr>
          <a:xfrm>
            <a:off x="5857961" y="1773793"/>
            <a:ext cx="25298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Il sistema è formato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back-end sicuro, performante e consistente che lavora per la comunicazione con il client, per la gestione, elaborazione e immagazzinamento dei dati.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modulo applicativo lato client user friendly che permette la visualizzazione dei dati all’utente.</a:t>
            </a:r>
          </a:p>
        </p:txBody>
      </p:sp>
    </p:spTree>
    <p:extLst>
      <p:ext uri="{BB962C8B-B14F-4D97-AF65-F5344CB8AC3E}">
        <p14:creationId xmlns:p14="http://schemas.microsoft.com/office/powerpoint/2010/main" val="173226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695887" y="1639310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674429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DB1F5E-558E-473D-8E31-833F057ADDFB}"/>
              </a:ext>
            </a:extLst>
          </p:cNvPr>
          <p:cNvSpPr txBox="1"/>
          <p:nvPr/>
        </p:nvSpPr>
        <p:spPr>
          <a:xfrm>
            <a:off x="2019864" y="146974"/>
            <a:ext cx="2898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Client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A1B2763-0906-4FC9-B623-4BAA896F565A}"/>
              </a:ext>
            </a:extLst>
          </p:cNvPr>
          <p:cNvSpPr txBox="1"/>
          <p:nvPr/>
        </p:nvSpPr>
        <p:spPr>
          <a:xfrm>
            <a:off x="1924331" y="1501254"/>
            <a:ext cx="51588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Login e registrazione tramite account 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di un itinerario anche tramite file GPX e interesting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Registrazione di un itinerario live e interesting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Ricerca tramite nomi e filtri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Dettagli itinerario e aggiunta foto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Profilo personale</a:t>
            </a:r>
          </a:p>
          <a:p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0" name="Elemento grafico 29" descr="Play con riempimento a tinta unita">
            <a:hlinkClick r:id="rId28" action="ppaction://hlinksldjump"/>
            <a:extLst>
              <a:ext uri="{FF2B5EF4-FFF2-40B4-BE49-F238E27FC236}">
                <a16:creationId xmlns:a16="http://schemas.microsoft.com/office/drawing/2014/main" id="{431BE2B8-FBAA-4227-B2D3-6B3A39DE302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7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695887" y="1639310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674429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DB1F5E-558E-473D-8E31-833F057ADDFB}"/>
              </a:ext>
            </a:extLst>
          </p:cNvPr>
          <p:cNvSpPr txBox="1"/>
          <p:nvPr/>
        </p:nvSpPr>
        <p:spPr>
          <a:xfrm>
            <a:off x="2019864" y="146974"/>
            <a:ext cx="6043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Tecnologie Client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A1B2763-0906-4FC9-B623-4BAA896F565A}"/>
              </a:ext>
            </a:extLst>
          </p:cNvPr>
          <p:cNvSpPr txBox="1"/>
          <p:nvPr/>
        </p:nvSpPr>
        <p:spPr>
          <a:xfrm>
            <a:off x="2019864" y="1503381"/>
            <a:ext cx="480401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</a:rPr>
              <a:t>RXJava – Reactive Extensions Java</a:t>
            </a: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Supporto al paradigma reattivo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B5B6BBF-E848-4C89-B18D-CFCD4F0BB14B}"/>
              </a:ext>
            </a:extLst>
          </p:cNvPr>
          <p:cNvSpPr txBox="1"/>
          <p:nvPr/>
        </p:nvSpPr>
        <p:spPr>
          <a:xfrm>
            <a:off x="1997867" y="2620421"/>
            <a:ext cx="480401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</a:rPr>
              <a:t>Retrofit</a:t>
            </a: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Supporto per le richieste HTTP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33B2638-5081-4274-B1C8-3F51DF03D83B}"/>
              </a:ext>
            </a:extLst>
          </p:cNvPr>
          <p:cNvSpPr txBox="1"/>
          <p:nvPr/>
        </p:nvSpPr>
        <p:spPr>
          <a:xfrm>
            <a:off x="2025204" y="4619454"/>
            <a:ext cx="48040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</a:rPr>
              <a:t>Altri: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Glide – rendering delle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Amplify framework – supporto per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Toasty -  libreria per toast personalizzati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GSON Converter – parsing degli oggetti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GPX Parser – libreria per la traduzione di file GPX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. . .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3D7DE9F-C114-40AD-8FC9-42B25C66ADA6}"/>
              </a:ext>
            </a:extLst>
          </p:cNvPr>
          <p:cNvSpPr txBox="1"/>
          <p:nvPr/>
        </p:nvSpPr>
        <p:spPr>
          <a:xfrm>
            <a:off x="2019864" y="3648681"/>
            <a:ext cx="49541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</a:rPr>
              <a:t>OSM – Open Street Map</a:t>
            </a: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Libreria per la gestione e visualizzazione delle mappe</a:t>
            </a:r>
          </a:p>
        </p:txBody>
      </p:sp>
      <p:pic>
        <p:nvPicPr>
          <p:cNvPr id="46" name="Elemento grafico 45" descr="Aggiorna con riempimento a tinta unita">
            <a:hlinkClick r:id="rId19" action="ppaction://hlinksldjump"/>
            <a:extLst>
              <a:ext uri="{FF2B5EF4-FFF2-40B4-BE49-F238E27FC236}">
                <a16:creationId xmlns:a16="http://schemas.microsoft.com/office/drawing/2014/main" id="{F9AC578A-463F-44A3-B75C-B05C95B511C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55693" y="5752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69124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536317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5272218-417E-41B8-9FD4-40AB64C9092F}"/>
              </a:ext>
            </a:extLst>
          </p:cNvPr>
          <p:cNvSpPr txBox="1"/>
          <p:nvPr/>
        </p:nvSpPr>
        <p:spPr>
          <a:xfrm>
            <a:off x="2019864" y="146974"/>
            <a:ext cx="3845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Backend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E753417-6AEF-4101-8164-C7FB24B09DB1}"/>
              </a:ext>
            </a:extLst>
          </p:cNvPr>
          <p:cNvSpPr txBox="1"/>
          <p:nvPr/>
        </p:nvSpPr>
        <p:spPr>
          <a:xfrm>
            <a:off x="2210480" y="2957365"/>
            <a:ext cx="721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Spring Boot semplifica la creazione di applicazioni basate su Spring autonome e di livello produttivo che puoi semplicemente «just </a:t>
            </a:r>
            <a:r>
              <a:rPr lang="it-IT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run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».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8CC1454-FFEB-433B-BDC7-5E7485A54A2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9816" b="89571" l="1935" r="95806">
                        <a14:foregroundMark x1="6774" y1="55215" x2="6774" y2="55215"/>
                        <a14:foregroundMark x1="2258" y1="49080" x2="2258" y2="49080"/>
                        <a14:foregroundMark x1="43871" y1="63804" x2="43871" y2="63804"/>
                        <a14:foregroundMark x1="56452" y1="68098" x2="56452" y2="68098"/>
                        <a14:foregroundMark x1="61290" y1="67485" x2="61290" y2="67485"/>
                        <a14:foregroundMark x1="72903" y1="65644" x2="72903" y2="65644"/>
                        <a14:foregroundMark x1="41935" y1="41718" x2="42258" y2="41718"/>
                        <a14:foregroundMark x1="49355" y1="40491" x2="49355" y2="40491"/>
                        <a14:foregroundMark x1="63226" y1="33742" x2="63226" y2="33742"/>
                        <a14:foregroundMark x1="71613" y1="30675" x2="71613" y2="30675"/>
                        <a14:foregroundMark x1="70968" y1="13497" x2="70968" y2="13497"/>
                        <a14:foregroundMark x1="71290" y1="20859" x2="71290" y2="20859"/>
                        <a14:foregroundMark x1="74516" y1="31288" x2="74516" y2="31288"/>
                        <a14:foregroundMark x1="87419" y1="33129" x2="87419" y2="33129"/>
                        <a14:foregroundMark x1="95806" y1="37423" x2="95806" y2="37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204827"/>
            <a:ext cx="2952750" cy="1552575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ABC60C3-E6BC-4614-A8D6-A6101316E76C}"/>
              </a:ext>
            </a:extLst>
          </p:cNvPr>
          <p:cNvSpPr txBox="1"/>
          <p:nvPr/>
        </p:nvSpPr>
        <p:spPr>
          <a:xfrm>
            <a:off x="2990510" y="6039938"/>
            <a:ext cx="6871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Risparmio sui tempi di produzione, veloce e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 efficiente tramite MVC Pattern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9FAA3C6-2DDF-40F6-AA18-168C155B17F0}"/>
              </a:ext>
            </a:extLst>
          </p:cNvPr>
          <p:cNvSpPr txBox="1"/>
          <p:nvPr/>
        </p:nvSpPr>
        <p:spPr>
          <a:xfrm rot="20966354">
            <a:off x="2303418" y="5114361"/>
            <a:ext cx="3973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Compatibile con qua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si la totalità dei JDBC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29148B54-2148-44F5-8A08-697201AF5A4C}"/>
              </a:ext>
            </a:extLst>
          </p:cNvPr>
          <p:cNvSpPr txBox="1"/>
          <p:nvPr/>
        </p:nvSpPr>
        <p:spPr>
          <a:xfrm rot="20785221">
            <a:off x="2131924" y="4201869"/>
            <a:ext cx="2445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E’ un framework di Java</a:t>
            </a:r>
            <a:endParaRPr lang="it-IT" sz="14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08C237C-973D-420C-AF44-6CD3508DC577}"/>
              </a:ext>
            </a:extLst>
          </p:cNvPr>
          <p:cNvSpPr txBox="1"/>
          <p:nvPr/>
        </p:nvSpPr>
        <p:spPr>
          <a:xfrm rot="928404">
            <a:off x="8252542" y="4360912"/>
            <a:ext cx="309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Efficiente per le creare REST API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2F950C-0D0F-4976-A687-A2030E40ADCF}"/>
              </a:ext>
            </a:extLst>
          </p:cNvPr>
          <p:cNvSpPr txBox="1"/>
          <p:nvPr/>
        </p:nvSpPr>
        <p:spPr>
          <a:xfrm>
            <a:off x="5445124" y="3919077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S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emplice scalabilità</a:t>
            </a: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450FCF-8F68-4F6F-830D-FCAEAFD53087}"/>
              </a:ext>
            </a:extLst>
          </p:cNvPr>
          <p:cNvSpPr txBox="1"/>
          <p:nvPr/>
        </p:nvSpPr>
        <p:spPr>
          <a:xfrm rot="801151">
            <a:off x="7117853" y="5129918"/>
            <a:ext cx="3658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Grande varietà di moduli ed estensioni</a:t>
            </a:r>
          </a:p>
        </p:txBody>
      </p:sp>
    </p:spTree>
    <p:extLst>
      <p:ext uri="{BB962C8B-B14F-4D97-AF65-F5344CB8AC3E}">
        <p14:creationId xmlns:p14="http://schemas.microsoft.com/office/powerpoint/2010/main" val="424639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700423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5025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398204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D2B1969-E634-4478-8A55-53CA1BE8C58A}"/>
              </a:ext>
            </a:extLst>
          </p:cNvPr>
          <p:cNvSpPr txBox="1"/>
          <p:nvPr/>
        </p:nvSpPr>
        <p:spPr>
          <a:xfrm>
            <a:off x="2234262" y="3371250"/>
            <a:ext cx="47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Lato cloud si collegherà quasi totalmente a discorso </a:t>
            </a:r>
            <a:r>
              <a:rPr lang="it-IT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backend</a:t>
            </a: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710128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455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258949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1A0084-6FA5-4477-A276-2AB07AE45E87}"/>
              </a:ext>
            </a:extLst>
          </p:cNvPr>
          <p:cNvSpPr txBox="1"/>
          <p:nvPr/>
        </p:nvSpPr>
        <p:spPr>
          <a:xfrm>
            <a:off x="1782808" y="603453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Hey! Non è finita qui!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6A59AC-1E0C-489E-907B-C1CB8A543E9B}"/>
              </a:ext>
            </a:extLst>
          </p:cNvPr>
          <p:cNvSpPr txBox="1"/>
          <p:nvPr/>
        </p:nvSpPr>
        <p:spPr>
          <a:xfrm>
            <a:off x="1782808" y="1281345"/>
            <a:ext cx="333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Cosa abbiamo in programma?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99D42A8-71D9-4BC7-804C-A85BEF60C9D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36" y="2042436"/>
            <a:ext cx="2444171" cy="1629447"/>
          </a:xfrm>
          <a:prstGeom prst="ellipse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C80B94F-54BE-4349-94D6-B5672367FE26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47419"/>
          <a:stretch/>
        </p:blipFill>
        <p:spPr>
          <a:xfrm>
            <a:off x="4563291" y="2247402"/>
            <a:ext cx="2238104" cy="10972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47" name="Gruppo 46">
            <a:extLst>
              <a:ext uri="{FF2B5EF4-FFF2-40B4-BE49-F238E27FC236}">
                <a16:creationId xmlns:a16="http://schemas.microsoft.com/office/drawing/2014/main" id="{F9BFEF7C-7A58-4AA3-B36E-983C899D3659}"/>
              </a:ext>
            </a:extLst>
          </p:cNvPr>
          <p:cNvGrpSpPr/>
          <p:nvPr/>
        </p:nvGrpSpPr>
        <p:grpSpPr>
          <a:xfrm>
            <a:off x="6922246" y="1333825"/>
            <a:ext cx="1876595" cy="3046668"/>
            <a:chOff x="6831895" y="1333825"/>
            <a:chExt cx="1876595" cy="3046668"/>
          </a:xfrm>
        </p:grpSpPr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D5909D0E-B57E-4EFC-A36B-43E94E25BF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44" t="21233" r="38027" b="19526"/>
            <a:stretch/>
          </p:blipFill>
          <p:spPr>
            <a:xfrm>
              <a:off x="6831895" y="1333825"/>
              <a:ext cx="1876595" cy="3046668"/>
            </a:xfrm>
            <a:prstGeom prst="rect">
              <a:avLst/>
            </a:prstGeom>
          </p:spPr>
        </p:pic>
        <p:pic>
          <p:nvPicPr>
            <p:cNvPr id="46" name="Immagine 45">
              <a:extLst>
                <a:ext uri="{FF2B5EF4-FFF2-40B4-BE49-F238E27FC236}">
                  <a16:creationId xmlns:a16="http://schemas.microsoft.com/office/drawing/2014/main" id="{6106CBA5-50BF-4CB8-9767-C1EBD2347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0507" y="2055616"/>
              <a:ext cx="1219370" cy="1219370"/>
            </a:xfrm>
            <a:prstGeom prst="rect">
              <a:avLst/>
            </a:prstGeom>
          </p:spPr>
        </p:pic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60B24C-F65A-4CE9-BA5F-E85F7D5ABF1F}"/>
              </a:ext>
            </a:extLst>
          </p:cNvPr>
          <p:cNvSpPr txBox="1"/>
          <p:nvPr/>
        </p:nvSpPr>
        <p:spPr>
          <a:xfrm>
            <a:off x="1726361" y="5233204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Montserrat" panose="00000500000000000000" pitchFamily="2" charset="0"/>
              </a:rPr>
              <a:t>e molto altro ancora…</a:t>
            </a:r>
          </a:p>
        </p:txBody>
      </p:sp>
    </p:spTree>
    <p:extLst>
      <p:ext uri="{BB962C8B-B14F-4D97-AF65-F5344CB8AC3E}">
        <p14:creationId xmlns:p14="http://schemas.microsoft.com/office/powerpoint/2010/main" val="286010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422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Corbel</vt:lpstr>
      <vt:lpstr>Montserrat</vt:lpstr>
      <vt:lpstr>Verdana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BIANCO</dc:creator>
  <cp:lastModifiedBy>ANTONIO GAROFALO</cp:lastModifiedBy>
  <cp:revision>9</cp:revision>
  <dcterms:created xsi:type="dcterms:W3CDTF">2022-03-14T09:26:17Z</dcterms:created>
  <dcterms:modified xsi:type="dcterms:W3CDTF">2022-03-19T02:08:26Z</dcterms:modified>
</cp:coreProperties>
</file>