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59" r:id="rId5"/>
    <p:sldId id="267" r:id="rId6"/>
    <p:sldId id="260" r:id="rId7"/>
    <p:sldId id="276" r:id="rId8"/>
    <p:sldId id="269" r:id="rId9"/>
    <p:sldId id="275" r:id="rId10"/>
    <p:sldId id="266" r:id="rId11"/>
    <p:sldId id="268" r:id="rId12"/>
    <p:sldId id="270" r:id="rId13"/>
    <p:sldId id="271" r:id="rId14"/>
    <p:sldId id="272" r:id="rId15"/>
    <p:sldId id="274" r:id="rId16"/>
    <p:sldId id="273" r:id="rId17"/>
    <p:sldId id="265" r:id="rId18"/>
    <p:sldId id="263" r:id="rId19"/>
    <p:sldId id="264" r:id="rId20"/>
  </p:sldIdLst>
  <p:sldSz cx="18288000" cy="10287000"/>
  <p:notesSz cx="6858000" cy="9144000"/>
  <p:embeddedFontLst>
    <p:embeddedFont>
      <p:font typeface="DM Sans" panose="020B0604020202020204" charset="0"/>
      <p:regular r:id="rId22"/>
      <p:bold r:id="rId23"/>
      <p:italic r:id="rId24"/>
      <p:boldItalic r:id="rId25"/>
    </p:embeddedFont>
    <p:embeddedFont>
      <p:font typeface="DM Sans Italics" panose="020B0604020202020204" charset="0"/>
      <p:regular r:id="rId26"/>
    </p:embeddedFont>
    <p:embeddedFont>
      <p:font typeface="Oswald Bold" panose="020B0604020202020204" charset="0"/>
      <p:regular r:id="rId27"/>
    </p:embeddedFont>
    <p:embeddedFont>
      <p:font typeface="Calibri" panose="020F0502020204030204" pitchFamily="34" charset="0"/>
      <p:regular r:id="rId28"/>
      <p:bold r:id="rId29"/>
      <p:italic r:id="rId30"/>
      <p:boldItalic r:id="rId31"/>
    </p:embeddedFont>
    <p:embeddedFont>
      <p:font typeface="DM Sans Bold" panose="020B0604020202020204" charset="0"/>
      <p:regular r:id="rId32"/>
    </p:embeddedFont>
    <p:embeddedFont>
      <p:font typeface="Open Sans Bold"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et's Start" id="{D0D86C9D-B60C-4AB3-93CA-87990BAD8079}">
          <p14:sldIdLst>
            <p14:sldId id="256"/>
            <p14:sldId id="257"/>
          </p14:sldIdLst>
        </p14:section>
        <p14:section name="Concept" id="{9E50CE76-CCF2-4995-8B37-54885442D25F}">
          <p14:sldIdLst>
            <p14:sldId id="258"/>
            <p14:sldId id="259"/>
          </p14:sldIdLst>
        </p14:section>
        <p14:section name="Environment" id="{1B087E8A-6E88-46D6-8B5E-4785B02E553E}">
          <p14:sldIdLst>
            <p14:sldId id="267"/>
            <p14:sldId id="260"/>
            <p14:sldId id="276"/>
            <p14:sldId id="269"/>
            <p14:sldId id="275"/>
          </p14:sldIdLst>
        </p14:section>
        <p14:section name="Structure" id="{766C5C2E-D8C8-4360-B505-D4816A8F72D6}">
          <p14:sldIdLst>
            <p14:sldId id="266"/>
            <p14:sldId id="268"/>
            <p14:sldId id="270"/>
            <p14:sldId id="271"/>
            <p14:sldId id="272"/>
            <p14:sldId id="274"/>
            <p14:sldId id="273"/>
          </p14:sldIdLst>
        </p14:section>
        <p14:section name="Conclusion" id="{8DFC0873-E823-47F2-9758-4F1B88309650}">
          <p14:sldIdLst>
            <p14:sldId id="265"/>
            <p14:sldId id="263"/>
            <p14:sldId id="264"/>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A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52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10.01.2025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‹N›</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4311C3A-40E3-4828-7C2D-3257D2386C46}"/>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C6E3C0A-01CC-2F23-5706-815937E232A7}"/>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xmlns="" id="{D73F766D-3A13-0CDF-11C1-DF545BC50678}"/>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xmlns="" id="{43F7AC21-2A72-DDB4-DCAC-43706BBC9764}"/>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xmlns="" id="{532CA9A3-956A-FEFB-3B26-F46BFE93B0FD}"/>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a16="http://schemas.microsoft.com/office/drawing/2014/main" xmlns="" id="{980C98CE-72C8-902A-9126-0D5D09954A4E}"/>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xmlns="" id="{D6C722EE-4FAB-03C1-D553-AFFD260B2EFE}"/>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420654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4311C3A-40E3-4828-7C2D-3257D2386C46}"/>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C6E3C0A-01CC-2F23-5706-815937E232A7}"/>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xmlns="" id="{D73F766D-3A13-0CDF-11C1-DF545BC50678}"/>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xmlns="" id="{43F7AC21-2A72-DDB4-DCAC-43706BBC9764}"/>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xmlns="" id="{532CA9A3-956A-FEFB-3B26-F46BFE93B0FD}"/>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a16="http://schemas.microsoft.com/office/drawing/2014/main" xmlns="" id="{980C98CE-72C8-902A-9126-0D5D09954A4E}"/>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xmlns="" id="{D6C722EE-4FAB-03C1-D553-AFFD260B2EFE}"/>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420654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9F3F42D-E269-2DCA-A8F5-76D24DF14F26}"/>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FC2DE4D-F11A-AB22-BDC4-2E58067479DC}"/>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xmlns="" id="{B6E0818F-9EAB-62D6-53DA-18C16359CE02}"/>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xmlns="" id="{4FA0D35C-0B5D-4DCD-6104-D3BDC3D87FBF}"/>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xmlns="" id="{59338ACF-EB60-01FD-45D4-64A8EB07613E}"/>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a16="http://schemas.microsoft.com/office/drawing/2014/main" xmlns="" id="{7FF312EE-B62E-BEF1-9830-B298A75A7129}"/>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xmlns="" id="{4E5B2B66-6E7B-698C-6749-349C8256C52E}"/>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89165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Effetto valanga avvenuto con successo (tipo reti SPN).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C8D20F9-DAC0-B54B-D358-9944436450FC}"/>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A5CA92-2D18-A2AA-7D51-A17AFD66D0D5}"/>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xmlns="" id="{42D4D16B-E485-0C8F-DA5E-ED032D9775B6}"/>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xmlns="" id="{734CAAB7-315A-617B-C331-1921066A8003}"/>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xmlns="" id="{23C516D4-3DFC-03B8-5CFE-795138C59B5E}"/>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a16="http://schemas.microsoft.com/office/drawing/2014/main" xmlns="" id="{76D9B009-6E29-9264-A31F-D087FAA39339}"/>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xmlns="" id="{3D5AE6D3-941A-A22E-03E6-042A031DBEE0}"/>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62546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C8D20F9-DAC0-B54B-D358-9944436450FC}"/>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A5CA92-2D18-A2AA-7D51-A17AFD66D0D5}"/>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xmlns="" id="{42D4D16B-E485-0C8F-DA5E-ED032D9775B6}"/>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xmlns="" id="{734CAAB7-315A-617B-C331-1921066A8003}"/>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xmlns="" id="{23C516D4-3DFC-03B8-5CFE-795138C59B5E}"/>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a16="http://schemas.microsoft.com/office/drawing/2014/main" xmlns="" id="{76D9B009-6E29-9264-A31F-D087FAA39339}"/>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xmlns="" id="{3D5AE6D3-941A-A22E-03E6-042A031DBEE0}"/>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625466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C8D20F9-DAC0-B54B-D358-9944436450FC}"/>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A5CA92-2D18-A2AA-7D51-A17AFD66D0D5}"/>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xmlns="" id="{42D4D16B-E485-0C8F-DA5E-ED032D9775B6}"/>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xmlns="" id="{734CAAB7-315A-617B-C331-1921066A8003}"/>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xmlns="" id="{23C516D4-3DFC-03B8-5CFE-795138C59B5E}"/>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a16="http://schemas.microsoft.com/office/drawing/2014/main" xmlns="" id="{76D9B009-6E29-9264-A31F-D087FAA39339}"/>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xmlns="" id="{3D5AE6D3-941A-A22E-03E6-042A031DBEE0}"/>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625466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95A1C1F-51E3-247F-09DE-35FD8EB81DD3}"/>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300F228-3484-A77E-70BD-054253DE4D86}"/>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xmlns="" id="{31D88098-CBA9-8991-BEC0-A3B2A918A188}"/>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xmlns="" id="{781C92EF-ED1C-FB0C-36C8-EDA294D93942}"/>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xmlns="" id="{E939CE74-E2CD-6D46-169C-CF46B3F5618F}"/>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a16="http://schemas.microsoft.com/office/drawing/2014/main" xmlns="" id="{E64D55FB-7A0D-8C40-F42C-2A1C70CDCBB7}"/>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xmlns="" id="{A6474010-C773-09C5-EB85-1029E886F49B}"/>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220823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F2DF603-6CAC-E660-1F1D-932BF75A2C18}"/>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5DB0959-F67F-45D4-5DFB-CC2AE2C6BC86}"/>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xmlns="" id="{D9831949-C341-9FBC-852D-8674E862BF3B}"/>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xmlns="" id="{6CBD0237-9700-9C3B-D6C3-563DA43B82B5}"/>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xmlns="" id="{1C108699-E5E7-DD6B-5598-E9DCEB460D05}"/>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a16="http://schemas.microsoft.com/office/drawing/2014/main" xmlns="" id="{EFFD4642-512F-1F0C-C7A4-8DDF16DFB384}"/>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xmlns="" id="{BEA0E08A-41E8-B66F-7227-F9B1CC9A6B77}"/>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077510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D20304E-5A07-4427-30FD-4768AC055FCC}"/>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8E390A2-6663-A7D5-4819-98C81D305727}"/>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xmlns="" id="{BF8500FA-AD80-283F-D0F5-F76B3C7CB4B9}"/>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xmlns="" id="{28BC5094-8BF6-1E9C-9C44-0AF922F39ABB}"/>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xmlns="" id="{1B8510B3-C1EF-6D25-5812-B8A98FF0F4E9}"/>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a16="http://schemas.microsoft.com/office/drawing/2014/main" xmlns="" id="{697CF761-A032-D229-A1FA-ABD0DFAF041D}"/>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xmlns="" id="{1BB74B40-145B-0BE3-03E6-46970731AF49}"/>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09923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32.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8.svg"/><Relationship Id="rId11" Type="http://schemas.openxmlformats.org/officeDocument/2006/relationships/image" Target="../media/image21.png"/><Relationship Id="rId5" Type="http://schemas.openxmlformats.org/officeDocument/2006/relationships/image" Target="../media/image19.png"/><Relationship Id="rId10" Type="http://schemas.openxmlformats.org/officeDocument/2006/relationships/image" Target="../media/image11.svg"/><Relationship Id="rId4" Type="http://schemas.openxmlformats.org/officeDocument/2006/relationships/image" Target="../media/image26.svg"/><Relationship Id="rId9" Type="http://schemas.openxmlformats.org/officeDocument/2006/relationships/image" Target="../media/image7.png"/><Relationship Id="rId14" Type="http://schemas.openxmlformats.org/officeDocument/2006/relationships/image" Target="../media/image34.svg"/></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Endless077" TargetMode="External"/><Relationship Id="rId13" Type="http://schemas.openxmlformats.org/officeDocument/2006/relationships/slide" Target="slide10.xml"/><Relationship Id="rId3" Type="http://schemas.openxmlformats.org/officeDocument/2006/relationships/image" Target="../media/image2.png"/><Relationship Id="rId7" Type="http://schemas.openxmlformats.org/officeDocument/2006/relationships/image" Target="../media/image24.jpeg"/><Relationship Id="rId12" Type="http://schemas.openxmlformats.org/officeDocument/2006/relationships/image" Target="../media/image28.png"/><Relationship Id="rId17" Type="http://schemas.openxmlformats.org/officeDocument/2006/relationships/image" Target="../media/image29.png"/><Relationship Id="rId2" Type="http://schemas.openxmlformats.org/officeDocument/2006/relationships/image" Target="../media/image1.png"/><Relationship Id="rId16"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image" Target="../media/image36.svg"/><Relationship Id="rId11" Type="http://schemas.openxmlformats.org/officeDocument/2006/relationships/image" Target="../media/image26.png"/><Relationship Id="rId5" Type="http://schemas.openxmlformats.org/officeDocument/2006/relationships/image" Target="../media/image23.png"/><Relationship Id="rId15" Type="http://schemas.openxmlformats.org/officeDocument/2006/relationships/image" Target="../media/image29.png"/><Relationship Id="rId10" Type="http://schemas.openxmlformats.org/officeDocument/2006/relationships/slide" Target="slide5.xml"/><Relationship Id="rId4" Type="http://schemas.openxmlformats.org/officeDocument/2006/relationships/image" Target="../media/image3.svg"/><Relationship Id="rId9" Type="http://schemas.openxmlformats.org/officeDocument/2006/relationships/image" Target="../media/image26.png"/><Relationship Id="rId1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image" Target="../media/image17.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image" Target="../media/image15.svg"/><Relationship Id="rId4" Type="http://schemas.openxmlformats.org/officeDocument/2006/relationships/image" Target="../media/image6.png"/><Relationship Id="rId9" Type="http://schemas.openxmlformats.org/officeDocument/2006/relationships/image" Target="../media/image9.png"/><Relationship Id="rId14" Type="http://schemas.openxmlformats.org/officeDocument/2006/relationships/image" Target="../media/image19.sv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azebosim.org/hom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12.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hyperlink" Target="https://wiki.ros.org/rviz/UserGuide" TargetMode="Externa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6239"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it-IT" dirty="0"/>
          </a:p>
        </p:txBody>
      </p:sp>
      <p:sp>
        <p:nvSpPr>
          <p:cNvPr id="3" name="Freeform 3"/>
          <p:cNvSpPr/>
          <p:nvPr/>
        </p:nvSpPr>
        <p:spPr>
          <a:xfrm rot="4760812">
            <a:off x="13912337" y="-712032"/>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txBody>
          <a:bodyPr/>
          <a:lstStyle/>
          <a:p>
            <a:endParaRPr lang="it-IT"/>
          </a:p>
        </p:txBody>
      </p:sp>
      <p:grpSp>
        <p:nvGrpSpPr>
          <p:cNvPr id="4" name="Group 4"/>
          <p:cNvGrpSpPr/>
          <p:nvPr/>
        </p:nvGrpSpPr>
        <p:grpSpPr>
          <a:xfrm>
            <a:off x="4220107" y="3500557"/>
            <a:ext cx="9815307" cy="4145622"/>
            <a:chOff x="0" y="0"/>
            <a:chExt cx="1895495" cy="800587"/>
          </a:xfrm>
        </p:grpSpPr>
        <p:sp>
          <p:nvSpPr>
            <p:cNvPr id="5" name="Freeform 5"/>
            <p:cNvSpPr/>
            <p:nvPr/>
          </p:nvSpPr>
          <p:spPr>
            <a:xfrm>
              <a:off x="0" y="0"/>
              <a:ext cx="1895495" cy="800587"/>
            </a:xfrm>
            <a:custGeom>
              <a:avLst/>
              <a:gdLst/>
              <a:ahLst/>
              <a:cxnLst/>
              <a:rect l="l" t="t" r="r" b="b"/>
              <a:pathLst>
                <a:path w="1895495" h="800587">
                  <a:moveTo>
                    <a:pt x="0" y="0"/>
                  </a:moveTo>
                  <a:lnTo>
                    <a:pt x="1895495" y="0"/>
                  </a:lnTo>
                  <a:lnTo>
                    <a:pt x="1895495" y="800587"/>
                  </a:lnTo>
                  <a:lnTo>
                    <a:pt x="0" y="800587"/>
                  </a:lnTo>
                  <a:close/>
                </a:path>
              </a:pathLst>
            </a:custGeom>
            <a:solidFill>
              <a:srgbClr val="000000">
                <a:alpha val="0"/>
              </a:srgbClr>
            </a:solidFill>
            <a:ln w="38100" cap="sq">
              <a:gradFill>
                <a:gsLst>
                  <a:gs pos="0">
                    <a:srgbClr val="A6A6A6">
                      <a:alpha val="100000"/>
                    </a:srgbClr>
                  </a:gs>
                  <a:gs pos="100000">
                    <a:srgbClr val="FFFFFF">
                      <a:alpha val="100000"/>
                    </a:srgbClr>
                  </a:gs>
                </a:gsLst>
                <a:lin ang="0"/>
              </a:gradFill>
              <a:prstDash val="solid"/>
              <a:miter/>
            </a:ln>
          </p:spPr>
          <p:txBody>
            <a:bodyPr/>
            <a:lstStyle/>
            <a:p>
              <a:endParaRPr lang="it-IT"/>
            </a:p>
          </p:txBody>
        </p:sp>
        <p:sp>
          <p:nvSpPr>
            <p:cNvPr id="6" name="TextBox 6"/>
            <p:cNvSpPr txBox="1"/>
            <p:nvPr/>
          </p:nvSpPr>
          <p:spPr>
            <a:xfrm>
              <a:off x="0" y="-19050"/>
              <a:ext cx="1895495" cy="819637"/>
            </a:xfrm>
            <a:prstGeom prst="rect">
              <a:avLst/>
            </a:prstGeom>
          </p:spPr>
          <p:txBody>
            <a:bodyPr lIns="50800" tIns="50800" rIns="50800" bIns="50800" rtlCol="0" anchor="ctr"/>
            <a:lstStyle/>
            <a:p>
              <a:pPr algn="ctr">
                <a:lnSpc>
                  <a:spcPts val="2859"/>
                </a:lnSpc>
              </a:pPr>
              <a:endParaRPr/>
            </a:p>
          </p:txBody>
        </p:sp>
      </p:grpSp>
      <p:sp>
        <p:nvSpPr>
          <p:cNvPr id="7" name="TextBox 7"/>
          <p:cNvSpPr txBox="1"/>
          <p:nvPr/>
        </p:nvSpPr>
        <p:spPr>
          <a:xfrm>
            <a:off x="4831477" y="5963797"/>
            <a:ext cx="8625046" cy="408288"/>
          </a:xfrm>
          <a:prstGeom prst="rect">
            <a:avLst/>
          </a:prstGeom>
        </p:spPr>
        <p:txBody>
          <a:bodyPr lIns="0" tIns="0" rIns="0" bIns="0" rtlCol="0" anchor="t">
            <a:spAutoFit/>
          </a:bodyPr>
          <a:lstStyle/>
          <a:p>
            <a:pPr algn="ctr">
              <a:lnSpc>
                <a:spcPts val="3079"/>
              </a:lnSpc>
              <a:spcBef>
                <a:spcPct val="0"/>
              </a:spcBef>
            </a:pPr>
            <a:r>
              <a:rPr lang="en-US" sz="2932" b="1" spc="287">
                <a:solidFill>
                  <a:srgbClr val="231F20"/>
                </a:solidFill>
                <a:latin typeface="Oswald Bold"/>
                <a:ea typeface="Oswald Bold"/>
                <a:cs typeface="Oswald Bold"/>
                <a:sym typeface="Oswald Bold"/>
              </a:rPr>
              <a:t>A SIMPLE SEMI-AUTOMATIC ROBOT CAR IN ROS</a:t>
            </a:r>
          </a:p>
        </p:txBody>
      </p:sp>
      <p:sp>
        <p:nvSpPr>
          <p:cNvPr id="8" name="TextBox 8"/>
          <p:cNvSpPr txBox="1"/>
          <p:nvPr/>
        </p:nvSpPr>
        <p:spPr>
          <a:xfrm>
            <a:off x="6678611" y="7649939"/>
            <a:ext cx="4930775" cy="503339"/>
          </a:xfrm>
          <a:prstGeom prst="rect">
            <a:avLst/>
          </a:prstGeom>
        </p:spPr>
        <p:txBody>
          <a:bodyPr lIns="0" tIns="0" rIns="0" bIns="0" rtlCol="0" anchor="t">
            <a:spAutoFit/>
          </a:bodyPr>
          <a:lstStyle/>
          <a:p>
            <a:pPr algn="ctr">
              <a:lnSpc>
                <a:spcPts val="4114"/>
              </a:lnSpc>
              <a:spcBef>
                <a:spcPct val="0"/>
              </a:spcBef>
            </a:pPr>
            <a:r>
              <a:rPr lang="en-US" sz="2981" i="1" spc="29" dirty="0">
                <a:solidFill>
                  <a:srgbClr val="231F20"/>
                </a:solidFill>
                <a:latin typeface="DM Sans Italics"/>
                <a:ea typeface="DM Sans Italics"/>
                <a:cs typeface="DM Sans Italics"/>
                <a:sym typeface="DM Sans Italics"/>
              </a:rPr>
              <a:t>Robot Programming Project</a:t>
            </a:r>
          </a:p>
        </p:txBody>
      </p:sp>
      <p:sp>
        <p:nvSpPr>
          <p:cNvPr id="9" name="Freeform 9"/>
          <p:cNvSpPr/>
          <p:nvPr/>
        </p:nvSpPr>
        <p:spPr>
          <a:xfrm rot="-5400000">
            <a:off x="-2333657" y="56578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txBody>
          <a:bodyPr/>
          <a:lstStyle/>
          <a:p>
            <a:endParaRPr lang="it-IT"/>
          </a:p>
        </p:txBody>
      </p:sp>
      <p:sp>
        <p:nvSpPr>
          <p:cNvPr id="11" name="TextBox 11"/>
          <p:cNvSpPr txBox="1"/>
          <p:nvPr/>
        </p:nvSpPr>
        <p:spPr>
          <a:xfrm>
            <a:off x="4236347" y="3964885"/>
            <a:ext cx="9815307" cy="1125477"/>
          </a:xfrm>
          <a:prstGeom prst="rect">
            <a:avLst/>
          </a:prstGeom>
        </p:spPr>
        <p:txBody>
          <a:bodyPr lIns="0" tIns="0" rIns="0" bIns="0" rtlCol="0" anchor="t">
            <a:spAutoFit/>
          </a:bodyPr>
          <a:lstStyle/>
          <a:p>
            <a:pPr algn="ctr">
              <a:lnSpc>
                <a:spcPts val="9107"/>
              </a:lnSpc>
            </a:pPr>
            <a:r>
              <a:rPr lang="en-US" sz="6599" b="1" spc="646" dirty="0" err="1">
                <a:solidFill>
                  <a:srgbClr val="231F20"/>
                </a:solidFill>
                <a:latin typeface="Open Sauce Bold"/>
                <a:ea typeface="Open Sauce Bold"/>
                <a:cs typeface="Open Sauce Bold"/>
                <a:sym typeface="Open Sauce Bold"/>
              </a:rPr>
              <a:t>CarROS</a:t>
            </a:r>
            <a:endParaRPr lang="en-US" sz="6599" b="1" spc="646" dirty="0">
              <a:solidFill>
                <a:srgbClr val="231F20"/>
              </a:solidFill>
              <a:latin typeface="Open Sauce Bold"/>
              <a:ea typeface="Open Sauce Bold"/>
              <a:cs typeface="Open Sauce Bold"/>
              <a:sym typeface="Open Sauce Bold"/>
            </a:endParaRPr>
          </a:p>
        </p:txBody>
      </p:sp>
      <p:sp>
        <p:nvSpPr>
          <p:cNvPr id="12" name="TextBox 12"/>
          <p:cNvSpPr txBox="1"/>
          <p:nvPr/>
        </p:nvSpPr>
        <p:spPr>
          <a:xfrm>
            <a:off x="14228286" y="8754961"/>
            <a:ext cx="3031014" cy="503339"/>
          </a:xfrm>
          <a:prstGeom prst="rect">
            <a:avLst/>
          </a:prstGeom>
        </p:spPr>
        <p:txBody>
          <a:bodyPr lIns="0" tIns="0" rIns="0" bIns="0" rtlCol="0" anchor="t">
            <a:spAutoFit/>
          </a:bodyPr>
          <a:lstStyle/>
          <a:p>
            <a:pPr algn="ctr">
              <a:lnSpc>
                <a:spcPts val="4114"/>
              </a:lnSpc>
              <a:spcBef>
                <a:spcPct val="0"/>
              </a:spcBef>
            </a:pPr>
            <a:r>
              <a:rPr lang="en-US" sz="2981" i="1" spc="29">
                <a:solidFill>
                  <a:srgbClr val="231F20"/>
                </a:solidFill>
                <a:latin typeface="DM Sans Italics"/>
                <a:ea typeface="DM Sans Italics"/>
                <a:cs typeface="DM Sans Italics"/>
                <a:sym typeface="DM Sans Italics"/>
              </a:rPr>
              <a:t>Antonio Garofalo</a:t>
            </a:r>
          </a:p>
        </p:txBody>
      </p:sp>
      <p:sp>
        <p:nvSpPr>
          <p:cNvPr id="13" name="TextBox 13"/>
          <p:cNvSpPr txBox="1"/>
          <p:nvPr/>
        </p:nvSpPr>
        <p:spPr>
          <a:xfrm>
            <a:off x="6433001" y="2068776"/>
            <a:ext cx="5421997" cy="1017689"/>
          </a:xfrm>
          <a:prstGeom prst="rect">
            <a:avLst/>
          </a:prstGeom>
        </p:spPr>
        <p:txBody>
          <a:bodyPr lIns="0" tIns="0" rIns="0" bIns="0" rtlCol="0" anchor="t">
            <a:spAutoFit/>
          </a:bodyPr>
          <a:lstStyle/>
          <a:p>
            <a:pPr algn="ctr">
              <a:lnSpc>
                <a:spcPts val="4114"/>
              </a:lnSpc>
              <a:spcBef>
                <a:spcPct val="0"/>
              </a:spcBef>
            </a:pPr>
            <a:r>
              <a:rPr lang="en-US" sz="2981" i="1" spc="29" dirty="0" err="1">
                <a:solidFill>
                  <a:srgbClr val="231F20"/>
                </a:solidFill>
                <a:latin typeface="DM Sans Italics"/>
                <a:ea typeface="DM Sans Italics"/>
                <a:cs typeface="DM Sans Italics"/>
                <a:sym typeface="DM Sans Italics"/>
              </a:rPr>
              <a:t>Università</a:t>
            </a:r>
            <a:r>
              <a:rPr lang="en-US" sz="2981" i="1" spc="29" dirty="0">
                <a:solidFill>
                  <a:srgbClr val="231F20"/>
                </a:solidFill>
                <a:latin typeface="DM Sans Italics"/>
                <a:ea typeface="DM Sans Italics"/>
                <a:cs typeface="DM Sans Italics"/>
                <a:sym typeface="DM Sans Italics"/>
              </a:rPr>
              <a:t> </a:t>
            </a:r>
            <a:r>
              <a:rPr lang="en-US" sz="2981" i="1" spc="29" dirty="0" err="1">
                <a:solidFill>
                  <a:srgbClr val="231F20"/>
                </a:solidFill>
                <a:latin typeface="DM Sans Italics"/>
                <a:ea typeface="DM Sans Italics"/>
                <a:cs typeface="DM Sans Italics"/>
                <a:sym typeface="DM Sans Italics"/>
              </a:rPr>
              <a:t>degli</a:t>
            </a:r>
            <a:r>
              <a:rPr lang="en-US" sz="2981" i="1" spc="29" dirty="0">
                <a:solidFill>
                  <a:srgbClr val="231F20"/>
                </a:solidFill>
                <a:latin typeface="DM Sans Italics"/>
                <a:ea typeface="DM Sans Italics"/>
                <a:cs typeface="DM Sans Italics"/>
                <a:sym typeface="DM Sans Italics"/>
              </a:rPr>
              <a:t> </a:t>
            </a:r>
            <a:r>
              <a:rPr lang="en-US" sz="2981" i="1" spc="29" dirty="0" err="1">
                <a:solidFill>
                  <a:srgbClr val="231F20"/>
                </a:solidFill>
                <a:latin typeface="DM Sans Italics"/>
                <a:ea typeface="DM Sans Italics"/>
                <a:cs typeface="DM Sans Italics"/>
                <a:sym typeface="DM Sans Italics"/>
              </a:rPr>
              <a:t>Studi</a:t>
            </a:r>
            <a:r>
              <a:rPr lang="en-US" sz="2981" i="1" spc="29" dirty="0">
                <a:solidFill>
                  <a:srgbClr val="231F20"/>
                </a:solidFill>
                <a:latin typeface="DM Sans Italics"/>
                <a:ea typeface="DM Sans Italics"/>
                <a:cs typeface="DM Sans Italics"/>
                <a:sym typeface="DM Sans Italics"/>
              </a:rPr>
              <a:t> di Salerno</a:t>
            </a:r>
          </a:p>
        </p:txBody>
      </p:sp>
      <p:pic>
        <p:nvPicPr>
          <p:cNvPr id="17" name="Immagine 16">
            <a:extLst>
              <a:ext uri="{FF2B5EF4-FFF2-40B4-BE49-F238E27FC236}">
                <a16:creationId xmlns:a16="http://schemas.microsoft.com/office/drawing/2014/main" xmlns="" id="{A16D8D67-0153-42F7-D71E-673459A111B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68314" y="300562"/>
            <a:ext cx="1718891" cy="171889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a:extLst>
            <a:ext uri="{FF2B5EF4-FFF2-40B4-BE49-F238E27FC236}">
              <a16:creationId xmlns:a16="http://schemas.microsoft.com/office/drawing/2014/main" xmlns="" id="{70895148-0FAE-1ED1-6335-A9C56D4A01B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xmlns="" id="{6B18B3F0-9EDF-B07B-C80C-ED8DCCC4D037}"/>
              </a:ext>
            </a:extLst>
          </p:cNvPr>
          <p:cNvSpPr/>
          <p:nvPr/>
        </p:nvSpPr>
        <p:spPr>
          <a:xfrm>
            <a:off x="-8153400" y="-10248900"/>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it-IT"/>
          </a:p>
        </p:txBody>
      </p:sp>
      <p:sp>
        <p:nvSpPr>
          <p:cNvPr id="3" name="Freeform 3">
            <a:extLst>
              <a:ext uri="{FF2B5EF4-FFF2-40B4-BE49-F238E27FC236}">
                <a16:creationId xmlns:a16="http://schemas.microsoft.com/office/drawing/2014/main" xmlns="" id="{7414D62A-C911-52C2-A72D-E650FF3955EA}"/>
              </a:ext>
            </a:extLst>
          </p:cNvPr>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it-IT"/>
          </a:p>
        </p:txBody>
      </p:sp>
      <p:sp>
        <p:nvSpPr>
          <p:cNvPr id="4" name="TextBox 4">
            <a:extLst>
              <a:ext uri="{FF2B5EF4-FFF2-40B4-BE49-F238E27FC236}">
                <a16:creationId xmlns:a16="http://schemas.microsoft.com/office/drawing/2014/main" xmlns="" id="{406D5E85-7BF0-2865-7008-D1F41E34D86A}"/>
              </a:ext>
            </a:extLst>
          </p:cNvPr>
          <p:cNvSpPr txBox="1"/>
          <p:nvPr/>
        </p:nvSpPr>
        <p:spPr>
          <a:xfrm>
            <a:off x="4673181" y="4565585"/>
            <a:ext cx="8941638" cy="1155829"/>
          </a:xfrm>
          <a:prstGeom prst="rect">
            <a:avLst/>
          </a:prstGeom>
        </p:spPr>
        <p:txBody>
          <a:bodyPr wrap="square" lIns="0" tIns="0" rIns="0" bIns="0" rtlCol="0" anchor="t">
            <a:spAutoFit/>
          </a:bodyPr>
          <a:lstStyle/>
          <a:p>
            <a:pPr algn="ctr">
              <a:lnSpc>
                <a:spcPts val="9809"/>
              </a:lnSpc>
            </a:pPr>
            <a:r>
              <a:rPr lang="en-US" sz="7108" b="1" spc="696" dirty="0">
                <a:solidFill>
                  <a:srgbClr val="FFFFFF"/>
                </a:solidFill>
                <a:latin typeface="Oswald Bold"/>
                <a:ea typeface="Oswald Bold"/>
                <a:cs typeface="Oswald Bold"/>
                <a:sym typeface="Oswald Bold"/>
              </a:rPr>
              <a:t>STRUCTURE</a:t>
            </a:r>
          </a:p>
        </p:txBody>
      </p:sp>
      <p:sp>
        <p:nvSpPr>
          <p:cNvPr id="5" name="TextBox 5">
            <a:extLst>
              <a:ext uri="{FF2B5EF4-FFF2-40B4-BE49-F238E27FC236}">
                <a16:creationId xmlns:a16="http://schemas.microsoft.com/office/drawing/2014/main" xmlns="" id="{0BCE687B-2894-BC19-128C-FCBA29668FD8}"/>
              </a:ext>
            </a:extLst>
          </p:cNvPr>
          <p:cNvSpPr txBox="1"/>
          <p:nvPr/>
        </p:nvSpPr>
        <p:spPr>
          <a:xfrm>
            <a:off x="5510596" y="4090470"/>
            <a:ext cx="7266807" cy="379591"/>
          </a:xfrm>
          <a:prstGeom prst="rect">
            <a:avLst/>
          </a:prstGeom>
        </p:spPr>
        <p:txBody>
          <a:bodyPr lIns="0" tIns="0" rIns="0" bIns="0" rtlCol="0" anchor="t">
            <a:spAutoFit/>
          </a:bodyPr>
          <a:lstStyle/>
          <a:p>
            <a:pPr algn="ctr">
              <a:lnSpc>
                <a:spcPts val="3067"/>
              </a:lnSpc>
            </a:pPr>
            <a:r>
              <a:rPr lang="en-US" sz="2223" spc="217" dirty="0">
                <a:solidFill>
                  <a:srgbClr val="F5FFF5"/>
                </a:solidFill>
                <a:latin typeface="DM Sans"/>
                <a:ea typeface="DM Sans"/>
                <a:cs typeface="DM Sans"/>
                <a:sym typeface="DM Sans"/>
              </a:rPr>
              <a:t>How is the project structured?</a:t>
            </a:r>
          </a:p>
        </p:txBody>
      </p:sp>
    </p:spTree>
    <p:extLst>
      <p:ext uri="{BB962C8B-B14F-4D97-AF65-F5344CB8AC3E}">
        <p14:creationId xmlns:p14="http://schemas.microsoft.com/office/powerpoint/2010/main" val="3549162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a:extLst>
            <a:ext uri="{FF2B5EF4-FFF2-40B4-BE49-F238E27FC236}">
              <a16:creationId xmlns:a16="http://schemas.microsoft.com/office/drawing/2014/main" xmlns="" id="{9736A90B-3719-5DDD-F942-58D52CD78C6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xmlns="" id="{431CC735-8131-9830-BD35-F449F5C853E0}"/>
              </a:ext>
            </a:extLst>
          </p:cNvPr>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it-IT"/>
          </a:p>
        </p:txBody>
      </p:sp>
      <p:sp>
        <p:nvSpPr>
          <p:cNvPr id="3" name="TextBox 12">
            <a:extLst>
              <a:ext uri="{FF2B5EF4-FFF2-40B4-BE49-F238E27FC236}">
                <a16:creationId xmlns:a16="http://schemas.microsoft.com/office/drawing/2014/main" xmlns="" id="{7C543FC1-7839-64EA-2C4C-F60DDDDAE90E}"/>
              </a:ext>
            </a:extLst>
          </p:cNvPr>
          <p:cNvSpPr txBox="1"/>
          <p:nvPr/>
        </p:nvSpPr>
        <p:spPr>
          <a:xfrm>
            <a:off x="240531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dirty="0">
                <a:solidFill>
                  <a:srgbClr val="231F20"/>
                </a:solidFill>
                <a:latin typeface="Oswald Bold"/>
                <a:ea typeface="Oswald Bold"/>
                <a:cs typeface="Oswald Bold"/>
                <a:sym typeface="Oswald Bold"/>
              </a:rPr>
              <a:t>NODES</a:t>
            </a:r>
          </a:p>
        </p:txBody>
      </p:sp>
      <p:cxnSp>
        <p:nvCxnSpPr>
          <p:cNvPr id="4" name="Connettore diritto 3">
            <a:extLst>
              <a:ext uri="{FF2B5EF4-FFF2-40B4-BE49-F238E27FC236}">
                <a16:creationId xmlns:a16="http://schemas.microsoft.com/office/drawing/2014/main" xmlns="" id="{7070E5F7-CB90-2C07-03AD-BC017C167A89}"/>
              </a:ext>
            </a:extLst>
          </p:cNvPr>
          <p:cNvCxnSpPr>
            <a:cxnSpLocks/>
          </p:cNvCxnSpPr>
          <p:nvPr/>
        </p:nvCxnSpPr>
        <p:spPr>
          <a:xfrm>
            <a:off x="2057400" y="2999522"/>
            <a:ext cx="14554200" cy="0"/>
          </a:xfrm>
          <a:prstGeom prst="line">
            <a:avLst/>
          </a:prstGeom>
        </p:spPr>
        <p:style>
          <a:lnRef idx="1">
            <a:schemeClr val="dk1"/>
          </a:lnRef>
          <a:fillRef idx="0">
            <a:schemeClr val="dk1"/>
          </a:fillRef>
          <a:effectRef idx="0">
            <a:schemeClr val="dk1"/>
          </a:effectRef>
          <a:fontRef idx="minor">
            <a:schemeClr val="tx1"/>
          </a:fontRef>
        </p:style>
      </p:cxnSp>
      <p:sp>
        <p:nvSpPr>
          <p:cNvPr id="5" name="CasellaDiTesto 4">
            <a:extLst>
              <a:ext uri="{FF2B5EF4-FFF2-40B4-BE49-F238E27FC236}">
                <a16:creationId xmlns:a16="http://schemas.microsoft.com/office/drawing/2014/main" xmlns="" id="{3C51120D-3D40-5CCC-7363-B12D3856D9E6}"/>
              </a:ext>
            </a:extLst>
          </p:cNvPr>
          <p:cNvSpPr txBox="1"/>
          <p:nvPr/>
        </p:nvSpPr>
        <p:spPr>
          <a:xfrm>
            <a:off x="1820950" y="1941988"/>
            <a:ext cx="15087600" cy="830997"/>
          </a:xfrm>
          <a:prstGeom prst="rect">
            <a:avLst/>
          </a:prstGeom>
          <a:noFill/>
        </p:spPr>
        <p:txBody>
          <a:bodyPr wrap="square" rtlCol="0">
            <a:spAutoFit/>
          </a:bodyPr>
          <a:lstStyle/>
          <a:p>
            <a:pPr algn="ctr"/>
            <a:r>
              <a:rPr lang="en-US" sz="2400" b="1" i="1" dirty="0" smtClean="0"/>
              <a:t>Nodes </a:t>
            </a:r>
            <a:r>
              <a:rPr lang="en-US" sz="2400" b="1" i="1" dirty="0"/>
              <a:t>are executable programs that communicate with each other to perform specific tasks in a distributed system. They can publish/subscribe to topics, provide/consume services, and interact with the ROS parameter server.</a:t>
            </a:r>
            <a:endParaRPr lang="it-IT" sz="2400" b="1" i="1" dirty="0"/>
          </a:p>
        </p:txBody>
      </p:sp>
      <p:cxnSp>
        <p:nvCxnSpPr>
          <p:cNvPr id="7" name="Connettore diritto 6">
            <a:extLst>
              <a:ext uri="{FF2B5EF4-FFF2-40B4-BE49-F238E27FC236}">
                <a16:creationId xmlns:a16="http://schemas.microsoft.com/office/drawing/2014/main" xmlns="" id="{9EB87AE7-B0F8-33A2-EB25-4E82DD0C7D18}"/>
              </a:ext>
            </a:extLst>
          </p:cNvPr>
          <p:cNvCxnSpPr>
            <a:cxnSpLocks/>
          </p:cNvCxnSpPr>
          <p:nvPr/>
        </p:nvCxnSpPr>
        <p:spPr>
          <a:xfrm>
            <a:off x="8986600" y="3238500"/>
            <a:ext cx="0" cy="3317950"/>
          </a:xfrm>
          <a:prstGeom prst="line">
            <a:avLst/>
          </a:prstGeom>
        </p:spPr>
        <p:style>
          <a:lnRef idx="1">
            <a:schemeClr val="dk1"/>
          </a:lnRef>
          <a:fillRef idx="0">
            <a:schemeClr val="dk1"/>
          </a:fillRef>
          <a:effectRef idx="0">
            <a:schemeClr val="dk1"/>
          </a:effectRef>
          <a:fontRef idx="minor">
            <a:schemeClr val="tx1"/>
          </a:fontRef>
        </p:style>
      </p:cxnSp>
      <p:sp>
        <p:nvSpPr>
          <p:cNvPr id="8" name="CasellaDiTesto 7">
            <a:extLst>
              <a:ext uri="{FF2B5EF4-FFF2-40B4-BE49-F238E27FC236}">
                <a16:creationId xmlns:a16="http://schemas.microsoft.com/office/drawing/2014/main" xmlns="" id="{7890ED40-D9A8-C0FF-E71D-EE5AFABADC6A}"/>
              </a:ext>
            </a:extLst>
          </p:cNvPr>
          <p:cNvSpPr txBox="1"/>
          <p:nvPr/>
        </p:nvSpPr>
        <p:spPr>
          <a:xfrm>
            <a:off x="4419600" y="3386191"/>
            <a:ext cx="1327608" cy="523220"/>
          </a:xfrm>
          <a:prstGeom prst="rect">
            <a:avLst/>
          </a:prstGeom>
          <a:noFill/>
        </p:spPr>
        <p:txBody>
          <a:bodyPr wrap="none" rtlCol="0">
            <a:spAutoFit/>
          </a:bodyPr>
          <a:lstStyle/>
          <a:p>
            <a:r>
              <a:rPr lang="it-IT" sz="2800" b="1" dirty="0"/>
              <a:t>Manual</a:t>
            </a:r>
          </a:p>
        </p:txBody>
      </p:sp>
      <p:sp>
        <p:nvSpPr>
          <p:cNvPr id="9" name="CasellaDiTesto 8">
            <a:extLst>
              <a:ext uri="{FF2B5EF4-FFF2-40B4-BE49-F238E27FC236}">
                <a16:creationId xmlns:a16="http://schemas.microsoft.com/office/drawing/2014/main" xmlns="" id="{2456E5D9-6BCE-59B4-7C33-0A40A7241D52}"/>
              </a:ext>
            </a:extLst>
          </p:cNvPr>
          <p:cNvSpPr txBox="1"/>
          <p:nvPr/>
        </p:nvSpPr>
        <p:spPr>
          <a:xfrm>
            <a:off x="11948002" y="3386191"/>
            <a:ext cx="1920398" cy="523220"/>
          </a:xfrm>
          <a:prstGeom prst="rect">
            <a:avLst/>
          </a:prstGeom>
          <a:noFill/>
        </p:spPr>
        <p:txBody>
          <a:bodyPr wrap="none" rtlCol="0">
            <a:spAutoFit/>
          </a:bodyPr>
          <a:lstStyle/>
          <a:p>
            <a:r>
              <a:rPr lang="it-IT" sz="2800" b="1" dirty="0" err="1"/>
              <a:t>Autonomus</a:t>
            </a:r>
            <a:endParaRPr lang="it-IT" sz="2800" b="1" dirty="0"/>
          </a:p>
        </p:txBody>
      </p:sp>
      <p:sp>
        <p:nvSpPr>
          <p:cNvPr id="10" name="Freeform 29">
            <a:extLst>
              <a:ext uri="{FF2B5EF4-FFF2-40B4-BE49-F238E27FC236}">
                <a16:creationId xmlns:a16="http://schemas.microsoft.com/office/drawing/2014/main" xmlns="" id="{B0640536-8278-EF0D-78C7-CD5FED30BB38}"/>
              </a:ext>
            </a:extLst>
          </p:cNvPr>
          <p:cNvSpPr/>
          <p:nvPr/>
        </p:nvSpPr>
        <p:spPr>
          <a:xfrm rot="887923">
            <a:off x="-7010733" y="5776288"/>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it-IT"/>
          </a:p>
        </p:txBody>
      </p:sp>
      <p:sp>
        <p:nvSpPr>
          <p:cNvPr id="15" name="CasellaDiTesto 14">
            <a:extLst>
              <a:ext uri="{FF2B5EF4-FFF2-40B4-BE49-F238E27FC236}">
                <a16:creationId xmlns:a16="http://schemas.microsoft.com/office/drawing/2014/main" xmlns="" id="{C11CE04E-B11A-C17B-B985-2AA8B6DDC110}"/>
              </a:ext>
            </a:extLst>
          </p:cNvPr>
          <p:cNvSpPr txBox="1"/>
          <p:nvPr/>
        </p:nvSpPr>
        <p:spPr>
          <a:xfrm>
            <a:off x="1795966" y="4001905"/>
            <a:ext cx="7119431" cy="2554545"/>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2000" b="1" i="0" u="none" strike="noStrike" cap="none" normalizeH="0" baseline="0" dirty="0" err="1">
                <a:ln>
                  <a:noFill/>
                </a:ln>
                <a:solidFill>
                  <a:schemeClr val="tx1"/>
                </a:solidFill>
                <a:effectLst/>
              </a:rPr>
              <a:t>Teleop</a:t>
            </a:r>
            <a:r>
              <a:rPr kumimoji="0" lang="it-IT" altLang="it-IT" sz="2000" b="0" i="0" u="none" strike="noStrike" cap="none" normalizeH="0" baseline="0" dirty="0">
                <a:ln>
                  <a:noFill/>
                </a:ln>
                <a:solidFill>
                  <a:schemeClr val="tx1"/>
                </a:solidFill>
                <a:effectLst/>
              </a:rPr>
              <a:t>:</a:t>
            </a:r>
          </a:p>
          <a:p>
            <a:pPr marL="800100" lvl="1" indent="-342900" eaLnBrk="0" fontAlgn="base" hangingPunct="0">
              <a:spcBef>
                <a:spcPct val="0"/>
              </a:spcBef>
              <a:spcAft>
                <a:spcPct val="0"/>
              </a:spcAft>
              <a:buFont typeface="Arial" panose="020B0604020202020204" pitchFamily="34" charset="0"/>
              <a:buChar char="•"/>
            </a:pPr>
            <a:r>
              <a:rPr kumimoji="0" lang="it-IT" altLang="it-IT" sz="2000" b="0" i="0" u="none" strike="noStrike" cap="none" normalizeH="0" baseline="0" dirty="0">
                <a:ln>
                  <a:noFill/>
                </a:ln>
                <a:solidFill>
                  <a:schemeClr val="tx1"/>
                </a:solidFill>
                <a:effectLst/>
              </a:rPr>
              <a:t>Handles </a:t>
            </a:r>
            <a:r>
              <a:rPr kumimoji="0" lang="it-IT" altLang="it-IT" sz="2000" b="0" i="0" u="none" strike="noStrike" cap="none" normalizeH="0" baseline="0" dirty="0" err="1">
                <a:ln>
                  <a:noFill/>
                </a:ln>
                <a:solidFill>
                  <a:schemeClr val="tx1"/>
                </a:solidFill>
                <a:effectLst/>
              </a:rPr>
              <a:t>communication</a:t>
            </a:r>
            <a:r>
              <a:rPr kumimoji="0" lang="it-IT" altLang="it-IT" sz="2000" b="0" i="0" u="none" strike="noStrike" cap="none" normalizeH="0" baseline="0" dirty="0">
                <a:ln>
                  <a:noFill/>
                </a:ln>
                <a:solidFill>
                  <a:schemeClr val="tx1"/>
                </a:solidFill>
                <a:effectLst/>
              </a:rPr>
              <a:t> with the robot </a:t>
            </a:r>
            <a:r>
              <a:rPr kumimoji="0" lang="it-IT" altLang="it-IT" sz="2000" b="0" i="0" u="none" strike="noStrike" cap="none" normalizeH="0" baseline="0" dirty="0" err="1">
                <a:ln>
                  <a:noFill/>
                </a:ln>
                <a:solidFill>
                  <a:schemeClr val="tx1"/>
                </a:solidFill>
                <a:effectLst/>
              </a:rPr>
              <a:t>using</a:t>
            </a:r>
            <a:r>
              <a:rPr kumimoji="0" lang="it-IT" altLang="it-IT" sz="2000" b="0" i="0" u="none" strike="noStrike" cap="none" normalizeH="0" baseline="0" dirty="0">
                <a:ln>
                  <a:noFill/>
                </a:ln>
                <a:solidFill>
                  <a:schemeClr val="tx1"/>
                </a:solidFill>
                <a:effectLst/>
              </a:rPr>
              <a:t> ROS Master URI</a:t>
            </a:r>
            <a:r>
              <a:rPr lang="it-IT" altLang="it-IT" sz="2000" dirty="0"/>
              <a:t> </a:t>
            </a:r>
            <a:r>
              <a:rPr kumimoji="0" lang="it-IT" altLang="it-IT" sz="2000" b="0" i="0" u="none" strike="noStrike" cap="none" normalizeH="0" baseline="0" dirty="0">
                <a:ln>
                  <a:noFill/>
                </a:ln>
                <a:solidFill>
                  <a:schemeClr val="tx1"/>
                </a:solidFill>
                <a:effectLst/>
              </a:rPr>
              <a:t>and port forwarding for remote control.</a:t>
            </a:r>
          </a:p>
          <a:p>
            <a:pPr lvl="1" eaLnBrk="0" fontAlgn="base" hangingPunct="0">
              <a:spcBef>
                <a:spcPct val="0"/>
              </a:spcBef>
              <a:spcAft>
                <a:spcPct val="0"/>
              </a:spcAft>
            </a:pPr>
            <a:endParaRPr kumimoji="0" lang="it-IT" altLang="it-IT" sz="20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b="1" dirty="0"/>
              <a:t>ROS Bridge</a:t>
            </a:r>
            <a:r>
              <a:rPr lang="en-US" sz="2000" dirty="0"/>
              <a:t>:</a:t>
            </a:r>
          </a:p>
          <a:p>
            <a:pPr marL="800100" lvl="1" indent="-342900" eaLnBrk="0" fontAlgn="base" hangingPunct="0">
              <a:spcBef>
                <a:spcPct val="0"/>
              </a:spcBef>
              <a:spcAft>
                <a:spcPct val="0"/>
              </a:spcAft>
              <a:buFont typeface="Arial" panose="020B0604020202020204" pitchFamily="34" charset="0"/>
              <a:buChar char="•"/>
            </a:pPr>
            <a:r>
              <a:rPr lang="en-US" sz="2000" dirty="0"/>
              <a:t>A tool that enables communication between ROS and</a:t>
            </a:r>
          </a:p>
          <a:p>
            <a:pPr lvl="1" eaLnBrk="0" fontAlgn="base" hangingPunct="0">
              <a:spcBef>
                <a:spcPct val="0"/>
              </a:spcBef>
              <a:spcAft>
                <a:spcPct val="0"/>
              </a:spcAft>
            </a:pPr>
            <a:r>
              <a:rPr lang="en-US" sz="2000" dirty="0"/>
              <a:t>      non-ROS systems, such as web applications, using protocols</a:t>
            </a:r>
          </a:p>
          <a:p>
            <a:pPr lvl="1" eaLnBrk="0" fontAlgn="base" hangingPunct="0">
              <a:spcBef>
                <a:spcPct val="0"/>
              </a:spcBef>
              <a:spcAft>
                <a:spcPct val="0"/>
              </a:spcAft>
            </a:pPr>
            <a:r>
              <a:rPr lang="en-US" sz="2000" dirty="0"/>
              <a:t>      like WebSocket.</a:t>
            </a:r>
            <a:endParaRPr lang="it-IT" altLang="it-IT" sz="2000" b="1" dirty="0"/>
          </a:p>
        </p:txBody>
      </p:sp>
      <p:sp>
        <p:nvSpPr>
          <p:cNvPr id="18" name="CasellaDiTesto 17">
            <a:extLst>
              <a:ext uri="{FF2B5EF4-FFF2-40B4-BE49-F238E27FC236}">
                <a16:creationId xmlns:a16="http://schemas.microsoft.com/office/drawing/2014/main" xmlns="" id="{4CA30EEA-AE8C-0882-E460-73FC9AB28F39}"/>
              </a:ext>
            </a:extLst>
          </p:cNvPr>
          <p:cNvSpPr txBox="1"/>
          <p:nvPr/>
        </p:nvSpPr>
        <p:spPr>
          <a:xfrm>
            <a:off x="1795967" y="7442604"/>
            <a:ext cx="8491034" cy="2246769"/>
          </a:xfrm>
          <a:prstGeom prst="rect">
            <a:avLst/>
          </a:prstGeom>
          <a:noFill/>
        </p:spPr>
        <p:txBody>
          <a:bodyPr wrap="square">
            <a:spAutoFit/>
          </a:bodyPr>
          <a:lstStyle/>
          <a:p>
            <a:pPr marL="342900" indent="-342900" eaLnBrk="0" fontAlgn="base" hangingPunct="0">
              <a:spcBef>
                <a:spcPct val="0"/>
              </a:spcBef>
              <a:spcAft>
                <a:spcPct val="0"/>
              </a:spcAft>
              <a:buFont typeface="Arial" panose="020B0604020202020204" pitchFamily="34" charset="0"/>
              <a:buChar char="•"/>
            </a:pPr>
            <a:r>
              <a:rPr kumimoji="0" lang="it-IT" altLang="it-IT" sz="2000" b="1" i="0" u="none" strike="noStrike" cap="none" normalizeH="0" baseline="0" dirty="0" err="1">
                <a:ln>
                  <a:noFill/>
                </a:ln>
                <a:solidFill>
                  <a:schemeClr val="tx1"/>
                </a:solidFill>
                <a:effectLst/>
              </a:rPr>
              <a:t>Waypoint</a:t>
            </a:r>
            <a:r>
              <a:rPr kumimoji="0" lang="it-IT" altLang="it-IT" sz="2000" b="1" i="0" u="none" strike="noStrike" cap="none" normalizeH="0" baseline="0" dirty="0">
                <a:ln>
                  <a:noFill/>
                </a:ln>
                <a:solidFill>
                  <a:schemeClr val="tx1"/>
                </a:solidFill>
                <a:effectLst/>
              </a:rPr>
              <a:t> </a:t>
            </a:r>
            <a:r>
              <a:rPr kumimoji="0" lang="it-IT" altLang="it-IT" sz="2000" b="1" i="0" u="none" strike="noStrike" cap="none" normalizeH="0" baseline="0" dirty="0" err="1">
                <a:ln>
                  <a:noFill/>
                </a:ln>
                <a:solidFill>
                  <a:schemeClr val="tx1"/>
                </a:solidFill>
                <a:effectLst/>
              </a:rPr>
              <a:t>Visualizer</a:t>
            </a:r>
            <a:r>
              <a:rPr kumimoji="0" lang="it-IT" altLang="it-IT" sz="2000" b="0" i="0" u="none" strike="noStrike" cap="none" normalizeH="0" baseline="0" dirty="0">
                <a:ln>
                  <a:noFill/>
                </a:ln>
                <a:solidFill>
                  <a:schemeClr val="tx1"/>
                </a:solidFill>
                <a:effectLst/>
              </a:rPr>
              <a:t>:</a:t>
            </a:r>
          </a:p>
          <a:p>
            <a:pPr marL="800100" lvl="1" indent="-342900" eaLnBrk="0" fontAlgn="base" hangingPunct="0">
              <a:spcBef>
                <a:spcPct val="0"/>
              </a:spcBef>
              <a:spcAft>
                <a:spcPct val="0"/>
              </a:spcAft>
              <a:buFont typeface="Arial" panose="020B0604020202020204" pitchFamily="34" charset="0"/>
              <a:buChar char="•"/>
            </a:pPr>
            <a:r>
              <a:rPr kumimoji="0" lang="it-IT" altLang="it-IT" sz="2000" b="0" i="0" u="none" strike="noStrike" cap="none" normalizeH="0" baseline="0" dirty="0" err="1">
                <a:ln>
                  <a:noFill/>
                </a:ln>
                <a:solidFill>
                  <a:schemeClr val="tx1"/>
                </a:solidFill>
                <a:effectLst/>
              </a:rPr>
              <a:t>Visualizes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waypoints</a:t>
            </a:r>
            <a:r>
              <a:rPr kumimoji="0" lang="it-IT" altLang="it-IT" sz="2000" b="0" i="0" u="none" strike="noStrike" cap="none" normalizeH="0" baseline="0" dirty="0">
                <a:ln>
                  <a:noFill/>
                </a:ln>
                <a:solidFill>
                  <a:schemeClr val="tx1"/>
                </a:solidFill>
                <a:effectLst/>
              </a:rPr>
              <a:t> in </a:t>
            </a:r>
            <a:r>
              <a:rPr kumimoji="0" lang="it-IT" altLang="it-IT" sz="2000" b="0" i="0" u="none" strike="noStrike" cap="none" normalizeH="0" baseline="0" dirty="0" err="1">
                <a:ln>
                  <a:noFill/>
                </a:ln>
                <a:solidFill>
                  <a:schemeClr val="tx1"/>
                </a:solidFill>
                <a:effectLst/>
              </a:rPr>
              <a:t>RViz</a:t>
            </a:r>
            <a:r>
              <a:rPr kumimoji="0" lang="it-IT" altLang="it-IT" sz="2000" b="0" i="0" u="none" strike="noStrike" cap="none" normalizeH="0" baseline="0" dirty="0">
                <a:ln>
                  <a:noFill/>
                </a:ln>
                <a:solidFill>
                  <a:schemeClr val="tx1"/>
                </a:solidFill>
                <a:effectLst/>
              </a:rPr>
              <a:t> to </a:t>
            </a:r>
            <a:r>
              <a:rPr kumimoji="0" lang="it-IT" altLang="it-IT" sz="2000" b="0" i="0" u="none" strike="noStrike" cap="none" normalizeH="0" baseline="0" dirty="0" err="1">
                <a:ln>
                  <a:noFill/>
                </a:ln>
                <a:solidFill>
                  <a:schemeClr val="tx1"/>
                </a:solidFill>
                <a:effectLst/>
              </a:rPr>
              <a:t>provide</a:t>
            </a:r>
            <a:r>
              <a:rPr kumimoji="0" lang="it-IT" altLang="it-IT" sz="2000" b="0" i="0" u="none" strike="noStrike" cap="none" normalizeH="0" baseline="0" dirty="0">
                <a:ln>
                  <a:noFill/>
                </a:ln>
                <a:solidFill>
                  <a:schemeClr val="tx1"/>
                </a:solidFill>
                <a:effectLst/>
              </a:rPr>
              <a:t> feedback on the </a:t>
            </a:r>
            <a:r>
              <a:rPr kumimoji="0" lang="it-IT" altLang="it-IT" sz="2000" b="0" i="0" u="none" strike="noStrike" cap="none" normalizeH="0" baseline="0" dirty="0" err="1">
                <a:ln>
                  <a:noFill/>
                </a:ln>
                <a:solidFill>
                  <a:schemeClr val="tx1"/>
                </a:solidFill>
                <a:effectLst/>
              </a:rPr>
              <a:t>car's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navigation</a:t>
            </a:r>
            <a:r>
              <a:rPr lang="it-IT" altLang="it-IT" sz="2000" dirty="0"/>
              <a:t> </a:t>
            </a:r>
            <a:r>
              <a:rPr kumimoji="0" lang="it-IT" altLang="it-IT" sz="2000" b="0" i="0" u="none" strike="noStrike" cap="none" normalizeH="0" baseline="0" dirty="0">
                <a:ln>
                  <a:noFill/>
                </a:ln>
                <a:solidFill>
                  <a:schemeClr val="tx1"/>
                </a:solidFill>
                <a:effectLst/>
              </a:rPr>
              <a:t>goals.</a:t>
            </a:r>
          </a:p>
          <a:p>
            <a:pPr marL="800100" lvl="1" indent="-342900" eaLnBrk="0" fontAlgn="base" hangingPunct="0">
              <a:spcBef>
                <a:spcPct val="0"/>
              </a:spcBef>
              <a:spcAft>
                <a:spcPct val="0"/>
              </a:spcAft>
              <a:buFont typeface="Arial" panose="020B0604020202020204" pitchFamily="34" charset="0"/>
              <a:buChar char="•"/>
            </a:pP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Publishes</a:t>
            </a:r>
            <a:r>
              <a:rPr kumimoji="0" lang="it-IT" altLang="it-IT" sz="2000" b="0" i="0" u="none" strike="noStrike" cap="none" normalizeH="0" baseline="0" dirty="0">
                <a:ln>
                  <a:noFill/>
                </a:ln>
                <a:solidFill>
                  <a:schemeClr val="tx1"/>
                </a:solidFill>
                <a:effectLst/>
              </a:rPr>
              <a:t> markers to show the </a:t>
            </a:r>
            <a:r>
              <a:rPr kumimoji="0" lang="it-IT" altLang="it-IT" sz="2000" b="0" i="0" u="none" strike="noStrike" cap="none" normalizeH="0" baseline="0" dirty="0" err="1">
                <a:ln>
                  <a:noFill/>
                </a:ln>
                <a:solidFill>
                  <a:schemeClr val="tx1"/>
                </a:solidFill>
                <a:effectLst/>
              </a:rPr>
              <a:t>car's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current</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next</a:t>
            </a:r>
            <a:r>
              <a:rPr kumimoji="0" lang="it-IT" altLang="it-IT" sz="2000" b="0" i="0" u="none" strike="noStrike" cap="none" normalizeH="0" baseline="0" dirty="0">
                <a:ln>
                  <a:noFill/>
                </a:ln>
                <a:solidFill>
                  <a:schemeClr val="tx1"/>
                </a:solidFill>
                <a:effectLst/>
              </a:rPr>
              <a:t>, and </a:t>
            </a:r>
            <a:r>
              <a:rPr kumimoji="0" lang="it-IT" altLang="it-IT" sz="2000" b="0" i="0" u="none" strike="noStrike" cap="none" normalizeH="0" baseline="0" dirty="0" err="1">
                <a:ln>
                  <a:noFill/>
                </a:ln>
                <a:solidFill>
                  <a:schemeClr val="tx1"/>
                </a:solidFill>
                <a:effectLst/>
              </a:rPr>
              <a:t>past</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waypoints</a:t>
            </a:r>
            <a:r>
              <a:rPr kumimoji="0" lang="it-IT" altLang="it-IT" sz="20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2000" b="1" i="0" u="none" strike="noStrike" cap="none" normalizeH="0" baseline="0" dirty="0" err="1">
                <a:ln>
                  <a:noFill/>
                </a:ln>
                <a:solidFill>
                  <a:schemeClr val="tx1"/>
                </a:solidFill>
                <a:effectLst/>
              </a:rPr>
              <a:t>Waypoint</a:t>
            </a:r>
            <a:r>
              <a:rPr kumimoji="0" lang="it-IT" altLang="it-IT" sz="2000" b="1" i="0" u="none" strike="noStrike" cap="none" normalizeH="0" baseline="0" dirty="0">
                <a:ln>
                  <a:noFill/>
                </a:ln>
                <a:solidFill>
                  <a:schemeClr val="tx1"/>
                </a:solidFill>
                <a:effectLst/>
              </a:rPr>
              <a:t> Manager</a:t>
            </a:r>
            <a:r>
              <a:rPr kumimoji="0" lang="it-IT" altLang="it-IT" sz="2000" b="0" i="0" u="none" strike="noStrike" cap="none" normalizeH="0" baseline="0" dirty="0">
                <a:ln>
                  <a:noFill/>
                </a:ln>
                <a:solidFill>
                  <a:schemeClr val="tx1"/>
                </a:solidFill>
                <a:effectLst/>
              </a:rPr>
              <a:t>:</a:t>
            </a:r>
          </a:p>
          <a:p>
            <a:pPr marL="800100" lvl="1" indent="-342900" eaLnBrk="0" fontAlgn="base" hangingPunct="0">
              <a:spcBef>
                <a:spcPct val="0"/>
              </a:spcBef>
              <a:spcAft>
                <a:spcPct val="0"/>
              </a:spcAft>
              <a:buFont typeface="Arial" panose="020B0604020202020204" pitchFamily="34" charset="0"/>
              <a:buChar char="•"/>
            </a:pP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Manages</a:t>
            </a:r>
            <a:r>
              <a:rPr kumimoji="0" lang="it-IT" altLang="it-IT" sz="2000" b="0" i="0" u="none" strike="noStrike" cap="none" normalizeH="0" baseline="0" dirty="0">
                <a:ln>
                  <a:noFill/>
                </a:ln>
                <a:solidFill>
                  <a:schemeClr val="tx1"/>
                </a:solidFill>
                <a:effectLst/>
              </a:rPr>
              <a:t> the </a:t>
            </a:r>
            <a:r>
              <a:rPr kumimoji="0" lang="it-IT" altLang="it-IT" sz="2000" b="0" i="0" u="none" strike="noStrike" cap="none" normalizeH="0" baseline="0" dirty="0" err="1">
                <a:ln>
                  <a:noFill/>
                </a:ln>
                <a:solidFill>
                  <a:schemeClr val="tx1"/>
                </a:solidFill>
                <a:effectLst/>
              </a:rPr>
              <a:t>creation</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deletion</a:t>
            </a:r>
            <a:r>
              <a:rPr kumimoji="0" lang="it-IT" altLang="it-IT" sz="2000" b="0" i="0" u="none" strike="noStrike" cap="none" normalizeH="0" baseline="0" dirty="0">
                <a:ln>
                  <a:noFill/>
                </a:ln>
                <a:solidFill>
                  <a:schemeClr val="tx1"/>
                </a:solidFill>
                <a:effectLst/>
              </a:rPr>
              <a:t>, and </a:t>
            </a:r>
            <a:r>
              <a:rPr kumimoji="0" lang="it-IT" altLang="it-IT" sz="2000" b="0" i="0" u="none" strike="noStrike" cap="none" normalizeH="0" baseline="0" dirty="0" err="1">
                <a:ln>
                  <a:noFill/>
                </a:ln>
                <a:solidFill>
                  <a:schemeClr val="tx1"/>
                </a:solidFill>
                <a:effectLst/>
              </a:rPr>
              <a:t>modification</a:t>
            </a:r>
            <a:r>
              <a:rPr kumimoji="0" lang="it-IT" altLang="it-IT" sz="2000" b="0" i="0" u="none" strike="noStrike" cap="none" normalizeH="0" baseline="0" dirty="0">
                <a:ln>
                  <a:noFill/>
                </a:ln>
                <a:solidFill>
                  <a:schemeClr val="tx1"/>
                </a:solidFill>
                <a:effectLst/>
              </a:rPr>
              <a:t> of </a:t>
            </a:r>
            <a:r>
              <a:rPr kumimoji="0" lang="it-IT" altLang="it-IT" sz="2000" b="0" i="0" u="none" strike="noStrike" cap="none" normalizeH="0" baseline="0" dirty="0" err="1">
                <a:ln>
                  <a:noFill/>
                </a:ln>
                <a:solidFill>
                  <a:schemeClr val="tx1"/>
                </a:solidFill>
                <a:effectLst/>
              </a:rPr>
              <a:t>waypoints</a:t>
            </a:r>
            <a:r>
              <a:rPr kumimoji="0" lang="it-IT" altLang="it-IT" sz="2000" b="0" i="0" u="none" strike="noStrike" cap="none" normalizeH="0" baseline="0" dirty="0">
                <a:ln>
                  <a:noFill/>
                </a:ln>
                <a:solidFill>
                  <a:schemeClr val="tx1"/>
                </a:solidFill>
                <a:effectLst/>
              </a:rPr>
              <a:t>.</a:t>
            </a:r>
          </a:p>
          <a:p>
            <a:pPr marL="800100" lvl="1" indent="-342900" eaLnBrk="0" fontAlgn="base" hangingPunct="0">
              <a:spcBef>
                <a:spcPct val="0"/>
              </a:spcBef>
              <a:spcAft>
                <a:spcPct val="0"/>
              </a:spcAft>
              <a:buFont typeface="Arial" panose="020B0604020202020204" pitchFamily="34" charset="0"/>
              <a:buChar char="•"/>
            </a:pPr>
            <a:r>
              <a:rPr kumimoji="0" lang="it-IT" altLang="it-IT" sz="2000" b="0" i="0" u="none" strike="noStrike" cap="none" normalizeH="0" baseline="0" dirty="0">
                <a:ln>
                  <a:noFill/>
                </a:ln>
                <a:solidFill>
                  <a:schemeClr val="tx1"/>
                </a:solidFill>
                <a:effectLst/>
              </a:rPr>
              <a:t> Handles user input from the </a:t>
            </a:r>
            <a:r>
              <a:rPr kumimoji="0" lang="it-IT" altLang="it-IT" sz="2000" b="0" i="0" u="none" strike="noStrike" cap="none" normalizeH="0" baseline="0" dirty="0" err="1">
                <a:ln>
                  <a:noFill/>
                </a:ln>
                <a:solidFill>
                  <a:schemeClr val="tx1"/>
                </a:solidFill>
                <a:effectLst/>
              </a:rPr>
              <a:t>interface</a:t>
            </a:r>
            <a:r>
              <a:rPr kumimoji="0" lang="it-IT" altLang="it-IT" sz="2000" b="0" i="0" u="none" strike="noStrike" cap="none" normalizeH="0" baseline="0" dirty="0">
                <a:ln>
                  <a:noFill/>
                </a:ln>
                <a:solidFill>
                  <a:schemeClr val="tx1"/>
                </a:solidFill>
                <a:effectLst/>
              </a:rPr>
              <a:t> to </a:t>
            </a:r>
            <a:r>
              <a:rPr kumimoji="0" lang="it-IT" altLang="it-IT" sz="2000" b="0" i="0" u="none" strike="noStrike" cap="none" normalizeH="0" baseline="0" dirty="0" err="1">
                <a:ln>
                  <a:noFill/>
                </a:ln>
                <a:solidFill>
                  <a:schemeClr val="tx1"/>
                </a:solidFill>
                <a:effectLst/>
              </a:rPr>
              <a:t>define</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navigation</a:t>
            </a:r>
            <a:r>
              <a:rPr kumimoji="0" lang="it-IT" altLang="it-IT" sz="2000" b="0" i="0" u="none" strike="noStrike" cap="none" normalizeH="0" baseline="0" dirty="0">
                <a:ln>
                  <a:noFill/>
                </a:ln>
                <a:solidFill>
                  <a:schemeClr val="tx1"/>
                </a:solidFill>
                <a:effectLst/>
              </a:rPr>
              <a:t> targets.</a:t>
            </a:r>
          </a:p>
        </p:txBody>
      </p:sp>
      <p:sp>
        <p:nvSpPr>
          <p:cNvPr id="19" name="CasellaDiTesto 18">
            <a:extLst>
              <a:ext uri="{FF2B5EF4-FFF2-40B4-BE49-F238E27FC236}">
                <a16:creationId xmlns:a16="http://schemas.microsoft.com/office/drawing/2014/main" xmlns="" id="{397F616F-70C3-B538-6D47-76C69C2F77C3}"/>
              </a:ext>
            </a:extLst>
          </p:cNvPr>
          <p:cNvSpPr txBox="1"/>
          <p:nvPr/>
        </p:nvSpPr>
        <p:spPr>
          <a:xfrm>
            <a:off x="1820950" y="6972300"/>
            <a:ext cx="1535998" cy="523220"/>
          </a:xfrm>
          <a:prstGeom prst="rect">
            <a:avLst/>
          </a:prstGeom>
          <a:noFill/>
        </p:spPr>
        <p:txBody>
          <a:bodyPr wrap="none" rtlCol="0">
            <a:spAutoFit/>
          </a:bodyPr>
          <a:lstStyle/>
          <a:p>
            <a:r>
              <a:rPr lang="it-IT" sz="2800" b="1" dirty="0"/>
              <a:t>Common</a:t>
            </a:r>
          </a:p>
        </p:txBody>
      </p:sp>
      <p:sp>
        <p:nvSpPr>
          <p:cNvPr id="23" name="CasellaDiTesto 22">
            <a:extLst>
              <a:ext uri="{FF2B5EF4-FFF2-40B4-BE49-F238E27FC236}">
                <a16:creationId xmlns:a16="http://schemas.microsoft.com/office/drawing/2014/main" xmlns="" id="{03BC5CB8-640A-EF19-0627-B49C0A61E99D}"/>
              </a:ext>
            </a:extLst>
          </p:cNvPr>
          <p:cNvSpPr txBox="1"/>
          <p:nvPr/>
        </p:nvSpPr>
        <p:spPr>
          <a:xfrm>
            <a:off x="10287000" y="7457221"/>
            <a:ext cx="8001000" cy="2246769"/>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2000" b="1" i="0" u="none" strike="noStrike" cap="none" normalizeH="0" baseline="0" dirty="0">
                <a:ln>
                  <a:noFill/>
                </a:ln>
                <a:solidFill>
                  <a:schemeClr val="tx1"/>
                </a:solidFill>
                <a:effectLst/>
              </a:rPr>
              <a:t>Gazebo </a:t>
            </a:r>
            <a:r>
              <a:rPr kumimoji="0" lang="it-IT" altLang="it-IT" sz="2000" b="1" i="0" u="none" strike="noStrike" cap="none" normalizeH="0" baseline="0" dirty="0" err="1">
                <a:ln>
                  <a:noFill/>
                </a:ln>
                <a:solidFill>
                  <a:schemeClr val="tx1"/>
                </a:solidFill>
                <a:effectLst/>
              </a:rPr>
              <a:t>Node</a:t>
            </a:r>
            <a:r>
              <a:rPr kumimoji="0" lang="it-IT" altLang="it-IT" sz="2000" b="0" i="0" u="none" strike="noStrike" cap="none" normalizeH="0" baseline="0" dirty="0">
                <a:ln>
                  <a:noFill/>
                </a:ln>
                <a:solidFill>
                  <a:schemeClr val="tx1"/>
                </a:solidFill>
                <a:effectLst/>
              </a:rPr>
              <a:t>:</a:t>
            </a:r>
          </a:p>
          <a:p>
            <a:pPr marL="800100" lvl="1" indent="-342900" eaLnBrk="0" fontAlgn="base" hangingPunct="0">
              <a:spcBef>
                <a:spcPct val="0"/>
              </a:spcBef>
              <a:spcAft>
                <a:spcPct val="0"/>
              </a:spcAft>
              <a:buFont typeface="Arial" panose="020B0604020202020204" pitchFamily="34" charset="0"/>
              <a:buChar char="•"/>
            </a:pPr>
            <a:r>
              <a:rPr kumimoji="0" lang="it-IT" altLang="it-IT" sz="2000" b="0" i="0" u="none" strike="noStrike" cap="none" normalizeH="0" baseline="0" dirty="0" err="1">
                <a:ln>
                  <a:noFill/>
                </a:ln>
                <a:solidFill>
                  <a:schemeClr val="tx1"/>
                </a:solidFill>
                <a:effectLst/>
              </a:rPr>
              <a:t>Simulates</a:t>
            </a:r>
            <a:r>
              <a:rPr kumimoji="0" lang="it-IT" altLang="it-IT" sz="2000" b="0" i="0" u="none" strike="noStrike" cap="none" normalizeH="0" baseline="0" dirty="0">
                <a:ln>
                  <a:noFill/>
                </a:ln>
                <a:solidFill>
                  <a:schemeClr val="tx1"/>
                </a:solidFill>
                <a:effectLst/>
              </a:rPr>
              <a:t> the car in a </a:t>
            </a:r>
            <a:r>
              <a:rPr kumimoji="0" lang="it-IT" altLang="it-IT" sz="2000" b="0" i="0" u="none" strike="noStrike" cap="none" normalizeH="0" baseline="0" dirty="0" err="1">
                <a:ln>
                  <a:noFill/>
                </a:ln>
                <a:solidFill>
                  <a:schemeClr val="tx1"/>
                </a:solidFill>
                <a:effectLst/>
              </a:rPr>
              <a:t>virtual</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environment</a:t>
            </a:r>
            <a:r>
              <a:rPr kumimoji="0" lang="it-IT" altLang="it-IT" sz="2000" b="0" i="0" u="none" strike="noStrike" cap="none" normalizeH="0" baseline="0" dirty="0">
                <a:ln>
                  <a:noFill/>
                </a:ln>
                <a:solidFill>
                  <a:schemeClr val="tx1"/>
                </a:solidFill>
                <a:effectLst/>
              </a:rPr>
              <a:t> with </a:t>
            </a:r>
            <a:r>
              <a:rPr kumimoji="0" lang="it-IT" altLang="it-IT" sz="2000" b="0" i="0" u="none" strike="noStrike" cap="none" normalizeH="0" baseline="0" dirty="0" err="1">
                <a:ln>
                  <a:noFill/>
                </a:ln>
                <a:solidFill>
                  <a:schemeClr val="tx1"/>
                </a:solidFill>
                <a:effectLst/>
              </a:rPr>
              <a:t>realistic</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physics</a:t>
            </a:r>
            <a:r>
              <a:rPr kumimoji="0" lang="it-IT" altLang="it-IT" sz="2000" b="0" i="0" u="none" strike="noStrike" cap="none" normalizeH="0" baseline="0" dirty="0">
                <a:ln>
                  <a:noFill/>
                </a:ln>
                <a:solidFill>
                  <a:schemeClr val="tx1"/>
                </a:solidFill>
                <a:effectLst/>
              </a:rPr>
              <a:t> and </a:t>
            </a:r>
            <a:r>
              <a:rPr kumimoji="0" lang="it-IT" altLang="it-IT" sz="2000" b="0" i="0" u="none" strike="noStrike" cap="none" normalizeH="0" baseline="0" dirty="0" err="1">
                <a:ln>
                  <a:noFill/>
                </a:ln>
                <a:solidFill>
                  <a:schemeClr val="tx1"/>
                </a:solidFill>
                <a:effectLst/>
              </a:rPr>
              <a:t>sensors</a:t>
            </a:r>
            <a:r>
              <a:rPr kumimoji="0" lang="it-IT" altLang="it-IT" sz="2000" b="0" i="0" u="none" strike="noStrike" cap="none" normalizeH="0" baseline="0" dirty="0">
                <a:ln>
                  <a:noFill/>
                </a:ln>
                <a:solidFill>
                  <a:schemeClr val="tx1"/>
                </a:solidFill>
                <a:effectLst/>
              </a:rPr>
              <a:t>.</a:t>
            </a:r>
          </a:p>
          <a:p>
            <a:pPr marL="800100" lvl="1" indent="-342900" eaLnBrk="0" fontAlgn="base" hangingPunct="0">
              <a:spcBef>
                <a:spcPct val="0"/>
              </a:spcBef>
              <a:spcAft>
                <a:spcPct val="0"/>
              </a:spcAft>
              <a:buFont typeface="Arial" panose="020B0604020202020204" pitchFamily="34" charset="0"/>
              <a:buChar char="•"/>
            </a:pPr>
            <a:r>
              <a:rPr kumimoji="0" lang="it-IT" altLang="it-IT" sz="2000" b="0" i="0" u="none" strike="noStrike" cap="none" normalizeH="0" baseline="0" dirty="0" err="1">
                <a:ln>
                  <a:noFill/>
                </a:ln>
                <a:solidFill>
                  <a:schemeClr val="tx1"/>
                </a:solidFill>
                <a:effectLst/>
              </a:rPr>
              <a:t>Provides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simulated</a:t>
            </a:r>
            <a:r>
              <a:rPr kumimoji="0" lang="it-IT" altLang="it-IT" sz="2000" b="0" i="0" u="none" strike="noStrike" cap="none" normalizeH="0" baseline="0" dirty="0">
                <a:ln>
                  <a:noFill/>
                </a:ln>
                <a:solidFill>
                  <a:schemeClr val="tx1"/>
                </a:solidFill>
                <a:effectLst/>
              </a:rPr>
              <a:t> Lidar, </a:t>
            </a:r>
            <a:r>
              <a:rPr kumimoji="0" lang="it-IT" altLang="it-IT" sz="2000" b="0" i="0" u="none" strike="noStrike" cap="none" normalizeH="0" baseline="0" dirty="0" err="1">
                <a:ln>
                  <a:noFill/>
                </a:ln>
                <a:solidFill>
                  <a:schemeClr val="tx1"/>
                </a:solidFill>
                <a:effectLst/>
              </a:rPr>
              <a:t>odometry</a:t>
            </a:r>
            <a:r>
              <a:rPr kumimoji="0" lang="it-IT" altLang="it-IT" sz="2000" b="0" i="0" u="none" strike="noStrike" cap="none" normalizeH="0" baseline="0" dirty="0">
                <a:ln>
                  <a:noFill/>
                </a:ln>
                <a:solidFill>
                  <a:schemeClr val="tx1"/>
                </a:solidFill>
                <a:effectLst/>
              </a:rPr>
              <a:t>, and </a:t>
            </a:r>
            <a:r>
              <a:rPr kumimoji="0" lang="it-IT" altLang="it-IT" sz="2000" b="0" i="0" u="none" strike="noStrike" cap="none" normalizeH="0" baseline="0" dirty="0" err="1">
                <a:ln>
                  <a:noFill/>
                </a:ln>
                <a:solidFill>
                  <a:schemeClr val="tx1"/>
                </a:solidFill>
                <a:effectLst/>
              </a:rPr>
              <a:t>other</a:t>
            </a:r>
            <a:r>
              <a:rPr kumimoji="0" lang="it-IT" altLang="it-IT" sz="2000" b="0" i="0" u="none" strike="noStrike" cap="none" normalizeH="0" baseline="0" dirty="0">
                <a:ln>
                  <a:noFill/>
                </a:ln>
                <a:solidFill>
                  <a:schemeClr val="tx1"/>
                </a:solidFill>
                <a:effectLst/>
              </a:rPr>
              <a:t> data for testing.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2000" b="1" i="0" u="none" strike="noStrike" cap="none" normalizeH="0" baseline="0" dirty="0" err="1">
                <a:ln>
                  <a:noFill/>
                </a:ln>
                <a:solidFill>
                  <a:schemeClr val="tx1"/>
                </a:solidFill>
                <a:effectLst/>
              </a:rPr>
              <a:t>RViz</a:t>
            </a:r>
            <a:r>
              <a:rPr kumimoji="0" lang="it-IT" altLang="it-IT" sz="2000" b="1" i="0" u="none" strike="noStrike" cap="none" normalizeH="0" baseline="0" dirty="0">
                <a:ln>
                  <a:noFill/>
                </a:ln>
                <a:solidFill>
                  <a:schemeClr val="tx1"/>
                </a:solidFill>
                <a:effectLst/>
              </a:rPr>
              <a:t> </a:t>
            </a:r>
            <a:r>
              <a:rPr kumimoji="0" lang="it-IT" altLang="it-IT" sz="2000" b="1" i="0" u="none" strike="noStrike" cap="none" normalizeH="0" baseline="0" dirty="0" err="1">
                <a:ln>
                  <a:noFill/>
                </a:ln>
                <a:solidFill>
                  <a:schemeClr val="tx1"/>
                </a:solidFill>
                <a:effectLst/>
              </a:rPr>
              <a:t>Node</a:t>
            </a:r>
            <a:r>
              <a:rPr kumimoji="0" lang="it-IT" altLang="it-IT" sz="2000" b="0" i="0" u="none" strike="noStrike" cap="none" normalizeH="0" baseline="0" dirty="0">
                <a:ln>
                  <a:noFill/>
                </a:ln>
                <a:solidFill>
                  <a:schemeClr val="tx1"/>
                </a:solidFill>
                <a:effectLst/>
              </a:rPr>
              <a:t>:</a:t>
            </a:r>
          </a:p>
          <a:p>
            <a:pPr marL="800100" lvl="1" indent="-342900" eaLnBrk="0" fontAlgn="base" hangingPunct="0">
              <a:spcBef>
                <a:spcPct val="0"/>
              </a:spcBef>
              <a:spcAft>
                <a:spcPct val="0"/>
              </a:spcAft>
              <a:buFont typeface="Arial" panose="020B0604020202020204" pitchFamily="34" charset="0"/>
              <a:buChar char="•"/>
            </a:pPr>
            <a:r>
              <a:rPr kumimoji="0" lang="it-IT" altLang="it-IT" sz="2000" b="0" i="0" u="none" strike="noStrike" cap="none" normalizeH="0" baseline="0" dirty="0" err="1">
                <a:ln>
                  <a:noFill/>
                </a:ln>
                <a:solidFill>
                  <a:schemeClr val="tx1"/>
                </a:solidFill>
                <a:effectLst/>
              </a:rPr>
              <a:t>Visualizes</a:t>
            </a:r>
            <a:r>
              <a:rPr kumimoji="0" lang="it-IT" altLang="it-IT" sz="2000" b="0" i="0" u="none" strike="noStrike" cap="none" normalizeH="0" baseline="0" dirty="0">
                <a:ln>
                  <a:noFill/>
                </a:ln>
                <a:solidFill>
                  <a:schemeClr val="tx1"/>
                </a:solidFill>
                <a:effectLst/>
              </a:rPr>
              <a:t> the </a:t>
            </a:r>
            <a:r>
              <a:rPr kumimoji="0" lang="it-IT" altLang="it-IT" sz="2000" b="0" i="0" u="none" strike="noStrike" cap="none" normalizeH="0" baseline="0" dirty="0" err="1">
                <a:ln>
                  <a:noFill/>
                </a:ln>
                <a:solidFill>
                  <a:schemeClr val="tx1"/>
                </a:solidFill>
                <a:effectLst/>
              </a:rPr>
              <a:t>car's</a:t>
            </a:r>
            <a:r>
              <a:rPr kumimoji="0" lang="it-IT" altLang="it-IT" sz="2000" b="0" i="0" u="none" strike="noStrike" cap="none" normalizeH="0" baseline="0" dirty="0">
                <a:ln>
                  <a:noFill/>
                </a:ln>
                <a:solidFill>
                  <a:schemeClr val="tx1"/>
                </a:solidFill>
                <a:effectLst/>
              </a:rPr>
              <a:t> state, </a:t>
            </a:r>
            <a:r>
              <a:rPr kumimoji="0" lang="it-IT" altLang="it-IT" sz="2000" b="0" i="0" u="none" strike="noStrike" cap="none" normalizeH="0" baseline="0" dirty="0" err="1">
                <a:ln>
                  <a:noFill/>
                </a:ln>
                <a:solidFill>
                  <a:schemeClr val="tx1"/>
                </a:solidFill>
                <a:effectLst/>
              </a:rPr>
              <a:t>sensor</a:t>
            </a:r>
            <a:r>
              <a:rPr kumimoji="0" lang="it-IT" altLang="it-IT" sz="2000" b="0" i="0" u="none" strike="noStrike" cap="none" normalizeH="0" baseline="0" dirty="0">
                <a:ln>
                  <a:noFill/>
                </a:ln>
                <a:solidFill>
                  <a:schemeClr val="tx1"/>
                </a:solidFill>
                <a:effectLst/>
              </a:rPr>
              <a:t> data, and </a:t>
            </a:r>
            <a:r>
              <a:rPr kumimoji="0" lang="it-IT" altLang="it-IT" sz="2000" b="0" i="0" u="none" strike="noStrike" cap="none" normalizeH="0" baseline="0" dirty="0" err="1">
                <a:ln>
                  <a:noFill/>
                </a:ln>
                <a:solidFill>
                  <a:schemeClr val="tx1"/>
                </a:solidFill>
                <a:effectLst/>
              </a:rPr>
              <a:t>environment</a:t>
            </a:r>
            <a:r>
              <a:rPr kumimoji="0" lang="it-IT" altLang="it-IT" sz="2000" b="0" i="0" u="none" strike="noStrike" cap="none" normalizeH="0" baseline="0" dirty="0">
                <a:ln>
                  <a:noFill/>
                </a:ln>
                <a:solidFill>
                  <a:schemeClr val="tx1"/>
                </a:solidFill>
                <a:effectLst/>
              </a:rPr>
              <a:t> in 3D.</a:t>
            </a:r>
          </a:p>
          <a:p>
            <a:pPr marL="800100" lvl="1" indent="-342900" eaLnBrk="0" fontAlgn="base" hangingPunct="0">
              <a:spcBef>
                <a:spcPct val="0"/>
              </a:spcBef>
              <a:spcAft>
                <a:spcPct val="0"/>
              </a:spcAft>
              <a:buFont typeface="Arial" panose="020B0604020202020204" pitchFamily="34" charset="0"/>
              <a:buChar char="•"/>
            </a:pPr>
            <a:r>
              <a:rPr kumimoji="0" lang="it-IT" altLang="it-IT" sz="2000" b="0" i="0" u="none" strike="noStrike" cap="none" normalizeH="0" baseline="0" dirty="0">
                <a:ln>
                  <a:noFill/>
                </a:ln>
                <a:solidFill>
                  <a:schemeClr val="tx1"/>
                </a:solidFill>
                <a:effectLst/>
              </a:rPr>
              <a:t>Displays real-time updates on </a:t>
            </a:r>
            <a:r>
              <a:rPr kumimoji="0" lang="it-IT" altLang="it-IT" sz="2000" b="0" i="0" u="none" strike="noStrike" cap="none" normalizeH="0" baseline="0" dirty="0" err="1">
                <a:ln>
                  <a:noFill/>
                </a:ln>
                <a:solidFill>
                  <a:schemeClr val="tx1"/>
                </a:solidFill>
                <a:effectLst/>
              </a:rPr>
              <a:t>navigation</a:t>
            </a:r>
            <a:r>
              <a:rPr kumimoji="0" lang="it-IT" altLang="it-IT" sz="2000" b="0" i="0" u="none" strike="noStrike" cap="none" normalizeH="0" baseline="0" dirty="0">
                <a:ln>
                  <a:noFill/>
                </a:ln>
                <a:solidFill>
                  <a:schemeClr val="tx1"/>
                </a:solidFill>
                <a:effectLst/>
              </a:rPr>
              <a:t> and </a:t>
            </a:r>
            <a:r>
              <a:rPr kumimoji="0" lang="it-IT" altLang="it-IT" sz="2000" b="0" i="0" u="none" strike="noStrike" cap="none" normalizeH="0" baseline="0" dirty="0" err="1">
                <a:ln>
                  <a:noFill/>
                </a:ln>
                <a:solidFill>
                  <a:schemeClr val="tx1"/>
                </a:solidFill>
                <a:effectLst/>
              </a:rPr>
              <a:t>obstacle</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avoidance</a:t>
            </a:r>
            <a:r>
              <a:rPr kumimoji="0" lang="it-IT" altLang="it-IT" sz="2000" b="0" i="0" u="none" strike="noStrike" cap="none" normalizeH="0" baseline="0" dirty="0">
                <a:ln>
                  <a:noFill/>
                </a:ln>
                <a:solidFill>
                  <a:schemeClr val="tx1"/>
                </a:solidFill>
                <a:effectLst/>
              </a:rPr>
              <a:t>.</a:t>
            </a:r>
          </a:p>
        </p:txBody>
      </p:sp>
      <p:sp>
        <p:nvSpPr>
          <p:cNvPr id="30" name="CasellaDiTesto 29">
            <a:extLst>
              <a:ext uri="{FF2B5EF4-FFF2-40B4-BE49-F238E27FC236}">
                <a16:creationId xmlns:a16="http://schemas.microsoft.com/office/drawing/2014/main" xmlns="" id="{3473409A-097C-25EB-B9A0-9F574493CCF9}"/>
              </a:ext>
            </a:extLst>
          </p:cNvPr>
          <p:cNvSpPr txBox="1"/>
          <p:nvPr/>
        </p:nvSpPr>
        <p:spPr>
          <a:xfrm>
            <a:off x="9364750" y="4001904"/>
            <a:ext cx="7119431" cy="2246769"/>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sz="2000" b="1" dirty="0" err="1"/>
              <a:t>Waypoint</a:t>
            </a:r>
            <a:r>
              <a:rPr lang="it-IT" altLang="it-IT" sz="2000" b="1" dirty="0"/>
              <a:t> Navigator:</a:t>
            </a:r>
          </a:p>
          <a:p>
            <a:pPr marL="800100" lvl="1" indent="-342900" eaLnBrk="0" fontAlgn="base" hangingPunct="0">
              <a:spcBef>
                <a:spcPct val="0"/>
              </a:spcBef>
              <a:spcAft>
                <a:spcPct val="0"/>
              </a:spcAft>
              <a:buFont typeface="Arial" panose="020B0604020202020204" pitchFamily="34" charset="0"/>
              <a:buChar char="•"/>
            </a:pPr>
            <a:r>
              <a:rPr lang="en-US" sz="2000" dirty="0"/>
              <a:t>An autonomous navigation node that processes randomly generated waypoints.</a:t>
            </a:r>
          </a:p>
          <a:p>
            <a:pPr marL="800100" lvl="1" indent="-342900" eaLnBrk="0" fontAlgn="base" hangingPunct="0">
              <a:spcBef>
                <a:spcPct val="0"/>
              </a:spcBef>
              <a:spcAft>
                <a:spcPct val="0"/>
              </a:spcAft>
              <a:buFont typeface="Arial" panose="020B0604020202020204" pitchFamily="34" charset="0"/>
              <a:buChar char="•"/>
            </a:pPr>
            <a:r>
              <a:rPr lang="en-US" sz="2000" dirty="0"/>
              <a:t>Uses obstacle avoidance algorithms (e.g., wall following) based on sensor data like Lidar.</a:t>
            </a:r>
          </a:p>
          <a:p>
            <a:pPr marL="800100" lvl="1" indent="-342900" eaLnBrk="0" fontAlgn="base" hangingPunct="0">
              <a:spcBef>
                <a:spcPct val="0"/>
              </a:spcBef>
              <a:spcAft>
                <a:spcPct val="0"/>
              </a:spcAft>
              <a:buFont typeface="Arial" panose="020B0604020202020204" pitchFamily="34" charset="0"/>
              <a:buChar char="•"/>
            </a:pPr>
            <a:r>
              <a:rPr lang="en-US" sz="2000" dirty="0"/>
              <a:t>Subscribes to topics for waypoints and publishes commands to control the car's movement.</a:t>
            </a:r>
            <a:endParaRPr lang="it-IT" altLang="it-IT" sz="2000" dirty="0"/>
          </a:p>
        </p:txBody>
      </p:sp>
      <p:cxnSp>
        <p:nvCxnSpPr>
          <p:cNvPr id="35" name="Connettore diritto 34">
            <a:extLst>
              <a:ext uri="{FF2B5EF4-FFF2-40B4-BE49-F238E27FC236}">
                <a16:creationId xmlns:a16="http://schemas.microsoft.com/office/drawing/2014/main" xmlns="" id="{6FC4DF27-7F7A-5DA7-C9D9-E779B1E177DA}"/>
              </a:ext>
            </a:extLst>
          </p:cNvPr>
          <p:cNvCxnSpPr>
            <a:cxnSpLocks/>
          </p:cNvCxnSpPr>
          <p:nvPr/>
        </p:nvCxnSpPr>
        <p:spPr>
          <a:xfrm>
            <a:off x="2057400" y="6819900"/>
            <a:ext cx="145542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977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5" grpId="0"/>
      <p:bldP spid="18" grpId="0"/>
      <p:bldP spid="19" grpId="0"/>
      <p:bldP spid="23"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a:extLst>
            <a:ext uri="{FF2B5EF4-FFF2-40B4-BE49-F238E27FC236}">
              <a16:creationId xmlns:a16="http://schemas.microsoft.com/office/drawing/2014/main" xmlns="" id="{058E0E21-BE85-E451-F227-E9B2D49DFAC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xmlns="" id="{718C3472-C8D3-299F-5FA8-42D9A63A908F}"/>
              </a:ext>
            </a:extLst>
          </p:cNvPr>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it-IT"/>
          </a:p>
        </p:txBody>
      </p:sp>
      <p:sp>
        <p:nvSpPr>
          <p:cNvPr id="3" name="TextBox 12">
            <a:extLst>
              <a:ext uri="{FF2B5EF4-FFF2-40B4-BE49-F238E27FC236}">
                <a16:creationId xmlns:a16="http://schemas.microsoft.com/office/drawing/2014/main" xmlns="" id="{73578E7B-3CFA-8CD0-9667-21DB63462022}"/>
              </a:ext>
            </a:extLst>
          </p:cNvPr>
          <p:cNvSpPr txBox="1"/>
          <p:nvPr/>
        </p:nvSpPr>
        <p:spPr>
          <a:xfrm>
            <a:off x="240531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dirty="0">
                <a:solidFill>
                  <a:srgbClr val="231F20"/>
                </a:solidFill>
                <a:latin typeface="Oswald Bold"/>
                <a:ea typeface="Oswald Bold"/>
                <a:cs typeface="Oswald Bold"/>
                <a:sym typeface="Oswald Bold"/>
              </a:rPr>
              <a:t>TOPICS</a:t>
            </a:r>
          </a:p>
        </p:txBody>
      </p:sp>
      <p:cxnSp>
        <p:nvCxnSpPr>
          <p:cNvPr id="4" name="Connettore diritto 3">
            <a:extLst>
              <a:ext uri="{FF2B5EF4-FFF2-40B4-BE49-F238E27FC236}">
                <a16:creationId xmlns:a16="http://schemas.microsoft.com/office/drawing/2014/main" xmlns="" id="{B9EB7B9C-841C-5AF4-C167-BC6FE3875EB3}"/>
              </a:ext>
            </a:extLst>
          </p:cNvPr>
          <p:cNvCxnSpPr>
            <a:cxnSpLocks/>
          </p:cNvCxnSpPr>
          <p:nvPr/>
        </p:nvCxnSpPr>
        <p:spPr>
          <a:xfrm>
            <a:off x="2057400" y="2999522"/>
            <a:ext cx="14554200" cy="0"/>
          </a:xfrm>
          <a:prstGeom prst="line">
            <a:avLst/>
          </a:prstGeom>
        </p:spPr>
        <p:style>
          <a:lnRef idx="1">
            <a:schemeClr val="dk1"/>
          </a:lnRef>
          <a:fillRef idx="0">
            <a:schemeClr val="dk1"/>
          </a:fillRef>
          <a:effectRef idx="0">
            <a:schemeClr val="dk1"/>
          </a:effectRef>
          <a:fontRef idx="minor">
            <a:schemeClr val="tx1"/>
          </a:fontRef>
        </p:style>
      </p:cxnSp>
      <p:sp>
        <p:nvSpPr>
          <p:cNvPr id="5" name="CasellaDiTesto 4">
            <a:extLst>
              <a:ext uri="{FF2B5EF4-FFF2-40B4-BE49-F238E27FC236}">
                <a16:creationId xmlns:a16="http://schemas.microsoft.com/office/drawing/2014/main" xmlns="" id="{23F6C692-4CC5-5D8C-9625-37E9B630D644}"/>
              </a:ext>
            </a:extLst>
          </p:cNvPr>
          <p:cNvSpPr txBox="1"/>
          <p:nvPr/>
        </p:nvSpPr>
        <p:spPr>
          <a:xfrm>
            <a:off x="1820950" y="1941988"/>
            <a:ext cx="15087600" cy="830997"/>
          </a:xfrm>
          <a:prstGeom prst="rect">
            <a:avLst/>
          </a:prstGeom>
          <a:noFill/>
        </p:spPr>
        <p:txBody>
          <a:bodyPr wrap="square" rtlCol="0">
            <a:spAutoFit/>
          </a:bodyPr>
          <a:lstStyle/>
          <a:p>
            <a:pPr algn="ctr"/>
            <a:r>
              <a:rPr lang="en-US" sz="2400" b="1" i="1" dirty="0" smtClean="0"/>
              <a:t>Topics </a:t>
            </a:r>
            <a:r>
              <a:rPr lang="en-US" sz="2400" b="1" i="1" dirty="0"/>
              <a:t>are named communication channels used by nodes to publish and subscribe to messages asynchronously, enabling data exchange in a distributed system.</a:t>
            </a:r>
            <a:endParaRPr lang="it-IT" sz="2400" b="1" i="1" dirty="0"/>
          </a:p>
        </p:txBody>
      </p:sp>
      <p:sp>
        <p:nvSpPr>
          <p:cNvPr id="9" name="Freeform 29">
            <a:extLst>
              <a:ext uri="{FF2B5EF4-FFF2-40B4-BE49-F238E27FC236}">
                <a16:creationId xmlns:a16="http://schemas.microsoft.com/office/drawing/2014/main" xmlns="" id="{FC0770C3-73C9-4C03-DC22-6E224A960104}"/>
              </a:ext>
            </a:extLst>
          </p:cNvPr>
          <p:cNvSpPr/>
          <p:nvPr/>
        </p:nvSpPr>
        <p:spPr>
          <a:xfrm rot="887923">
            <a:off x="-7010733" y="5776288"/>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it-IT"/>
          </a:p>
        </p:txBody>
      </p:sp>
      <p:sp>
        <p:nvSpPr>
          <p:cNvPr id="14" name="CasellaDiTesto 13">
            <a:extLst>
              <a:ext uri="{FF2B5EF4-FFF2-40B4-BE49-F238E27FC236}">
                <a16:creationId xmlns:a16="http://schemas.microsoft.com/office/drawing/2014/main" xmlns="" id="{81DAFFA7-857A-5692-F025-246CC13002DA}"/>
              </a:ext>
            </a:extLst>
          </p:cNvPr>
          <p:cNvSpPr txBox="1"/>
          <p:nvPr/>
        </p:nvSpPr>
        <p:spPr>
          <a:xfrm>
            <a:off x="2057399" y="3256657"/>
            <a:ext cx="14554200" cy="6001643"/>
          </a:xfrm>
          <a:prstGeom prst="rect">
            <a:avLst/>
          </a:prstGeom>
          <a:noFill/>
        </p:spPr>
        <p:txBody>
          <a:bodyPr wrap="square" rtlCol="0">
            <a:spAutoFit/>
          </a:bodyPr>
          <a:lstStyle/>
          <a:p>
            <a:pPr marL="285750" indent="-285750">
              <a:buFont typeface="Arial" panose="020B0604020202020204" pitchFamily="34" charset="0"/>
              <a:buChar char="•"/>
            </a:pPr>
            <a:r>
              <a:rPr lang="it-IT" sz="2400" b="1" dirty="0"/>
              <a:t>/</a:t>
            </a:r>
            <a:r>
              <a:rPr lang="it-IT" sz="2400" b="1" dirty="0" err="1"/>
              <a:t>cmd_vel</a:t>
            </a:r>
            <a:r>
              <a:rPr lang="it-IT" sz="2400" b="1" dirty="0"/>
              <a:t>:</a:t>
            </a:r>
          </a:p>
          <a:p>
            <a:pPr marL="742950" lvl="1" indent="-285750">
              <a:buFont typeface="Arial" panose="020B0604020202020204" pitchFamily="34" charset="0"/>
              <a:buChar char="•"/>
            </a:pPr>
            <a:r>
              <a:rPr lang="it-IT" sz="2400" dirty="0"/>
              <a:t>T</a:t>
            </a:r>
            <a:r>
              <a:rPr lang="en-US" sz="2400" dirty="0" err="1"/>
              <a:t>opic</a:t>
            </a:r>
            <a:r>
              <a:rPr lang="en-US" sz="2400" dirty="0"/>
              <a:t> for velocity commands; used to control the robot's linear and angular speeds.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a:t>
            </a:r>
            <a:r>
              <a:rPr lang="en-US" sz="2400" b="1" dirty="0" err="1"/>
              <a:t>odom</a:t>
            </a:r>
            <a:r>
              <a:rPr lang="en-US" sz="2400" b="1" dirty="0"/>
              <a:t>:</a:t>
            </a:r>
          </a:p>
          <a:p>
            <a:pPr marL="742950" lvl="1" indent="-285750">
              <a:buFont typeface="Arial" panose="020B0604020202020204" pitchFamily="34" charset="0"/>
              <a:buChar char="•"/>
            </a:pPr>
            <a:r>
              <a:rPr lang="en-US" sz="2400" dirty="0"/>
              <a:t>Provides odometry data, including the robot's position and orientation in the world.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it-IT" sz="2400" b="1" dirty="0"/>
              <a:t>Gazebo-</a:t>
            </a:r>
            <a:r>
              <a:rPr lang="it-IT" sz="2400" b="1" dirty="0" err="1"/>
              <a:t>Specific</a:t>
            </a:r>
            <a:r>
              <a:rPr lang="it-IT" sz="2400" b="1" dirty="0"/>
              <a:t> </a:t>
            </a:r>
            <a:r>
              <a:rPr lang="it-IT" sz="2400" b="1" dirty="0" err="1"/>
              <a:t>Topics</a:t>
            </a:r>
            <a:r>
              <a:rPr lang="it-IT" sz="2400" b="1" dirty="0"/>
              <a:t>:</a:t>
            </a:r>
          </a:p>
          <a:p>
            <a:pPr marL="742950" lvl="1" indent="-285750">
              <a:buFont typeface="Arial" panose="020B0604020202020204" pitchFamily="34" charset="0"/>
              <a:buChar char="•"/>
            </a:pPr>
            <a:r>
              <a:rPr lang="en-US" sz="2400" dirty="0"/>
              <a:t>Used to interact with the Gazebo simulation environment, such as resetting the robot's position or restarting the simulation.</a:t>
            </a:r>
            <a:endParaRPr lang="it-IT" sz="2400" dirty="0"/>
          </a:p>
          <a:p>
            <a:pPr marL="285750" indent="-285750">
              <a:buFont typeface="Arial" panose="020B0604020202020204" pitchFamily="34" charset="0"/>
              <a:buChar char="•"/>
            </a:pPr>
            <a:endParaRPr lang="it-IT" sz="2400" dirty="0"/>
          </a:p>
          <a:p>
            <a:pPr marL="285750" indent="-285750">
              <a:buFont typeface="Arial" panose="020B0604020202020204" pitchFamily="34" charset="0"/>
              <a:buChar char="•"/>
            </a:pPr>
            <a:r>
              <a:rPr lang="it-IT" sz="2400" b="1" dirty="0" err="1"/>
              <a:t>Rviz-Specific</a:t>
            </a:r>
            <a:r>
              <a:rPr lang="it-IT" sz="2400" b="1" dirty="0"/>
              <a:t> </a:t>
            </a:r>
            <a:r>
              <a:rPr lang="it-IT" sz="2400" b="1" dirty="0" err="1"/>
              <a:t>Topics</a:t>
            </a:r>
            <a:r>
              <a:rPr lang="it-IT" sz="2400" b="1" dirty="0"/>
              <a:t>:</a:t>
            </a:r>
          </a:p>
          <a:p>
            <a:pPr marL="742950" lvl="1" indent="-285750">
              <a:buFont typeface="Arial" panose="020B0604020202020204" pitchFamily="34" charset="0"/>
              <a:buChar char="•"/>
            </a:pPr>
            <a:r>
              <a:rPr lang="en-US" sz="2400" dirty="0"/>
              <a:t>Used to interact with the </a:t>
            </a:r>
            <a:r>
              <a:rPr lang="en-US" sz="2400" dirty="0" err="1"/>
              <a:t>Rviz</a:t>
            </a:r>
            <a:r>
              <a:rPr lang="en-US" sz="2400" dirty="0"/>
              <a:t> simulation environment, such as marker visualization, map, and other things.</a:t>
            </a:r>
            <a:endParaRPr lang="it-IT" sz="2400" dirty="0"/>
          </a:p>
          <a:p>
            <a:pPr marL="285750" indent="-285750">
              <a:buFont typeface="Arial" panose="020B0604020202020204" pitchFamily="34" charset="0"/>
              <a:buChar char="•"/>
            </a:pPr>
            <a:endParaRPr lang="it-IT" sz="2400" b="1" dirty="0"/>
          </a:p>
          <a:p>
            <a:pPr marL="285750" indent="-285750">
              <a:buFont typeface="Arial" panose="020B0604020202020204" pitchFamily="34" charset="0"/>
              <a:buChar char="•"/>
            </a:pPr>
            <a:r>
              <a:rPr lang="en-US" sz="2400" b="1" dirty="0"/>
              <a:t>Custom Topic Services</a:t>
            </a:r>
            <a:r>
              <a:rPr lang="it-IT" sz="2400" b="1" dirty="0"/>
              <a:t>:</a:t>
            </a:r>
          </a:p>
          <a:p>
            <a:pPr marL="742950" lvl="1" indent="-285750">
              <a:buFont typeface="Arial" panose="020B0604020202020204" pitchFamily="34" charset="0"/>
              <a:buChar char="•"/>
            </a:pPr>
            <a:r>
              <a:rPr lang="en-US" sz="2400" dirty="0"/>
              <a:t>Custom topics used for tasks like waypoint management or mode switching are transformed into services for more structured, request-response interactions.</a:t>
            </a:r>
            <a:endParaRPr lang="it-IT" sz="2400" dirty="0"/>
          </a:p>
        </p:txBody>
      </p:sp>
    </p:spTree>
    <p:extLst>
      <p:ext uri="{BB962C8B-B14F-4D97-AF65-F5344CB8AC3E}">
        <p14:creationId xmlns:p14="http://schemas.microsoft.com/office/powerpoint/2010/main" val="153115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a:extLst>
            <a:ext uri="{FF2B5EF4-FFF2-40B4-BE49-F238E27FC236}">
              <a16:creationId xmlns:a16="http://schemas.microsoft.com/office/drawing/2014/main" xmlns="" id="{11811571-8FCD-6A36-2D2C-A2C41BC3D29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xmlns="" id="{E60AD310-4885-3AC4-676F-718069EFD91E}"/>
              </a:ext>
            </a:extLst>
          </p:cNvPr>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it-IT"/>
          </a:p>
        </p:txBody>
      </p:sp>
      <p:sp>
        <p:nvSpPr>
          <p:cNvPr id="3" name="TextBox 12">
            <a:extLst>
              <a:ext uri="{FF2B5EF4-FFF2-40B4-BE49-F238E27FC236}">
                <a16:creationId xmlns:a16="http://schemas.microsoft.com/office/drawing/2014/main" xmlns="" id="{4A8F9415-C6A7-54F5-20D7-064F7CCE3102}"/>
              </a:ext>
            </a:extLst>
          </p:cNvPr>
          <p:cNvSpPr txBox="1"/>
          <p:nvPr/>
        </p:nvSpPr>
        <p:spPr>
          <a:xfrm>
            <a:off x="240531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dirty="0">
                <a:solidFill>
                  <a:srgbClr val="231F20"/>
                </a:solidFill>
                <a:latin typeface="Oswald Bold"/>
                <a:ea typeface="Oswald Bold"/>
                <a:cs typeface="Oswald Bold"/>
                <a:sym typeface="Oswald Bold"/>
              </a:rPr>
              <a:t>SERVICES</a:t>
            </a:r>
          </a:p>
        </p:txBody>
      </p:sp>
      <p:cxnSp>
        <p:nvCxnSpPr>
          <p:cNvPr id="4" name="Connettore diritto 3">
            <a:extLst>
              <a:ext uri="{FF2B5EF4-FFF2-40B4-BE49-F238E27FC236}">
                <a16:creationId xmlns:a16="http://schemas.microsoft.com/office/drawing/2014/main" xmlns="" id="{7801C1ED-4DBA-721F-58E4-30713DC53DBD}"/>
              </a:ext>
            </a:extLst>
          </p:cNvPr>
          <p:cNvCxnSpPr>
            <a:cxnSpLocks/>
          </p:cNvCxnSpPr>
          <p:nvPr/>
        </p:nvCxnSpPr>
        <p:spPr>
          <a:xfrm>
            <a:off x="2057400" y="2999522"/>
            <a:ext cx="14554200" cy="0"/>
          </a:xfrm>
          <a:prstGeom prst="line">
            <a:avLst/>
          </a:prstGeom>
        </p:spPr>
        <p:style>
          <a:lnRef idx="1">
            <a:schemeClr val="dk1"/>
          </a:lnRef>
          <a:fillRef idx="0">
            <a:schemeClr val="dk1"/>
          </a:fillRef>
          <a:effectRef idx="0">
            <a:schemeClr val="dk1"/>
          </a:effectRef>
          <a:fontRef idx="minor">
            <a:schemeClr val="tx1"/>
          </a:fontRef>
        </p:style>
      </p:cxnSp>
      <p:sp>
        <p:nvSpPr>
          <p:cNvPr id="5" name="CasellaDiTesto 4">
            <a:extLst>
              <a:ext uri="{FF2B5EF4-FFF2-40B4-BE49-F238E27FC236}">
                <a16:creationId xmlns:a16="http://schemas.microsoft.com/office/drawing/2014/main" xmlns="" id="{63F76C04-32AC-56FC-9FC4-F48252365059}"/>
              </a:ext>
            </a:extLst>
          </p:cNvPr>
          <p:cNvSpPr txBox="1"/>
          <p:nvPr/>
        </p:nvSpPr>
        <p:spPr>
          <a:xfrm>
            <a:off x="1820950" y="1941988"/>
            <a:ext cx="15087600" cy="830997"/>
          </a:xfrm>
          <a:prstGeom prst="rect">
            <a:avLst/>
          </a:prstGeom>
          <a:noFill/>
        </p:spPr>
        <p:txBody>
          <a:bodyPr wrap="square" rtlCol="0">
            <a:spAutoFit/>
          </a:bodyPr>
          <a:lstStyle/>
          <a:p>
            <a:pPr algn="ctr"/>
            <a:r>
              <a:rPr lang="en-US" sz="2400" b="1" i="1" dirty="0" smtClean="0"/>
              <a:t>Services </a:t>
            </a:r>
            <a:r>
              <a:rPr lang="en-US" sz="2400" b="1" i="1" dirty="0"/>
              <a:t>provide a synchronous communication mechanism where nodes can send a request and receive a response, typically used for tasks that require immediate feedback or one-time operations.</a:t>
            </a:r>
            <a:endParaRPr lang="it-IT" sz="2400" b="1" i="1" dirty="0"/>
          </a:p>
        </p:txBody>
      </p:sp>
      <p:sp>
        <p:nvSpPr>
          <p:cNvPr id="10" name="Freeform 29">
            <a:extLst>
              <a:ext uri="{FF2B5EF4-FFF2-40B4-BE49-F238E27FC236}">
                <a16:creationId xmlns:a16="http://schemas.microsoft.com/office/drawing/2014/main" xmlns="" id="{4918565B-A3AF-3C5E-6C33-31FBD134A6BD}"/>
              </a:ext>
            </a:extLst>
          </p:cNvPr>
          <p:cNvSpPr/>
          <p:nvPr/>
        </p:nvSpPr>
        <p:spPr>
          <a:xfrm rot="887923">
            <a:off x="-7010733" y="5776288"/>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it-IT"/>
          </a:p>
        </p:txBody>
      </p:sp>
      <p:sp>
        <p:nvSpPr>
          <p:cNvPr id="12" name="CasellaDiTesto 11">
            <a:extLst>
              <a:ext uri="{FF2B5EF4-FFF2-40B4-BE49-F238E27FC236}">
                <a16:creationId xmlns:a16="http://schemas.microsoft.com/office/drawing/2014/main" xmlns="" id="{843E5FB3-A098-0E21-D80F-FDF3FC957294}"/>
              </a:ext>
            </a:extLst>
          </p:cNvPr>
          <p:cNvSpPr txBox="1"/>
          <p:nvPr/>
        </p:nvSpPr>
        <p:spPr>
          <a:xfrm>
            <a:off x="2057400" y="3221653"/>
            <a:ext cx="14554200" cy="4893647"/>
          </a:xfrm>
          <a:prstGeom prst="rect">
            <a:avLst/>
          </a:prstGeom>
          <a:noFill/>
        </p:spPr>
        <p:txBody>
          <a:bodyPr wrap="square">
            <a:spAutoFit/>
          </a:bodyPr>
          <a:lstStyle/>
          <a:p>
            <a:r>
              <a:rPr lang="en-US" sz="2400" b="1" dirty="0"/>
              <a:t>/</a:t>
            </a:r>
            <a:r>
              <a:rPr lang="en-US" sz="2400" b="1" dirty="0" err="1"/>
              <a:t>waypoint_request</a:t>
            </a:r>
            <a:r>
              <a:rPr lang="en-US" sz="2400" b="1" dirty="0"/>
              <a:t>:</a:t>
            </a:r>
            <a:r>
              <a:rPr lang="en-US" sz="2400" dirty="0"/>
              <a:t/>
            </a:r>
            <a:br>
              <a:rPr lang="en-US" sz="2400" dirty="0"/>
            </a:br>
            <a:r>
              <a:rPr lang="en-US" sz="2400" dirty="0"/>
              <a:t>This service accepts a secret key as input and returns the “last”, “current”, and “next” waypoints, managing navigation data.</a:t>
            </a:r>
          </a:p>
          <a:p>
            <a:endParaRPr lang="en-US" sz="2400" dirty="0"/>
          </a:p>
          <a:p>
            <a:r>
              <a:rPr lang="en-US" sz="2400" b="1" dirty="0"/>
              <a:t>/</a:t>
            </a:r>
            <a:r>
              <a:rPr lang="en-US" sz="2400" b="1" dirty="0" err="1"/>
              <a:t>reset_pose</a:t>
            </a:r>
            <a:r>
              <a:rPr lang="en-US" sz="2400" b="1" dirty="0"/>
              <a:t>:</a:t>
            </a:r>
          </a:p>
          <a:p>
            <a:r>
              <a:rPr lang="en-US" sz="2400" dirty="0"/>
              <a:t>Used to reset the robot's position to a predefined state within the simulation.</a:t>
            </a:r>
          </a:p>
          <a:p>
            <a:endParaRPr lang="en-US" sz="2400" dirty="0"/>
          </a:p>
          <a:p>
            <a:r>
              <a:rPr lang="en-US" sz="2400" b="1" dirty="0"/>
              <a:t>/gazebo/</a:t>
            </a:r>
            <a:r>
              <a:rPr lang="en-US" sz="2400" b="1" dirty="0" err="1"/>
              <a:t>set_model_state</a:t>
            </a:r>
            <a:r>
              <a:rPr lang="en-US" sz="2400" b="1" dirty="0"/>
              <a:t>:</a:t>
            </a:r>
          </a:p>
          <a:p>
            <a:r>
              <a:rPr lang="en-US" sz="2400" dirty="0"/>
              <a:t>Allows setting the state (e.g., position and orientation) of a model in the Gazebo simulation.</a:t>
            </a:r>
          </a:p>
          <a:p>
            <a:endParaRPr lang="en-US" sz="2400" dirty="0"/>
          </a:p>
          <a:p>
            <a:r>
              <a:rPr lang="en-US" sz="2400" b="1" dirty="0"/>
              <a:t>/gazebo/</a:t>
            </a:r>
            <a:r>
              <a:rPr lang="en-US" sz="2400" b="1" dirty="0" err="1"/>
              <a:t>spawn_sdf_model</a:t>
            </a:r>
            <a:r>
              <a:rPr lang="en-US" sz="2400" b="1" dirty="0"/>
              <a:t>:</a:t>
            </a:r>
            <a:br>
              <a:rPr lang="en-US" sz="2400" b="1" dirty="0"/>
            </a:br>
            <a:r>
              <a:rPr lang="en-US" sz="2400" dirty="0"/>
              <a:t>Spawns a new model into the Gazebo environment using an SDF file for model configuration.</a:t>
            </a:r>
          </a:p>
          <a:p>
            <a:endParaRPr lang="it-IT" sz="2400" dirty="0"/>
          </a:p>
        </p:txBody>
      </p:sp>
    </p:spTree>
    <p:extLst>
      <p:ext uri="{BB962C8B-B14F-4D97-AF65-F5344CB8AC3E}">
        <p14:creationId xmlns:p14="http://schemas.microsoft.com/office/powerpoint/2010/main" val="424849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a:extLst>
            <a:ext uri="{FF2B5EF4-FFF2-40B4-BE49-F238E27FC236}">
              <a16:creationId xmlns:a16="http://schemas.microsoft.com/office/drawing/2014/main" xmlns="" id="{83725E3D-C126-0F4B-BD60-DE335EF84B2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xmlns="" id="{ACD132E4-4425-4545-E272-67CDF643EC78}"/>
              </a:ext>
            </a:extLst>
          </p:cNvPr>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it-IT"/>
          </a:p>
        </p:txBody>
      </p:sp>
      <p:sp>
        <p:nvSpPr>
          <p:cNvPr id="3" name="TextBox 12">
            <a:extLst>
              <a:ext uri="{FF2B5EF4-FFF2-40B4-BE49-F238E27FC236}">
                <a16:creationId xmlns:a16="http://schemas.microsoft.com/office/drawing/2014/main" xmlns="" id="{DC99646B-5207-FAE5-B90F-632878A08F1A}"/>
              </a:ext>
            </a:extLst>
          </p:cNvPr>
          <p:cNvSpPr txBox="1"/>
          <p:nvPr/>
        </p:nvSpPr>
        <p:spPr>
          <a:xfrm>
            <a:off x="240531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dirty="0">
                <a:solidFill>
                  <a:srgbClr val="231F20"/>
                </a:solidFill>
                <a:latin typeface="Oswald Bold"/>
                <a:ea typeface="Oswald Bold"/>
                <a:cs typeface="Oswald Bold"/>
                <a:sym typeface="Oswald Bold"/>
              </a:rPr>
              <a:t>MESSAGES</a:t>
            </a:r>
          </a:p>
        </p:txBody>
      </p:sp>
      <p:cxnSp>
        <p:nvCxnSpPr>
          <p:cNvPr id="4" name="Connettore diritto 3">
            <a:extLst>
              <a:ext uri="{FF2B5EF4-FFF2-40B4-BE49-F238E27FC236}">
                <a16:creationId xmlns:a16="http://schemas.microsoft.com/office/drawing/2014/main" xmlns="" id="{2EF4928A-2494-0CFB-51A6-2301827E67AB}"/>
              </a:ext>
            </a:extLst>
          </p:cNvPr>
          <p:cNvCxnSpPr>
            <a:cxnSpLocks/>
          </p:cNvCxnSpPr>
          <p:nvPr/>
        </p:nvCxnSpPr>
        <p:spPr>
          <a:xfrm>
            <a:off x="2057400" y="2999522"/>
            <a:ext cx="14554200" cy="0"/>
          </a:xfrm>
          <a:prstGeom prst="line">
            <a:avLst/>
          </a:prstGeom>
        </p:spPr>
        <p:style>
          <a:lnRef idx="1">
            <a:schemeClr val="dk1"/>
          </a:lnRef>
          <a:fillRef idx="0">
            <a:schemeClr val="dk1"/>
          </a:fillRef>
          <a:effectRef idx="0">
            <a:schemeClr val="dk1"/>
          </a:effectRef>
          <a:fontRef idx="minor">
            <a:schemeClr val="tx1"/>
          </a:fontRef>
        </p:style>
      </p:cxnSp>
      <p:sp>
        <p:nvSpPr>
          <p:cNvPr id="5" name="CasellaDiTesto 4">
            <a:extLst>
              <a:ext uri="{FF2B5EF4-FFF2-40B4-BE49-F238E27FC236}">
                <a16:creationId xmlns:a16="http://schemas.microsoft.com/office/drawing/2014/main" xmlns="" id="{CB58EDA3-B85C-2310-CF9D-EE7D0B3565A7}"/>
              </a:ext>
            </a:extLst>
          </p:cNvPr>
          <p:cNvSpPr txBox="1"/>
          <p:nvPr/>
        </p:nvSpPr>
        <p:spPr>
          <a:xfrm>
            <a:off x="1820950" y="1941988"/>
            <a:ext cx="15087600" cy="830997"/>
          </a:xfrm>
          <a:prstGeom prst="rect">
            <a:avLst/>
          </a:prstGeom>
          <a:noFill/>
        </p:spPr>
        <p:txBody>
          <a:bodyPr wrap="square" rtlCol="0">
            <a:spAutoFit/>
          </a:bodyPr>
          <a:lstStyle/>
          <a:p>
            <a:pPr algn="ctr"/>
            <a:r>
              <a:rPr lang="en-US" sz="2400" b="1" i="1" dirty="0" smtClean="0"/>
              <a:t>Messages </a:t>
            </a:r>
            <a:r>
              <a:rPr lang="en-US" sz="2400" b="1" i="1" dirty="0"/>
              <a:t>are structured data formats used for communication between nodes via topics or services. They define the type and structure of the data being exchanged.</a:t>
            </a:r>
            <a:endParaRPr lang="it-IT" sz="2400" b="1" i="1" dirty="0"/>
          </a:p>
        </p:txBody>
      </p:sp>
      <p:cxnSp>
        <p:nvCxnSpPr>
          <p:cNvPr id="6" name="Connettore diritto 5">
            <a:extLst>
              <a:ext uri="{FF2B5EF4-FFF2-40B4-BE49-F238E27FC236}">
                <a16:creationId xmlns:a16="http://schemas.microsoft.com/office/drawing/2014/main" xmlns="" id="{3A062706-F884-5963-11CC-3293C76E9AD6}"/>
              </a:ext>
            </a:extLst>
          </p:cNvPr>
          <p:cNvCxnSpPr/>
          <p:nvPr/>
        </p:nvCxnSpPr>
        <p:spPr>
          <a:xfrm>
            <a:off x="8915400" y="3238500"/>
            <a:ext cx="0" cy="6019800"/>
          </a:xfrm>
          <a:prstGeom prst="line">
            <a:avLst/>
          </a:prstGeom>
        </p:spPr>
        <p:style>
          <a:lnRef idx="1">
            <a:schemeClr val="dk1"/>
          </a:lnRef>
          <a:fillRef idx="0">
            <a:schemeClr val="dk1"/>
          </a:fillRef>
          <a:effectRef idx="0">
            <a:schemeClr val="dk1"/>
          </a:effectRef>
          <a:fontRef idx="minor">
            <a:schemeClr val="tx1"/>
          </a:fontRef>
        </p:style>
      </p:cxnSp>
      <p:sp>
        <p:nvSpPr>
          <p:cNvPr id="7" name="CasellaDiTesto 6">
            <a:extLst>
              <a:ext uri="{FF2B5EF4-FFF2-40B4-BE49-F238E27FC236}">
                <a16:creationId xmlns:a16="http://schemas.microsoft.com/office/drawing/2014/main" xmlns="" id="{832719C6-D0BE-DAEA-6CD2-C70F7AACA4F8}"/>
              </a:ext>
            </a:extLst>
          </p:cNvPr>
          <p:cNvSpPr txBox="1"/>
          <p:nvPr/>
        </p:nvSpPr>
        <p:spPr>
          <a:xfrm>
            <a:off x="4419600" y="3386191"/>
            <a:ext cx="1312026" cy="523220"/>
          </a:xfrm>
          <a:prstGeom prst="rect">
            <a:avLst/>
          </a:prstGeom>
          <a:noFill/>
        </p:spPr>
        <p:txBody>
          <a:bodyPr wrap="none" rtlCol="0">
            <a:spAutoFit/>
          </a:bodyPr>
          <a:lstStyle/>
          <a:p>
            <a:r>
              <a:rPr lang="it-IT" sz="2800" b="1" dirty="0"/>
              <a:t>Custom</a:t>
            </a:r>
          </a:p>
        </p:txBody>
      </p:sp>
      <p:sp>
        <p:nvSpPr>
          <p:cNvPr id="8" name="CasellaDiTesto 7">
            <a:extLst>
              <a:ext uri="{FF2B5EF4-FFF2-40B4-BE49-F238E27FC236}">
                <a16:creationId xmlns:a16="http://schemas.microsoft.com/office/drawing/2014/main" xmlns="" id="{7070C879-9FBD-408B-564B-F64CE4797117}"/>
              </a:ext>
            </a:extLst>
          </p:cNvPr>
          <p:cNvSpPr txBox="1"/>
          <p:nvPr/>
        </p:nvSpPr>
        <p:spPr>
          <a:xfrm>
            <a:off x="11948002" y="3386191"/>
            <a:ext cx="1535998" cy="523220"/>
          </a:xfrm>
          <a:prstGeom prst="rect">
            <a:avLst/>
          </a:prstGeom>
          <a:noFill/>
        </p:spPr>
        <p:txBody>
          <a:bodyPr wrap="none" rtlCol="0">
            <a:spAutoFit/>
          </a:bodyPr>
          <a:lstStyle/>
          <a:p>
            <a:r>
              <a:rPr lang="it-IT" sz="2800" b="1" dirty="0"/>
              <a:t>Common</a:t>
            </a:r>
          </a:p>
        </p:txBody>
      </p:sp>
      <p:sp>
        <p:nvSpPr>
          <p:cNvPr id="10" name="Freeform 29">
            <a:extLst>
              <a:ext uri="{FF2B5EF4-FFF2-40B4-BE49-F238E27FC236}">
                <a16:creationId xmlns:a16="http://schemas.microsoft.com/office/drawing/2014/main" xmlns="" id="{3899F377-3619-1E72-FEDB-2703F2643400}"/>
              </a:ext>
            </a:extLst>
          </p:cNvPr>
          <p:cNvSpPr/>
          <p:nvPr/>
        </p:nvSpPr>
        <p:spPr>
          <a:xfrm rot="887923">
            <a:off x="-7010733" y="5776288"/>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it-IT"/>
          </a:p>
        </p:txBody>
      </p:sp>
      <p:sp>
        <p:nvSpPr>
          <p:cNvPr id="12" name="CasellaDiTesto 11">
            <a:extLst>
              <a:ext uri="{FF2B5EF4-FFF2-40B4-BE49-F238E27FC236}">
                <a16:creationId xmlns:a16="http://schemas.microsoft.com/office/drawing/2014/main" xmlns="" id="{A12C0988-80A8-A074-230A-B8C73C3443C8}"/>
              </a:ext>
            </a:extLst>
          </p:cNvPr>
          <p:cNvSpPr txBox="1"/>
          <p:nvPr/>
        </p:nvSpPr>
        <p:spPr>
          <a:xfrm>
            <a:off x="1621812" y="3905934"/>
            <a:ext cx="7293582" cy="4401205"/>
          </a:xfrm>
          <a:prstGeom prst="rect">
            <a:avLst/>
          </a:prstGeom>
          <a:noFill/>
        </p:spPr>
        <p:txBody>
          <a:bodyPr wrap="square">
            <a:spAutoFit/>
          </a:bodyPr>
          <a:lstStyle/>
          <a:p>
            <a:pPr marL="342900" indent="-342900">
              <a:buFont typeface="Arial" panose="020B0604020202020204" pitchFamily="34" charset="0"/>
              <a:buChar char="•"/>
            </a:pPr>
            <a:r>
              <a:rPr lang="en-US" sz="2000" b="1" dirty="0"/>
              <a:t>MoveControls.msg</a:t>
            </a:r>
            <a:r>
              <a:rPr lang="en-US" sz="2000" dirty="0"/>
              <a:t/>
            </a:r>
            <a:br>
              <a:rPr lang="en-US" sz="2000" dirty="0"/>
            </a:br>
            <a:r>
              <a:rPr lang="en-US" sz="2000" dirty="0"/>
              <a:t>This message defines commands for controlling the robot’s movement.</a:t>
            </a:r>
          </a:p>
          <a:p>
            <a:pPr marL="800100" lvl="1" indent="-342900">
              <a:buFont typeface="Arial" panose="020B0604020202020204" pitchFamily="34" charset="0"/>
              <a:buChar char="•"/>
            </a:pPr>
            <a:r>
              <a:rPr kumimoji="0" lang="it-IT" altLang="it-IT" sz="2000" b="1" i="0" u="none" strike="noStrike" cap="none" normalizeH="0" baseline="0" dirty="0">
                <a:ln>
                  <a:noFill/>
                </a:ln>
                <a:solidFill>
                  <a:schemeClr val="tx1"/>
                </a:solidFill>
                <a:effectLst/>
              </a:rPr>
              <a:t>uint8 </a:t>
            </a:r>
            <a:r>
              <a:rPr kumimoji="0" lang="it-IT" altLang="it-IT" sz="2000" b="1" i="0" u="none" strike="noStrike" cap="none" normalizeH="0" baseline="0" dirty="0" err="1">
                <a:ln>
                  <a:noFill/>
                </a:ln>
                <a:solidFill>
                  <a:schemeClr val="tx1"/>
                </a:solidFill>
                <a:effectLst/>
              </a:rPr>
              <a:t>command</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which</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specifies</a:t>
            </a:r>
            <a:r>
              <a:rPr kumimoji="0" lang="it-IT" altLang="it-IT" sz="2000" b="0" i="0" u="none" strike="noStrike" cap="none" normalizeH="0" baseline="0" dirty="0">
                <a:ln>
                  <a:noFill/>
                </a:ln>
                <a:solidFill>
                  <a:schemeClr val="tx1"/>
                </a:solidFill>
                <a:effectLst/>
              </a:rPr>
              <a:t> the </a:t>
            </a:r>
            <a:r>
              <a:rPr kumimoji="0" lang="it-IT" altLang="it-IT" sz="2000" b="0" i="0" u="none" strike="noStrike" cap="none" normalizeH="0" baseline="0" dirty="0" err="1">
                <a:ln>
                  <a:noFill/>
                </a:ln>
                <a:solidFill>
                  <a:schemeClr val="tx1"/>
                </a:solidFill>
                <a:effectLst/>
              </a:rPr>
              <a:t>current</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movement</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command</a:t>
            </a:r>
            <a:r>
              <a:rPr kumimoji="0" lang="it-IT" altLang="it-IT" sz="2000" b="0" i="0" u="none" strike="noStrike" cap="none" normalizeH="0" baseline="0" dirty="0">
                <a:ln>
                  <a:noFill/>
                </a:ln>
                <a:solidFill>
                  <a:schemeClr val="tx1"/>
                </a:solidFill>
                <a:effectLst/>
              </a:rPr>
              <a:t>. </a:t>
            </a:r>
          </a:p>
          <a:p>
            <a:endParaRPr lang="en-US" sz="2000" dirty="0"/>
          </a:p>
          <a:p>
            <a:pPr marL="285750" indent="-285750">
              <a:buFont typeface="Arial" panose="020B0604020202020204" pitchFamily="34" charset="0"/>
              <a:buChar char="•"/>
            </a:pPr>
            <a:r>
              <a:rPr lang="en-US" sz="2000" b="1" dirty="0"/>
              <a:t>SpeedControls.msg</a:t>
            </a:r>
            <a:r>
              <a:rPr lang="en-US" sz="2000" dirty="0"/>
              <a:t/>
            </a:r>
            <a:br>
              <a:rPr lang="en-US" sz="2000" dirty="0"/>
            </a:br>
            <a:r>
              <a:rPr lang="en-US" sz="2000" dirty="0"/>
              <a:t>This message specifies the speed settings for the robot’s movement.</a:t>
            </a:r>
          </a:p>
          <a:p>
            <a:pPr marL="800100" lvl="1" indent="-342900" eaLnBrk="0" fontAlgn="base" hangingPunct="0">
              <a:spcBef>
                <a:spcPct val="0"/>
              </a:spcBef>
              <a:spcAft>
                <a:spcPct val="0"/>
              </a:spcAft>
              <a:buFont typeface="Arial" panose="020B0604020202020204" pitchFamily="34" charset="0"/>
              <a:buChar char="•"/>
            </a:pPr>
            <a:r>
              <a:rPr kumimoji="0" lang="it-IT" altLang="it-IT" sz="2000" b="1" i="0" u="none" strike="noStrike" cap="none" normalizeH="0" baseline="0" dirty="0">
                <a:ln>
                  <a:noFill/>
                </a:ln>
                <a:solidFill>
                  <a:schemeClr val="tx1"/>
                </a:solidFill>
                <a:effectLst/>
              </a:rPr>
              <a:t>float32 </a:t>
            </a:r>
            <a:r>
              <a:rPr kumimoji="0" lang="it-IT" altLang="it-IT" sz="2000" b="1" i="0" u="none" strike="noStrike" cap="none" normalizeH="0" baseline="0" dirty="0" err="1">
                <a:ln>
                  <a:noFill/>
                </a:ln>
                <a:solidFill>
                  <a:schemeClr val="tx1"/>
                </a:solidFill>
                <a:effectLst/>
              </a:rPr>
              <a:t>linear_speed</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representing</a:t>
            </a:r>
            <a:r>
              <a:rPr kumimoji="0" lang="it-IT" altLang="it-IT" sz="2000" b="0" i="0" u="none" strike="noStrike" cap="none" normalizeH="0" baseline="0" dirty="0">
                <a:ln>
                  <a:noFill/>
                </a:ln>
                <a:solidFill>
                  <a:schemeClr val="tx1"/>
                </a:solidFill>
                <a:effectLst/>
              </a:rPr>
              <a:t> the </a:t>
            </a:r>
            <a:r>
              <a:rPr kumimoji="0" lang="it-IT" altLang="it-IT" sz="2000" b="0" i="0" u="none" strike="noStrike" cap="none" normalizeH="0" baseline="0" dirty="0" err="1">
                <a:ln>
                  <a:noFill/>
                </a:ln>
                <a:solidFill>
                  <a:schemeClr val="tx1"/>
                </a:solidFill>
                <a:effectLst/>
              </a:rPr>
              <a:t>forward</a:t>
            </a:r>
            <a:r>
              <a:rPr kumimoji="0" lang="it-IT" altLang="it-IT" sz="2000" b="0" i="0" u="none" strike="noStrike" cap="none" normalizeH="0" baseline="0" dirty="0">
                <a:ln>
                  <a:noFill/>
                </a:ln>
                <a:solidFill>
                  <a:schemeClr val="tx1"/>
                </a:solidFill>
                <a:effectLst/>
              </a:rPr>
              <a:t>/</a:t>
            </a:r>
            <a:r>
              <a:rPr kumimoji="0" lang="it-IT" altLang="it-IT" sz="2000" b="0" i="0" u="none" strike="noStrike" cap="none" normalizeH="0" baseline="0" dirty="0" err="1">
                <a:ln>
                  <a:noFill/>
                </a:ln>
                <a:solidFill>
                  <a:schemeClr val="tx1"/>
                </a:solidFill>
                <a:effectLst/>
              </a:rPr>
              <a:t>backward</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velocity</a:t>
            </a:r>
            <a:r>
              <a:rPr kumimoji="0" lang="it-IT" altLang="it-IT" sz="2000" b="0" i="0" u="none" strike="noStrike" cap="none" normalizeH="0" baseline="0" dirty="0">
                <a:ln>
                  <a:noFill/>
                </a:ln>
                <a:solidFill>
                  <a:schemeClr val="tx1"/>
                </a:solidFill>
                <a:effectLst/>
              </a:rPr>
              <a:t>.</a:t>
            </a:r>
          </a:p>
          <a:p>
            <a:pPr marL="800100" lvl="1" indent="-342900" eaLnBrk="0" fontAlgn="base" hangingPunct="0">
              <a:spcBef>
                <a:spcPct val="0"/>
              </a:spcBef>
              <a:spcAft>
                <a:spcPct val="0"/>
              </a:spcAft>
              <a:buFont typeface="Arial" panose="020B0604020202020204" pitchFamily="34" charset="0"/>
              <a:buChar char="•"/>
            </a:pPr>
            <a:r>
              <a:rPr kumimoji="0" lang="it-IT" altLang="it-IT" sz="2000" b="1" i="0" u="none" strike="noStrike" cap="none" normalizeH="0" baseline="0" dirty="0">
                <a:ln>
                  <a:noFill/>
                </a:ln>
                <a:solidFill>
                  <a:schemeClr val="tx1"/>
                </a:solidFill>
                <a:effectLst/>
              </a:rPr>
              <a:t>float32 </a:t>
            </a:r>
            <a:r>
              <a:rPr kumimoji="0" lang="it-IT" altLang="it-IT" sz="2000" b="1" i="0" u="none" strike="noStrike" cap="none" normalizeH="0" baseline="0" dirty="0" err="1">
                <a:ln>
                  <a:noFill/>
                </a:ln>
                <a:solidFill>
                  <a:schemeClr val="tx1"/>
                </a:solidFill>
                <a:effectLst/>
              </a:rPr>
              <a:t>angular_speed</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representing</a:t>
            </a:r>
            <a:r>
              <a:rPr kumimoji="0" lang="it-IT" altLang="it-IT" sz="2000" b="0" i="0" u="none" strike="noStrike" cap="none" normalizeH="0" baseline="0" dirty="0">
                <a:ln>
                  <a:noFill/>
                </a:ln>
                <a:solidFill>
                  <a:schemeClr val="tx1"/>
                </a:solidFill>
                <a:effectLst/>
              </a:rPr>
              <a:t> the </a:t>
            </a:r>
            <a:r>
              <a:rPr kumimoji="0" lang="it-IT" altLang="it-IT" sz="2000" b="0" i="0" u="none" strike="noStrike" cap="none" normalizeH="0" baseline="0" dirty="0" err="1">
                <a:ln>
                  <a:noFill/>
                </a:ln>
                <a:solidFill>
                  <a:schemeClr val="tx1"/>
                </a:solidFill>
                <a:effectLst/>
              </a:rPr>
              <a:t>rotational</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velocity</a:t>
            </a:r>
            <a:r>
              <a:rPr kumimoji="0" lang="it-IT" altLang="it-IT" sz="2000" b="0" i="0" u="none" strike="noStrike" cap="none" normalizeH="0" baseline="0" dirty="0">
                <a:ln>
                  <a:noFill/>
                </a:ln>
                <a:solidFill>
                  <a:schemeClr val="tx1"/>
                </a:solidFill>
                <a:effectLst/>
              </a:rPr>
              <a:t>. </a:t>
            </a:r>
          </a:p>
          <a:p>
            <a:endParaRPr lang="en-US" sz="2000" dirty="0"/>
          </a:p>
          <a:p>
            <a:endParaRPr lang="it-IT" sz="2000" dirty="0"/>
          </a:p>
        </p:txBody>
      </p:sp>
      <p:sp>
        <p:nvSpPr>
          <p:cNvPr id="19" name="Rectangle 5">
            <a:extLst>
              <a:ext uri="{FF2B5EF4-FFF2-40B4-BE49-F238E27FC236}">
                <a16:creationId xmlns:a16="http://schemas.microsoft.com/office/drawing/2014/main" xmlns="" id="{6512E9CB-A51B-332E-4C10-196D68F42C96}"/>
              </a:ext>
            </a:extLst>
          </p:cNvPr>
          <p:cNvSpPr>
            <a:spLocks noChangeArrowheads="1"/>
          </p:cNvSpPr>
          <p:nvPr/>
        </p:nvSpPr>
        <p:spPr bwMode="auto">
          <a:xfrm>
            <a:off x="9144000" y="3828994"/>
            <a:ext cx="814856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2000" b="1" i="0" u="none" strike="noStrike" cap="none" normalizeH="0" baseline="0" dirty="0">
                <a:ln>
                  <a:noFill/>
                </a:ln>
                <a:solidFill>
                  <a:schemeClr val="tx1"/>
                </a:solidFill>
                <a:effectLst/>
              </a:rPr>
              <a:t>Twis</a:t>
            </a:r>
            <a:r>
              <a:rPr lang="it-IT" altLang="it-IT" sz="2000" b="1" dirty="0"/>
              <a:t>t: </a:t>
            </a:r>
            <a:r>
              <a:rPr kumimoji="0" lang="it-IT" altLang="it-IT" sz="2000" b="0" i="0" u="none" strike="noStrike" cap="none" normalizeH="0" baseline="0" dirty="0" err="1">
                <a:ln>
                  <a:noFill/>
                </a:ln>
                <a:solidFill>
                  <a:schemeClr val="tx1"/>
                </a:solidFill>
                <a:effectLst/>
              </a:rPr>
              <a:t>This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message</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represents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velocity</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commands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including</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both</a:t>
            </a:r>
            <a:r>
              <a:rPr kumimoji="0" lang="it-IT" altLang="it-IT" sz="2000" b="0" i="0" u="none" strike="noStrike" cap="none" normalizeH="0" baseline="0" dirty="0">
                <a:ln>
                  <a:noFill/>
                </a:ln>
                <a:solidFill>
                  <a:schemeClr val="tx1"/>
                </a:solidFill>
                <a:effectLst/>
              </a:rPr>
              <a:t> linear and </a:t>
            </a:r>
            <a:r>
              <a:rPr kumimoji="0" lang="it-IT" altLang="it-IT" sz="2000" b="0" i="0" u="none" strike="noStrike" cap="none" normalizeH="0" baseline="0" dirty="0" err="1">
                <a:ln>
                  <a:noFill/>
                </a:ln>
                <a:solidFill>
                  <a:schemeClr val="tx1"/>
                </a:solidFill>
                <a:effectLst/>
              </a:rPr>
              <a:t>angular</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velocity</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components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used</a:t>
            </a:r>
            <a:r>
              <a:rPr kumimoji="0" lang="it-IT" altLang="it-IT" sz="2000" b="0" i="0" u="none" strike="noStrike" cap="none" normalizeH="0" baseline="0" dirty="0">
                <a:ln>
                  <a:noFill/>
                </a:ln>
                <a:solidFill>
                  <a:schemeClr val="tx1"/>
                </a:solidFill>
                <a:effectLst/>
              </a:rPr>
              <a:t> for </a:t>
            </a:r>
            <a:r>
              <a:rPr kumimoji="0" lang="it-IT" altLang="it-IT" sz="2000" b="0" i="0" u="none" strike="noStrike" cap="none" normalizeH="0" baseline="0" dirty="0" err="1">
                <a:ln>
                  <a:noFill/>
                </a:ln>
                <a:solidFill>
                  <a:schemeClr val="tx1"/>
                </a:solidFill>
                <a:effectLst/>
              </a:rPr>
              <a:t>controlling</a:t>
            </a:r>
            <a:r>
              <a:rPr kumimoji="0" lang="it-IT" altLang="it-IT" sz="2000" b="0" i="0" u="none" strike="noStrike" cap="none" normalizeH="0" baseline="0" dirty="0">
                <a:ln>
                  <a:noFill/>
                </a:ln>
                <a:solidFill>
                  <a:schemeClr val="tx1"/>
                </a:solidFill>
                <a:effectLst/>
              </a:rPr>
              <a:t> robot </a:t>
            </a:r>
            <a:r>
              <a:rPr kumimoji="0" lang="it-IT" altLang="it-IT" sz="2000" b="0" i="0" u="none" strike="noStrike" cap="none" normalizeH="0" baseline="0" dirty="0" err="1">
                <a:ln>
                  <a:noFill/>
                </a:ln>
                <a:solidFill>
                  <a:schemeClr val="tx1"/>
                </a:solidFill>
                <a:effectLst/>
              </a:rPr>
              <a:t>motion</a:t>
            </a:r>
            <a:r>
              <a:rPr kumimoji="0" lang="it-IT" altLang="it-IT" sz="2000" b="0" i="0" u="none" strike="noStrike" cap="none" normalizeH="0" baseline="0" dirty="0">
                <a:ln>
                  <a:noFill/>
                </a:ln>
                <a:solidFill>
                  <a:schemeClr val="tx1"/>
                </a:solidFill>
                <a:effectLst/>
              </a:rPr>
              <a:t>.</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it-IT" altLang="it-IT" sz="2000" b="0" i="0" u="none" strike="noStrike" cap="none" normalizeH="0" baseline="0" dirty="0">
              <a:ln>
                <a:noFill/>
              </a:ln>
              <a:solidFill>
                <a:schemeClr val="tx1"/>
              </a:solidFill>
              <a:effectLst/>
            </a:endParaRP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2000" b="1" i="0" u="none" strike="noStrike" cap="none" normalizeH="0" baseline="0" dirty="0" err="1">
                <a:ln>
                  <a:noFill/>
                </a:ln>
                <a:solidFill>
                  <a:schemeClr val="tx1"/>
                </a:solidFill>
                <a:effectLst/>
              </a:rPr>
              <a:t>Odometr</a:t>
            </a:r>
            <a:r>
              <a:rPr lang="it-IT" altLang="it-IT" sz="2000" b="1" dirty="0" err="1"/>
              <a:t>y</a:t>
            </a:r>
            <a:r>
              <a:rPr lang="it-IT" altLang="it-IT" sz="2000" b="1" dirty="0"/>
              <a:t>: </a:t>
            </a:r>
            <a:r>
              <a:rPr kumimoji="0" lang="it-IT" altLang="it-IT" sz="2000" b="0" i="0" u="none" strike="noStrike" cap="none" normalizeH="0" baseline="0" dirty="0" err="1">
                <a:ln>
                  <a:noFill/>
                </a:ln>
                <a:solidFill>
                  <a:schemeClr val="tx1"/>
                </a:solidFill>
                <a:effectLst/>
              </a:rPr>
              <a:t>This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message</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provides</a:t>
            </a:r>
            <a:r>
              <a:rPr kumimoji="0" lang="it-IT" altLang="it-IT" sz="2000" b="0" i="0" u="none" strike="noStrike" cap="none" normalizeH="0" baseline="0" dirty="0">
                <a:ln>
                  <a:noFill/>
                </a:ln>
                <a:solidFill>
                  <a:schemeClr val="tx1"/>
                </a:solidFill>
                <a:effectLst/>
              </a:rPr>
              <a:t> data on the </a:t>
            </a:r>
            <a:r>
              <a:rPr kumimoji="0" lang="it-IT" altLang="it-IT" sz="2000" b="0" i="0" u="none" strike="noStrike" cap="none" normalizeH="0" baseline="0" dirty="0" err="1">
                <a:ln>
                  <a:noFill/>
                </a:ln>
                <a:solidFill>
                  <a:schemeClr val="tx1"/>
                </a:solidFill>
                <a:effectLst/>
              </a:rPr>
              <a:t>robot’s</a:t>
            </a:r>
            <a:r>
              <a:rPr kumimoji="0" lang="it-IT" altLang="it-IT" sz="2000" b="0" i="0" u="none" strike="noStrike" cap="none" normalizeH="0" baseline="0" dirty="0">
                <a:ln>
                  <a:noFill/>
                </a:ln>
                <a:solidFill>
                  <a:schemeClr val="tx1"/>
                </a:solidFill>
                <a:effectLst/>
              </a:rPr>
              <a:t> position, </a:t>
            </a:r>
            <a:r>
              <a:rPr kumimoji="0" lang="it-IT" altLang="it-IT" sz="2000" b="0" i="0" u="none" strike="noStrike" cap="none" normalizeH="0" baseline="0" dirty="0" err="1">
                <a:ln>
                  <a:noFill/>
                </a:ln>
                <a:solidFill>
                  <a:schemeClr val="tx1"/>
                </a:solidFill>
                <a:effectLst/>
              </a:rPr>
              <a:t>orientation</a:t>
            </a:r>
            <a:r>
              <a:rPr kumimoji="0" lang="it-IT" altLang="it-IT" sz="2000" b="0" i="0" u="none" strike="noStrike" cap="none" normalizeH="0" baseline="0" dirty="0">
                <a:ln>
                  <a:noFill/>
                </a:ln>
                <a:solidFill>
                  <a:schemeClr val="tx1"/>
                </a:solidFill>
                <a:effectLst/>
              </a:rPr>
              <a:t>, and </a:t>
            </a:r>
            <a:r>
              <a:rPr kumimoji="0" lang="it-IT" altLang="it-IT" sz="2000" b="0" i="0" u="none" strike="noStrike" cap="none" normalizeH="0" baseline="0" dirty="0" err="1">
                <a:ln>
                  <a:noFill/>
                </a:ln>
                <a:solidFill>
                  <a:schemeClr val="tx1"/>
                </a:solidFill>
                <a:effectLst/>
              </a:rPr>
              <a:t>velocity</a:t>
            </a:r>
            <a:r>
              <a:rPr kumimoji="0" lang="it-IT" altLang="it-IT" sz="2000" b="0" i="0" u="none" strike="noStrike" cap="none" normalizeH="0" baseline="0" dirty="0">
                <a:ln>
                  <a:noFill/>
                </a:ln>
                <a:solidFill>
                  <a:schemeClr val="tx1"/>
                </a:solidFill>
                <a:effectLst/>
              </a:rPr>
              <a:t> over time, </a:t>
            </a:r>
            <a:r>
              <a:rPr kumimoji="0" lang="it-IT" altLang="it-IT" sz="2000" b="0" i="0" u="none" strike="noStrike" cap="none" normalizeH="0" baseline="0" dirty="0" err="1">
                <a:ln>
                  <a:noFill/>
                </a:ln>
                <a:solidFill>
                  <a:schemeClr val="tx1"/>
                </a:solidFill>
                <a:effectLst/>
              </a:rPr>
              <a:t>essential</a:t>
            </a:r>
            <a:r>
              <a:rPr kumimoji="0" lang="it-IT" altLang="it-IT" sz="2000" b="0" i="0" u="none" strike="noStrike" cap="none" normalizeH="0" baseline="0" dirty="0">
                <a:ln>
                  <a:noFill/>
                </a:ln>
                <a:solidFill>
                  <a:schemeClr val="tx1"/>
                </a:solidFill>
                <a:effectLst/>
              </a:rPr>
              <a:t> for </a:t>
            </a:r>
            <a:r>
              <a:rPr kumimoji="0" lang="it-IT" altLang="it-IT" sz="2000" b="0" i="0" u="none" strike="noStrike" cap="none" normalizeH="0" baseline="0" dirty="0" err="1">
                <a:ln>
                  <a:noFill/>
                </a:ln>
                <a:solidFill>
                  <a:schemeClr val="tx1"/>
                </a:solidFill>
                <a:effectLst/>
              </a:rPr>
              <a:t>navigation</a:t>
            </a:r>
            <a:r>
              <a:rPr kumimoji="0" lang="it-IT" altLang="it-IT" sz="2000" b="0" i="0" u="none" strike="noStrike" cap="none" normalizeH="0" baseline="0" dirty="0">
                <a:ln>
                  <a:noFill/>
                </a:ln>
                <a:solidFill>
                  <a:schemeClr val="tx1"/>
                </a:solidFill>
                <a:effectLst/>
              </a:rPr>
              <a:t> and </a:t>
            </a:r>
            <a:r>
              <a:rPr kumimoji="0" lang="it-IT" altLang="it-IT" sz="2000" b="0" i="0" u="none" strike="noStrike" cap="none" normalizeH="0" baseline="0" dirty="0" err="1">
                <a:ln>
                  <a:noFill/>
                </a:ln>
                <a:solidFill>
                  <a:schemeClr val="tx1"/>
                </a:solidFill>
                <a:effectLst/>
              </a:rPr>
              <a:t>localization</a:t>
            </a:r>
            <a:r>
              <a:rPr kumimoji="0" lang="it-IT" altLang="it-IT" sz="2000" b="0" i="0" u="none" strike="noStrike" cap="none" normalizeH="0" baseline="0" dirty="0">
                <a:ln>
                  <a:noFill/>
                </a:ln>
                <a:solidFill>
                  <a:schemeClr val="tx1"/>
                </a:solidFill>
                <a:effectLst/>
              </a:rPr>
              <a:t>.</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it-IT" altLang="it-IT" sz="2000" b="0" i="0" u="none" strike="noStrike" cap="none" normalizeH="0" baseline="0" dirty="0">
              <a:ln>
                <a:noFill/>
              </a:ln>
              <a:solidFill>
                <a:schemeClr val="tx1"/>
              </a:solidFill>
              <a:effectLst/>
            </a:endParaRP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2000" b="1" i="0" u="none" strike="noStrike" cap="none" normalizeH="0" baseline="0" dirty="0" err="1">
                <a:ln>
                  <a:noFill/>
                </a:ln>
                <a:solidFill>
                  <a:schemeClr val="tx1"/>
                </a:solidFill>
                <a:effectLst/>
              </a:rPr>
              <a:t>LaserScan</a:t>
            </a:r>
            <a:r>
              <a:rPr kumimoji="0" lang="it-IT" altLang="it-IT" sz="2000" b="1"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This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message</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publishes</a:t>
            </a:r>
            <a:r>
              <a:rPr kumimoji="0" lang="it-IT" altLang="it-IT" sz="2000" b="0" i="0" u="none" strike="noStrike" cap="none" normalizeH="0" baseline="0" dirty="0">
                <a:ln>
                  <a:noFill/>
                </a:ln>
                <a:solidFill>
                  <a:schemeClr val="tx1"/>
                </a:solidFill>
                <a:effectLst/>
              </a:rPr>
              <a:t> data from a 2D Lidar </a:t>
            </a:r>
            <a:r>
              <a:rPr kumimoji="0" lang="it-IT" altLang="it-IT" sz="2000" b="0" i="0" u="none" strike="noStrike" cap="none" normalizeH="0" baseline="0" dirty="0" err="1">
                <a:ln>
                  <a:noFill/>
                </a:ln>
                <a:solidFill>
                  <a:schemeClr val="tx1"/>
                </a:solidFill>
                <a:effectLst/>
              </a:rPr>
              <a:t>sensor</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detailing</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distances</a:t>
            </a:r>
            <a:r>
              <a:rPr kumimoji="0" lang="it-IT" altLang="it-IT" sz="2000" b="0" i="0" u="none" strike="noStrike" cap="none" normalizeH="0" baseline="0" dirty="0">
                <a:ln>
                  <a:noFill/>
                </a:ln>
                <a:solidFill>
                  <a:schemeClr val="tx1"/>
                </a:solidFill>
                <a:effectLst/>
              </a:rPr>
              <a:t> to </a:t>
            </a:r>
            <a:r>
              <a:rPr kumimoji="0" lang="it-IT" altLang="it-IT" sz="2000" b="0" i="0" u="none" strike="noStrike" cap="none" normalizeH="0" baseline="0" dirty="0" err="1">
                <a:ln>
                  <a:noFill/>
                </a:ln>
                <a:solidFill>
                  <a:schemeClr val="tx1"/>
                </a:solidFill>
                <a:effectLst/>
              </a:rPr>
              <a:t>surrounding</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obstacles</a:t>
            </a:r>
            <a:r>
              <a:rPr kumimoji="0" lang="it-IT" altLang="it-IT" sz="2000" b="0" i="0" u="none" strike="noStrike" cap="none" normalizeH="0" baseline="0" dirty="0">
                <a:ln>
                  <a:noFill/>
                </a:ln>
                <a:solidFill>
                  <a:schemeClr val="tx1"/>
                </a:solidFill>
                <a:effectLst/>
              </a:rPr>
              <a:t> and </a:t>
            </a:r>
            <a:r>
              <a:rPr kumimoji="0" lang="it-IT" altLang="it-IT" sz="2000" b="0" i="0" u="none" strike="noStrike" cap="none" normalizeH="0" baseline="0" dirty="0" err="1">
                <a:ln>
                  <a:noFill/>
                </a:ln>
                <a:solidFill>
                  <a:schemeClr val="tx1"/>
                </a:solidFill>
                <a:effectLst/>
              </a:rPr>
              <a:t>enabling</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obstacle</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avoidance</a:t>
            </a:r>
            <a:r>
              <a:rPr kumimoji="0" lang="it-IT" altLang="it-IT" sz="2000" b="0" i="0" u="none" strike="noStrike" cap="none" normalizeH="0" baseline="0" dirty="0">
                <a:ln>
                  <a:noFill/>
                </a:ln>
                <a:solidFill>
                  <a:schemeClr val="tx1"/>
                </a:solidFill>
                <a:effectLst/>
              </a:rPr>
              <a:t>.</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it-IT" altLang="it-IT" sz="2000" b="0" i="0" u="none" strike="noStrike" cap="none" normalizeH="0" baseline="0" dirty="0">
              <a:ln>
                <a:noFill/>
              </a:ln>
              <a:solidFill>
                <a:schemeClr val="tx1"/>
              </a:solidFill>
              <a:effectLst/>
            </a:endParaRP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2000" b="1" i="0" u="none" strike="noStrike" cap="none" normalizeH="0" baseline="0" dirty="0">
                <a:ln>
                  <a:noFill/>
                </a:ln>
                <a:solidFill>
                  <a:schemeClr val="tx1"/>
                </a:solidFill>
                <a:effectLst/>
              </a:rPr>
              <a:t>Marker: </a:t>
            </a:r>
            <a:r>
              <a:rPr kumimoji="0" lang="it-IT" altLang="it-IT" sz="2000" b="0" i="0" u="none" strike="noStrike" cap="none" normalizeH="0" baseline="0" dirty="0" err="1">
                <a:ln>
                  <a:noFill/>
                </a:ln>
                <a:solidFill>
                  <a:schemeClr val="tx1"/>
                </a:solidFill>
                <a:effectLst/>
              </a:rPr>
              <a:t>This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message</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is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used</a:t>
            </a:r>
            <a:r>
              <a:rPr kumimoji="0" lang="it-IT" altLang="it-IT" sz="2000" b="0" i="0" u="none" strike="noStrike" cap="none" normalizeH="0" baseline="0" dirty="0">
                <a:ln>
                  <a:noFill/>
                </a:ln>
                <a:solidFill>
                  <a:schemeClr val="tx1"/>
                </a:solidFill>
                <a:effectLst/>
              </a:rPr>
              <a:t> to </a:t>
            </a:r>
            <a:r>
              <a:rPr kumimoji="0" lang="it-IT" altLang="it-IT" sz="2000" b="0" i="0" u="none" strike="noStrike" cap="none" normalizeH="0" baseline="0" dirty="0" err="1">
                <a:ln>
                  <a:noFill/>
                </a:ln>
                <a:solidFill>
                  <a:schemeClr val="tx1"/>
                </a:solidFill>
                <a:effectLst/>
              </a:rPr>
              <a:t>visualize</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objects</a:t>
            </a:r>
            <a:r>
              <a:rPr kumimoji="0" lang="it-IT" altLang="it-IT" sz="2000" b="0" i="0" u="none" strike="noStrike" cap="none" normalizeH="0" baseline="0" dirty="0">
                <a:ln>
                  <a:noFill/>
                </a:ln>
                <a:solidFill>
                  <a:schemeClr val="tx1"/>
                </a:solidFill>
                <a:effectLst/>
              </a:rPr>
              <a:t> like </a:t>
            </a:r>
            <a:r>
              <a:rPr kumimoji="0" lang="it-IT" altLang="it-IT" sz="2000" b="0" i="0" u="none" strike="noStrike" cap="none" normalizeH="0" baseline="0" dirty="0" err="1">
                <a:ln>
                  <a:noFill/>
                </a:ln>
                <a:solidFill>
                  <a:schemeClr val="tx1"/>
                </a:solidFill>
                <a:effectLst/>
              </a:rPr>
              <a:t>waypoints</a:t>
            </a:r>
            <a:r>
              <a:rPr kumimoji="0" lang="it-IT" altLang="it-IT" sz="2000" b="0" i="0" u="none" strike="noStrike" cap="none" normalizeH="0" baseline="0" dirty="0">
                <a:ln>
                  <a:noFill/>
                </a:ln>
                <a:solidFill>
                  <a:schemeClr val="tx1"/>
                </a:solidFill>
                <a:effectLst/>
              </a:rPr>
              <a:t> or </a:t>
            </a:r>
            <a:r>
              <a:rPr kumimoji="0" lang="it-IT" altLang="it-IT" sz="2000" b="0" i="0" u="none" strike="noStrike" cap="none" normalizeH="0" baseline="0" dirty="0" err="1">
                <a:ln>
                  <a:noFill/>
                </a:ln>
                <a:solidFill>
                  <a:schemeClr val="tx1"/>
                </a:solidFill>
                <a:effectLst/>
              </a:rPr>
              <a:t>obstacles</a:t>
            </a:r>
            <a:r>
              <a:rPr kumimoji="0" lang="it-IT" altLang="it-IT" sz="2000" b="0" i="0" u="none" strike="noStrike" cap="none" normalizeH="0" baseline="0" dirty="0">
                <a:ln>
                  <a:noFill/>
                </a:ln>
                <a:solidFill>
                  <a:schemeClr val="tx1"/>
                </a:solidFill>
                <a:effectLst/>
              </a:rPr>
              <a:t> in </a:t>
            </a:r>
            <a:r>
              <a:rPr kumimoji="0" lang="it-IT" altLang="it-IT" sz="2000" b="0" i="0" u="none" strike="noStrike" cap="none" normalizeH="0" baseline="0" dirty="0" err="1">
                <a:ln>
                  <a:noFill/>
                </a:ln>
                <a:solidFill>
                  <a:schemeClr val="tx1"/>
                </a:solidFill>
                <a:effectLst/>
              </a:rPr>
              <a:t>RViz</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providing</a:t>
            </a:r>
            <a:r>
              <a:rPr kumimoji="0" lang="it-IT" altLang="it-IT" sz="2000" b="0" i="0" u="none" strike="noStrike" cap="none" normalizeH="0" baseline="0" dirty="0">
                <a:ln>
                  <a:noFill/>
                </a:ln>
                <a:solidFill>
                  <a:schemeClr val="tx1"/>
                </a:solidFill>
                <a:effectLst/>
              </a:rPr>
              <a:t> a </a:t>
            </a:r>
            <a:r>
              <a:rPr kumimoji="0" lang="it-IT" altLang="it-IT" sz="2000" b="0" i="0" u="none" strike="noStrike" cap="none" normalizeH="0" baseline="0" dirty="0" err="1">
                <a:ln>
                  <a:noFill/>
                </a:ln>
                <a:solidFill>
                  <a:schemeClr val="tx1"/>
                </a:solidFill>
                <a:effectLst/>
              </a:rPr>
              <a:t>graphical</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representation</a:t>
            </a:r>
            <a:r>
              <a:rPr kumimoji="0" lang="it-IT" altLang="it-IT" sz="2000" b="0" i="0" u="none" strike="noStrike" cap="none" normalizeH="0" baseline="0" dirty="0">
                <a:ln>
                  <a:noFill/>
                </a:ln>
                <a:solidFill>
                  <a:schemeClr val="tx1"/>
                </a:solidFill>
                <a:effectLst/>
              </a:rPr>
              <a:t> of data in the </a:t>
            </a:r>
            <a:r>
              <a:rPr kumimoji="0" lang="it-IT" altLang="it-IT" sz="2000" b="0" i="0" u="none" strike="noStrike" cap="none" normalizeH="0" baseline="0" dirty="0" err="1">
                <a:ln>
                  <a:noFill/>
                </a:ln>
                <a:solidFill>
                  <a:schemeClr val="tx1"/>
                </a:solidFill>
                <a:effectLst/>
              </a:rPr>
              <a:t>environment</a:t>
            </a:r>
            <a:r>
              <a:rPr kumimoji="0" lang="it-IT" altLang="it-IT" sz="2000" b="0" i="0" u="none" strike="noStrike" cap="none" normalizeH="0" baseline="0" dirty="0">
                <a:ln>
                  <a:noFill/>
                </a:ln>
                <a:solidFill>
                  <a:schemeClr val="tx1"/>
                </a:solidFill>
                <a:effectLst/>
              </a:rPr>
              <a:t>.</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it-IT" altLang="it-IT" sz="2000" b="0" i="0" u="none" strike="noStrike" cap="none" normalizeH="0" baseline="0" dirty="0">
              <a:ln>
                <a:noFill/>
              </a:ln>
              <a:solidFill>
                <a:schemeClr val="tx1"/>
              </a:solidFill>
              <a:effectLst/>
            </a:endParaRP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2000" b="1" i="0" u="none" strike="noStrike" cap="none" normalizeH="0" baseline="0" dirty="0">
                <a:ln>
                  <a:noFill/>
                </a:ln>
                <a:solidFill>
                  <a:schemeClr val="tx1"/>
                </a:solidFill>
                <a:effectLst/>
              </a:rPr>
              <a:t>Pose:</a:t>
            </a:r>
            <a:r>
              <a:rPr lang="it-IT" altLang="it-IT" sz="2000" dirty="0"/>
              <a:t> </a:t>
            </a:r>
            <a:r>
              <a:rPr kumimoji="0" lang="it-IT" altLang="it-IT" sz="2000" b="0" i="0" u="none" strike="noStrike" cap="none" normalizeH="0" baseline="0" dirty="0" err="1">
                <a:ln>
                  <a:noFill/>
                </a:ln>
                <a:solidFill>
                  <a:schemeClr val="tx1"/>
                </a:solidFill>
                <a:effectLst/>
              </a:rPr>
              <a:t>This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message</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describes</a:t>
            </a:r>
            <a:r>
              <a:rPr kumimoji="0" lang="it-IT" altLang="it-IT" sz="2000" b="0" i="0" u="none" strike="noStrike" cap="none" normalizeH="0" baseline="0" dirty="0">
                <a:ln>
                  <a:noFill/>
                </a:ln>
                <a:solidFill>
                  <a:schemeClr val="tx1"/>
                </a:solidFill>
                <a:effectLst/>
              </a:rPr>
              <a:t> the position (x, y, z) and </a:t>
            </a:r>
            <a:r>
              <a:rPr kumimoji="0" lang="it-IT" altLang="it-IT" sz="2000" b="0" i="0" u="none" strike="noStrike" cap="none" normalizeH="0" baseline="0" dirty="0" err="1">
                <a:ln>
                  <a:noFill/>
                </a:ln>
                <a:solidFill>
                  <a:schemeClr val="tx1"/>
                </a:solidFill>
                <a:effectLst/>
              </a:rPr>
              <a:t>orientation</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quaternion</a:t>
            </a:r>
            <a:r>
              <a:rPr kumimoji="0" lang="it-IT" altLang="it-IT" sz="2000" b="0" i="0" u="none" strike="noStrike" cap="none" normalizeH="0" baseline="0" dirty="0">
                <a:ln>
                  <a:noFill/>
                </a:ln>
                <a:solidFill>
                  <a:schemeClr val="tx1"/>
                </a:solidFill>
                <a:effectLst/>
              </a:rPr>
              <a:t>) of an </a:t>
            </a:r>
            <a:r>
              <a:rPr kumimoji="0" lang="it-IT" altLang="it-IT" sz="2000" b="0" i="0" u="none" strike="noStrike" cap="none" normalizeH="0" baseline="0" dirty="0" err="1">
                <a:ln>
                  <a:noFill/>
                </a:ln>
                <a:solidFill>
                  <a:schemeClr val="tx1"/>
                </a:solidFill>
                <a:effectLst/>
              </a:rPr>
              <a:t>entity</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such</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as</a:t>
            </a:r>
            <a:r>
              <a:rPr kumimoji="0" lang="it-IT" altLang="it-IT" sz="2000" b="0" i="0" u="none" strike="noStrike" cap="none" normalizeH="0" baseline="0" dirty="0">
                <a:ln>
                  <a:noFill/>
                </a:ln>
                <a:solidFill>
                  <a:schemeClr val="tx1"/>
                </a:solidFill>
                <a:effectLst/>
              </a:rPr>
              <a:t> the robot or a </a:t>
            </a:r>
            <a:r>
              <a:rPr kumimoji="0" lang="it-IT" altLang="it-IT" sz="2000" b="0" i="0" u="none" strike="noStrike" cap="none" normalizeH="0" baseline="0" dirty="0" err="1">
                <a:ln>
                  <a:noFill/>
                </a:ln>
                <a:solidFill>
                  <a:schemeClr val="tx1"/>
                </a:solidFill>
                <a:effectLst/>
              </a:rPr>
              <a:t>specific</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object</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within</a:t>
            </a:r>
            <a:r>
              <a:rPr kumimoji="0" lang="it-IT" altLang="it-IT" sz="2000" b="0" i="0" u="none" strike="noStrike" cap="none" normalizeH="0" baseline="0" dirty="0">
                <a:ln>
                  <a:noFill/>
                </a:ln>
                <a:solidFill>
                  <a:schemeClr val="tx1"/>
                </a:solidFill>
                <a:effectLst/>
              </a:rPr>
              <a:t> the </a:t>
            </a:r>
            <a:r>
              <a:rPr kumimoji="0" lang="it-IT" altLang="it-IT" sz="2000" b="0" i="0" u="none" strike="noStrike" cap="none" normalizeH="0" baseline="0" dirty="0" err="1">
                <a:ln>
                  <a:noFill/>
                </a:ln>
                <a:solidFill>
                  <a:schemeClr val="tx1"/>
                </a:solidFill>
                <a:effectLst/>
              </a:rPr>
              <a:t>simulation</a:t>
            </a:r>
            <a:r>
              <a:rPr kumimoji="0" lang="it-IT" altLang="it-IT" sz="20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396698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a:extLst>
            <a:ext uri="{FF2B5EF4-FFF2-40B4-BE49-F238E27FC236}">
              <a16:creationId xmlns:a16="http://schemas.microsoft.com/office/drawing/2014/main" xmlns="" id="{83725E3D-C126-0F4B-BD60-DE335EF84B2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xmlns="" id="{ACD132E4-4425-4545-E272-67CDF643EC78}"/>
              </a:ext>
            </a:extLst>
          </p:cNvPr>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it-IT"/>
          </a:p>
        </p:txBody>
      </p:sp>
      <p:sp>
        <p:nvSpPr>
          <p:cNvPr id="3" name="TextBox 12">
            <a:extLst>
              <a:ext uri="{FF2B5EF4-FFF2-40B4-BE49-F238E27FC236}">
                <a16:creationId xmlns:a16="http://schemas.microsoft.com/office/drawing/2014/main" xmlns="" id="{DC99646B-5207-FAE5-B90F-632878A08F1A}"/>
              </a:ext>
            </a:extLst>
          </p:cNvPr>
          <p:cNvSpPr txBox="1"/>
          <p:nvPr/>
        </p:nvSpPr>
        <p:spPr>
          <a:xfrm>
            <a:off x="240531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dirty="0" smtClean="0">
                <a:solidFill>
                  <a:srgbClr val="231F20"/>
                </a:solidFill>
                <a:latin typeface="Oswald Bold"/>
                <a:ea typeface="Oswald Bold"/>
                <a:cs typeface="Oswald Bold"/>
                <a:sym typeface="Oswald Bold"/>
              </a:rPr>
              <a:t>PARAMETERS</a:t>
            </a:r>
            <a:endParaRPr lang="en-US" sz="9431" b="1" spc="924" dirty="0">
              <a:solidFill>
                <a:srgbClr val="231F20"/>
              </a:solidFill>
              <a:latin typeface="Oswald Bold"/>
              <a:ea typeface="Oswald Bold"/>
              <a:cs typeface="Oswald Bold"/>
              <a:sym typeface="Oswald Bold"/>
            </a:endParaRPr>
          </a:p>
        </p:txBody>
      </p:sp>
      <p:cxnSp>
        <p:nvCxnSpPr>
          <p:cNvPr id="4" name="Connettore diritto 3">
            <a:extLst>
              <a:ext uri="{FF2B5EF4-FFF2-40B4-BE49-F238E27FC236}">
                <a16:creationId xmlns:a16="http://schemas.microsoft.com/office/drawing/2014/main" xmlns="" id="{2EF4928A-2494-0CFB-51A6-2301827E67AB}"/>
              </a:ext>
            </a:extLst>
          </p:cNvPr>
          <p:cNvCxnSpPr>
            <a:cxnSpLocks/>
          </p:cNvCxnSpPr>
          <p:nvPr/>
        </p:nvCxnSpPr>
        <p:spPr>
          <a:xfrm>
            <a:off x="2057400" y="2999522"/>
            <a:ext cx="14554200" cy="0"/>
          </a:xfrm>
          <a:prstGeom prst="line">
            <a:avLst/>
          </a:prstGeom>
        </p:spPr>
        <p:style>
          <a:lnRef idx="1">
            <a:schemeClr val="dk1"/>
          </a:lnRef>
          <a:fillRef idx="0">
            <a:schemeClr val="dk1"/>
          </a:fillRef>
          <a:effectRef idx="0">
            <a:schemeClr val="dk1"/>
          </a:effectRef>
          <a:fontRef idx="minor">
            <a:schemeClr val="tx1"/>
          </a:fontRef>
        </p:style>
      </p:cxnSp>
      <p:sp>
        <p:nvSpPr>
          <p:cNvPr id="5" name="CasellaDiTesto 4">
            <a:extLst>
              <a:ext uri="{FF2B5EF4-FFF2-40B4-BE49-F238E27FC236}">
                <a16:creationId xmlns:a16="http://schemas.microsoft.com/office/drawing/2014/main" xmlns="" id="{CB58EDA3-B85C-2310-CF9D-EE7D0B3565A7}"/>
              </a:ext>
            </a:extLst>
          </p:cNvPr>
          <p:cNvSpPr txBox="1"/>
          <p:nvPr/>
        </p:nvSpPr>
        <p:spPr>
          <a:xfrm>
            <a:off x="1820950" y="1941988"/>
            <a:ext cx="15087600" cy="830997"/>
          </a:xfrm>
          <a:prstGeom prst="rect">
            <a:avLst/>
          </a:prstGeom>
          <a:noFill/>
        </p:spPr>
        <p:txBody>
          <a:bodyPr wrap="square" rtlCol="0">
            <a:spAutoFit/>
          </a:bodyPr>
          <a:lstStyle/>
          <a:p>
            <a:pPr algn="ctr"/>
            <a:r>
              <a:rPr lang="en-US" sz="2400" b="1" i="1" dirty="0" smtClean="0"/>
              <a:t>Parameters are </a:t>
            </a:r>
            <a:r>
              <a:rPr lang="en-US" sz="2400" b="1" i="1" dirty="0"/>
              <a:t>configurable values stored on a parameter server that nodes can access and modify. They are used for dynamic configuration of nodes and provide a way to store persistent data globally across the system.</a:t>
            </a:r>
            <a:endParaRPr lang="it-IT" sz="2400" b="1" i="1" dirty="0"/>
          </a:p>
        </p:txBody>
      </p:sp>
      <p:sp>
        <p:nvSpPr>
          <p:cNvPr id="10" name="Freeform 29">
            <a:extLst>
              <a:ext uri="{FF2B5EF4-FFF2-40B4-BE49-F238E27FC236}">
                <a16:creationId xmlns:a16="http://schemas.microsoft.com/office/drawing/2014/main" xmlns="" id="{3899F377-3619-1E72-FEDB-2703F2643400}"/>
              </a:ext>
            </a:extLst>
          </p:cNvPr>
          <p:cNvSpPr/>
          <p:nvPr/>
        </p:nvSpPr>
        <p:spPr>
          <a:xfrm rot="887923">
            <a:off x="-7010733" y="5776288"/>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it-IT" dirty="0"/>
          </a:p>
        </p:txBody>
      </p:sp>
      <p:sp>
        <p:nvSpPr>
          <p:cNvPr id="13" name="Rettangolo 12"/>
          <p:cNvSpPr/>
          <p:nvPr/>
        </p:nvSpPr>
        <p:spPr>
          <a:xfrm>
            <a:off x="2057400" y="3485495"/>
            <a:ext cx="9372600" cy="4401205"/>
          </a:xfrm>
          <a:prstGeom prst="rect">
            <a:avLst/>
          </a:prstGeom>
        </p:spPr>
        <p:txBody>
          <a:bodyPr wrap="square">
            <a:spAutoFit/>
          </a:bodyPr>
          <a:lstStyle/>
          <a:p>
            <a:pPr marL="342900" lvl="0" indent="-342900" fontAlgn="base">
              <a:spcBef>
                <a:spcPct val="0"/>
              </a:spcBef>
              <a:spcAft>
                <a:spcPct val="0"/>
              </a:spcAft>
              <a:buFont typeface="Arial" panose="020B0604020202020204" pitchFamily="34" charset="0"/>
              <a:buChar char="•"/>
            </a:pPr>
            <a:r>
              <a:rPr lang="it-IT" altLang="it-IT" sz="2000" b="1" dirty="0" err="1">
                <a:solidFill>
                  <a:prstClr val="black"/>
                </a:solidFill>
                <a:cs typeface="Arial" pitchFamily="34" charset="0"/>
              </a:rPr>
              <a:t>car_params.yaml</a:t>
            </a:r>
            <a:r>
              <a:rPr lang="it-IT" altLang="it-IT" sz="2000" b="1" dirty="0">
                <a:solidFill>
                  <a:prstClr val="black"/>
                </a:solidFill>
                <a:cs typeface="Arial" pitchFamily="34" charset="0"/>
              </a:rPr>
              <a:t>:</a:t>
            </a:r>
          </a:p>
          <a:p>
            <a:pPr lvl="0" fontAlgn="base">
              <a:spcBef>
                <a:spcPct val="0"/>
              </a:spcBef>
              <a:spcAft>
                <a:spcPct val="0"/>
              </a:spcAft>
            </a:pPr>
            <a:r>
              <a:rPr lang="it-IT" altLang="it-IT" sz="2000" dirty="0">
                <a:solidFill>
                  <a:prstClr val="black"/>
                </a:solidFill>
                <a:cs typeface="Arial" pitchFamily="34" charset="0"/>
              </a:rPr>
              <a:t>	</a:t>
            </a:r>
            <a:r>
              <a:rPr lang="it-IT" altLang="it-IT" sz="2000" b="1" dirty="0" err="1" smtClean="0">
                <a:solidFill>
                  <a:prstClr val="black"/>
                </a:solidFill>
                <a:cs typeface="Arial" pitchFamily="34" charset="0"/>
              </a:rPr>
              <a:t>linear_speed</a:t>
            </a:r>
            <a:r>
              <a:rPr lang="it-IT" altLang="it-IT" sz="2000" b="1" dirty="0">
                <a:solidFill>
                  <a:prstClr val="black"/>
                </a:solidFill>
                <a:cs typeface="Arial" pitchFamily="34" charset="0"/>
              </a:rPr>
              <a:t>:</a:t>
            </a:r>
            <a:r>
              <a:rPr lang="it-IT" altLang="it-IT" sz="2000" dirty="0">
                <a:solidFill>
                  <a:prstClr val="black"/>
                </a:solidFill>
                <a:cs typeface="Arial" pitchFamily="34" charset="0"/>
              </a:rPr>
              <a:t> Linear </a:t>
            </a:r>
            <a:r>
              <a:rPr lang="it-IT" altLang="it-IT" sz="2000" dirty="0" err="1">
                <a:solidFill>
                  <a:prstClr val="black"/>
                </a:solidFill>
                <a:cs typeface="Arial" pitchFamily="34" charset="0"/>
              </a:rPr>
              <a:t>speed</a:t>
            </a:r>
            <a:r>
              <a:rPr lang="it-IT" altLang="it-IT" sz="2000" dirty="0">
                <a:solidFill>
                  <a:prstClr val="black"/>
                </a:solidFill>
                <a:cs typeface="Arial" pitchFamily="34" charset="0"/>
              </a:rPr>
              <a:t> of the robot (0.3 m/s).</a:t>
            </a:r>
          </a:p>
          <a:p>
            <a:pPr lvl="0" fontAlgn="base">
              <a:spcBef>
                <a:spcPct val="0"/>
              </a:spcBef>
              <a:spcAft>
                <a:spcPct val="0"/>
              </a:spcAft>
            </a:pPr>
            <a:r>
              <a:rPr lang="it-IT" altLang="it-IT" sz="2000" dirty="0">
                <a:solidFill>
                  <a:prstClr val="black"/>
                </a:solidFill>
                <a:cs typeface="Arial" pitchFamily="34" charset="0"/>
              </a:rPr>
              <a:t>	</a:t>
            </a:r>
            <a:r>
              <a:rPr lang="it-IT" altLang="it-IT" sz="2000" b="1" dirty="0" err="1" smtClean="0">
                <a:solidFill>
                  <a:prstClr val="black"/>
                </a:solidFill>
                <a:cs typeface="Arial" pitchFamily="34" charset="0"/>
              </a:rPr>
              <a:t>angular_speed</a:t>
            </a:r>
            <a:r>
              <a:rPr lang="it-IT" altLang="it-IT" sz="2000" b="1" dirty="0">
                <a:solidFill>
                  <a:prstClr val="black"/>
                </a:solidFill>
                <a:cs typeface="Arial" pitchFamily="34" charset="0"/>
              </a:rPr>
              <a:t>: </a:t>
            </a:r>
            <a:r>
              <a:rPr lang="it-IT" altLang="it-IT" sz="2000" dirty="0" err="1">
                <a:solidFill>
                  <a:prstClr val="black"/>
                </a:solidFill>
                <a:cs typeface="Arial" pitchFamily="34" charset="0"/>
              </a:rPr>
              <a:t>Angular</a:t>
            </a:r>
            <a:r>
              <a:rPr lang="it-IT" altLang="it-IT" sz="2000" dirty="0">
                <a:solidFill>
                  <a:prstClr val="black"/>
                </a:solidFill>
                <a:cs typeface="Arial" pitchFamily="34" charset="0"/>
              </a:rPr>
              <a:t> </a:t>
            </a:r>
            <a:r>
              <a:rPr lang="it-IT" altLang="it-IT" sz="2000" dirty="0" err="1">
                <a:solidFill>
                  <a:prstClr val="black"/>
                </a:solidFill>
                <a:cs typeface="Arial" pitchFamily="34" charset="0"/>
              </a:rPr>
              <a:t>speed</a:t>
            </a:r>
            <a:r>
              <a:rPr lang="it-IT" altLang="it-IT" sz="2000" dirty="0">
                <a:solidFill>
                  <a:prstClr val="black"/>
                </a:solidFill>
                <a:cs typeface="Arial" pitchFamily="34" charset="0"/>
              </a:rPr>
              <a:t> of the robot (0.5 </a:t>
            </a:r>
            <a:r>
              <a:rPr lang="it-IT" altLang="it-IT" sz="2000" dirty="0" err="1">
                <a:solidFill>
                  <a:prstClr val="black"/>
                </a:solidFill>
                <a:cs typeface="Arial" pitchFamily="34" charset="0"/>
              </a:rPr>
              <a:t>rad</a:t>
            </a:r>
            <a:r>
              <a:rPr lang="it-IT" altLang="it-IT" sz="2000" dirty="0">
                <a:solidFill>
                  <a:prstClr val="black"/>
                </a:solidFill>
                <a:cs typeface="Arial" pitchFamily="34" charset="0"/>
              </a:rPr>
              <a:t>/s</a:t>
            </a:r>
            <a:r>
              <a:rPr lang="it-IT" altLang="it-IT" sz="2000" dirty="0" smtClean="0">
                <a:solidFill>
                  <a:prstClr val="black"/>
                </a:solidFill>
                <a:cs typeface="Arial" pitchFamily="34" charset="0"/>
              </a:rPr>
              <a:t>).</a:t>
            </a:r>
          </a:p>
          <a:p>
            <a:pPr lvl="0" fontAlgn="base">
              <a:spcBef>
                <a:spcPct val="0"/>
              </a:spcBef>
              <a:spcAft>
                <a:spcPct val="0"/>
              </a:spcAft>
            </a:pPr>
            <a:r>
              <a:rPr lang="it-IT" altLang="it-IT" sz="2000" dirty="0">
                <a:solidFill>
                  <a:prstClr val="black"/>
                </a:solidFill>
                <a:cs typeface="Arial" pitchFamily="34" charset="0"/>
              </a:rPr>
              <a:t>	</a:t>
            </a:r>
            <a:endParaRPr lang="it-IT" altLang="it-IT" sz="2000" dirty="0" smtClean="0">
              <a:solidFill>
                <a:prstClr val="black"/>
              </a:solidFill>
              <a:cs typeface="Arial" pitchFamily="34" charset="0"/>
            </a:endParaRPr>
          </a:p>
          <a:p>
            <a:pPr lvl="0" fontAlgn="base">
              <a:spcBef>
                <a:spcPct val="0"/>
              </a:spcBef>
              <a:spcAft>
                <a:spcPct val="0"/>
              </a:spcAft>
            </a:pPr>
            <a:r>
              <a:rPr lang="it-IT" altLang="it-IT" sz="2000" b="1" dirty="0">
                <a:solidFill>
                  <a:prstClr val="black"/>
                </a:solidFill>
                <a:cs typeface="Arial" pitchFamily="34" charset="0"/>
              </a:rPr>
              <a:t>	</a:t>
            </a:r>
            <a:r>
              <a:rPr lang="it-IT" altLang="it-IT" sz="2000" b="1" dirty="0" err="1" smtClean="0">
                <a:solidFill>
                  <a:prstClr val="black"/>
                </a:solidFill>
                <a:cs typeface="Arial" pitchFamily="34" charset="0"/>
              </a:rPr>
              <a:t>kp_angular</a:t>
            </a:r>
            <a:r>
              <a:rPr lang="it-IT" altLang="it-IT" sz="2000" b="1" dirty="0">
                <a:solidFill>
                  <a:prstClr val="black"/>
                </a:solidFill>
                <a:cs typeface="Arial" pitchFamily="34" charset="0"/>
              </a:rPr>
              <a:t>: </a:t>
            </a:r>
            <a:r>
              <a:rPr lang="it-IT" altLang="it-IT" sz="2000" dirty="0" err="1">
                <a:solidFill>
                  <a:prstClr val="black"/>
                </a:solidFill>
                <a:cs typeface="Arial" pitchFamily="34" charset="0"/>
              </a:rPr>
              <a:t>Proportional</a:t>
            </a:r>
            <a:r>
              <a:rPr lang="it-IT" altLang="it-IT" sz="2000" dirty="0">
                <a:solidFill>
                  <a:prstClr val="black"/>
                </a:solidFill>
                <a:cs typeface="Arial" pitchFamily="34" charset="0"/>
              </a:rPr>
              <a:t> gain for </a:t>
            </a:r>
            <a:r>
              <a:rPr lang="it-IT" altLang="it-IT" sz="2000" dirty="0" err="1">
                <a:solidFill>
                  <a:prstClr val="black"/>
                </a:solidFill>
                <a:cs typeface="Arial" pitchFamily="34" charset="0"/>
              </a:rPr>
              <a:t>angular</a:t>
            </a:r>
            <a:r>
              <a:rPr lang="it-IT" altLang="it-IT" sz="2000" dirty="0">
                <a:solidFill>
                  <a:prstClr val="black"/>
                </a:solidFill>
                <a:cs typeface="Arial" pitchFamily="34" charset="0"/>
              </a:rPr>
              <a:t> control (1.0).</a:t>
            </a:r>
          </a:p>
          <a:p>
            <a:pPr lvl="0" fontAlgn="base">
              <a:spcBef>
                <a:spcPct val="0"/>
              </a:spcBef>
              <a:spcAft>
                <a:spcPct val="0"/>
              </a:spcAft>
            </a:pPr>
            <a:r>
              <a:rPr lang="it-IT" altLang="it-IT" sz="2000" dirty="0">
                <a:solidFill>
                  <a:prstClr val="black"/>
                </a:solidFill>
                <a:cs typeface="Arial" pitchFamily="34" charset="0"/>
              </a:rPr>
              <a:t>	</a:t>
            </a:r>
            <a:r>
              <a:rPr lang="it-IT" altLang="it-IT" sz="2000" b="1" dirty="0" err="1" smtClean="0">
                <a:solidFill>
                  <a:prstClr val="black"/>
                </a:solidFill>
                <a:cs typeface="Arial" pitchFamily="34" charset="0"/>
              </a:rPr>
              <a:t>ki_angular</a:t>
            </a:r>
            <a:r>
              <a:rPr lang="it-IT" altLang="it-IT" sz="2000" b="1" dirty="0">
                <a:solidFill>
                  <a:prstClr val="black"/>
                </a:solidFill>
                <a:cs typeface="Arial" pitchFamily="34" charset="0"/>
              </a:rPr>
              <a:t>: </a:t>
            </a:r>
            <a:r>
              <a:rPr lang="it-IT" altLang="it-IT" sz="2000" dirty="0" err="1">
                <a:solidFill>
                  <a:prstClr val="black"/>
                </a:solidFill>
                <a:cs typeface="Arial" pitchFamily="34" charset="0"/>
              </a:rPr>
              <a:t>Integral</a:t>
            </a:r>
            <a:r>
              <a:rPr lang="it-IT" altLang="it-IT" sz="2000" dirty="0">
                <a:solidFill>
                  <a:prstClr val="black"/>
                </a:solidFill>
                <a:cs typeface="Arial" pitchFamily="34" charset="0"/>
              </a:rPr>
              <a:t> gain for </a:t>
            </a:r>
            <a:r>
              <a:rPr lang="it-IT" altLang="it-IT" sz="2000" dirty="0" err="1">
                <a:solidFill>
                  <a:prstClr val="black"/>
                </a:solidFill>
                <a:cs typeface="Arial" pitchFamily="34" charset="0"/>
              </a:rPr>
              <a:t>angular</a:t>
            </a:r>
            <a:r>
              <a:rPr lang="it-IT" altLang="it-IT" sz="2000" dirty="0">
                <a:solidFill>
                  <a:prstClr val="black"/>
                </a:solidFill>
                <a:cs typeface="Arial" pitchFamily="34" charset="0"/>
              </a:rPr>
              <a:t> control (0.0).</a:t>
            </a:r>
          </a:p>
          <a:p>
            <a:pPr lvl="0" fontAlgn="base">
              <a:spcBef>
                <a:spcPct val="0"/>
              </a:spcBef>
              <a:spcAft>
                <a:spcPct val="0"/>
              </a:spcAft>
            </a:pPr>
            <a:r>
              <a:rPr lang="it-IT" altLang="it-IT" sz="2000" dirty="0">
                <a:solidFill>
                  <a:prstClr val="black"/>
                </a:solidFill>
                <a:cs typeface="Arial" pitchFamily="34" charset="0"/>
              </a:rPr>
              <a:t>	</a:t>
            </a:r>
            <a:r>
              <a:rPr lang="it-IT" altLang="it-IT" sz="2000" b="1" dirty="0" err="1" smtClean="0">
                <a:solidFill>
                  <a:prstClr val="black"/>
                </a:solidFill>
                <a:cs typeface="Arial" pitchFamily="34" charset="0"/>
              </a:rPr>
              <a:t>kd_angular</a:t>
            </a:r>
            <a:r>
              <a:rPr lang="it-IT" altLang="it-IT" sz="2000" b="1" dirty="0">
                <a:solidFill>
                  <a:prstClr val="black"/>
                </a:solidFill>
                <a:cs typeface="Arial" pitchFamily="34" charset="0"/>
              </a:rPr>
              <a:t>: </a:t>
            </a:r>
            <a:r>
              <a:rPr lang="it-IT" altLang="it-IT" sz="2000" dirty="0">
                <a:solidFill>
                  <a:prstClr val="black"/>
                </a:solidFill>
                <a:cs typeface="Arial" pitchFamily="34" charset="0"/>
              </a:rPr>
              <a:t>Derivative gain for </a:t>
            </a:r>
            <a:r>
              <a:rPr lang="it-IT" altLang="it-IT" sz="2000" dirty="0" err="1">
                <a:solidFill>
                  <a:prstClr val="black"/>
                </a:solidFill>
                <a:cs typeface="Arial" pitchFamily="34" charset="0"/>
              </a:rPr>
              <a:t>angular</a:t>
            </a:r>
            <a:r>
              <a:rPr lang="it-IT" altLang="it-IT" sz="2000" dirty="0">
                <a:solidFill>
                  <a:prstClr val="black"/>
                </a:solidFill>
                <a:cs typeface="Arial" pitchFamily="34" charset="0"/>
              </a:rPr>
              <a:t> control (0.5).</a:t>
            </a:r>
          </a:p>
          <a:p>
            <a:pPr lvl="0" fontAlgn="base">
              <a:spcBef>
                <a:spcPct val="0"/>
              </a:spcBef>
              <a:spcAft>
                <a:spcPct val="0"/>
              </a:spcAft>
            </a:pPr>
            <a:endParaRPr lang="it-IT" altLang="it-IT" sz="2000" dirty="0" smtClean="0">
              <a:solidFill>
                <a:prstClr val="black"/>
              </a:solidFill>
              <a:cs typeface="Arial" pitchFamily="34" charset="0"/>
            </a:endParaRPr>
          </a:p>
          <a:p>
            <a:pPr lvl="0" fontAlgn="base">
              <a:spcBef>
                <a:spcPct val="0"/>
              </a:spcBef>
              <a:spcAft>
                <a:spcPct val="0"/>
              </a:spcAft>
            </a:pPr>
            <a:r>
              <a:rPr lang="it-IT" altLang="it-IT" sz="2000" dirty="0">
                <a:solidFill>
                  <a:prstClr val="black"/>
                </a:solidFill>
                <a:cs typeface="Arial" pitchFamily="34" charset="0"/>
              </a:rPr>
              <a:t>	</a:t>
            </a:r>
            <a:r>
              <a:rPr lang="it-IT" altLang="it-IT" sz="2000" b="1" dirty="0" err="1" smtClean="0">
                <a:solidFill>
                  <a:prstClr val="black"/>
                </a:solidFill>
                <a:cs typeface="Arial" pitchFamily="34" charset="0"/>
              </a:rPr>
              <a:t>front_angle_width</a:t>
            </a:r>
            <a:r>
              <a:rPr lang="it-IT" altLang="it-IT" sz="2000" b="1" dirty="0">
                <a:solidFill>
                  <a:prstClr val="black"/>
                </a:solidFill>
                <a:cs typeface="Arial" pitchFamily="34" charset="0"/>
              </a:rPr>
              <a:t>: </a:t>
            </a:r>
            <a:r>
              <a:rPr lang="it-IT" altLang="it-IT" sz="2000" dirty="0">
                <a:solidFill>
                  <a:prstClr val="black"/>
                </a:solidFill>
                <a:cs typeface="Arial" pitchFamily="34" charset="0"/>
              </a:rPr>
              <a:t>Angle </a:t>
            </a:r>
            <a:r>
              <a:rPr lang="it-IT" altLang="it-IT" sz="2000" dirty="0" err="1">
                <a:solidFill>
                  <a:prstClr val="black"/>
                </a:solidFill>
                <a:cs typeface="Arial" pitchFamily="34" charset="0"/>
              </a:rPr>
              <a:t>width</a:t>
            </a:r>
            <a:r>
              <a:rPr lang="it-IT" altLang="it-IT" sz="2000" dirty="0">
                <a:solidFill>
                  <a:prstClr val="black"/>
                </a:solidFill>
                <a:cs typeface="Arial" pitchFamily="34" charset="0"/>
              </a:rPr>
              <a:t> of the scanner (30°).</a:t>
            </a:r>
          </a:p>
          <a:p>
            <a:pPr lvl="0" fontAlgn="base">
              <a:spcBef>
                <a:spcPct val="0"/>
              </a:spcBef>
              <a:spcAft>
                <a:spcPct val="0"/>
              </a:spcAft>
            </a:pPr>
            <a:r>
              <a:rPr lang="it-IT" altLang="it-IT" sz="2000" dirty="0">
                <a:solidFill>
                  <a:prstClr val="black"/>
                </a:solidFill>
                <a:cs typeface="Arial" pitchFamily="34" charset="0"/>
              </a:rPr>
              <a:t>	</a:t>
            </a:r>
            <a:r>
              <a:rPr lang="it-IT" altLang="it-IT" sz="2000" b="1" dirty="0" err="1" smtClean="0">
                <a:solidFill>
                  <a:prstClr val="black"/>
                </a:solidFill>
                <a:cs typeface="Arial" pitchFamily="34" charset="0"/>
              </a:rPr>
              <a:t>obstacle_threshold</a:t>
            </a:r>
            <a:r>
              <a:rPr lang="it-IT" altLang="it-IT" sz="2000" b="1" dirty="0">
                <a:solidFill>
                  <a:prstClr val="black"/>
                </a:solidFill>
                <a:cs typeface="Arial" pitchFamily="34" charset="0"/>
              </a:rPr>
              <a:t>: </a:t>
            </a:r>
            <a:r>
              <a:rPr lang="it-IT" altLang="it-IT" sz="2000" dirty="0" err="1">
                <a:solidFill>
                  <a:prstClr val="black"/>
                </a:solidFill>
                <a:cs typeface="Arial" pitchFamily="34" charset="0"/>
              </a:rPr>
              <a:t>Threshold</a:t>
            </a:r>
            <a:r>
              <a:rPr lang="it-IT" altLang="it-IT" sz="2000" dirty="0">
                <a:solidFill>
                  <a:prstClr val="black"/>
                </a:solidFill>
                <a:cs typeface="Arial" pitchFamily="34" charset="0"/>
              </a:rPr>
              <a:t> </a:t>
            </a:r>
            <a:r>
              <a:rPr lang="it-IT" altLang="it-IT" sz="2000" dirty="0" err="1">
                <a:solidFill>
                  <a:prstClr val="black"/>
                </a:solidFill>
                <a:cs typeface="Arial" pitchFamily="34" charset="0"/>
              </a:rPr>
              <a:t>distance</a:t>
            </a:r>
            <a:r>
              <a:rPr lang="it-IT" altLang="it-IT" sz="2000" dirty="0">
                <a:solidFill>
                  <a:prstClr val="black"/>
                </a:solidFill>
                <a:cs typeface="Arial" pitchFamily="34" charset="0"/>
              </a:rPr>
              <a:t> for </a:t>
            </a:r>
            <a:r>
              <a:rPr lang="it-IT" altLang="it-IT" sz="2000" dirty="0" err="1">
                <a:solidFill>
                  <a:prstClr val="black"/>
                </a:solidFill>
                <a:cs typeface="Arial" pitchFamily="34" charset="0"/>
              </a:rPr>
              <a:t>detecting</a:t>
            </a:r>
            <a:r>
              <a:rPr lang="it-IT" altLang="it-IT" sz="2000" dirty="0">
                <a:solidFill>
                  <a:prstClr val="black"/>
                </a:solidFill>
                <a:cs typeface="Arial" pitchFamily="34" charset="0"/>
              </a:rPr>
              <a:t> </a:t>
            </a:r>
            <a:r>
              <a:rPr lang="it-IT" altLang="it-IT" sz="2000" dirty="0" err="1">
                <a:solidFill>
                  <a:prstClr val="black"/>
                </a:solidFill>
                <a:cs typeface="Arial" pitchFamily="34" charset="0"/>
              </a:rPr>
              <a:t>obstacles</a:t>
            </a:r>
            <a:r>
              <a:rPr lang="it-IT" altLang="it-IT" sz="2000" dirty="0">
                <a:solidFill>
                  <a:prstClr val="black"/>
                </a:solidFill>
                <a:cs typeface="Arial" pitchFamily="34" charset="0"/>
              </a:rPr>
              <a:t> (0.3 m).</a:t>
            </a:r>
          </a:p>
          <a:p>
            <a:pPr lvl="0" fontAlgn="base">
              <a:spcBef>
                <a:spcPct val="0"/>
              </a:spcBef>
              <a:spcAft>
                <a:spcPct val="0"/>
              </a:spcAft>
            </a:pPr>
            <a:r>
              <a:rPr lang="it-IT" altLang="it-IT" sz="2000" dirty="0">
                <a:solidFill>
                  <a:prstClr val="black"/>
                </a:solidFill>
                <a:cs typeface="Arial" pitchFamily="34" charset="0"/>
              </a:rPr>
              <a:t>	</a:t>
            </a:r>
            <a:r>
              <a:rPr lang="it-IT" altLang="it-IT" sz="2000" b="1" dirty="0" err="1" smtClean="0">
                <a:solidFill>
                  <a:prstClr val="black"/>
                </a:solidFill>
                <a:cs typeface="Arial" pitchFamily="34" charset="0"/>
              </a:rPr>
              <a:t>wall_follow_distance</a:t>
            </a:r>
            <a:r>
              <a:rPr lang="it-IT" altLang="it-IT" sz="2000" b="1" dirty="0">
                <a:solidFill>
                  <a:prstClr val="black"/>
                </a:solidFill>
                <a:cs typeface="Arial" pitchFamily="34" charset="0"/>
              </a:rPr>
              <a:t>: </a:t>
            </a:r>
            <a:r>
              <a:rPr lang="it-IT" altLang="it-IT" sz="2000" dirty="0" err="1">
                <a:solidFill>
                  <a:prstClr val="black"/>
                </a:solidFill>
                <a:cs typeface="Arial" pitchFamily="34" charset="0"/>
              </a:rPr>
              <a:t>Desired</a:t>
            </a:r>
            <a:r>
              <a:rPr lang="it-IT" altLang="it-IT" sz="2000" dirty="0">
                <a:solidFill>
                  <a:prstClr val="black"/>
                </a:solidFill>
                <a:cs typeface="Arial" pitchFamily="34" charset="0"/>
              </a:rPr>
              <a:t> </a:t>
            </a:r>
            <a:r>
              <a:rPr lang="it-IT" altLang="it-IT" sz="2000" dirty="0" err="1">
                <a:solidFill>
                  <a:prstClr val="black"/>
                </a:solidFill>
                <a:cs typeface="Arial" pitchFamily="34" charset="0"/>
              </a:rPr>
              <a:t>distance</a:t>
            </a:r>
            <a:r>
              <a:rPr lang="it-IT" altLang="it-IT" sz="2000" dirty="0">
                <a:solidFill>
                  <a:prstClr val="black"/>
                </a:solidFill>
                <a:cs typeface="Arial" pitchFamily="34" charset="0"/>
              </a:rPr>
              <a:t> for </a:t>
            </a:r>
            <a:r>
              <a:rPr lang="it-IT" altLang="it-IT" sz="2000" dirty="0" err="1">
                <a:solidFill>
                  <a:prstClr val="black"/>
                </a:solidFill>
                <a:cs typeface="Arial" pitchFamily="34" charset="0"/>
              </a:rPr>
              <a:t>wall</a:t>
            </a:r>
            <a:r>
              <a:rPr lang="it-IT" altLang="it-IT" sz="2000" dirty="0">
                <a:solidFill>
                  <a:prstClr val="black"/>
                </a:solidFill>
                <a:cs typeface="Arial" pitchFamily="34" charset="0"/>
              </a:rPr>
              <a:t> </a:t>
            </a:r>
            <a:r>
              <a:rPr lang="it-IT" altLang="it-IT" sz="2000" dirty="0" err="1">
                <a:solidFill>
                  <a:prstClr val="black"/>
                </a:solidFill>
                <a:cs typeface="Arial" pitchFamily="34" charset="0"/>
              </a:rPr>
              <a:t>following</a:t>
            </a:r>
            <a:r>
              <a:rPr lang="it-IT" altLang="it-IT" sz="2000" dirty="0">
                <a:solidFill>
                  <a:prstClr val="black"/>
                </a:solidFill>
                <a:cs typeface="Arial" pitchFamily="34" charset="0"/>
              </a:rPr>
              <a:t> (0.7 m).</a:t>
            </a:r>
          </a:p>
          <a:p>
            <a:pPr lvl="0" fontAlgn="base">
              <a:spcBef>
                <a:spcPct val="0"/>
              </a:spcBef>
              <a:spcAft>
                <a:spcPct val="0"/>
              </a:spcAft>
            </a:pPr>
            <a:endParaRPr lang="it-IT" altLang="it-IT" sz="2000" dirty="0">
              <a:solidFill>
                <a:prstClr val="black"/>
              </a:solidFill>
              <a:cs typeface="Arial" pitchFamily="34" charset="0"/>
            </a:endParaRPr>
          </a:p>
          <a:p>
            <a:pPr marL="342900" lvl="0" indent="-342900" fontAlgn="base">
              <a:spcBef>
                <a:spcPct val="0"/>
              </a:spcBef>
              <a:spcAft>
                <a:spcPct val="0"/>
              </a:spcAft>
              <a:buFont typeface="Arial" panose="020B0604020202020204" pitchFamily="34" charset="0"/>
              <a:buChar char="•"/>
            </a:pPr>
            <a:r>
              <a:rPr lang="it-IT" altLang="it-IT" sz="2000" b="1" dirty="0" err="1" smtClean="0">
                <a:solidFill>
                  <a:prstClr val="black"/>
                </a:solidFill>
                <a:cs typeface="Arial" pitchFamily="34" charset="0"/>
              </a:rPr>
              <a:t>secret_key.yaml</a:t>
            </a:r>
            <a:r>
              <a:rPr lang="it-IT" altLang="it-IT" sz="2000" b="1" dirty="0">
                <a:solidFill>
                  <a:prstClr val="black"/>
                </a:solidFill>
                <a:cs typeface="Arial" pitchFamily="34" charset="0"/>
              </a:rPr>
              <a:t>:</a:t>
            </a:r>
          </a:p>
          <a:p>
            <a:pPr lvl="0" fontAlgn="base">
              <a:spcBef>
                <a:spcPct val="0"/>
              </a:spcBef>
              <a:spcAft>
                <a:spcPct val="0"/>
              </a:spcAft>
            </a:pPr>
            <a:r>
              <a:rPr lang="it-IT" altLang="it-IT" sz="2000" dirty="0">
                <a:solidFill>
                  <a:prstClr val="black"/>
                </a:solidFill>
                <a:cs typeface="Arial" pitchFamily="34" charset="0"/>
              </a:rPr>
              <a:t>	</a:t>
            </a:r>
            <a:r>
              <a:rPr lang="it-IT" altLang="it-IT" sz="2000" b="1" dirty="0" err="1">
                <a:solidFill>
                  <a:prstClr val="black"/>
                </a:solidFill>
                <a:cs typeface="Arial" pitchFamily="34" charset="0"/>
              </a:rPr>
              <a:t>secret_key</a:t>
            </a:r>
            <a:r>
              <a:rPr lang="it-IT" altLang="it-IT" sz="2000" b="1" dirty="0">
                <a:solidFill>
                  <a:prstClr val="black"/>
                </a:solidFill>
                <a:cs typeface="Arial" pitchFamily="34" charset="0"/>
              </a:rPr>
              <a:t>: </a:t>
            </a:r>
            <a:r>
              <a:rPr lang="it-IT" altLang="it-IT" sz="2000" dirty="0">
                <a:solidFill>
                  <a:prstClr val="black"/>
                </a:solidFill>
                <a:cs typeface="Arial" pitchFamily="34" charset="0"/>
              </a:rPr>
              <a:t>A private </a:t>
            </a:r>
            <a:r>
              <a:rPr lang="it-IT" altLang="it-IT" sz="2000" dirty="0" err="1">
                <a:solidFill>
                  <a:prstClr val="black"/>
                </a:solidFill>
                <a:cs typeface="Arial" pitchFamily="34" charset="0"/>
              </a:rPr>
              <a:t>key</a:t>
            </a:r>
            <a:r>
              <a:rPr lang="it-IT" altLang="it-IT" sz="2000" dirty="0">
                <a:solidFill>
                  <a:prstClr val="black"/>
                </a:solidFill>
                <a:cs typeface="Arial" pitchFamily="34" charset="0"/>
              </a:rPr>
              <a:t> </a:t>
            </a:r>
            <a:r>
              <a:rPr lang="it-IT" altLang="it-IT" sz="2000" dirty="0" err="1">
                <a:solidFill>
                  <a:prstClr val="black"/>
                </a:solidFill>
                <a:cs typeface="Arial" pitchFamily="34" charset="0"/>
              </a:rPr>
              <a:t>used</a:t>
            </a:r>
            <a:r>
              <a:rPr lang="it-IT" altLang="it-IT" sz="2000" dirty="0">
                <a:solidFill>
                  <a:prstClr val="black"/>
                </a:solidFill>
                <a:cs typeface="Arial" pitchFamily="34" charset="0"/>
              </a:rPr>
              <a:t> for </a:t>
            </a:r>
            <a:r>
              <a:rPr lang="it-IT" altLang="it-IT" sz="2000" dirty="0" err="1">
                <a:solidFill>
                  <a:prstClr val="black"/>
                </a:solidFill>
                <a:cs typeface="Arial" pitchFamily="34" charset="0"/>
              </a:rPr>
              <a:t>secure</a:t>
            </a:r>
            <a:r>
              <a:rPr lang="it-IT" altLang="it-IT" sz="2000" dirty="0">
                <a:solidFill>
                  <a:prstClr val="black"/>
                </a:solidFill>
                <a:cs typeface="Arial" pitchFamily="34" charset="0"/>
              </a:rPr>
              <a:t> </a:t>
            </a:r>
            <a:r>
              <a:rPr lang="it-IT" altLang="it-IT" sz="2000" dirty="0" err="1" smtClean="0">
                <a:solidFill>
                  <a:prstClr val="black"/>
                </a:solidFill>
                <a:cs typeface="Arial" pitchFamily="34" charset="0"/>
              </a:rPr>
              <a:t>communication</a:t>
            </a:r>
            <a:r>
              <a:rPr lang="it-IT" altLang="it-IT" sz="2000" dirty="0" smtClean="0">
                <a:solidFill>
                  <a:prstClr val="black"/>
                </a:solidFill>
                <a:cs typeface="Arial" pitchFamily="34" charset="0"/>
              </a:rPr>
              <a:t>.</a:t>
            </a:r>
            <a:endParaRPr lang="it-IT" altLang="it-IT" sz="2000" dirty="0">
              <a:solidFill>
                <a:prstClr val="black"/>
              </a:solidFill>
              <a:cs typeface="Arial" pitchFamily="34" charset="0"/>
            </a:endParaRPr>
          </a:p>
        </p:txBody>
      </p:sp>
      <p:sp>
        <p:nvSpPr>
          <p:cNvPr id="14" name="Rettangolo 13"/>
          <p:cNvSpPr/>
          <p:nvPr/>
        </p:nvSpPr>
        <p:spPr>
          <a:xfrm>
            <a:off x="10363200" y="3495873"/>
            <a:ext cx="7239000" cy="3970318"/>
          </a:xfrm>
          <a:prstGeom prst="rect">
            <a:avLst/>
          </a:prstGeom>
        </p:spPr>
        <p:txBody>
          <a:bodyPr wrap="square">
            <a:spAutoFit/>
          </a:bodyPr>
          <a:lstStyle/>
          <a:p>
            <a:pPr marL="342900" lvl="0" indent="-342900" fontAlgn="base">
              <a:spcBef>
                <a:spcPct val="0"/>
              </a:spcBef>
              <a:spcAft>
                <a:spcPct val="0"/>
              </a:spcAft>
              <a:buFont typeface="Arial" panose="020B0604020202020204" pitchFamily="34" charset="0"/>
              <a:buChar char="•"/>
            </a:pPr>
            <a:r>
              <a:rPr lang="it-IT" altLang="it-IT" b="1" dirty="0" err="1">
                <a:solidFill>
                  <a:prstClr val="black"/>
                </a:solidFill>
                <a:cs typeface="Arial" pitchFamily="34" charset="0"/>
              </a:rPr>
              <a:t>start_params.yaml</a:t>
            </a:r>
            <a:r>
              <a:rPr lang="it-IT" altLang="it-IT" b="1" dirty="0">
                <a:solidFill>
                  <a:prstClr val="black"/>
                </a:solidFill>
                <a:cs typeface="Arial" pitchFamily="34" charset="0"/>
              </a:rPr>
              <a:t>:</a:t>
            </a:r>
          </a:p>
          <a:p>
            <a:pPr lvl="0" fontAlgn="base">
              <a:spcBef>
                <a:spcPct val="0"/>
              </a:spcBef>
              <a:spcAft>
                <a:spcPct val="0"/>
              </a:spcAft>
            </a:pPr>
            <a:r>
              <a:rPr lang="it-IT" altLang="it-IT" dirty="0">
                <a:solidFill>
                  <a:prstClr val="black"/>
                </a:solidFill>
                <a:cs typeface="Arial" pitchFamily="34" charset="0"/>
              </a:rPr>
              <a:t>	</a:t>
            </a:r>
            <a:r>
              <a:rPr lang="it-IT" altLang="it-IT" b="1" dirty="0" err="1">
                <a:solidFill>
                  <a:prstClr val="black"/>
                </a:solidFill>
                <a:cs typeface="Arial" pitchFamily="34" charset="0"/>
              </a:rPr>
              <a:t>initial_x</a:t>
            </a:r>
            <a:r>
              <a:rPr lang="it-IT" altLang="it-IT" b="1" dirty="0">
                <a:solidFill>
                  <a:prstClr val="black"/>
                </a:solidFill>
                <a:cs typeface="Arial" pitchFamily="34" charset="0"/>
              </a:rPr>
              <a:t>: </a:t>
            </a:r>
            <a:r>
              <a:rPr lang="it-IT" altLang="it-IT" dirty="0" err="1">
                <a:solidFill>
                  <a:prstClr val="black"/>
                </a:solidFill>
                <a:cs typeface="Arial" pitchFamily="34" charset="0"/>
              </a:rPr>
              <a:t>Initial</a:t>
            </a:r>
            <a:r>
              <a:rPr lang="it-IT" altLang="it-IT" dirty="0">
                <a:solidFill>
                  <a:prstClr val="black"/>
                </a:solidFill>
                <a:cs typeface="Arial" pitchFamily="34" charset="0"/>
              </a:rPr>
              <a:t> x-coordinate for </a:t>
            </a:r>
            <a:r>
              <a:rPr lang="it-IT" altLang="it-IT" dirty="0" err="1">
                <a:solidFill>
                  <a:prstClr val="black"/>
                </a:solidFill>
                <a:cs typeface="Arial" pitchFamily="34" charset="0"/>
              </a:rPr>
              <a:t>spawning</a:t>
            </a:r>
            <a:r>
              <a:rPr lang="it-IT" altLang="it-IT" dirty="0">
                <a:solidFill>
                  <a:prstClr val="black"/>
                </a:solidFill>
                <a:cs typeface="Arial" pitchFamily="34" charset="0"/>
              </a:rPr>
              <a:t> (0.0 m).</a:t>
            </a:r>
          </a:p>
          <a:p>
            <a:pPr lvl="0" fontAlgn="base">
              <a:spcBef>
                <a:spcPct val="0"/>
              </a:spcBef>
              <a:spcAft>
                <a:spcPct val="0"/>
              </a:spcAft>
            </a:pPr>
            <a:r>
              <a:rPr lang="it-IT" altLang="it-IT" dirty="0">
                <a:solidFill>
                  <a:prstClr val="black"/>
                </a:solidFill>
                <a:cs typeface="Arial" pitchFamily="34" charset="0"/>
              </a:rPr>
              <a:t>	</a:t>
            </a:r>
            <a:r>
              <a:rPr lang="it-IT" altLang="it-IT" b="1" dirty="0" err="1">
                <a:solidFill>
                  <a:prstClr val="black"/>
                </a:solidFill>
                <a:cs typeface="Arial" pitchFamily="34" charset="0"/>
              </a:rPr>
              <a:t>initial_y</a:t>
            </a:r>
            <a:r>
              <a:rPr lang="it-IT" altLang="it-IT" b="1" dirty="0">
                <a:solidFill>
                  <a:prstClr val="black"/>
                </a:solidFill>
                <a:cs typeface="Arial" pitchFamily="34" charset="0"/>
              </a:rPr>
              <a:t>: </a:t>
            </a:r>
            <a:r>
              <a:rPr lang="it-IT" altLang="it-IT" dirty="0" err="1">
                <a:solidFill>
                  <a:prstClr val="black"/>
                </a:solidFill>
                <a:cs typeface="Arial" pitchFamily="34" charset="0"/>
              </a:rPr>
              <a:t>Initial</a:t>
            </a:r>
            <a:r>
              <a:rPr lang="it-IT" altLang="it-IT" dirty="0">
                <a:solidFill>
                  <a:prstClr val="black"/>
                </a:solidFill>
                <a:cs typeface="Arial" pitchFamily="34" charset="0"/>
              </a:rPr>
              <a:t> y-coordinate for </a:t>
            </a:r>
            <a:r>
              <a:rPr lang="it-IT" altLang="it-IT" dirty="0" err="1">
                <a:solidFill>
                  <a:prstClr val="black"/>
                </a:solidFill>
                <a:cs typeface="Arial" pitchFamily="34" charset="0"/>
              </a:rPr>
              <a:t>spawning</a:t>
            </a:r>
            <a:r>
              <a:rPr lang="it-IT" altLang="it-IT" dirty="0">
                <a:solidFill>
                  <a:prstClr val="black"/>
                </a:solidFill>
                <a:cs typeface="Arial" pitchFamily="34" charset="0"/>
              </a:rPr>
              <a:t> (0.0 m).</a:t>
            </a:r>
          </a:p>
          <a:p>
            <a:pPr lvl="0" fontAlgn="base">
              <a:spcBef>
                <a:spcPct val="0"/>
              </a:spcBef>
              <a:spcAft>
                <a:spcPct val="0"/>
              </a:spcAft>
            </a:pPr>
            <a:r>
              <a:rPr lang="it-IT" altLang="it-IT" dirty="0">
                <a:solidFill>
                  <a:prstClr val="black"/>
                </a:solidFill>
                <a:cs typeface="Arial" pitchFamily="34" charset="0"/>
              </a:rPr>
              <a:t>	</a:t>
            </a:r>
            <a:r>
              <a:rPr lang="it-IT" altLang="it-IT" b="1" dirty="0" err="1">
                <a:solidFill>
                  <a:prstClr val="black"/>
                </a:solidFill>
                <a:cs typeface="Arial" pitchFamily="34" charset="0"/>
              </a:rPr>
              <a:t>initial_yaw</a:t>
            </a:r>
            <a:r>
              <a:rPr lang="it-IT" altLang="it-IT" b="1" dirty="0">
                <a:solidFill>
                  <a:prstClr val="black"/>
                </a:solidFill>
                <a:cs typeface="Arial" pitchFamily="34" charset="0"/>
              </a:rPr>
              <a:t>: </a:t>
            </a:r>
            <a:r>
              <a:rPr lang="it-IT" altLang="it-IT" dirty="0" err="1">
                <a:solidFill>
                  <a:prstClr val="black"/>
                </a:solidFill>
                <a:cs typeface="Arial" pitchFamily="34" charset="0"/>
              </a:rPr>
              <a:t>Initial</a:t>
            </a:r>
            <a:r>
              <a:rPr lang="it-IT" altLang="it-IT" dirty="0">
                <a:solidFill>
                  <a:prstClr val="black"/>
                </a:solidFill>
                <a:cs typeface="Arial" pitchFamily="34" charset="0"/>
              </a:rPr>
              <a:t> </a:t>
            </a:r>
            <a:r>
              <a:rPr lang="it-IT" altLang="it-IT" dirty="0" err="1">
                <a:solidFill>
                  <a:prstClr val="black"/>
                </a:solidFill>
                <a:cs typeface="Arial" pitchFamily="34" charset="0"/>
              </a:rPr>
              <a:t>orientation</a:t>
            </a:r>
            <a:r>
              <a:rPr lang="it-IT" altLang="it-IT" dirty="0">
                <a:solidFill>
                  <a:prstClr val="black"/>
                </a:solidFill>
                <a:cs typeface="Arial" pitchFamily="34" charset="0"/>
              </a:rPr>
              <a:t> (</a:t>
            </a:r>
            <a:r>
              <a:rPr lang="it-IT" altLang="it-IT" dirty="0" err="1">
                <a:solidFill>
                  <a:prstClr val="black"/>
                </a:solidFill>
                <a:cs typeface="Arial" pitchFamily="34" charset="0"/>
              </a:rPr>
              <a:t>yaw</a:t>
            </a:r>
            <a:r>
              <a:rPr lang="it-IT" altLang="it-IT" dirty="0">
                <a:solidFill>
                  <a:prstClr val="black"/>
                </a:solidFill>
                <a:cs typeface="Arial" pitchFamily="34" charset="0"/>
              </a:rPr>
              <a:t>) for </a:t>
            </a:r>
            <a:r>
              <a:rPr lang="it-IT" altLang="it-IT" dirty="0" err="1">
                <a:solidFill>
                  <a:prstClr val="black"/>
                </a:solidFill>
                <a:cs typeface="Arial" pitchFamily="34" charset="0"/>
              </a:rPr>
              <a:t>spawning</a:t>
            </a:r>
            <a:r>
              <a:rPr lang="it-IT" altLang="it-IT" dirty="0">
                <a:solidFill>
                  <a:prstClr val="black"/>
                </a:solidFill>
                <a:cs typeface="Arial" pitchFamily="34" charset="0"/>
              </a:rPr>
              <a:t> (0.0 </a:t>
            </a:r>
            <a:r>
              <a:rPr lang="it-IT" altLang="it-IT" dirty="0" err="1">
                <a:solidFill>
                  <a:prstClr val="black"/>
                </a:solidFill>
                <a:cs typeface="Arial" pitchFamily="34" charset="0"/>
              </a:rPr>
              <a:t>rad</a:t>
            </a:r>
            <a:r>
              <a:rPr lang="it-IT" altLang="it-IT" dirty="0" smtClean="0">
                <a:solidFill>
                  <a:prstClr val="black"/>
                </a:solidFill>
                <a:cs typeface="Arial" pitchFamily="34" charset="0"/>
              </a:rPr>
              <a:t>).</a:t>
            </a:r>
          </a:p>
          <a:p>
            <a:pPr lvl="0" fontAlgn="base">
              <a:spcBef>
                <a:spcPct val="0"/>
              </a:spcBef>
              <a:spcAft>
                <a:spcPct val="0"/>
              </a:spcAft>
            </a:pPr>
            <a:endParaRPr lang="en-US" b="1" dirty="0"/>
          </a:p>
          <a:p>
            <a:pPr marL="285750" indent="-285750">
              <a:buFont typeface="Arial" panose="020B0604020202020204" pitchFamily="34" charset="0"/>
              <a:buChar char="•"/>
            </a:pPr>
            <a:r>
              <a:rPr lang="en-US" b="1" dirty="0" err="1" smtClean="0"/>
              <a:t>world_bounds.yaml</a:t>
            </a:r>
            <a:r>
              <a:rPr lang="en-US" b="1" dirty="0"/>
              <a:t>:</a:t>
            </a:r>
          </a:p>
          <a:p>
            <a:r>
              <a:rPr lang="en-US" dirty="0"/>
              <a:t>	</a:t>
            </a:r>
            <a:r>
              <a:rPr lang="en-US" b="1" dirty="0" err="1" smtClean="0"/>
              <a:t>current_waypoint</a:t>
            </a:r>
            <a:r>
              <a:rPr lang="en-US" b="1" dirty="0"/>
              <a:t>: </a:t>
            </a:r>
            <a:r>
              <a:rPr lang="en-US" dirty="0"/>
              <a:t>Current robot waypoint ([0.0, 0.0]).</a:t>
            </a:r>
          </a:p>
          <a:p>
            <a:r>
              <a:rPr lang="en-US" dirty="0"/>
              <a:t>	</a:t>
            </a:r>
            <a:r>
              <a:rPr lang="en-US" b="1" dirty="0" err="1" smtClean="0"/>
              <a:t>last_waypoint</a:t>
            </a:r>
            <a:r>
              <a:rPr lang="en-US" b="1" dirty="0"/>
              <a:t>: </a:t>
            </a:r>
            <a:r>
              <a:rPr lang="en-US" dirty="0"/>
              <a:t>Last reached waypoint ([-1.0, -1.0]).</a:t>
            </a:r>
          </a:p>
          <a:p>
            <a:r>
              <a:rPr lang="en-US" dirty="0"/>
              <a:t>	</a:t>
            </a:r>
            <a:r>
              <a:rPr lang="en-US" b="1" dirty="0" err="1" smtClean="0"/>
              <a:t>next_waypoint</a:t>
            </a:r>
            <a:r>
              <a:rPr lang="en-US" b="1" dirty="0"/>
              <a:t>: </a:t>
            </a:r>
            <a:r>
              <a:rPr lang="en-US" dirty="0"/>
              <a:t>Next target waypoint ([2.0, 1.5]).</a:t>
            </a:r>
          </a:p>
          <a:p>
            <a:r>
              <a:rPr lang="en-US" dirty="0"/>
              <a:t>	</a:t>
            </a:r>
            <a:r>
              <a:rPr lang="en-US" b="1" dirty="0" err="1" smtClean="0"/>
              <a:t>alignment_tolerance</a:t>
            </a:r>
            <a:r>
              <a:rPr lang="en-US" b="1" dirty="0"/>
              <a:t>: </a:t>
            </a:r>
            <a:r>
              <a:rPr lang="en-US" dirty="0"/>
              <a:t>Tolerance for waypoint alignment (0.2 m).</a:t>
            </a:r>
          </a:p>
          <a:p>
            <a:r>
              <a:rPr lang="en-US" dirty="0"/>
              <a:t>	</a:t>
            </a:r>
            <a:r>
              <a:rPr lang="en-US" b="1" dirty="0" err="1" smtClean="0"/>
              <a:t>arrival_threshold</a:t>
            </a:r>
            <a:r>
              <a:rPr lang="en-US" b="1" dirty="0"/>
              <a:t>: </a:t>
            </a:r>
            <a:r>
              <a:rPr lang="en-US" dirty="0"/>
              <a:t>Threshold for arrival at a waypoint (0.3 m</a:t>
            </a:r>
            <a:r>
              <a:rPr lang="en-US" dirty="0" smtClean="0"/>
              <a:t>).</a:t>
            </a:r>
          </a:p>
          <a:p>
            <a:endParaRPr lang="en-US" dirty="0"/>
          </a:p>
          <a:p>
            <a:r>
              <a:rPr lang="en-US" dirty="0"/>
              <a:t>	</a:t>
            </a:r>
            <a:r>
              <a:rPr lang="en-US" b="1" dirty="0" err="1" smtClean="0"/>
              <a:t>x_min</a:t>
            </a:r>
            <a:r>
              <a:rPr lang="en-US" b="1" dirty="0"/>
              <a:t>, </a:t>
            </a:r>
            <a:r>
              <a:rPr lang="en-US" b="1" dirty="0" err="1"/>
              <a:t>x_max</a:t>
            </a:r>
            <a:r>
              <a:rPr lang="en-US" b="1" dirty="0"/>
              <a:t>: </a:t>
            </a:r>
            <a:r>
              <a:rPr lang="en-US" dirty="0"/>
              <a:t>X-axis world boundaries (-3.3 to 3.3).</a:t>
            </a:r>
          </a:p>
          <a:p>
            <a:r>
              <a:rPr lang="en-US" dirty="0"/>
              <a:t>	</a:t>
            </a:r>
            <a:r>
              <a:rPr lang="en-US" b="1" dirty="0" err="1" smtClean="0"/>
              <a:t>y_min</a:t>
            </a:r>
            <a:r>
              <a:rPr lang="en-US" b="1" dirty="0"/>
              <a:t>, </a:t>
            </a:r>
            <a:r>
              <a:rPr lang="en-US" b="1" dirty="0" err="1"/>
              <a:t>y_max</a:t>
            </a:r>
            <a:r>
              <a:rPr lang="en-US" b="1" dirty="0"/>
              <a:t>: </a:t>
            </a:r>
            <a:r>
              <a:rPr lang="en-US" dirty="0"/>
              <a:t>Y-axis world boundaries (-3.3 to 3.3).</a:t>
            </a:r>
          </a:p>
        </p:txBody>
      </p:sp>
      <p:sp>
        <p:nvSpPr>
          <p:cNvPr id="15" name="CasellaDiTesto 14"/>
          <p:cNvSpPr txBox="1"/>
          <p:nvPr/>
        </p:nvSpPr>
        <p:spPr>
          <a:xfrm>
            <a:off x="7137837" y="8507968"/>
            <a:ext cx="4152900" cy="369332"/>
          </a:xfrm>
          <a:prstGeom prst="rect">
            <a:avLst/>
          </a:prstGeom>
          <a:noFill/>
        </p:spPr>
        <p:txBody>
          <a:bodyPr wrap="square" rtlCol="0">
            <a:spAutoFit/>
          </a:bodyPr>
          <a:lstStyle/>
          <a:p>
            <a:pPr algn="ctr"/>
            <a:r>
              <a:rPr lang="it-IT" b="1" i="1" dirty="0" smtClean="0"/>
              <a:t>«some </a:t>
            </a:r>
            <a:r>
              <a:rPr lang="it-IT" b="1" i="1" dirty="0" err="1"/>
              <a:t>parameters</a:t>
            </a:r>
            <a:r>
              <a:rPr lang="it-IT" b="1" i="1" dirty="0"/>
              <a:t> are </a:t>
            </a:r>
            <a:r>
              <a:rPr lang="it-IT" b="1" i="1" dirty="0" err="1" smtClean="0"/>
              <a:t>implicit</a:t>
            </a:r>
            <a:r>
              <a:rPr lang="it-IT" b="1" i="1" dirty="0" smtClean="0"/>
              <a:t>»</a:t>
            </a:r>
            <a:endParaRPr lang="it-IT" b="1" i="1" dirty="0"/>
          </a:p>
        </p:txBody>
      </p:sp>
    </p:spTree>
    <p:extLst>
      <p:ext uri="{BB962C8B-B14F-4D97-AF65-F5344CB8AC3E}">
        <p14:creationId xmlns:p14="http://schemas.microsoft.com/office/powerpoint/2010/main" val="284480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
                                            <p:txEl>
                                              <p:pRg st="10" end="1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
                                            <p:txEl>
                                              <p:pRg st="12" end="1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a:extLst>
            <a:ext uri="{FF2B5EF4-FFF2-40B4-BE49-F238E27FC236}">
              <a16:creationId xmlns:a16="http://schemas.microsoft.com/office/drawing/2014/main" xmlns="" id="{82FEA75E-89A6-5DE7-26D4-EFF5FF95331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xmlns="" id="{D0D2A263-D84B-9124-F210-84443B2D89B6}"/>
              </a:ext>
            </a:extLst>
          </p:cNvPr>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r>
              <a:rPr lang="en-US"/>
              <a:t>The graph provides a visual representation of the ROS system, showing active nodes, topics, and their interconnections. It helps in understanding data flow, debugging, and optimizing communication.</a:t>
            </a:r>
            <a:endParaRPr lang="it-IT"/>
          </a:p>
        </p:txBody>
      </p:sp>
      <p:sp>
        <p:nvSpPr>
          <p:cNvPr id="3" name="TextBox 12">
            <a:extLst>
              <a:ext uri="{FF2B5EF4-FFF2-40B4-BE49-F238E27FC236}">
                <a16:creationId xmlns:a16="http://schemas.microsoft.com/office/drawing/2014/main" xmlns="" id="{4C8C30E2-04B8-FB66-50C4-81588124C150}"/>
              </a:ext>
            </a:extLst>
          </p:cNvPr>
          <p:cNvSpPr txBox="1"/>
          <p:nvPr/>
        </p:nvSpPr>
        <p:spPr>
          <a:xfrm>
            <a:off x="240531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dirty="0">
                <a:solidFill>
                  <a:srgbClr val="231F20"/>
                </a:solidFill>
                <a:latin typeface="Oswald Bold"/>
                <a:ea typeface="Oswald Bold"/>
                <a:cs typeface="Oswald Bold"/>
                <a:sym typeface="Oswald Bold"/>
              </a:rPr>
              <a:t>Graph</a:t>
            </a:r>
          </a:p>
        </p:txBody>
      </p:sp>
      <p:cxnSp>
        <p:nvCxnSpPr>
          <p:cNvPr id="4" name="Connettore diritto 3">
            <a:extLst>
              <a:ext uri="{FF2B5EF4-FFF2-40B4-BE49-F238E27FC236}">
                <a16:creationId xmlns:a16="http://schemas.microsoft.com/office/drawing/2014/main" xmlns="" id="{FD0EFE6C-CDE8-0F31-4649-1BC24322CAD8}"/>
              </a:ext>
            </a:extLst>
          </p:cNvPr>
          <p:cNvCxnSpPr>
            <a:cxnSpLocks/>
          </p:cNvCxnSpPr>
          <p:nvPr/>
        </p:nvCxnSpPr>
        <p:spPr>
          <a:xfrm>
            <a:off x="2057400" y="2999522"/>
            <a:ext cx="14554200" cy="0"/>
          </a:xfrm>
          <a:prstGeom prst="line">
            <a:avLst/>
          </a:prstGeom>
        </p:spPr>
        <p:style>
          <a:lnRef idx="1">
            <a:schemeClr val="dk1"/>
          </a:lnRef>
          <a:fillRef idx="0">
            <a:schemeClr val="dk1"/>
          </a:fillRef>
          <a:effectRef idx="0">
            <a:schemeClr val="dk1"/>
          </a:effectRef>
          <a:fontRef idx="minor">
            <a:schemeClr val="tx1"/>
          </a:fontRef>
        </p:style>
      </p:cxnSp>
      <p:sp>
        <p:nvSpPr>
          <p:cNvPr id="6" name="Freeform 29">
            <a:extLst>
              <a:ext uri="{FF2B5EF4-FFF2-40B4-BE49-F238E27FC236}">
                <a16:creationId xmlns:a16="http://schemas.microsoft.com/office/drawing/2014/main" xmlns="" id="{F85AEEF7-173E-4D8B-B676-AF36844C49A0}"/>
              </a:ext>
            </a:extLst>
          </p:cNvPr>
          <p:cNvSpPr/>
          <p:nvPr/>
        </p:nvSpPr>
        <p:spPr>
          <a:xfrm rot="887923">
            <a:off x="-7010733" y="5776288"/>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it-IT"/>
          </a:p>
        </p:txBody>
      </p:sp>
      <p:sp>
        <p:nvSpPr>
          <p:cNvPr id="9" name="CasellaDiTesto 8">
            <a:extLst>
              <a:ext uri="{FF2B5EF4-FFF2-40B4-BE49-F238E27FC236}">
                <a16:creationId xmlns:a16="http://schemas.microsoft.com/office/drawing/2014/main" xmlns="" id="{E84F7AD9-076C-2775-AD67-671132C59B63}"/>
              </a:ext>
            </a:extLst>
          </p:cNvPr>
          <p:cNvSpPr txBox="1"/>
          <p:nvPr/>
        </p:nvSpPr>
        <p:spPr>
          <a:xfrm>
            <a:off x="1820950" y="1941988"/>
            <a:ext cx="15087600" cy="830997"/>
          </a:xfrm>
          <a:prstGeom prst="rect">
            <a:avLst/>
          </a:prstGeom>
          <a:noFill/>
        </p:spPr>
        <p:txBody>
          <a:bodyPr wrap="square" rtlCol="0">
            <a:spAutoFit/>
          </a:bodyPr>
          <a:lstStyle/>
          <a:p>
            <a:pPr algn="ctr"/>
            <a:r>
              <a:rPr lang="en-US" sz="2400" b="1" i="1" dirty="0"/>
              <a:t>The graph provides a visual representation of the ROS system, showing active nodes, topics, and their interconnections. It helps in understanding data flow, debugging, and optimizing communication.</a:t>
            </a:r>
            <a:endParaRPr lang="it-IT" sz="2400" b="1" i="1" dirty="0"/>
          </a:p>
        </p:txBody>
      </p:sp>
      <p:pic>
        <p:nvPicPr>
          <p:cNvPr id="11" name="Immagine 10">
            <a:extLst>
              <a:ext uri="{FF2B5EF4-FFF2-40B4-BE49-F238E27FC236}">
                <a16:creationId xmlns:a16="http://schemas.microsoft.com/office/drawing/2014/main" xmlns="" id="{367B737E-3325-DC89-D774-3544D8DAC0CB}"/>
              </a:ext>
            </a:extLst>
          </p:cNvPr>
          <p:cNvPicPr>
            <a:picLocks noChangeAspect="1"/>
          </p:cNvPicPr>
          <p:nvPr/>
        </p:nvPicPr>
        <p:blipFill>
          <a:blip r:embed="rId5"/>
          <a:stretch>
            <a:fillRect/>
          </a:stretch>
        </p:blipFill>
        <p:spPr>
          <a:xfrm>
            <a:off x="3657525" y="6991350"/>
            <a:ext cx="11113523" cy="2800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CasellaDiTesto 11">
            <a:extLst>
              <a:ext uri="{FF2B5EF4-FFF2-40B4-BE49-F238E27FC236}">
                <a16:creationId xmlns:a16="http://schemas.microsoft.com/office/drawing/2014/main" xmlns="" id="{558D3132-070F-FF38-2997-88C1F91AD083}"/>
              </a:ext>
            </a:extLst>
          </p:cNvPr>
          <p:cNvSpPr txBox="1"/>
          <p:nvPr/>
        </p:nvSpPr>
        <p:spPr>
          <a:xfrm>
            <a:off x="8494943" y="6580146"/>
            <a:ext cx="1298112" cy="369332"/>
          </a:xfrm>
          <a:prstGeom prst="rect">
            <a:avLst/>
          </a:prstGeom>
          <a:noFill/>
        </p:spPr>
        <p:txBody>
          <a:bodyPr wrap="none" rtlCol="0">
            <a:spAutoFit/>
          </a:bodyPr>
          <a:lstStyle/>
          <a:p>
            <a:r>
              <a:rPr lang="it-IT" b="1" i="1" dirty="0" err="1"/>
              <a:t>Autonomus</a:t>
            </a:r>
            <a:endParaRPr lang="it-IT" b="1" i="1" dirty="0"/>
          </a:p>
        </p:txBody>
      </p:sp>
      <p:pic>
        <p:nvPicPr>
          <p:cNvPr id="14" name="Immagine 13">
            <a:extLst>
              <a:ext uri="{FF2B5EF4-FFF2-40B4-BE49-F238E27FC236}">
                <a16:creationId xmlns:a16="http://schemas.microsoft.com/office/drawing/2014/main" xmlns="" id="{3A9F7628-A07E-3A31-7462-15614E123E8D}"/>
              </a:ext>
            </a:extLst>
          </p:cNvPr>
          <p:cNvPicPr>
            <a:picLocks noChangeAspect="1"/>
          </p:cNvPicPr>
          <p:nvPr/>
        </p:nvPicPr>
        <p:blipFill>
          <a:blip r:embed="rId6"/>
          <a:stretch>
            <a:fillRect/>
          </a:stretch>
        </p:blipFill>
        <p:spPr>
          <a:xfrm>
            <a:off x="3587238" y="3506255"/>
            <a:ext cx="11113523" cy="28003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CasellaDiTesto 14">
            <a:extLst>
              <a:ext uri="{FF2B5EF4-FFF2-40B4-BE49-F238E27FC236}">
                <a16:creationId xmlns:a16="http://schemas.microsoft.com/office/drawing/2014/main" xmlns="" id="{9ED3C7FB-81D7-01E2-504A-692860E213A7}"/>
              </a:ext>
            </a:extLst>
          </p:cNvPr>
          <p:cNvSpPr txBox="1"/>
          <p:nvPr/>
        </p:nvSpPr>
        <p:spPr>
          <a:xfrm>
            <a:off x="8749254" y="3084810"/>
            <a:ext cx="930063" cy="369332"/>
          </a:xfrm>
          <a:prstGeom prst="rect">
            <a:avLst/>
          </a:prstGeom>
          <a:noFill/>
        </p:spPr>
        <p:txBody>
          <a:bodyPr wrap="none" rtlCol="0">
            <a:spAutoFit/>
          </a:bodyPr>
          <a:lstStyle/>
          <a:p>
            <a:r>
              <a:rPr lang="it-IT" b="1" i="1" dirty="0"/>
              <a:t>Manual</a:t>
            </a:r>
          </a:p>
        </p:txBody>
      </p:sp>
    </p:spTree>
    <p:extLst>
      <p:ext uri="{BB962C8B-B14F-4D97-AF65-F5344CB8AC3E}">
        <p14:creationId xmlns:p14="http://schemas.microsoft.com/office/powerpoint/2010/main" val="34074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a:extLst>
            <a:ext uri="{FF2B5EF4-FFF2-40B4-BE49-F238E27FC236}">
              <a16:creationId xmlns:a16="http://schemas.microsoft.com/office/drawing/2014/main" xmlns="" id="{FBED5C29-0B8A-A55F-2AAE-33A34AC9323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xmlns="" id="{9E3A531E-6FB6-B9A9-5075-6B8A23C5226E}"/>
              </a:ext>
            </a:extLst>
          </p:cNvPr>
          <p:cNvSpPr/>
          <p:nvPr/>
        </p:nvSpPr>
        <p:spPr>
          <a:xfrm>
            <a:off x="-8153400" y="-10248900"/>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it-IT"/>
          </a:p>
        </p:txBody>
      </p:sp>
      <p:sp>
        <p:nvSpPr>
          <p:cNvPr id="3" name="Freeform 3">
            <a:extLst>
              <a:ext uri="{FF2B5EF4-FFF2-40B4-BE49-F238E27FC236}">
                <a16:creationId xmlns:a16="http://schemas.microsoft.com/office/drawing/2014/main" xmlns="" id="{C168A778-1491-9C49-AE9F-656B7204240C}"/>
              </a:ext>
            </a:extLst>
          </p:cNvPr>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it-IT"/>
          </a:p>
        </p:txBody>
      </p:sp>
      <p:sp>
        <p:nvSpPr>
          <p:cNvPr id="4" name="TextBox 4">
            <a:extLst>
              <a:ext uri="{FF2B5EF4-FFF2-40B4-BE49-F238E27FC236}">
                <a16:creationId xmlns:a16="http://schemas.microsoft.com/office/drawing/2014/main" xmlns="" id="{259BD187-36C0-AB1B-5374-C4D8F0A00A60}"/>
              </a:ext>
            </a:extLst>
          </p:cNvPr>
          <p:cNvSpPr txBox="1"/>
          <p:nvPr/>
        </p:nvSpPr>
        <p:spPr>
          <a:xfrm>
            <a:off x="5841161" y="4565585"/>
            <a:ext cx="6605677" cy="1155829"/>
          </a:xfrm>
          <a:prstGeom prst="rect">
            <a:avLst/>
          </a:prstGeom>
        </p:spPr>
        <p:txBody>
          <a:bodyPr lIns="0" tIns="0" rIns="0" bIns="0" rtlCol="0" anchor="t">
            <a:spAutoFit/>
          </a:bodyPr>
          <a:lstStyle/>
          <a:p>
            <a:pPr algn="ctr">
              <a:lnSpc>
                <a:spcPts val="9809"/>
              </a:lnSpc>
            </a:pPr>
            <a:r>
              <a:rPr lang="en-US" sz="7108" b="1" spc="696" dirty="0">
                <a:solidFill>
                  <a:srgbClr val="FFFFFF"/>
                </a:solidFill>
                <a:latin typeface="Oswald Bold"/>
                <a:ea typeface="Oswald Bold"/>
                <a:cs typeface="Oswald Bold"/>
                <a:sym typeface="Oswald Bold"/>
              </a:rPr>
              <a:t>CONCLUSION</a:t>
            </a:r>
          </a:p>
        </p:txBody>
      </p:sp>
      <p:sp>
        <p:nvSpPr>
          <p:cNvPr id="5" name="TextBox 5">
            <a:extLst>
              <a:ext uri="{FF2B5EF4-FFF2-40B4-BE49-F238E27FC236}">
                <a16:creationId xmlns:a16="http://schemas.microsoft.com/office/drawing/2014/main" xmlns="" id="{8E37FB02-DD5E-E26C-590C-BE972C6114EB}"/>
              </a:ext>
            </a:extLst>
          </p:cNvPr>
          <p:cNvSpPr txBox="1"/>
          <p:nvPr/>
        </p:nvSpPr>
        <p:spPr>
          <a:xfrm>
            <a:off x="5510595" y="4090470"/>
            <a:ext cx="7266807" cy="379591"/>
          </a:xfrm>
          <a:prstGeom prst="rect">
            <a:avLst/>
          </a:prstGeom>
        </p:spPr>
        <p:txBody>
          <a:bodyPr lIns="0" tIns="0" rIns="0" bIns="0" rtlCol="0" anchor="t">
            <a:spAutoFit/>
          </a:bodyPr>
          <a:lstStyle/>
          <a:p>
            <a:pPr algn="ctr">
              <a:lnSpc>
                <a:spcPts val="3067"/>
              </a:lnSpc>
            </a:pPr>
            <a:r>
              <a:rPr lang="en-US" sz="2223" spc="217" dirty="0">
                <a:solidFill>
                  <a:srgbClr val="F5FFF5"/>
                </a:solidFill>
                <a:latin typeface="DM Sans"/>
                <a:ea typeface="DM Sans"/>
                <a:cs typeface="DM Sans"/>
                <a:sym typeface="DM Sans"/>
              </a:rPr>
              <a:t>And now?</a:t>
            </a:r>
          </a:p>
        </p:txBody>
      </p:sp>
    </p:spTree>
    <p:extLst>
      <p:ext uri="{BB962C8B-B14F-4D97-AF65-F5344CB8AC3E}">
        <p14:creationId xmlns:p14="http://schemas.microsoft.com/office/powerpoint/2010/main" val="3793170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233489" y="2454173"/>
            <a:ext cx="1235462" cy="1877084"/>
          </a:xfrm>
          <a:custGeom>
            <a:avLst/>
            <a:gdLst/>
            <a:ahLst/>
            <a:cxnLst/>
            <a:rect l="l" t="t" r="r" b="b"/>
            <a:pathLst>
              <a:path w="1235462" h="1877084">
                <a:moveTo>
                  <a:pt x="0" y="0"/>
                </a:moveTo>
                <a:lnTo>
                  <a:pt x="1235462" y="0"/>
                </a:lnTo>
                <a:lnTo>
                  <a:pt x="1235462" y="1877084"/>
                </a:lnTo>
                <a:lnTo>
                  <a:pt x="0" y="187708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it-IT" dirty="0"/>
          </a:p>
        </p:txBody>
      </p:sp>
      <p:sp>
        <p:nvSpPr>
          <p:cNvPr id="4" name="AutoShape 4"/>
          <p:cNvSpPr/>
          <p:nvPr/>
        </p:nvSpPr>
        <p:spPr>
          <a:xfrm>
            <a:off x="1346530" y="4867325"/>
            <a:ext cx="15912770" cy="0"/>
          </a:xfrm>
          <a:prstGeom prst="line">
            <a:avLst/>
          </a:prstGeom>
          <a:ln w="38100" cap="flat">
            <a:gradFill>
              <a:gsLst>
                <a:gs pos="0">
                  <a:srgbClr val="E3E3E3">
                    <a:alpha val="100000"/>
                  </a:srgbClr>
                </a:gs>
                <a:gs pos="50000">
                  <a:srgbClr val="A6A6A6">
                    <a:alpha val="100000"/>
                  </a:srgbClr>
                </a:gs>
                <a:gs pos="100000">
                  <a:srgbClr val="131313">
                    <a:alpha val="100000"/>
                  </a:srgbClr>
                </a:gs>
              </a:gsLst>
              <a:lin ang="0"/>
            </a:gradFill>
            <a:prstDash val="solid"/>
            <a:headEnd type="none" w="sm" len="sm"/>
            <a:tailEnd type="none" w="sm" len="sm"/>
          </a:ln>
        </p:spPr>
        <p:txBody>
          <a:bodyPr/>
          <a:lstStyle/>
          <a:p>
            <a:endParaRPr lang="it-IT"/>
          </a:p>
        </p:txBody>
      </p:sp>
      <p:grpSp>
        <p:nvGrpSpPr>
          <p:cNvPr id="5" name="Group 5"/>
          <p:cNvGrpSpPr/>
          <p:nvPr/>
        </p:nvGrpSpPr>
        <p:grpSpPr>
          <a:xfrm>
            <a:off x="2572327" y="4588432"/>
            <a:ext cx="557787" cy="55778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CCCCC"/>
            </a:solidFill>
          </p:spPr>
          <p:txBody>
            <a:bodyPr/>
            <a:lstStyle/>
            <a:p>
              <a:endParaRPr lang="it-IT" dirty="0"/>
            </a:p>
          </p:txBody>
        </p:sp>
        <p:sp>
          <p:nvSpPr>
            <p:cNvPr id="7" name="TextBox 7"/>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a:off x="8780090" y="4585713"/>
            <a:ext cx="557787" cy="55778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27171"/>
            </a:solidFill>
          </p:spPr>
          <p:txBody>
            <a:bodyPr/>
            <a:lstStyle/>
            <a:p>
              <a:endParaRPr lang="it-IT"/>
            </a:p>
          </p:txBody>
        </p:sp>
        <p:sp>
          <p:nvSpPr>
            <p:cNvPr id="10" name="TextBox 10"/>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11" name="Group 11"/>
          <p:cNvGrpSpPr/>
          <p:nvPr/>
        </p:nvGrpSpPr>
        <p:grpSpPr>
          <a:xfrm>
            <a:off x="15268547" y="4585713"/>
            <a:ext cx="557787" cy="55778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it-IT"/>
            </a:p>
          </p:txBody>
        </p:sp>
        <p:sp>
          <p:nvSpPr>
            <p:cNvPr id="13" name="TextBox 13"/>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4" name="Freeform 14"/>
          <p:cNvSpPr/>
          <p:nvPr/>
        </p:nvSpPr>
        <p:spPr>
          <a:xfrm>
            <a:off x="8441253" y="2454173"/>
            <a:ext cx="1235462" cy="1877084"/>
          </a:xfrm>
          <a:custGeom>
            <a:avLst/>
            <a:gdLst/>
            <a:ahLst/>
            <a:cxnLst/>
            <a:rect l="l" t="t" r="r" b="b"/>
            <a:pathLst>
              <a:path w="1235462" h="1877084">
                <a:moveTo>
                  <a:pt x="0" y="0"/>
                </a:moveTo>
                <a:lnTo>
                  <a:pt x="1235462" y="0"/>
                </a:lnTo>
                <a:lnTo>
                  <a:pt x="1235462" y="1877084"/>
                </a:lnTo>
                <a:lnTo>
                  <a:pt x="0" y="187708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txBody>
          <a:bodyPr/>
          <a:lstStyle/>
          <a:p>
            <a:endParaRPr lang="it-IT" dirty="0"/>
          </a:p>
        </p:txBody>
      </p:sp>
      <p:sp>
        <p:nvSpPr>
          <p:cNvPr id="15" name="Freeform 15"/>
          <p:cNvSpPr/>
          <p:nvPr/>
        </p:nvSpPr>
        <p:spPr>
          <a:xfrm>
            <a:off x="14926884" y="2516890"/>
            <a:ext cx="1235462" cy="1877084"/>
          </a:xfrm>
          <a:custGeom>
            <a:avLst/>
            <a:gdLst/>
            <a:ahLst/>
            <a:cxnLst/>
            <a:rect l="l" t="t" r="r" b="b"/>
            <a:pathLst>
              <a:path w="1235462" h="1877084">
                <a:moveTo>
                  <a:pt x="0" y="0"/>
                </a:moveTo>
                <a:lnTo>
                  <a:pt x="1235462" y="0"/>
                </a:lnTo>
                <a:lnTo>
                  <a:pt x="1235462" y="1877084"/>
                </a:lnTo>
                <a:lnTo>
                  <a:pt x="0" y="1877084"/>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txBody>
          <a:bodyPr/>
          <a:lstStyle/>
          <a:p>
            <a:endParaRPr lang="it-IT" dirty="0"/>
          </a:p>
        </p:txBody>
      </p:sp>
      <p:sp>
        <p:nvSpPr>
          <p:cNvPr id="16" name="TextBox 16"/>
          <p:cNvSpPr txBox="1"/>
          <p:nvPr/>
        </p:nvSpPr>
        <p:spPr>
          <a:xfrm>
            <a:off x="700555" y="6027979"/>
            <a:ext cx="4301330" cy="3505062"/>
          </a:xfrm>
          <a:prstGeom prst="rect">
            <a:avLst/>
          </a:prstGeom>
        </p:spPr>
        <p:txBody>
          <a:bodyPr lIns="0" tIns="0" rIns="0" bIns="0" rtlCol="0" anchor="t">
            <a:spAutoFit/>
          </a:bodyPr>
          <a:lstStyle/>
          <a:p>
            <a:pPr marL="480060" lvl="1" indent="-285750" algn="l">
              <a:lnSpc>
                <a:spcPts val="2483"/>
              </a:lnSpc>
              <a:buFont typeface="Arial" panose="020B0604020202020204" pitchFamily="34" charset="0"/>
              <a:buChar char="•"/>
            </a:pPr>
            <a:r>
              <a:rPr lang="en-US" sz="1600" b="1" dirty="0">
                <a:latin typeface="DM Sans" pitchFamily="2" charset="0"/>
              </a:rPr>
              <a:t>Enhanced environmental scanning using a 3D Lidar: </a:t>
            </a:r>
            <a:r>
              <a:rPr lang="en-US" sz="1600" dirty="0">
                <a:latin typeface="DM Sans" pitchFamily="2" charset="0"/>
              </a:rPr>
              <a:t>Implementation of a 3D Lidar sensor to achieve more detailed and accurate mapping of the surrounding environment.</a:t>
            </a:r>
          </a:p>
          <a:p>
            <a:pPr marL="480060" lvl="1" indent="-285750" algn="l">
              <a:lnSpc>
                <a:spcPts val="2483"/>
              </a:lnSpc>
              <a:buFont typeface="Arial" panose="020B0604020202020204" pitchFamily="34" charset="0"/>
              <a:buChar char="•"/>
            </a:pPr>
            <a:endParaRPr lang="en-US" sz="1600" spc="176" dirty="0">
              <a:solidFill>
                <a:srgbClr val="231F20"/>
              </a:solidFill>
              <a:latin typeface="DM Sans" pitchFamily="2" charset="0"/>
              <a:ea typeface="DM Sans"/>
              <a:cs typeface="DM Sans"/>
              <a:sym typeface="DM Sans"/>
            </a:endParaRPr>
          </a:p>
          <a:p>
            <a:pPr marL="480060" lvl="1" indent="-285750" algn="l">
              <a:lnSpc>
                <a:spcPts val="2483"/>
              </a:lnSpc>
              <a:buFont typeface="Arial" panose="020B0604020202020204" pitchFamily="34" charset="0"/>
              <a:buChar char="•"/>
            </a:pPr>
            <a:r>
              <a:rPr lang="en-US" sz="1600" b="1" dirty="0">
                <a:latin typeface="DM Sans" pitchFamily="2" charset="0"/>
              </a:rPr>
              <a:t>Integration of multi-sensor data fusion: </a:t>
            </a:r>
            <a:r>
              <a:rPr lang="en-US" sz="1600" dirty="0">
                <a:latin typeface="DM Sans" pitchFamily="2" charset="0"/>
              </a:rPr>
              <a:t>Combining data from Lidar, cameras, and other sensors to improve the reliability and robustness of environmental perception.</a:t>
            </a:r>
            <a:endParaRPr lang="en-US" sz="1600" spc="176" dirty="0">
              <a:solidFill>
                <a:srgbClr val="231F20"/>
              </a:solidFill>
              <a:latin typeface="DM Sans" pitchFamily="2" charset="0"/>
              <a:ea typeface="DM Sans"/>
              <a:cs typeface="DM Sans"/>
              <a:sym typeface="DM Sans"/>
            </a:endParaRPr>
          </a:p>
        </p:txBody>
      </p:sp>
      <p:sp>
        <p:nvSpPr>
          <p:cNvPr id="17" name="TextBox 17"/>
          <p:cNvSpPr txBox="1"/>
          <p:nvPr/>
        </p:nvSpPr>
        <p:spPr>
          <a:xfrm>
            <a:off x="921517" y="5344999"/>
            <a:ext cx="3859405" cy="441531"/>
          </a:xfrm>
          <a:prstGeom prst="rect">
            <a:avLst/>
          </a:prstGeom>
        </p:spPr>
        <p:txBody>
          <a:bodyPr lIns="0" tIns="0" rIns="0" bIns="0" rtlCol="0" anchor="t">
            <a:spAutoFit/>
          </a:bodyPr>
          <a:lstStyle/>
          <a:p>
            <a:pPr algn="ctr">
              <a:lnSpc>
                <a:spcPts val="3588"/>
              </a:lnSpc>
            </a:pPr>
            <a:r>
              <a:rPr lang="en-US" sz="2600" b="1" spc="254" dirty="0">
                <a:solidFill>
                  <a:srgbClr val="231F20"/>
                </a:solidFill>
                <a:latin typeface="DM Sans Bold"/>
                <a:ea typeface="DM Sans Bold"/>
                <a:cs typeface="DM Sans Bold"/>
                <a:sym typeface="DM Sans Bold"/>
              </a:rPr>
              <a:t>Better Scanning</a:t>
            </a:r>
          </a:p>
        </p:txBody>
      </p:sp>
      <p:sp>
        <p:nvSpPr>
          <p:cNvPr id="18" name="TextBox 18"/>
          <p:cNvSpPr txBox="1"/>
          <p:nvPr/>
        </p:nvSpPr>
        <p:spPr>
          <a:xfrm>
            <a:off x="6521757" y="5344999"/>
            <a:ext cx="5090460" cy="441531"/>
          </a:xfrm>
          <a:prstGeom prst="rect">
            <a:avLst/>
          </a:prstGeom>
        </p:spPr>
        <p:txBody>
          <a:bodyPr wrap="square" lIns="0" tIns="0" rIns="0" bIns="0" rtlCol="0" anchor="t">
            <a:spAutoFit/>
          </a:bodyPr>
          <a:lstStyle/>
          <a:p>
            <a:pPr algn="ctr">
              <a:lnSpc>
                <a:spcPts val="3588"/>
              </a:lnSpc>
            </a:pPr>
            <a:r>
              <a:rPr lang="en-US" sz="2600" b="1" spc="254" dirty="0">
                <a:solidFill>
                  <a:srgbClr val="231F20"/>
                </a:solidFill>
                <a:latin typeface="DM Sans Bold"/>
                <a:ea typeface="DM Sans Bold"/>
                <a:cs typeface="DM Sans Bold"/>
                <a:sym typeface="DM Sans Bold"/>
              </a:rPr>
              <a:t>Shortest Path Algorithm</a:t>
            </a:r>
          </a:p>
        </p:txBody>
      </p:sp>
      <p:sp>
        <p:nvSpPr>
          <p:cNvPr id="19" name="TextBox 19"/>
          <p:cNvSpPr txBox="1"/>
          <p:nvPr/>
        </p:nvSpPr>
        <p:spPr>
          <a:xfrm>
            <a:off x="13354569" y="5339382"/>
            <a:ext cx="4380091" cy="441468"/>
          </a:xfrm>
          <a:prstGeom prst="rect">
            <a:avLst/>
          </a:prstGeom>
        </p:spPr>
        <p:txBody>
          <a:bodyPr wrap="square" lIns="0" tIns="0" rIns="0" bIns="0" rtlCol="0" anchor="t">
            <a:spAutoFit/>
          </a:bodyPr>
          <a:lstStyle/>
          <a:p>
            <a:pPr algn="ctr">
              <a:lnSpc>
                <a:spcPts val="3587"/>
              </a:lnSpc>
            </a:pPr>
            <a:r>
              <a:rPr lang="en-US" sz="2599" b="1" spc="254" dirty="0">
                <a:solidFill>
                  <a:srgbClr val="231F20"/>
                </a:solidFill>
                <a:latin typeface="DM Sans Bold"/>
                <a:ea typeface="DM Sans Bold"/>
                <a:cs typeface="DM Sans Bold"/>
                <a:sym typeface="DM Sans Bold"/>
              </a:rPr>
              <a:t>Random Environment</a:t>
            </a:r>
          </a:p>
        </p:txBody>
      </p:sp>
      <p:sp>
        <p:nvSpPr>
          <p:cNvPr id="20" name="TextBox 20"/>
          <p:cNvSpPr txBox="1"/>
          <p:nvPr/>
        </p:nvSpPr>
        <p:spPr>
          <a:xfrm>
            <a:off x="6749817" y="5979884"/>
            <a:ext cx="4634340" cy="3526606"/>
          </a:xfrm>
          <a:prstGeom prst="rect">
            <a:avLst/>
          </a:prstGeom>
        </p:spPr>
        <p:txBody>
          <a:bodyPr lIns="0" tIns="0" rIns="0" bIns="0" rtlCol="0" anchor="t">
            <a:spAutoFit/>
          </a:bodyPr>
          <a:lstStyle/>
          <a:p>
            <a:pPr marL="480060" lvl="1" indent="-285750" algn="l">
              <a:lnSpc>
                <a:spcPts val="2483"/>
              </a:lnSpc>
              <a:buFont typeface="Arial" panose="020B0604020202020204" pitchFamily="34" charset="0"/>
              <a:buChar char="•"/>
            </a:pPr>
            <a:r>
              <a:rPr lang="en-US" sz="1600" b="1" dirty="0">
                <a:latin typeface="DM Sans" pitchFamily="2" charset="0"/>
              </a:rPr>
              <a:t>Use of more complex algorithms for autonomous driving </a:t>
            </a:r>
            <a:r>
              <a:rPr lang="en-US" sz="1600" b="1" dirty="0" smtClean="0">
                <a:latin typeface="DM Sans" pitchFamily="2" charset="0"/>
              </a:rPr>
              <a:t>(</a:t>
            </a:r>
            <a:r>
              <a:rPr lang="en-US" sz="1600" b="1" dirty="0" err="1" smtClean="0">
                <a:latin typeface="DM Sans" pitchFamily="2" charset="0"/>
              </a:rPr>
              <a:t>i.e</a:t>
            </a:r>
            <a:r>
              <a:rPr lang="en-US" sz="1600" b="1" dirty="0" smtClean="0">
                <a:latin typeface="DM Sans" pitchFamily="2" charset="0"/>
              </a:rPr>
              <a:t>  </a:t>
            </a:r>
            <a:r>
              <a:rPr lang="en-US" sz="1600" b="1" dirty="0">
                <a:latin typeface="DM Sans" pitchFamily="2" charset="0"/>
              </a:rPr>
              <a:t>shortest path):</a:t>
            </a:r>
            <a:r>
              <a:rPr lang="en-US" sz="1600" dirty="0">
                <a:latin typeface="DM Sans" pitchFamily="2" charset="0"/>
              </a:rPr>
              <a:t/>
            </a:r>
            <a:br>
              <a:rPr lang="en-US" sz="1600" dirty="0">
                <a:latin typeface="DM Sans" pitchFamily="2" charset="0"/>
              </a:rPr>
            </a:br>
            <a:r>
              <a:rPr lang="en-US" sz="1600" dirty="0">
                <a:latin typeface="DM Sans" pitchFamily="2" charset="0"/>
              </a:rPr>
              <a:t>Integration of advanced pathfinding algorithms like Dijkstra or A* to optimize navigation efficiency.</a:t>
            </a:r>
          </a:p>
          <a:p>
            <a:pPr marL="480060" lvl="1" indent="-285750" algn="l">
              <a:lnSpc>
                <a:spcPts val="2483"/>
              </a:lnSpc>
              <a:buFont typeface="Arial" panose="020B0604020202020204" pitchFamily="34" charset="0"/>
              <a:buChar char="•"/>
            </a:pPr>
            <a:endParaRPr lang="en-US" sz="1600" dirty="0">
              <a:latin typeface="DM Sans" pitchFamily="2" charset="0"/>
            </a:endParaRPr>
          </a:p>
          <a:p>
            <a:pPr marL="480060" lvl="1" indent="-285750" algn="l">
              <a:lnSpc>
                <a:spcPts val="2483"/>
              </a:lnSpc>
              <a:buFont typeface="Arial" panose="020B0604020202020204" pitchFamily="34" charset="0"/>
              <a:buChar char="•"/>
            </a:pPr>
            <a:r>
              <a:rPr lang="en-US" sz="1600" b="1" dirty="0">
                <a:latin typeface="DM Sans" pitchFamily="2" charset="0"/>
              </a:rPr>
              <a:t>Implementation of real-time obstacle avoidance:</a:t>
            </a:r>
            <a:r>
              <a:rPr lang="en-US" sz="1600" dirty="0">
                <a:latin typeface="DM Sans" pitchFamily="2" charset="0"/>
              </a:rPr>
              <a:t/>
            </a:r>
            <a:br>
              <a:rPr lang="en-US" sz="1600" dirty="0">
                <a:latin typeface="DM Sans" pitchFamily="2" charset="0"/>
              </a:rPr>
            </a:br>
            <a:r>
              <a:rPr lang="en-US" sz="1600" dirty="0">
                <a:latin typeface="DM Sans" pitchFamily="2" charset="0"/>
              </a:rPr>
              <a:t>Developing algorithms capable of dynamically avoiding obstacles while maintaining the optimal route.</a:t>
            </a:r>
            <a:endParaRPr lang="en-US" sz="1600" spc="176" dirty="0">
              <a:solidFill>
                <a:srgbClr val="231F20"/>
              </a:solidFill>
              <a:latin typeface="DM Sans" pitchFamily="2" charset="0"/>
              <a:ea typeface="DM Sans"/>
              <a:cs typeface="DM Sans"/>
              <a:sym typeface="DM Sans"/>
            </a:endParaRPr>
          </a:p>
        </p:txBody>
      </p:sp>
      <p:sp>
        <p:nvSpPr>
          <p:cNvPr id="21" name="TextBox 21"/>
          <p:cNvSpPr txBox="1"/>
          <p:nvPr/>
        </p:nvSpPr>
        <p:spPr>
          <a:xfrm>
            <a:off x="13074158" y="5999404"/>
            <a:ext cx="4946566" cy="2863861"/>
          </a:xfrm>
          <a:prstGeom prst="rect">
            <a:avLst/>
          </a:prstGeom>
        </p:spPr>
        <p:txBody>
          <a:bodyPr lIns="0" tIns="0" rIns="0" bIns="0" rtlCol="0" anchor="t">
            <a:spAutoFit/>
          </a:bodyPr>
          <a:lstStyle/>
          <a:p>
            <a:pPr marL="388620" lvl="1" indent="-194310" algn="l">
              <a:lnSpc>
                <a:spcPts val="2483"/>
              </a:lnSpc>
              <a:buFont typeface="Arial"/>
              <a:buChar char="•"/>
            </a:pPr>
            <a:r>
              <a:rPr lang="en-US" sz="1600" b="1" dirty="0">
                <a:latin typeface="DM Sans" pitchFamily="2" charset="0"/>
              </a:rPr>
              <a:t>Creation of a dynamically generated procedural environment: </a:t>
            </a:r>
            <a:r>
              <a:rPr lang="en-US" sz="1600" dirty="0">
                <a:latin typeface="DM Sans" pitchFamily="2" charset="0"/>
              </a:rPr>
              <a:t>Development of systems to procedurally generate diverse and variable environments for testing.</a:t>
            </a:r>
          </a:p>
          <a:p>
            <a:pPr marL="388620" lvl="1" indent="-194310" algn="l">
              <a:lnSpc>
                <a:spcPts val="2483"/>
              </a:lnSpc>
              <a:buFont typeface="Arial"/>
              <a:buChar char="•"/>
            </a:pPr>
            <a:endParaRPr lang="en-US" sz="1600" dirty="0">
              <a:latin typeface="DM Sans" pitchFamily="2" charset="0"/>
            </a:endParaRPr>
          </a:p>
          <a:p>
            <a:pPr marL="388620" lvl="1" indent="-194310" algn="l">
              <a:lnSpc>
                <a:spcPts val="2483"/>
              </a:lnSpc>
              <a:buFont typeface="Arial"/>
              <a:buChar char="•"/>
            </a:pPr>
            <a:r>
              <a:rPr lang="en-US" sz="1600" b="1" dirty="0">
                <a:latin typeface="DM Sans" pitchFamily="2" charset="0"/>
              </a:rPr>
              <a:t>Simulation of unpredictable elements in real-time: </a:t>
            </a:r>
            <a:r>
              <a:rPr lang="en-US" sz="1600" dirty="0">
                <a:latin typeface="DM Sans" pitchFamily="2" charset="0"/>
              </a:rPr>
              <a:t>Adding dynamic obstacles or environmental changes (e.g., moving objects or weather variations) to improve system adaptability.</a:t>
            </a:r>
            <a:endParaRPr lang="en-US" sz="1600" spc="176" dirty="0">
              <a:solidFill>
                <a:srgbClr val="231F20"/>
              </a:solidFill>
              <a:latin typeface="DM Sans" pitchFamily="2" charset="0"/>
              <a:ea typeface="DM Sans"/>
              <a:cs typeface="DM Sans"/>
              <a:sym typeface="DM Sans"/>
            </a:endParaRPr>
          </a:p>
        </p:txBody>
      </p:sp>
      <p:sp>
        <p:nvSpPr>
          <p:cNvPr id="22" name="TextBox 22"/>
          <p:cNvSpPr txBox="1"/>
          <p:nvPr/>
        </p:nvSpPr>
        <p:spPr>
          <a:xfrm>
            <a:off x="2419953" y="681252"/>
            <a:ext cx="13448094" cy="887096"/>
          </a:xfrm>
          <a:prstGeom prst="rect">
            <a:avLst/>
          </a:prstGeom>
        </p:spPr>
        <p:txBody>
          <a:bodyPr lIns="0" tIns="0" rIns="0" bIns="0" rtlCol="0" anchor="t">
            <a:spAutoFit/>
          </a:bodyPr>
          <a:lstStyle/>
          <a:p>
            <a:pPr algn="ctr">
              <a:lnSpc>
                <a:spcPts val="7279"/>
              </a:lnSpc>
            </a:pPr>
            <a:r>
              <a:rPr lang="en-US" sz="5199" b="1" dirty="0">
                <a:solidFill>
                  <a:srgbClr val="231F20"/>
                </a:solidFill>
                <a:latin typeface="Open Sans Bold"/>
                <a:ea typeface="Open Sans Bold"/>
                <a:cs typeface="Open Sans Bold"/>
                <a:sym typeface="Open Sans Bold"/>
              </a:rPr>
              <a:t>Future developments</a:t>
            </a:r>
          </a:p>
        </p:txBody>
      </p:sp>
      <p:sp>
        <p:nvSpPr>
          <p:cNvPr id="23" name="Freeform 23"/>
          <p:cNvSpPr/>
          <p:nvPr/>
        </p:nvSpPr>
        <p:spPr>
          <a:xfrm>
            <a:off x="-7239066" y="8648700"/>
            <a:ext cx="25527066" cy="10953432"/>
          </a:xfrm>
          <a:custGeom>
            <a:avLst/>
            <a:gdLst/>
            <a:ahLst/>
            <a:cxnLst/>
            <a:rect l="l" t="t" r="r" b="b"/>
            <a:pathLst>
              <a:path w="25527066" h="10953432">
                <a:moveTo>
                  <a:pt x="0" y="0"/>
                </a:moveTo>
                <a:lnTo>
                  <a:pt x="25527065" y="0"/>
                </a:lnTo>
                <a:lnTo>
                  <a:pt x="25527065" y="10953432"/>
                </a:lnTo>
                <a:lnTo>
                  <a:pt x="0" y="10953432"/>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txBody>
          <a:bodyPr/>
          <a:lstStyle/>
          <a:p>
            <a:endParaRPr lang="it-IT"/>
          </a:p>
        </p:txBody>
      </p:sp>
      <p:sp>
        <p:nvSpPr>
          <p:cNvPr id="27" name="Elemento grafico 25" descr="Tempio asiatico contorno">
            <a:extLst>
              <a:ext uri="{FF2B5EF4-FFF2-40B4-BE49-F238E27FC236}">
                <a16:creationId xmlns:a16="http://schemas.microsoft.com/office/drawing/2014/main" xmlns="" id="{1AEBC33B-068E-4CA4-7F8F-501B935F55C7}"/>
              </a:ext>
            </a:extLst>
          </p:cNvPr>
          <p:cNvSpPr/>
          <p:nvPr/>
        </p:nvSpPr>
        <p:spPr>
          <a:xfrm>
            <a:off x="15124258" y="2772532"/>
            <a:ext cx="840714" cy="782907"/>
          </a:xfrm>
          <a:custGeom>
            <a:avLst/>
            <a:gdLst>
              <a:gd name="connsiteX0" fmla="*/ 828732 w 840714"/>
              <a:gd name="connsiteY0" fmla="*/ 143846 h 782907"/>
              <a:gd name="connsiteX1" fmla="*/ 456505 w 840714"/>
              <a:gd name="connsiteY1" fmla="*/ 53359 h 782907"/>
              <a:gd name="connsiteX2" fmla="*/ 456505 w 840714"/>
              <a:gd name="connsiteY2" fmla="*/ 38052 h 782907"/>
              <a:gd name="connsiteX3" fmla="*/ 422214 w 840714"/>
              <a:gd name="connsiteY3" fmla="*/ 48 h 782907"/>
              <a:gd name="connsiteX4" fmla="*/ 384210 w 840714"/>
              <a:gd name="connsiteY4" fmla="*/ 34340 h 782907"/>
              <a:gd name="connsiteX5" fmla="*/ 384210 w 840714"/>
              <a:gd name="connsiteY5" fmla="*/ 38052 h 782907"/>
              <a:gd name="connsiteX6" fmla="*/ 384210 w 840714"/>
              <a:gd name="connsiteY6" fmla="*/ 53425 h 782907"/>
              <a:gd name="connsiteX7" fmla="*/ 11973 w 840714"/>
              <a:gd name="connsiteY7" fmla="*/ 143913 h 782907"/>
              <a:gd name="connsiteX8" fmla="*/ 0 w 840714"/>
              <a:gd name="connsiteY8" fmla="*/ 144113 h 782907"/>
              <a:gd name="connsiteX9" fmla="*/ 5058 w 840714"/>
              <a:gd name="connsiteY9" fmla="*/ 164287 h 782907"/>
              <a:gd name="connsiteX10" fmla="*/ 48739 w 840714"/>
              <a:gd name="connsiteY10" fmla="*/ 198386 h 782907"/>
              <a:gd name="connsiteX11" fmla="*/ 52026 w 840714"/>
              <a:gd name="connsiteY11" fmla="*/ 198386 h 782907"/>
              <a:gd name="connsiteX12" fmla="*/ 179870 w 840714"/>
              <a:gd name="connsiteY12" fmla="*/ 275539 h 782907"/>
              <a:gd name="connsiteX13" fmla="*/ 175393 w 840714"/>
              <a:gd name="connsiteY13" fmla="*/ 325707 h 782907"/>
              <a:gd name="connsiteX14" fmla="*/ 125940 w 840714"/>
              <a:gd name="connsiteY14" fmla="*/ 325707 h 782907"/>
              <a:gd name="connsiteX15" fmla="*/ 125940 w 840714"/>
              <a:gd name="connsiteY15" fmla="*/ 392382 h 782907"/>
              <a:gd name="connsiteX16" fmla="*/ 169440 w 840714"/>
              <a:gd name="connsiteY16" fmla="*/ 392382 h 782907"/>
              <a:gd name="connsiteX17" fmla="*/ 134598 w 840714"/>
              <a:gd name="connsiteY17" fmla="*/ 782907 h 782907"/>
              <a:gd name="connsiteX18" fmla="*/ 227076 w 840714"/>
              <a:gd name="connsiteY18" fmla="*/ 782907 h 782907"/>
              <a:gd name="connsiteX19" fmla="*/ 243973 w 840714"/>
              <a:gd name="connsiteY19" fmla="*/ 392382 h 782907"/>
              <a:gd name="connsiteX20" fmla="*/ 392659 w 840714"/>
              <a:gd name="connsiteY20" fmla="*/ 392382 h 782907"/>
              <a:gd name="connsiteX21" fmla="*/ 392659 w 840714"/>
              <a:gd name="connsiteY21" fmla="*/ 437778 h 782907"/>
              <a:gd name="connsiteX22" fmla="*/ 361293 w 840714"/>
              <a:gd name="connsiteY22" fmla="*/ 486994 h 782907"/>
              <a:gd name="connsiteX23" fmla="*/ 353959 w 840714"/>
              <a:gd name="connsiteY23" fmla="*/ 611457 h 782907"/>
              <a:gd name="connsiteX24" fmla="*/ 488461 w 840714"/>
              <a:gd name="connsiteY24" fmla="*/ 611457 h 782907"/>
              <a:gd name="connsiteX25" fmla="*/ 481136 w 840714"/>
              <a:gd name="connsiteY25" fmla="*/ 486994 h 782907"/>
              <a:gd name="connsiteX26" fmla="*/ 449790 w 840714"/>
              <a:gd name="connsiteY26" fmla="*/ 437778 h 782907"/>
              <a:gd name="connsiteX27" fmla="*/ 449790 w 840714"/>
              <a:gd name="connsiteY27" fmla="*/ 392382 h 782907"/>
              <a:gd name="connsiteX28" fmla="*/ 598465 w 840714"/>
              <a:gd name="connsiteY28" fmla="*/ 392382 h 782907"/>
              <a:gd name="connsiteX29" fmla="*/ 615363 w 840714"/>
              <a:gd name="connsiteY29" fmla="*/ 782907 h 782907"/>
              <a:gd name="connsiteX30" fmla="*/ 707841 w 840714"/>
              <a:gd name="connsiteY30" fmla="*/ 782907 h 782907"/>
              <a:gd name="connsiteX31" fmla="*/ 672979 w 840714"/>
              <a:gd name="connsiteY31" fmla="*/ 392382 h 782907"/>
              <a:gd name="connsiteX32" fmla="*/ 716490 w 840714"/>
              <a:gd name="connsiteY32" fmla="*/ 392382 h 782907"/>
              <a:gd name="connsiteX33" fmla="*/ 716490 w 840714"/>
              <a:gd name="connsiteY33" fmla="*/ 325707 h 782907"/>
              <a:gd name="connsiteX34" fmla="*/ 667045 w 840714"/>
              <a:gd name="connsiteY34" fmla="*/ 325707 h 782907"/>
              <a:gd name="connsiteX35" fmla="*/ 662550 w 840714"/>
              <a:gd name="connsiteY35" fmla="*/ 275329 h 782907"/>
              <a:gd name="connsiteX36" fmla="*/ 788699 w 840714"/>
              <a:gd name="connsiteY36" fmla="*/ 198386 h 782907"/>
              <a:gd name="connsiteX37" fmla="*/ 791994 w 840714"/>
              <a:gd name="connsiteY37" fmla="*/ 198386 h 782907"/>
              <a:gd name="connsiteX38" fmla="*/ 835676 w 840714"/>
              <a:gd name="connsiteY38" fmla="*/ 164287 h 782907"/>
              <a:gd name="connsiteX39" fmla="*/ 840715 w 840714"/>
              <a:gd name="connsiteY39" fmla="*/ 144046 h 782907"/>
              <a:gd name="connsiteX40" fmla="*/ 420348 w 840714"/>
              <a:gd name="connsiteY40" fmla="*/ 20907 h 782907"/>
              <a:gd name="connsiteX41" fmla="*/ 437493 w 840714"/>
              <a:gd name="connsiteY41" fmla="*/ 38052 h 782907"/>
              <a:gd name="connsiteX42" fmla="*/ 437493 w 840714"/>
              <a:gd name="connsiteY42" fmla="*/ 46272 h 782907"/>
              <a:gd name="connsiteX43" fmla="*/ 403298 w 840714"/>
              <a:gd name="connsiteY43" fmla="*/ 46272 h 782907"/>
              <a:gd name="connsiteX44" fmla="*/ 403298 w 840714"/>
              <a:gd name="connsiteY44" fmla="*/ 38052 h 782907"/>
              <a:gd name="connsiteX45" fmla="*/ 420348 w 840714"/>
              <a:gd name="connsiteY45" fmla="*/ 20907 h 782907"/>
              <a:gd name="connsiteX46" fmla="*/ 144990 w 840714"/>
              <a:gd name="connsiteY46" fmla="*/ 373332 h 782907"/>
              <a:gd name="connsiteX47" fmla="*/ 144990 w 840714"/>
              <a:gd name="connsiteY47" fmla="*/ 344757 h 782907"/>
              <a:gd name="connsiteX48" fmla="*/ 173698 w 840714"/>
              <a:gd name="connsiteY48" fmla="*/ 344757 h 782907"/>
              <a:gd name="connsiteX49" fmla="*/ 171145 w 840714"/>
              <a:gd name="connsiteY49" fmla="*/ 373332 h 782907"/>
              <a:gd name="connsiteX50" fmla="*/ 208807 w 840714"/>
              <a:gd name="connsiteY50" fmla="*/ 763857 h 782907"/>
              <a:gd name="connsiteX51" fmla="*/ 155400 w 840714"/>
              <a:gd name="connsiteY51" fmla="*/ 763857 h 782907"/>
              <a:gd name="connsiteX52" fmla="*/ 198806 w 840714"/>
              <a:gd name="connsiteY52" fmla="*/ 277711 h 782907"/>
              <a:gd name="connsiteX53" fmla="*/ 204226 w 840714"/>
              <a:gd name="connsiteY53" fmla="*/ 278082 h 782907"/>
              <a:gd name="connsiteX54" fmla="*/ 229848 w 840714"/>
              <a:gd name="connsiteY54" fmla="*/ 278082 h 782907"/>
              <a:gd name="connsiteX55" fmla="*/ 593522 w 840714"/>
              <a:gd name="connsiteY55" fmla="*/ 278082 h 782907"/>
              <a:gd name="connsiteX56" fmla="*/ 595579 w 840714"/>
              <a:gd name="connsiteY56" fmla="*/ 325707 h 782907"/>
              <a:gd name="connsiteX57" fmla="*/ 246831 w 840714"/>
              <a:gd name="connsiteY57" fmla="*/ 325707 h 782907"/>
              <a:gd name="connsiteX58" fmla="*/ 248898 w 840714"/>
              <a:gd name="connsiteY58" fmla="*/ 278082 h 782907"/>
              <a:gd name="connsiteX59" fmla="*/ 468259 w 840714"/>
              <a:gd name="connsiteY59" fmla="*/ 592407 h 782907"/>
              <a:gd name="connsiteX60" fmla="*/ 374161 w 840714"/>
              <a:gd name="connsiteY60" fmla="*/ 592407 h 782907"/>
              <a:gd name="connsiteX61" fmla="*/ 380343 w 840714"/>
              <a:gd name="connsiteY61" fmla="*/ 488108 h 782907"/>
              <a:gd name="connsiteX62" fmla="*/ 423131 w 840714"/>
              <a:gd name="connsiteY62" fmla="*/ 449067 h 782907"/>
              <a:gd name="connsiteX63" fmla="*/ 462172 w 840714"/>
              <a:gd name="connsiteY63" fmla="*/ 488108 h 782907"/>
              <a:gd name="connsiteX64" fmla="*/ 430740 w 840714"/>
              <a:gd name="connsiteY64" fmla="*/ 431301 h 782907"/>
              <a:gd name="connsiteX65" fmla="*/ 411690 w 840714"/>
              <a:gd name="connsiteY65" fmla="*/ 431301 h 782907"/>
              <a:gd name="connsiteX66" fmla="*/ 411690 w 840714"/>
              <a:gd name="connsiteY66" fmla="*/ 392382 h 782907"/>
              <a:gd name="connsiteX67" fmla="*/ 430740 w 840714"/>
              <a:gd name="connsiteY67" fmla="*/ 392382 h 782907"/>
              <a:gd name="connsiteX68" fmla="*/ 244773 w 840714"/>
              <a:gd name="connsiteY68" fmla="*/ 373332 h 782907"/>
              <a:gd name="connsiteX69" fmla="*/ 246012 w 840714"/>
              <a:gd name="connsiteY69" fmla="*/ 344757 h 782907"/>
              <a:gd name="connsiteX70" fmla="*/ 596417 w 840714"/>
              <a:gd name="connsiteY70" fmla="*/ 344757 h 782907"/>
              <a:gd name="connsiteX71" fmla="*/ 597656 w 840714"/>
              <a:gd name="connsiteY71" fmla="*/ 373332 h 782907"/>
              <a:gd name="connsiteX72" fmla="*/ 697440 w 840714"/>
              <a:gd name="connsiteY72" fmla="*/ 344757 h 782907"/>
              <a:gd name="connsiteX73" fmla="*/ 697440 w 840714"/>
              <a:gd name="connsiteY73" fmla="*/ 373332 h 782907"/>
              <a:gd name="connsiteX74" fmla="*/ 671284 w 840714"/>
              <a:gd name="connsiteY74" fmla="*/ 373332 h 782907"/>
              <a:gd name="connsiteX75" fmla="*/ 668731 w 840714"/>
              <a:gd name="connsiteY75" fmla="*/ 344757 h 782907"/>
              <a:gd name="connsiteX76" fmla="*/ 687048 w 840714"/>
              <a:gd name="connsiteY76" fmla="*/ 763857 h 782907"/>
              <a:gd name="connsiteX77" fmla="*/ 633613 w 840714"/>
              <a:gd name="connsiteY77" fmla="*/ 763857 h 782907"/>
              <a:gd name="connsiteX78" fmla="*/ 612600 w 840714"/>
              <a:gd name="connsiteY78" fmla="*/ 278082 h 782907"/>
              <a:gd name="connsiteX79" fmla="*/ 636689 w 840714"/>
              <a:gd name="connsiteY79" fmla="*/ 278082 h 782907"/>
              <a:gd name="connsiteX80" fmla="*/ 643614 w 840714"/>
              <a:gd name="connsiteY80" fmla="*/ 277606 h 782907"/>
              <a:gd name="connsiteX81" fmla="*/ 791975 w 840714"/>
              <a:gd name="connsiteY81" fmla="*/ 179336 h 782907"/>
              <a:gd name="connsiteX82" fmla="*/ 779536 w 840714"/>
              <a:gd name="connsiteY82" fmla="*/ 179336 h 782907"/>
              <a:gd name="connsiteX83" fmla="*/ 776678 w 840714"/>
              <a:gd name="connsiteY83" fmla="*/ 183003 h 782907"/>
              <a:gd name="connsiteX84" fmla="*/ 636384 w 840714"/>
              <a:gd name="connsiteY84" fmla="*/ 259032 h 782907"/>
              <a:gd name="connsiteX85" fmla="*/ 204426 w 840714"/>
              <a:gd name="connsiteY85" fmla="*/ 259032 h 782907"/>
              <a:gd name="connsiteX86" fmla="*/ 64027 w 840714"/>
              <a:gd name="connsiteY86" fmla="*/ 183003 h 782907"/>
              <a:gd name="connsiteX87" fmla="*/ 61170 w 840714"/>
              <a:gd name="connsiteY87" fmla="*/ 179336 h 782907"/>
              <a:gd name="connsiteX88" fmla="*/ 48787 w 840714"/>
              <a:gd name="connsiteY88" fmla="*/ 179336 h 782907"/>
              <a:gd name="connsiteX89" fmla="*/ 24498 w 840714"/>
              <a:gd name="connsiteY89" fmla="*/ 162572 h 782907"/>
              <a:gd name="connsiteX90" fmla="*/ 399145 w 840714"/>
              <a:gd name="connsiteY90" fmla="*/ 65274 h 782907"/>
              <a:gd name="connsiteX91" fmla="*/ 441665 w 840714"/>
              <a:gd name="connsiteY91" fmla="*/ 65274 h 782907"/>
              <a:gd name="connsiteX92" fmla="*/ 816312 w 840714"/>
              <a:gd name="connsiteY92" fmla="*/ 162572 h 782907"/>
              <a:gd name="connsiteX93" fmla="*/ 791975 w 840714"/>
              <a:gd name="connsiteY93" fmla="*/ 179336 h 78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40714" h="782907">
                <a:moveTo>
                  <a:pt x="828732" y="143846"/>
                </a:moveTo>
                <a:cubicBezTo>
                  <a:pt x="737873" y="142256"/>
                  <a:pt x="495700" y="122891"/>
                  <a:pt x="456505" y="53359"/>
                </a:cubicBezTo>
                <a:lnTo>
                  <a:pt x="456505" y="38052"/>
                </a:lnTo>
                <a:cubicBezTo>
                  <a:pt x="457530" y="18088"/>
                  <a:pt x="442177" y="1074"/>
                  <a:pt x="422214" y="48"/>
                </a:cubicBezTo>
                <a:cubicBezTo>
                  <a:pt x="402250" y="-977"/>
                  <a:pt x="385235" y="14376"/>
                  <a:pt x="384210" y="34340"/>
                </a:cubicBezTo>
                <a:cubicBezTo>
                  <a:pt x="384146" y="35576"/>
                  <a:pt x="384146" y="36816"/>
                  <a:pt x="384210" y="38052"/>
                </a:cubicBezTo>
                <a:lnTo>
                  <a:pt x="384210" y="53425"/>
                </a:lnTo>
                <a:cubicBezTo>
                  <a:pt x="345005" y="122958"/>
                  <a:pt x="102832" y="142303"/>
                  <a:pt x="11973" y="143913"/>
                </a:cubicBezTo>
                <a:lnTo>
                  <a:pt x="0" y="144113"/>
                </a:lnTo>
                <a:lnTo>
                  <a:pt x="5058" y="164287"/>
                </a:lnTo>
                <a:cubicBezTo>
                  <a:pt x="10050" y="184343"/>
                  <a:pt x="28072" y="198411"/>
                  <a:pt x="48739" y="198386"/>
                </a:cubicBezTo>
                <a:lnTo>
                  <a:pt x="52026" y="198386"/>
                </a:lnTo>
                <a:cubicBezTo>
                  <a:pt x="64284" y="212779"/>
                  <a:pt x="112081" y="263823"/>
                  <a:pt x="179870" y="275539"/>
                </a:cubicBezTo>
                <a:lnTo>
                  <a:pt x="175393" y="325707"/>
                </a:lnTo>
                <a:lnTo>
                  <a:pt x="125940" y="325707"/>
                </a:lnTo>
                <a:lnTo>
                  <a:pt x="125940" y="392382"/>
                </a:lnTo>
                <a:lnTo>
                  <a:pt x="169440" y="392382"/>
                </a:lnTo>
                <a:lnTo>
                  <a:pt x="134598" y="782907"/>
                </a:lnTo>
                <a:lnTo>
                  <a:pt x="227076" y="782907"/>
                </a:lnTo>
                <a:lnTo>
                  <a:pt x="243973" y="392382"/>
                </a:lnTo>
                <a:lnTo>
                  <a:pt x="392659" y="392382"/>
                </a:lnTo>
                <a:lnTo>
                  <a:pt x="392659" y="437778"/>
                </a:lnTo>
                <a:cubicBezTo>
                  <a:pt x="374393" y="447652"/>
                  <a:pt x="362529" y="466267"/>
                  <a:pt x="361293" y="486994"/>
                </a:cubicBezTo>
                <a:lnTo>
                  <a:pt x="353959" y="611457"/>
                </a:lnTo>
                <a:lnTo>
                  <a:pt x="488461" y="611457"/>
                </a:lnTo>
                <a:lnTo>
                  <a:pt x="481136" y="486994"/>
                </a:lnTo>
                <a:cubicBezTo>
                  <a:pt x="479904" y="466271"/>
                  <a:pt x="468048" y="447657"/>
                  <a:pt x="449790" y="437778"/>
                </a:cubicBezTo>
                <a:lnTo>
                  <a:pt x="449790" y="392382"/>
                </a:lnTo>
                <a:lnTo>
                  <a:pt x="598465" y="392382"/>
                </a:lnTo>
                <a:lnTo>
                  <a:pt x="615363" y="782907"/>
                </a:lnTo>
                <a:lnTo>
                  <a:pt x="707841" y="782907"/>
                </a:lnTo>
                <a:lnTo>
                  <a:pt x="672979" y="392382"/>
                </a:lnTo>
                <a:lnTo>
                  <a:pt x="716490" y="392382"/>
                </a:lnTo>
                <a:lnTo>
                  <a:pt x="716490" y="325707"/>
                </a:lnTo>
                <a:lnTo>
                  <a:pt x="667045" y="325707"/>
                </a:lnTo>
                <a:lnTo>
                  <a:pt x="662550" y="275329"/>
                </a:lnTo>
                <a:cubicBezTo>
                  <a:pt x="729396" y="263080"/>
                  <a:pt x="776545" y="212674"/>
                  <a:pt x="788699" y="198386"/>
                </a:cubicBezTo>
                <a:lnTo>
                  <a:pt x="791994" y="198386"/>
                </a:lnTo>
                <a:cubicBezTo>
                  <a:pt x="812660" y="198404"/>
                  <a:pt x="830678" y="184339"/>
                  <a:pt x="835676" y="164287"/>
                </a:cubicBezTo>
                <a:lnTo>
                  <a:pt x="840715" y="144046"/>
                </a:lnTo>
                <a:close/>
                <a:moveTo>
                  <a:pt x="420348" y="20907"/>
                </a:moveTo>
                <a:cubicBezTo>
                  <a:pt x="429817" y="20907"/>
                  <a:pt x="437493" y="28583"/>
                  <a:pt x="437493" y="38052"/>
                </a:cubicBezTo>
                <a:lnTo>
                  <a:pt x="437493" y="46272"/>
                </a:lnTo>
                <a:lnTo>
                  <a:pt x="403298" y="46272"/>
                </a:lnTo>
                <a:lnTo>
                  <a:pt x="403298" y="38052"/>
                </a:lnTo>
                <a:cubicBezTo>
                  <a:pt x="403298" y="28620"/>
                  <a:pt x="410916" y="20959"/>
                  <a:pt x="420348" y="20907"/>
                </a:cubicBezTo>
                <a:close/>
                <a:moveTo>
                  <a:pt x="144990" y="373332"/>
                </a:moveTo>
                <a:lnTo>
                  <a:pt x="144990" y="344757"/>
                </a:lnTo>
                <a:lnTo>
                  <a:pt x="173698" y="344757"/>
                </a:lnTo>
                <a:lnTo>
                  <a:pt x="171145" y="373332"/>
                </a:lnTo>
                <a:close/>
                <a:moveTo>
                  <a:pt x="208807" y="763857"/>
                </a:moveTo>
                <a:lnTo>
                  <a:pt x="155400" y="763857"/>
                </a:lnTo>
                <a:lnTo>
                  <a:pt x="198806" y="277711"/>
                </a:lnTo>
                <a:cubicBezTo>
                  <a:pt x="200625" y="277815"/>
                  <a:pt x="202387" y="278044"/>
                  <a:pt x="204226" y="278082"/>
                </a:cubicBezTo>
                <a:lnTo>
                  <a:pt x="229848" y="278082"/>
                </a:lnTo>
                <a:close/>
                <a:moveTo>
                  <a:pt x="593522" y="278082"/>
                </a:moveTo>
                <a:lnTo>
                  <a:pt x="595579" y="325707"/>
                </a:lnTo>
                <a:lnTo>
                  <a:pt x="246831" y="325707"/>
                </a:lnTo>
                <a:lnTo>
                  <a:pt x="248898" y="278082"/>
                </a:lnTo>
                <a:close/>
                <a:moveTo>
                  <a:pt x="468259" y="592407"/>
                </a:moveTo>
                <a:lnTo>
                  <a:pt x="374161" y="592407"/>
                </a:lnTo>
                <a:lnTo>
                  <a:pt x="380343" y="488108"/>
                </a:lnTo>
                <a:cubicBezTo>
                  <a:pt x="381377" y="465512"/>
                  <a:pt x="400534" y="448033"/>
                  <a:pt x="423131" y="449067"/>
                </a:cubicBezTo>
                <a:cubicBezTo>
                  <a:pt x="444278" y="450035"/>
                  <a:pt x="461203" y="466961"/>
                  <a:pt x="462172" y="488108"/>
                </a:cubicBezTo>
                <a:close/>
                <a:moveTo>
                  <a:pt x="430740" y="431301"/>
                </a:moveTo>
                <a:cubicBezTo>
                  <a:pt x="424437" y="430209"/>
                  <a:pt x="417992" y="430209"/>
                  <a:pt x="411690" y="431301"/>
                </a:cubicBezTo>
                <a:lnTo>
                  <a:pt x="411690" y="392382"/>
                </a:lnTo>
                <a:lnTo>
                  <a:pt x="430740" y="392382"/>
                </a:lnTo>
                <a:close/>
                <a:moveTo>
                  <a:pt x="244773" y="373332"/>
                </a:moveTo>
                <a:lnTo>
                  <a:pt x="246012" y="344757"/>
                </a:lnTo>
                <a:lnTo>
                  <a:pt x="596417" y="344757"/>
                </a:lnTo>
                <a:lnTo>
                  <a:pt x="597656" y="373332"/>
                </a:lnTo>
                <a:close/>
                <a:moveTo>
                  <a:pt x="697440" y="344757"/>
                </a:moveTo>
                <a:lnTo>
                  <a:pt x="697440" y="373332"/>
                </a:lnTo>
                <a:lnTo>
                  <a:pt x="671284" y="373332"/>
                </a:lnTo>
                <a:lnTo>
                  <a:pt x="668731" y="344757"/>
                </a:lnTo>
                <a:close/>
                <a:moveTo>
                  <a:pt x="687048" y="763857"/>
                </a:moveTo>
                <a:lnTo>
                  <a:pt x="633613" y="763857"/>
                </a:lnTo>
                <a:lnTo>
                  <a:pt x="612600" y="278082"/>
                </a:lnTo>
                <a:lnTo>
                  <a:pt x="636689" y="278082"/>
                </a:lnTo>
                <a:cubicBezTo>
                  <a:pt x="639042" y="278025"/>
                  <a:pt x="641299" y="277758"/>
                  <a:pt x="643614" y="277606"/>
                </a:cubicBezTo>
                <a:close/>
                <a:moveTo>
                  <a:pt x="791975" y="179336"/>
                </a:moveTo>
                <a:lnTo>
                  <a:pt x="779536" y="179336"/>
                </a:lnTo>
                <a:lnTo>
                  <a:pt x="776678" y="183003"/>
                </a:lnTo>
                <a:cubicBezTo>
                  <a:pt x="776107" y="183746"/>
                  <a:pt x="717890" y="257203"/>
                  <a:pt x="636384" y="259032"/>
                </a:cubicBezTo>
                <a:lnTo>
                  <a:pt x="204426" y="259032"/>
                </a:lnTo>
                <a:cubicBezTo>
                  <a:pt x="123092" y="257270"/>
                  <a:pt x="64608" y="183737"/>
                  <a:pt x="64027" y="183003"/>
                </a:cubicBezTo>
                <a:lnTo>
                  <a:pt x="61170" y="179336"/>
                </a:lnTo>
                <a:lnTo>
                  <a:pt x="48787" y="179336"/>
                </a:lnTo>
                <a:cubicBezTo>
                  <a:pt x="37990" y="179351"/>
                  <a:pt x="28314" y="172673"/>
                  <a:pt x="24498" y="162572"/>
                </a:cubicBezTo>
                <a:cubicBezTo>
                  <a:pt x="85277" y="160572"/>
                  <a:pt x="347329" y="147199"/>
                  <a:pt x="399145" y="65274"/>
                </a:cubicBezTo>
                <a:lnTo>
                  <a:pt x="441665" y="65274"/>
                </a:lnTo>
                <a:cubicBezTo>
                  <a:pt x="493481" y="147189"/>
                  <a:pt x="755552" y="160572"/>
                  <a:pt x="816312" y="162572"/>
                </a:cubicBezTo>
                <a:cubicBezTo>
                  <a:pt x="812489" y="172689"/>
                  <a:pt x="802790" y="179371"/>
                  <a:pt x="791975" y="179336"/>
                </a:cubicBezTo>
                <a:close/>
              </a:path>
            </a:pathLst>
          </a:custGeom>
          <a:solidFill>
            <a:schemeClr val="bg1"/>
          </a:solidFill>
          <a:ln w="9525" cap="flat">
            <a:noFill/>
            <a:prstDash val="solid"/>
            <a:miter/>
          </a:ln>
        </p:spPr>
        <p:txBody>
          <a:bodyPr rtlCol="0" anchor="ctr"/>
          <a:lstStyle/>
          <a:p>
            <a:endParaRPr lang="it-IT" dirty="0"/>
          </a:p>
        </p:txBody>
      </p:sp>
      <p:pic>
        <p:nvPicPr>
          <p:cNvPr id="29" name="Elemento grafico 28" descr="Intelligenza artificiale contorno">
            <a:extLst>
              <a:ext uri="{FF2B5EF4-FFF2-40B4-BE49-F238E27FC236}">
                <a16:creationId xmlns:a16="http://schemas.microsoft.com/office/drawing/2014/main" xmlns="" id="{0DB420A0-198D-3504-7C41-35C120F47B36}"/>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8610600" y="2705100"/>
            <a:ext cx="914400" cy="914400"/>
          </a:xfrm>
          <a:prstGeom prst="rect">
            <a:avLst/>
          </a:prstGeom>
        </p:spPr>
      </p:pic>
      <p:pic>
        <p:nvPicPr>
          <p:cNvPr id="30" name="Elemento grafico 29" descr="Scansione oculare con riempimento a tinta unita">
            <a:extLst>
              <a:ext uri="{FF2B5EF4-FFF2-40B4-BE49-F238E27FC236}">
                <a16:creationId xmlns:a16="http://schemas.microsoft.com/office/drawing/2014/main" xmlns="" id="{07591BDB-7749-0BE6-6132-E7D52B78A406}"/>
              </a:ext>
            </a:extLst>
          </p:cNvPr>
          <p:cNvPicPr>
            <a:picLocks noChangeAspect="1"/>
          </p:cNvPicPr>
          <p:nvPr/>
        </p:nvPicPr>
        <p:blipFill>
          <a:blip r:embed="rId13">
            <a:extLst>
              <a:ext uri="{96DAC541-7B7A-43D3-8B79-37D633B846F1}">
                <asvg:svgBlip xmlns:asvg="http://schemas.microsoft.com/office/drawing/2016/SVG/main" xmlns="" r:embed="rId14"/>
              </a:ext>
            </a:extLst>
          </a:blip>
          <a:stretch>
            <a:fillRect/>
          </a:stretch>
        </p:blipFill>
        <p:spPr>
          <a:xfrm>
            <a:off x="2394020" y="2729001"/>
            <a:ext cx="914400" cy="9144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9416" y="1874"/>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it-IT" dirty="0"/>
          </a:p>
        </p:txBody>
      </p:sp>
      <p:sp>
        <p:nvSpPr>
          <p:cNvPr id="3" name="Freeform 3"/>
          <p:cNvSpPr/>
          <p:nvPr/>
        </p:nvSpPr>
        <p:spPr>
          <a:xfrm rot="-10580377">
            <a:off x="10980672" y="-9178418"/>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it-IT" dirty="0"/>
          </a:p>
        </p:txBody>
      </p:sp>
      <p:sp>
        <p:nvSpPr>
          <p:cNvPr id="4" name="TextBox 4"/>
          <p:cNvSpPr txBox="1"/>
          <p:nvPr/>
        </p:nvSpPr>
        <p:spPr>
          <a:xfrm>
            <a:off x="1202053" y="1620314"/>
            <a:ext cx="6492187" cy="1533368"/>
          </a:xfrm>
          <a:prstGeom prst="rect">
            <a:avLst/>
          </a:prstGeom>
        </p:spPr>
        <p:txBody>
          <a:bodyPr wrap="square" lIns="0" tIns="0" rIns="0" bIns="0" rtlCol="0" anchor="t">
            <a:spAutoFit/>
          </a:bodyPr>
          <a:lstStyle/>
          <a:p>
            <a:pPr marL="0" lvl="0" indent="0" algn="l">
              <a:lnSpc>
                <a:spcPts val="13015"/>
              </a:lnSpc>
              <a:spcBef>
                <a:spcPct val="0"/>
              </a:spcBef>
            </a:pPr>
            <a:r>
              <a:rPr lang="en-US" sz="9431" b="1" spc="924" dirty="0">
                <a:solidFill>
                  <a:srgbClr val="231F20"/>
                </a:solidFill>
                <a:latin typeface="Oswald Bold"/>
                <a:ea typeface="Oswald Bold"/>
                <a:cs typeface="Oswald Bold"/>
                <a:sym typeface="Oswald Bold"/>
              </a:rPr>
              <a:t>Thank you</a:t>
            </a:r>
          </a:p>
        </p:txBody>
      </p:sp>
      <p:sp>
        <p:nvSpPr>
          <p:cNvPr id="5" name="Freeform 5"/>
          <p:cNvSpPr/>
          <p:nvPr/>
        </p:nvSpPr>
        <p:spPr>
          <a:xfrm flipH="1" flipV="1">
            <a:off x="-4187354" y="0"/>
            <a:ext cx="11881594" cy="3564478"/>
          </a:xfrm>
          <a:custGeom>
            <a:avLst/>
            <a:gdLst/>
            <a:ahLst/>
            <a:cxnLst/>
            <a:rect l="l" t="t" r="r" b="b"/>
            <a:pathLst>
              <a:path w="11881594" h="3564478">
                <a:moveTo>
                  <a:pt x="11881593" y="3564478"/>
                </a:moveTo>
                <a:lnTo>
                  <a:pt x="0" y="3564478"/>
                </a:lnTo>
                <a:lnTo>
                  <a:pt x="0" y="0"/>
                </a:lnTo>
                <a:lnTo>
                  <a:pt x="11881593" y="0"/>
                </a:lnTo>
                <a:lnTo>
                  <a:pt x="11881593" y="3564478"/>
                </a:lnTo>
                <a:close/>
              </a:path>
            </a:pathLst>
          </a:custGeom>
          <a:blipFill>
            <a:blip r:embed="rId5">
              <a:extLst>
                <a:ext uri="{96DAC541-7B7A-43D3-8B79-37D633B846F1}">
                  <asvg:svgBlip xmlns:asvg="http://schemas.microsoft.com/office/drawing/2016/SVG/main" xmlns="" r:embed="rId6"/>
                </a:ext>
              </a:extLst>
            </a:blip>
            <a:stretch>
              <a:fillRect/>
            </a:stretch>
          </a:blipFill>
        </p:spPr>
        <p:txBody>
          <a:bodyPr/>
          <a:lstStyle/>
          <a:p>
            <a:endParaRPr lang="it-IT"/>
          </a:p>
        </p:txBody>
      </p:sp>
      <p:grpSp>
        <p:nvGrpSpPr>
          <p:cNvPr id="6" name="Group 6"/>
          <p:cNvGrpSpPr/>
          <p:nvPr/>
        </p:nvGrpSpPr>
        <p:grpSpPr>
          <a:xfrm>
            <a:off x="398302" y="6375961"/>
            <a:ext cx="3145217" cy="3434885"/>
            <a:chOff x="0" y="0"/>
            <a:chExt cx="862412" cy="941838"/>
          </a:xfrm>
        </p:grpSpPr>
        <p:sp>
          <p:nvSpPr>
            <p:cNvPr id="7" name="Freeform 7"/>
            <p:cNvSpPr/>
            <p:nvPr/>
          </p:nvSpPr>
          <p:spPr>
            <a:xfrm>
              <a:off x="0" y="0"/>
              <a:ext cx="862412" cy="941838"/>
            </a:xfrm>
            <a:custGeom>
              <a:avLst/>
              <a:gdLst/>
              <a:ahLst/>
              <a:cxnLst/>
              <a:rect l="l" t="t" r="r" b="b"/>
              <a:pathLst>
                <a:path w="862412" h="941838">
                  <a:moveTo>
                    <a:pt x="0" y="0"/>
                  </a:moveTo>
                  <a:lnTo>
                    <a:pt x="862412" y="0"/>
                  </a:lnTo>
                  <a:lnTo>
                    <a:pt x="862412" y="941838"/>
                  </a:lnTo>
                  <a:lnTo>
                    <a:pt x="0" y="941838"/>
                  </a:lnTo>
                  <a:close/>
                </a:path>
              </a:pathLst>
            </a:custGeom>
            <a:solidFill>
              <a:srgbClr val="100F0D"/>
            </a:solidFill>
            <a:ln cap="sq">
              <a:noFill/>
              <a:prstDash val="solid"/>
              <a:miter/>
            </a:ln>
          </p:spPr>
          <p:txBody>
            <a:bodyPr/>
            <a:lstStyle/>
            <a:p>
              <a:endParaRPr lang="it-IT" dirty="0"/>
            </a:p>
          </p:txBody>
        </p:sp>
        <p:sp>
          <p:nvSpPr>
            <p:cNvPr id="8" name="TextBox 8"/>
            <p:cNvSpPr txBox="1"/>
            <p:nvPr/>
          </p:nvSpPr>
          <p:spPr>
            <a:xfrm>
              <a:off x="0" y="-47625"/>
              <a:ext cx="862412" cy="989463"/>
            </a:xfrm>
            <a:prstGeom prst="rect">
              <a:avLst/>
            </a:prstGeom>
          </p:spPr>
          <p:txBody>
            <a:bodyPr lIns="50800" tIns="50800" rIns="50800" bIns="50800" rtlCol="0" anchor="ctr"/>
            <a:lstStyle/>
            <a:p>
              <a:pPr algn="ctr">
                <a:lnSpc>
                  <a:spcPts val="3360"/>
                </a:lnSpc>
              </a:pPr>
              <a:endParaRPr/>
            </a:p>
          </p:txBody>
        </p:sp>
      </p:grpSp>
      <p:grpSp>
        <p:nvGrpSpPr>
          <p:cNvPr id="9" name="Group 9"/>
          <p:cNvGrpSpPr>
            <a:grpSpLocks noChangeAspect="1"/>
          </p:cNvGrpSpPr>
          <p:nvPr/>
        </p:nvGrpSpPr>
        <p:grpSpPr>
          <a:xfrm>
            <a:off x="398302" y="4803352"/>
            <a:ext cx="3145217" cy="3145217"/>
            <a:chOff x="0" y="0"/>
            <a:chExt cx="8909050" cy="8909050"/>
          </a:xfrm>
        </p:grpSpPr>
        <p:sp>
          <p:nvSpPr>
            <p:cNvPr id="10" name="Freeform 10"/>
            <p:cNvSpPr/>
            <p:nvPr/>
          </p:nvSpPr>
          <p:spPr>
            <a:xfrm>
              <a:off x="-210012" y="2402"/>
              <a:ext cx="9329074" cy="8904246"/>
            </a:xfrm>
            <a:custGeom>
              <a:avLst/>
              <a:gdLst/>
              <a:ahLst/>
              <a:cxnLst/>
              <a:rect l="l" t="t" r="r" b="b"/>
              <a:pathLst>
                <a:path w="9329074" h="8904246">
                  <a:moveTo>
                    <a:pt x="4664537" y="7123"/>
                  </a:moveTo>
                  <a:cubicBezTo>
                    <a:pt x="3071756" y="0"/>
                    <a:pt x="1596908" y="845651"/>
                    <a:pt x="798454" y="2223865"/>
                  </a:cubicBezTo>
                  <a:cubicBezTo>
                    <a:pt x="0" y="3602079"/>
                    <a:pt x="0" y="5302167"/>
                    <a:pt x="798454" y="6680382"/>
                  </a:cubicBezTo>
                  <a:cubicBezTo>
                    <a:pt x="1596908" y="8058595"/>
                    <a:pt x="3071756" y="8904246"/>
                    <a:pt x="4664537" y="8897123"/>
                  </a:cubicBezTo>
                  <a:cubicBezTo>
                    <a:pt x="6257318" y="8904246"/>
                    <a:pt x="7732166" y="8058595"/>
                    <a:pt x="8530620" y="6680382"/>
                  </a:cubicBezTo>
                  <a:cubicBezTo>
                    <a:pt x="9329074" y="5302167"/>
                    <a:pt x="9329074" y="3602079"/>
                    <a:pt x="8530620" y="2223865"/>
                  </a:cubicBezTo>
                  <a:cubicBezTo>
                    <a:pt x="7732166" y="845651"/>
                    <a:pt x="6257318" y="0"/>
                    <a:pt x="4664537" y="7123"/>
                  </a:cubicBezTo>
                  <a:close/>
                </a:path>
              </a:pathLst>
            </a:custGeom>
            <a:solidFill>
              <a:srgbClr val="727171"/>
            </a:solidFill>
          </p:spPr>
          <p:txBody>
            <a:bodyPr/>
            <a:lstStyle/>
            <a:p>
              <a:endParaRPr lang="it-IT"/>
            </a:p>
          </p:txBody>
        </p:sp>
        <p:sp>
          <p:nvSpPr>
            <p:cNvPr id="11" name="Freeform 11"/>
            <p:cNvSpPr/>
            <p:nvPr/>
          </p:nvSpPr>
          <p:spPr>
            <a:xfrm>
              <a:off x="63863" y="263805"/>
              <a:ext cx="8781323" cy="8381440"/>
            </a:xfrm>
            <a:custGeom>
              <a:avLst/>
              <a:gdLst/>
              <a:ahLst/>
              <a:cxnLst/>
              <a:rect l="l" t="t" r="r" b="b"/>
              <a:pathLst>
                <a:path w="8781323" h="8381440">
                  <a:moveTo>
                    <a:pt x="4390662" y="6705"/>
                  </a:moveTo>
                  <a:cubicBezTo>
                    <a:pt x="2891400" y="0"/>
                    <a:pt x="1503147" y="795999"/>
                    <a:pt x="751573" y="2093292"/>
                  </a:cubicBezTo>
                  <a:cubicBezTo>
                    <a:pt x="0" y="3390586"/>
                    <a:pt x="0" y="4990854"/>
                    <a:pt x="751573" y="6288148"/>
                  </a:cubicBezTo>
                  <a:cubicBezTo>
                    <a:pt x="1503147" y="7585441"/>
                    <a:pt x="2891400" y="8381440"/>
                    <a:pt x="4390662" y="8374735"/>
                  </a:cubicBezTo>
                  <a:cubicBezTo>
                    <a:pt x="5889924" y="8381440"/>
                    <a:pt x="7278177" y="7585441"/>
                    <a:pt x="8029751" y="6288148"/>
                  </a:cubicBezTo>
                  <a:cubicBezTo>
                    <a:pt x="8781323" y="4990854"/>
                    <a:pt x="8781323" y="3390586"/>
                    <a:pt x="8029751" y="2093292"/>
                  </a:cubicBezTo>
                  <a:cubicBezTo>
                    <a:pt x="7278177" y="795999"/>
                    <a:pt x="5889924" y="0"/>
                    <a:pt x="4390662" y="6705"/>
                  </a:cubicBezTo>
                  <a:close/>
                </a:path>
              </a:pathLst>
            </a:custGeom>
            <a:blipFill>
              <a:blip r:embed="rId7"/>
              <a:stretch>
                <a:fillRect l="223" r="223"/>
              </a:stretch>
            </a:blipFill>
          </p:spPr>
          <p:txBody>
            <a:bodyPr/>
            <a:lstStyle/>
            <a:p>
              <a:endParaRPr lang="it-IT"/>
            </a:p>
          </p:txBody>
        </p:sp>
        <p:sp>
          <p:nvSpPr>
            <p:cNvPr id="12" name="Freeform 12"/>
            <p:cNvSpPr/>
            <p:nvPr/>
          </p:nvSpPr>
          <p:spPr>
            <a:xfrm>
              <a:off x="0" y="0"/>
              <a:ext cx="8909050" cy="8909050"/>
            </a:xfrm>
            <a:custGeom>
              <a:avLst/>
              <a:gdLst/>
              <a:ahLst/>
              <a:cxnLst/>
              <a:rect l="l" t="t" r="r" b="b"/>
              <a:pathLst>
                <a:path w="8909050" h="8909050">
                  <a:moveTo>
                    <a:pt x="4454525" y="8909050"/>
                  </a:moveTo>
                  <a:cubicBezTo>
                    <a:pt x="3264662" y="8909050"/>
                    <a:pt x="2146046" y="8445500"/>
                    <a:pt x="1304544" y="7603744"/>
                  </a:cubicBezTo>
                  <a:cubicBezTo>
                    <a:pt x="895477" y="7194550"/>
                    <a:pt x="574294" y="6718173"/>
                    <a:pt x="350012" y="6187694"/>
                  </a:cubicBezTo>
                  <a:cubicBezTo>
                    <a:pt x="117729" y="5638673"/>
                    <a:pt x="0" y="5055489"/>
                    <a:pt x="0" y="4454525"/>
                  </a:cubicBezTo>
                  <a:cubicBezTo>
                    <a:pt x="0" y="3854704"/>
                    <a:pt x="117475" y="3272282"/>
                    <a:pt x="349377" y="2723642"/>
                  </a:cubicBezTo>
                  <a:cubicBezTo>
                    <a:pt x="573405" y="2193163"/>
                    <a:pt x="894207" y="1716786"/>
                    <a:pt x="1302766" y="1307338"/>
                  </a:cubicBezTo>
                  <a:cubicBezTo>
                    <a:pt x="2144141" y="464312"/>
                    <a:pt x="3263519" y="0"/>
                    <a:pt x="4454525" y="0"/>
                  </a:cubicBezTo>
                  <a:cubicBezTo>
                    <a:pt x="5055362" y="0"/>
                    <a:pt x="5638419" y="117729"/>
                    <a:pt x="6187440" y="350012"/>
                  </a:cubicBezTo>
                  <a:cubicBezTo>
                    <a:pt x="6717792" y="574294"/>
                    <a:pt x="7194296" y="895477"/>
                    <a:pt x="7603490" y="1304544"/>
                  </a:cubicBezTo>
                  <a:cubicBezTo>
                    <a:pt x="8445373" y="2146046"/>
                    <a:pt x="8909050" y="3264789"/>
                    <a:pt x="8909050" y="4454652"/>
                  </a:cubicBezTo>
                  <a:cubicBezTo>
                    <a:pt x="8909050" y="5644769"/>
                    <a:pt x="8445246" y="6763766"/>
                    <a:pt x="7602982" y="7605268"/>
                  </a:cubicBezTo>
                  <a:cubicBezTo>
                    <a:pt x="7193789" y="8014208"/>
                    <a:pt x="6717285" y="8335138"/>
                    <a:pt x="6186932" y="8559419"/>
                  </a:cubicBezTo>
                  <a:cubicBezTo>
                    <a:pt x="5637911" y="8791321"/>
                    <a:pt x="5055108" y="8909050"/>
                    <a:pt x="4454525" y="8909050"/>
                  </a:cubicBezTo>
                  <a:close/>
                  <a:moveTo>
                    <a:pt x="4454525" y="19050"/>
                  </a:moveTo>
                  <a:cubicBezTo>
                    <a:pt x="3268599" y="19050"/>
                    <a:pt x="2154047" y="481330"/>
                    <a:pt x="1316228" y="1320800"/>
                  </a:cubicBezTo>
                  <a:cubicBezTo>
                    <a:pt x="909447" y="1728343"/>
                    <a:pt x="590042" y="2202815"/>
                    <a:pt x="366903" y="2731008"/>
                  </a:cubicBezTo>
                  <a:cubicBezTo>
                    <a:pt x="136017" y="3277362"/>
                    <a:pt x="19050" y="3857244"/>
                    <a:pt x="19050" y="4454525"/>
                  </a:cubicBezTo>
                  <a:cubicBezTo>
                    <a:pt x="19050" y="5052949"/>
                    <a:pt x="136271" y="5633593"/>
                    <a:pt x="367538" y="6180328"/>
                  </a:cubicBezTo>
                  <a:cubicBezTo>
                    <a:pt x="590931" y="6708522"/>
                    <a:pt x="910717" y="7182866"/>
                    <a:pt x="1318006" y="7590282"/>
                  </a:cubicBezTo>
                  <a:cubicBezTo>
                    <a:pt x="2155825" y="8428355"/>
                    <a:pt x="3269742" y="8890000"/>
                    <a:pt x="4454525" y="8890000"/>
                  </a:cubicBezTo>
                  <a:cubicBezTo>
                    <a:pt x="5052568" y="8890000"/>
                    <a:pt x="5632958" y="8772779"/>
                    <a:pt x="6179439" y="8541766"/>
                  </a:cubicBezTo>
                  <a:cubicBezTo>
                    <a:pt x="6707632" y="8318500"/>
                    <a:pt x="7181977" y="7998841"/>
                    <a:pt x="7589520" y="7591679"/>
                  </a:cubicBezTo>
                  <a:cubicBezTo>
                    <a:pt x="8428101" y="6753733"/>
                    <a:pt x="8890000" y="5639562"/>
                    <a:pt x="8890000" y="4454525"/>
                  </a:cubicBezTo>
                  <a:cubicBezTo>
                    <a:pt x="8890000" y="3269742"/>
                    <a:pt x="8428355" y="2155825"/>
                    <a:pt x="7590028" y="1317879"/>
                  </a:cubicBezTo>
                  <a:cubicBezTo>
                    <a:pt x="7182612" y="910590"/>
                    <a:pt x="6708140" y="590931"/>
                    <a:pt x="6180074" y="367538"/>
                  </a:cubicBezTo>
                  <a:cubicBezTo>
                    <a:pt x="5633339" y="136271"/>
                    <a:pt x="5052822" y="19050"/>
                    <a:pt x="4454525" y="19050"/>
                  </a:cubicBezTo>
                  <a:close/>
                  <a:moveTo>
                    <a:pt x="4454525" y="8648065"/>
                  </a:moveTo>
                  <a:cubicBezTo>
                    <a:pt x="3334385" y="8648065"/>
                    <a:pt x="2281301" y="8211693"/>
                    <a:pt x="1489075" y="7419213"/>
                  </a:cubicBezTo>
                  <a:cubicBezTo>
                    <a:pt x="697103" y="6626987"/>
                    <a:pt x="260985" y="5574157"/>
                    <a:pt x="260985" y="4454525"/>
                  </a:cubicBezTo>
                  <a:cubicBezTo>
                    <a:pt x="260985" y="3889756"/>
                    <a:pt x="371602" y="3341497"/>
                    <a:pt x="589788" y="2824988"/>
                  </a:cubicBezTo>
                  <a:cubicBezTo>
                    <a:pt x="800735" y="2325624"/>
                    <a:pt x="1102741" y="1877060"/>
                    <a:pt x="1487297" y="1491742"/>
                  </a:cubicBezTo>
                  <a:cubicBezTo>
                    <a:pt x="2279396" y="698119"/>
                    <a:pt x="3333242" y="260985"/>
                    <a:pt x="4454398" y="260985"/>
                  </a:cubicBezTo>
                  <a:cubicBezTo>
                    <a:pt x="5573776" y="260985"/>
                    <a:pt x="6626606" y="697103"/>
                    <a:pt x="7418832" y="1488948"/>
                  </a:cubicBezTo>
                  <a:cubicBezTo>
                    <a:pt x="8211438" y="2281174"/>
                    <a:pt x="8647937" y="3334385"/>
                    <a:pt x="8647937" y="4454398"/>
                  </a:cubicBezTo>
                  <a:cubicBezTo>
                    <a:pt x="8647937" y="5574792"/>
                    <a:pt x="8211311" y="6628130"/>
                    <a:pt x="7418450" y="7420356"/>
                  </a:cubicBezTo>
                  <a:cubicBezTo>
                    <a:pt x="6626225" y="8212074"/>
                    <a:pt x="5573522" y="8648065"/>
                    <a:pt x="4454525" y="8648065"/>
                  </a:cubicBezTo>
                  <a:close/>
                  <a:moveTo>
                    <a:pt x="4454525" y="280035"/>
                  </a:moveTo>
                  <a:cubicBezTo>
                    <a:pt x="3338449" y="280035"/>
                    <a:pt x="2289429" y="715137"/>
                    <a:pt x="1500886" y="1505204"/>
                  </a:cubicBezTo>
                  <a:cubicBezTo>
                    <a:pt x="713613" y="2294001"/>
                    <a:pt x="280035" y="3341370"/>
                    <a:pt x="280035" y="4454525"/>
                  </a:cubicBezTo>
                  <a:cubicBezTo>
                    <a:pt x="280035" y="5569077"/>
                    <a:pt x="714248" y="6617081"/>
                    <a:pt x="1502537" y="7405751"/>
                  </a:cubicBezTo>
                  <a:cubicBezTo>
                    <a:pt x="2291080" y="8194548"/>
                    <a:pt x="3339465" y="8629015"/>
                    <a:pt x="4454525" y="8629015"/>
                  </a:cubicBezTo>
                  <a:cubicBezTo>
                    <a:pt x="5568442" y="8629015"/>
                    <a:pt x="6616319" y="8195056"/>
                    <a:pt x="7405116" y="7407021"/>
                  </a:cubicBezTo>
                  <a:cubicBezTo>
                    <a:pt x="8194422" y="6618477"/>
                    <a:pt x="8629015" y="5569839"/>
                    <a:pt x="8629015" y="4454525"/>
                  </a:cubicBezTo>
                  <a:cubicBezTo>
                    <a:pt x="8629015" y="3339465"/>
                    <a:pt x="8194548" y="2291080"/>
                    <a:pt x="7405497" y="1502537"/>
                  </a:cubicBezTo>
                  <a:cubicBezTo>
                    <a:pt x="6616827" y="714121"/>
                    <a:pt x="5568823" y="280035"/>
                    <a:pt x="4454525" y="280035"/>
                  </a:cubicBezTo>
                  <a:close/>
                </a:path>
              </a:pathLst>
            </a:custGeom>
            <a:solidFill>
              <a:srgbClr val="231F20"/>
            </a:solidFill>
          </p:spPr>
          <p:txBody>
            <a:bodyPr/>
            <a:lstStyle/>
            <a:p>
              <a:endParaRPr lang="it-IT"/>
            </a:p>
          </p:txBody>
        </p:sp>
      </p:grpSp>
      <p:sp>
        <p:nvSpPr>
          <p:cNvPr id="13" name="TextBox 13"/>
          <p:cNvSpPr txBox="1"/>
          <p:nvPr/>
        </p:nvSpPr>
        <p:spPr>
          <a:xfrm>
            <a:off x="842370" y="8277823"/>
            <a:ext cx="2257081" cy="1076325"/>
          </a:xfrm>
          <a:prstGeom prst="rect">
            <a:avLst/>
          </a:prstGeom>
        </p:spPr>
        <p:txBody>
          <a:bodyPr lIns="0" tIns="0" rIns="0" bIns="0" rtlCol="0" anchor="t">
            <a:spAutoFit/>
          </a:bodyPr>
          <a:lstStyle/>
          <a:p>
            <a:pPr algn="ctr">
              <a:lnSpc>
                <a:spcPts val="4200"/>
              </a:lnSpc>
            </a:pPr>
            <a:r>
              <a:rPr lang="en-US" sz="3500" spc="175">
                <a:solidFill>
                  <a:srgbClr val="FFFBFB"/>
                </a:solidFill>
                <a:latin typeface="DM Sans"/>
                <a:ea typeface="DM Sans"/>
                <a:cs typeface="DM Sans"/>
                <a:sym typeface="DM Sans"/>
              </a:rPr>
              <a:t>Garofalo Antonio</a:t>
            </a:r>
          </a:p>
        </p:txBody>
      </p:sp>
      <p:sp>
        <p:nvSpPr>
          <p:cNvPr id="17" name="CasellaDiTesto 16">
            <a:extLst>
              <a:ext uri="{FF2B5EF4-FFF2-40B4-BE49-F238E27FC236}">
                <a16:creationId xmlns:a16="http://schemas.microsoft.com/office/drawing/2014/main" xmlns="" id="{3657519C-4AAD-2E88-489C-282340A1315A}"/>
              </a:ext>
            </a:extLst>
          </p:cNvPr>
          <p:cNvSpPr txBox="1"/>
          <p:nvPr/>
        </p:nvSpPr>
        <p:spPr>
          <a:xfrm>
            <a:off x="1202053" y="3087400"/>
            <a:ext cx="4791320" cy="523220"/>
          </a:xfrm>
          <a:prstGeom prst="rect">
            <a:avLst/>
          </a:prstGeom>
          <a:noFill/>
        </p:spPr>
        <p:txBody>
          <a:bodyPr wrap="square">
            <a:spAutoFit/>
          </a:bodyPr>
          <a:lstStyle/>
          <a:p>
            <a:r>
              <a:rPr lang="it-IT" sz="2800" dirty="0">
                <a:hlinkClick r:id="rId8"/>
              </a:rPr>
              <a:t>https://github.com/Endless077</a:t>
            </a:r>
            <a:endParaRPr lang="it-IT" sz="2800" dirty="0"/>
          </a:p>
        </p:txBody>
      </p:sp>
      <p:sp>
        <p:nvSpPr>
          <p:cNvPr id="21" name="CasellaDiTesto 20">
            <a:extLst>
              <a:ext uri="{FF2B5EF4-FFF2-40B4-BE49-F238E27FC236}">
                <a16:creationId xmlns:a16="http://schemas.microsoft.com/office/drawing/2014/main" xmlns="" id="{521A9EB4-3BE1-B5BA-D22B-04F60BE09166}"/>
              </a:ext>
            </a:extLst>
          </p:cNvPr>
          <p:cNvSpPr txBox="1"/>
          <p:nvPr/>
        </p:nvSpPr>
        <p:spPr>
          <a:xfrm>
            <a:off x="6251900" y="4867744"/>
            <a:ext cx="2347181" cy="707886"/>
          </a:xfrm>
          <a:prstGeom prst="rect">
            <a:avLst/>
          </a:prstGeom>
          <a:noFill/>
        </p:spPr>
        <p:txBody>
          <a:bodyPr wrap="none" rtlCol="0">
            <a:spAutoFit/>
          </a:bodyPr>
          <a:lstStyle/>
          <a:p>
            <a:pPr algn="ctr"/>
            <a:r>
              <a:rPr lang="it-IT" sz="4000" b="1" i="1" dirty="0"/>
              <a:t>Highlights</a:t>
            </a:r>
          </a:p>
        </p:txBody>
      </p:sp>
      <mc:AlternateContent xmlns:mc="http://schemas.openxmlformats.org/markup-compatibility/2006">
        <mc:Choice xmlns:pslz="http://schemas.microsoft.com/office/powerpoint/2016/slidezoom" xmlns="" Requires="pslz">
          <p:graphicFrame>
            <p:nvGraphicFramePr>
              <p:cNvPr id="23" name="Anteprima della diapositiva 22">
                <a:extLst>
                  <a:ext uri="{FF2B5EF4-FFF2-40B4-BE49-F238E27FC236}">
                    <a16:creationId xmlns:a16="http://schemas.microsoft.com/office/drawing/2014/main" id="{BBB97D2F-5D07-F9F2-A7BC-FA0F0BA7C73C}"/>
                  </a:ext>
                </a:extLst>
              </p:cNvPr>
              <p:cNvGraphicFramePr>
                <a:graphicFrameLocks noChangeAspect="1"/>
              </p:cNvGraphicFramePr>
              <p:nvPr>
                <p:extLst>
                  <p:ext uri="{D42A27DB-BD31-4B8C-83A1-F6EECF244321}">
                    <p14:modId xmlns:p14="http://schemas.microsoft.com/office/powerpoint/2010/main" val="4290152071"/>
                  </p:ext>
                </p:extLst>
              </p:nvPr>
            </p:nvGraphicFramePr>
            <p:xfrm>
              <a:off x="4327896" y="5869272"/>
              <a:ext cx="2612412" cy="1469482"/>
            </p:xfrm>
            <a:graphic>
              <a:graphicData uri="http://schemas.microsoft.com/office/powerpoint/2016/slidezoom">
                <pslz:sldZm>
                  <pslz:sldZmObj sldId="267" cId="3759718935">
                    <pslz:zmPr id="{3616F9E5-4D13-496E-B1AE-1A0068A0C923}" returnToParent="0" transitionDur="1000">
                      <p166:blipFill xmlns:p166="http://schemas.microsoft.com/office/powerpoint/2016/6/main">
                        <a:blip r:embed="rId9"/>
                        <a:stretch>
                          <a:fillRect/>
                        </a:stretch>
                      </p166:blipFill>
                      <p166:spPr xmlns:p166="http://schemas.microsoft.com/office/powerpoint/2016/6/main">
                        <a:xfrm>
                          <a:off x="0" y="0"/>
                          <a:ext cx="2612412" cy="1469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166:spPr>
                    </pslz:zmPr>
                  </pslz:sldZmObj>
                </pslz:sldZm>
              </a:graphicData>
            </a:graphic>
          </p:graphicFrame>
        </mc:Choice>
        <mc:Fallback>
          <p:pic>
            <p:nvPicPr>
              <p:cNvPr id="23" name="Anteprima della diapositiva 22">
                <a:hlinkClick r:id="rId10" action="ppaction://hlinksldjump"/>
                <a:extLst>
                  <a:ext uri="{FF2B5EF4-FFF2-40B4-BE49-F238E27FC236}">
                    <a16:creationId xmlns:a16="http://schemas.microsoft.com/office/drawing/2014/main" xmlns="" xmlns:pslz="http://schemas.microsoft.com/office/powerpoint/2016/slidezoom" id="{BBB97D2F-5D07-F9F2-A7BC-FA0F0BA7C73C}"/>
                  </a:ext>
                </a:extLst>
              </p:cNvPr>
              <p:cNvPicPr>
                <a:picLocks noGrp="1" noRot="1" noChangeAspect="1" noMove="1" noResize="1" noEditPoints="1" noAdjustHandles="1" noChangeArrowheads="1" noChangeShapeType="1"/>
              </p:cNvPicPr>
              <p:nvPr/>
            </p:nvPicPr>
            <p:blipFill>
              <a:blip r:embed="rId11"/>
              <a:stretch>
                <a:fillRect/>
              </a:stretch>
            </p:blipFill>
            <p:spPr>
              <a:xfrm>
                <a:off x="4327896" y="5869272"/>
                <a:ext cx="2612412" cy="1469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Fallback>
      </mc:AlternateContent>
      <mc:AlternateContent xmlns:mc="http://schemas.openxmlformats.org/markup-compatibility/2006">
        <mc:Choice xmlns:pslz="http://schemas.microsoft.com/office/powerpoint/2016/slidezoom" xmlns="" Requires="pslz">
          <p:graphicFrame>
            <p:nvGraphicFramePr>
              <p:cNvPr id="25" name="Anteprima della diapositiva 24">
                <a:extLst>
                  <a:ext uri="{FF2B5EF4-FFF2-40B4-BE49-F238E27FC236}">
                    <a16:creationId xmlns:a16="http://schemas.microsoft.com/office/drawing/2014/main" id="{E5BFFB5E-94E0-DE8A-7723-9EAEA7FA1DDD}"/>
                  </a:ext>
                </a:extLst>
              </p:cNvPr>
              <p:cNvGraphicFramePr>
                <a:graphicFrameLocks noChangeAspect="1"/>
              </p:cNvGraphicFramePr>
              <p:nvPr>
                <p:extLst>
                  <p:ext uri="{D42A27DB-BD31-4B8C-83A1-F6EECF244321}">
                    <p14:modId xmlns:p14="http://schemas.microsoft.com/office/powerpoint/2010/main" val="2267231880"/>
                  </p:ext>
                </p:extLst>
              </p:nvPr>
            </p:nvGraphicFramePr>
            <p:xfrm>
              <a:off x="7977939" y="5869272"/>
              <a:ext cx="2612412" cy="1469482"/>
            </p:xfrm>
            <a:graphic>
              <a:graphicData uri="http://schemas.microsoft.com/office/powerpoint/2016/slidezoom">
                <pslz:sldZm>
                  <pslz:sldZmObj sldId="266" cId="3549162869">
                    <pslz:zmPr id="{F2B27CCF-3FCE-4BAC-AE0C-2E352299DBD0}" returnToParent="0" transitionDur="1000">
                      <p166:blipFill xmlns:p166="http://schemas.microsoft.com/office/powerpoint/2016/6/main">
                        <a:blip r:embed="rId12"/>
                        <a:stretch>
                          <a:fillRect/>
                        </a:stretch>
                      </p166:blipFill>
                      <p166:spPr xmlns:p166="http://schemas.microsoft.com/office/powerpoint/2016/6/main">
                        <a:xfrm>
                          <a:off x="0" y="0"/>
                          <a:ext cx="2612412" cy="1469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166:spPr>
                    </pslz:zmPr>
                  </pslz:sldZmObj>
                </pslz:sldZm>
              </a:graphicData>
            </a:graphic>
          </p:graphicFrame>
        </mc:Choice>
        <mc:Fallback>
          <p:pic>
            <p:nvPicPr>
              <p:cNvPr id="25" name="Anteprima della diapositiva 24">
                <a:hlinkClick r:id="rId13" action="ppaction://hlinksldjump"/>
                <a:extLst>
                  <a:ext uri="{FF2B5EF4-FFF2-40B4-BE49-F238E27FC236}">
                    <a16:creationId xmlns:a16="http://schemas.microsoft.com/office/drawing/2014/main" xmlns="" xmlns:pslz="http://schemas.microsoft.com/office/powerpoint/2016/slidezoom" id="{E5BFFB5E-94E0-DE8A-7723-9EAEA7FA1DDD}"/>
                  </a:ext>
                </a:extLst>
              </p:cNvPr>
              <p:cNvPicPr>
                <a:picLocks noGrp="1" noRot="1" noChangeAspect="1" noMove="1" noResize="1" noEditPoints="1" noAdjustHandles="1" noChangeArrowheads="1" noChangeShapeType="1"/>
              </p:cNvPicPr>
              <p:nvPr/>
            </p:nvPicPr>
            <p:blipFill>
              <a:blip r:embed="rId14"/>
              <a:stretch>
                <a:fillRect/>
              </a:stretch>
            </p:blipFill>
            <p:spPr>
              <a:xfrm>
                <a:off x="7977939" y="5869272"/>
                <a:ext cx="2612412" cy="1469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Fallback>
      </mc:AlternateContent>
      <mc:AlternateContent xmlns:mc="http://schemas.openxmlformats.org/markup-compatibility/2006">
        <mc:Choice xmlns:pslz="http://schemas.microsoft.com/office/powerpoint/2016/slidezoom" xmlns="" Requires="pslz">
          <p:graphicFrame>
            <p:nvGraphicFramePr>
              <p:cNvPr id="27" name="Anteprima della diapositiva 26">
                <a:extLst>
                  <a:ext uri="{FF2B5EF4-FFF2-40B4-BE49-F238E27FC236}">
                    <a16:creationId xmlns:a16="http://schemas.microsoft.com/office/drawing/2014/main" id="{DB4B59A5-6E69-99BA-F1F1-CC4B78295A9D}"/>
                  </a:ext>
                </a:extLst>
              </p:cNvPr>
              <p:cNvGraphicFramePr>
                <a:graphicFrameLocks noChangeAspect="1"/>
              </p:cNvGraphicFramePr>
              <p:nvPr>
                <p:extLst>
                  <p:ext uri="{D42A27DB-BD31-4B8C-83A1-F6EECF244321}">
                    <p14:modId xmlns:p14="http://schemas.microsoft.com/office/powerpoint/2010/main" val="3671799956"/>
                  </p:ext>
                </p:extLst>
              </p:nvPr>
            </p:nvGraphicFramePr>
            <p:xfrm>
              <a:off x="6119285" y="8031729"/>
              <a:ext cx="2612412" cy="1469482"/>
            </p:xfrm>
            <a:graphic>
              <a:graphicData uri="http://schemas.microsoft.com/office/powerpoint/2016/slidezoom">
                <pslz:sldZm>
                  <pslz:sldZmObj sldId="258" cId="0">
                    <pslz:zmPr id="{542A5196-6D66-4A60-A873-478A62CCAF72}" returnToParent="0" transitionDur="1000">
                      <p166:blipFill xmlns:p166="http://schemas.microsoft.com/office/powerpoint/2016/6/main">
                        <a:blip r:embed="rId15"/>
                        <a:stretch>
                          <a:fillRect/>
                        </a:stretch>
                      </p166:blipFill>
                      <p166:spPr xmlns:p166="http://schemas.microsoft.com/office/powerpoint/2016/6/main">
                        <a:xfrm>
                          <a:off x="0" y="0"/>
                          <a:ext cx="2612412" cy="1469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166:spPr>
                    </pslz:zmPr>
                  </pslz:sldZmObj>
                </pslz:sldZm>
              </a:graphicData>
            </a:graphic>
          </p:graphicFrame>
        </mc:Choice>
        <mc:Fallback>
          <p:pic>
            <p:nvPicPr>
              <p:cNvPr id="27" name="Anteprima della diapositiva 26">
                <a:hlinkClick r:id="rId16" action="ppaction://hlinksldjump"/>
                <a:extLst>
                  <a:ext uri="{FF2B5EF4-FFF2-40B4-BE49-F238E27FC236}">
                    <a16:creationId xmlns:a16="http://schemas.microsoft.com/office/drawing/2014/main" xmlns="" xmlns:pslz="http://schemas.microsoft.com/office/powerpoint/2016/slidezoom" id="{DB4B59A5-6E69-99BA-F1F1-CC4B78295A9D}"/>
                  </a:ext>
                </a:extLst>
              </p:cNvPr>
              <p:cNvPicPr>
                <a:picLocks noGrp="1" noRot="1" noChangeAspect="1" noMove="1" noResize="1" noEditPoints="1" noAdjustHandles="1" noChangeArrowheads="1" noChangeShapeType="1"/>
              </p:cNvPicPr>
              <p:nvPr/>
            </p:nvPicPr>
            <p:blipFill>
              <a:blip r:embed="rId17"/>
              <a:stretch>
                <a:fillRect/>
              </a:stretch>
            </p:blipFill>
            <p:spPr>
              <a:xfrm>
                <a:off x="6119285" y="8031729"/>
                <a:ext cx="2612412" cy="1469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Fallback>
      </mc:AlternateContent>
      <p:cxnSp>
        <p:nvCxnSpPr>
          <p:cNvPr id="29" name="Connettore diritto 28">
            <a:extLst>
              <a:ext uri="{FF2B5EF4-FFF2-40B4-BE49-F238E27FC236}">
                <a16:creationId xmlns:a16="http://schemas.microsoft.com/office/drawing/2014/main" xmlns="" id="{8DCC3C6C-D590-4109-63BC-D7B57BE34420}"/>
              </a:ext>
            </a:extLst>
          </p:cNvPr>
          <p:cNvCxnSpPr>
            <a:cxnSpLocks/>
          </p:cNvCxnSpPr>
          <p:nvPr/>
        </p:nvCxnSpPr>
        <p:spPr>
          <a:xfrm>
            <a:off x="3886200" y="4740042"/>
            <a:ext cx="0" cy="5070804"/>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it-IT"/>
          </a:p>
        </p:txBody>
      </p:sp>
      <p:grpSp>
        <p:nvGrpSpPr>
          <p:cNvPr id="3" name="Group 3"/>
          <p:cNvGrpSpPr/>
          <p:nvPr/>
        </p:nvGrpSpPr>
        <p:grpSpPr>
          <a:xfrm>
            <a:off x="4619270" y="2901697"/>
            <a:ext cx="1400485" cy="6493178"/>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txBody>
            <a:bodyPr/>
            <a:lstStyle/>
            <a:p>
              <a:endParaRPr lang="it-IT"/>
            </a:p>
          </p:txBody>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txBody>
          <a:bodyPr/>
          <a:lstStyle/>
          <a:p>
            <a:endParaRPr lang="it-IT"/>
          </a:p>
        </p:txBody>
      </p:sp>
      <p:sp>
        <p:nvSpPr>
          <p:cNvPr id="7" name="TextBox 7"/>
          <p:cNvSpPr txBox="1"/>
          <p:nvPr/>
        </p:nvSpPr>
        <p:spPr>
          <a:xfrm>
            <a:off x="5435529" y="408344"/>
            <a:ext cx="7416941" cy="1683727"/>
          </a:xfrm>
          <a:prstGeom prst="rect">
            <a:avLst/>
          </a:prstGeom>
        </p:spPr>
        <p:txBody>
          <a:bodyPr lIns="0" tIns="0" rIns="0" bIns="0" rtlCol="0" anchor="t">
            <a:spAutoFit/>
          </a:bodyPr>
          <a:lstStyle/>
          <a:p>
            <a:pPr algn="ctr">
              <a:lnSpc>
                <a:spcPts val="13774"/>
              </a:lnSpc>
            </a:pPr>
            <a:r>
              <a:rPr lang="en-US" sz="9981" b="1" spc="978">
                <a:solidFill>
                  <a:srgbClr val="231F20"/>
                </a:solidFill>
                <a:latin typeface="Oswald Bold"/>
                <a:ea typeface="Oswald Bold"/>
                <a:cs typeface="Oswald Bold"/>
                <a:sym typeface="Oswald Bold"/>
              </a:rPr>
              <a:t>CONTENT</a:t>
            </a:r>
          </a:p>
        </p:txBody>
      </p:sp>
      <p:sp>
        <p:nvSpPr>
          <p:cNvPr id="8" name="TextBox 8"/>
          <p:cNvSpPr txBox="1"/>
          <p:nvPr/>
        </p:nvSpPr>
        <p:spPr>
          <a:xfrm>
            <a:off x="4831303" y="3225185"/>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01</a:t>
            </a:r>
          </a:p>
        </p:txBody>
      </p:sp>
      <p:sp>
        <p:nvSpPr>
          <p:cNvPr id="9" name="TextBox 9"/>
          <p:cNvSpPr txBox="1"/>
          <p:nvPr/>
        </p:nvSpPr>
        <p:spPr>
          <a:xfrm>
            <a:off x="4850904" y="4901424"/>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02</a:t>
            </a:r>
          </a:p>
        </p:txBody>
      </p:sp>
      <p:sp>
        <p:nvSpPr>
          <p:cNvPr id="10" name="TextBox 10"/>
          <p:cNvSpPr txBox="1"/>
          <p:nvPr/>
        </p:nvSpPr>
        <p:spPr>
          <a:xfrm>
            <a:off x="4831303" y="6577824"/>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03</a:t>
            </a:r>
          </a:p>
        </p:txBody>
      </p:sp>
      <p:sp>
        <p:nvSpPr>
          <p:cNvPr id="11" name="TextBox 11"/>
          <p:cNvSpPr txBox="1"/>
          <p:nvPr/>
        </p:nvSpPr>
        <p:spPr>
          <a:xfrm>
            <a:off x="4850904" y="8254224"/>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04</a:t>
            </a:r>
          </a:p>
        </p:txBody>
      </p:sp>
      <p:sp>
        <p:nvSpPr>
          <p:cNvPr id="12" name="TextBox 12"/>
          <p:cNvSpPr txBox="1"/>
          <p:nvPr/>
        </p:nvSpPr>
        <p:spPr>
          <a:xfrm>
            <a:off x="6274179" y="3227090"/>
            <a:ext cx="8172990" cy="596264"/>
          </a:xfrm>
          <a:prstGeom prst="rect">
            <a:avLst/>
          </a:prstGeom>
        </p:spPr>
        <p:txBody>
          <a:bodyPr lIns="0" tIns="0" rIns="0" bIns="0" rtlCol="0" anchor="t">
            <a:spAutoFit/>
          </a:bodyPr>
          <a:lstStyle/>
          <a:p>
            <a:pPr algn="l">
              <a:lnSpc>
                <a:spcPts val="4830"/>
              </a:lnSpc>
            </a:pPr>
            <a:r>
              <a:rPr lang="en-US" sz="3500" spc="343" dirty="0">
                <a:solidFill>
                  <a:srgbClr val="231F20"/>
                </a:solidFill>
                <a:latin typeface="DM Sans"/>
                <a:ea typeface="DM Sans"/>
                <a:cs typeface="DM Sans"/>
                <a:sym typeface="DM Sans"/>
              </a:rPr>
              <a:t>Concept Idea</a:t>
            </a:r>
          </a:p>
        </p:txBody>
      </p:sp>
      <p:sp>
        <p:nvSpPr>
          <p:cNvPr id="13" name="TextBox 13"/>
          <p:cNvSpPr txBox="1"/>
          <p:nvPr/>
        </p:nvSpPr>
        <p:spPr>
          <a:xfrm>
            <a:off x="6274179" y="4507230"/>
            <a:ext cx="10087886" cy="1205864"/>
          </a:xfrm>
          <a:prstGeom prst="rect">
            <a:avLst/>
          </a:prstGeom>
        </p:spPr>
        <p:txBody>
          <a:bodyPr lIns="0" tIns="0" rIns="0" bIns="0" rtlCol="0" anchor="t">
            <a:spAutoFit/>
          </a:bodyPr>
          <a:lstStyle/>
          <a:p>
            <a:pPr algn="l">
              <a:lnSpc>
                <a:spcPts val="4830"/>
              </a:lnSpc>
            </a:pPr>
            <a:r>
              <a:rPr lang="en-US" sz="3500" spc="343" dirty="0">
                <a:solidFill>
                  <a:srgbClr val="231F20"/>
                </a:solidFill>
                <a:latin typeface="DM Sans"/>
                <a:ea typeface="DM Sans"/>
                <a:cs typeface="DM Sans"/>
                <a:sym typeface="DM Sans"/>
              </a:rPr>
              <a:t>ROS setup and Environment implementation</a:t>
            </a:r>
          </a:p>
        </p:txBody>
      </p:sp>
      <p:sp>
        <p:nvSpPr>
          <p:cNvPr id="14" name="TextBox 14"/>
          <p:cNvSpPr txBox="1"/>
          <p:nvPr/>
        </p:nvSpPr>
        <p:spPr>
          <a:xfrm>
            <a:off x="6274179" y="6398895"/>
            <a:ext cx="12013821" cy="1205864"/>
          </a:xfrm>
          <a:prstGeom prst="rect">
            <a:avLst/>
          </a:prstGeom>
        </p:spPr>
        <p:txBody>
          <a:bodyPr lIns="0" tIns="0" rIns="0" bIns="0" rtlCol="0" anchor="t">
            <a:spAutoFit/>
          </a:bodyPr>
          <a:lstStyle/>
          <a:p>
            <a:pPr algn="l">
              <a:lnSpc>
                <a:spcPts val="4830"/>
              </a:lnSpc>
            </a:pPr>
            <a:r>
              <a:rPr lang="en-US" sz="3500" spc="343" dirty="0">
                <a:solidFill>
                  <a:srgbClr val="231F20"/>
                </a:solidFill>
                <a:latin typeface="DM Sans"/>
                <a:ea typeface="DM Sans"/>
                <a:cs typeface="DM Sans"/>
                <a:sym typeface="DM Sans"/>
              </a:rPr>
              <a:t>Design specifications</a:t>
            </a:r>
          </a:p>
          <a:p>
            <a:pPr algn="l">
              <a:lnSpc>
                <a:spcPts val="4830"/>
              </a:lnSpc>
            </a:pPr>
            <a:r>
              <a:rPr lang="en-US" sz="3500" spc="343" dirty="0">
                <a:solidFill>
                  <a:srgbClr val="231F20"/>
                </a:solidFill>
                <a:latin typeface="DM Sans"/>
                <a:ea typeface="DM Sans"/>
                <a:cs typeface="DM Sans"/>
                <a:sym typeface="DM Sans"/>
              </a:rPr>
              <a:t>(nodes, topics, services and parameters)</a:t>
            </a:r>
          </a:p>
        </p:txBody>
      </p:sp>
      <p:sp>
        <p:nvSpPr>
          <p:cNvPr id="15" name="TextBox 15"/>
          <p:cNvSpPr txBox="1"/>
          <p:nvPr/>
        </p:nvSpPr>
        <p:spPr>
          <a:xfrm>
            <a:off x="6274179" y="8315184"/>
            <a:ext cx="10585071" cy="596265"/>
          </a:xfrm>
          <a:prstGeom prst="rect">
            <a:avLst/>
          </a:prstGeom>
        </p:spPr>
        <p:txBody>
          <a:bodyPr lIns="0" tIns="0" rIns="0" bIns="0" rtlCol="0" anchor="t">
            <a:spAutoFit/>
          </a:bodyPr>
          <a:lstStyle/>
          <a:p>
            <a:pPr algn="l">
              <a:lnSpc>
                <a:spcPts val="4829"/>
              </a:lnSpc>
            </a:pPr>
            <a:r>
              <a:rPr lang="en-US" sz="3499" spc="342">
                <a:solidFill>
                  <a:srgbClr val="231F20"/>
                </a:solidFill>
                <a:latin typeface="DM Sans"/>
                <a:ea typeface="DM Sans"/>
                <a:cs typeface="DM Sans"/>
                <a:sym typeface="DM Sans"/>
              </a:rPr>
              <a:t>Conclusions and future developments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53400" y="-10248900"/>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it-IT"/>
          </a:p>
        </p:txBody>
      </p:sp>
      <p:sp>
        <p:nvSpPr>
          <p:cNvPr id="3" name="Freeform 3"/>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it-IT"/>
          </a:p>
        </p:txBody>
      </p:sp>
      <p:sp>
        <p:nvSpPr>
          <p:cNvPr id="4" name="TextBox 4"/>
          <p:cNvSpPr txBox="1"/>
          <p:nvPr/>
        </p:nvSpPr>
        <p:spPr>
          <a:xfrm>
            <a:off x="5841161" y="4538946"/>
            <a:ext cx="6605677" cy="1209107"/>
          </a:xfrm>
          <a:prstGeom prst="rect">
            <a:avLst/>
          </a:prstGeom>
        </p:spPr>
        <p:txBody>
          <a:bodyPr lIns="0" tIns="0" rIns="0" bIns="0" rtlCol="0" anchor="t">
            <a:spAutoFit/>
          </a:bodyPr>
          <a:lstStyle/>
          <a:p>
            <a:pPr algn="ctr">
              <a:lnSpc>
                <a:spcPts val="9809"/>
              </a:lnSpc>
            </a:pPr>
            <a:r>
              <a:rPr lang="en-US" sz="7108" b="1" spc="696" dirty="0">
                <a:solidFill>
                  <a:srgbClr val="FFFFFF"/>
                </a:solidFill>
                <a:latin typeface="Oswald Bold"/>
                <a:ea typeface="Oswald Bold"/>
                <a:cs typeface="Oswald Bold"/>
                <a:sym typeface="Oswald Bold"/>
              </a:rPr>
              <a:t>CONCEPT IDEA</a:t>
            </a:r>
          </a:p>
        </p:txBody>
      </p:sp>
      <p:sp>
        <p:nvSpPr>
          <p:cNvPr id="5" name="TextBox 5"/>
          <p:cNvSpPr txBox="1"/>
          <p:nvPr/>
        </p:nvSpPr>
        <p:spPr>
          <a:xfrm>
            <a:off x="5510595" y="4170665"/>
            <a:ext cx="7266807" cy="368281"/>
          </a:xfrm>
          <a:prstGeom prst="rect">
            <a:avLst/>
          </a:prstGeom>
        </p:spPr>
        <p:txBody>
          <a:bodyPr lIns="0" tIns="0" rIns="0" bIns="0" rtlCol="0" anchor="t">
            <a:spAutoFit/>
          </a:bodyPr>
          <a:lstStyle/>
          <a:p>
            <a:pPr algn="ctr">
              <a:lnSpc>
                <a:spcPts val="3067"/>
              </a:lnSpc>
            </a:pPr>
            <a:r>
              <a:rPr lang="en-US" sz="2223" spc="217" dirty="0">
                <a:solidFill>
                  <a:srgbClr val="F5FFF5"/>
                </a:solidFill>
                <a:latin typeface="DM Sans"/>
                <a:ea typeface="DM Sans"/>
                <a:cs typeface="DM Sans"/>
                <a:sym typeface="DM Sans"/>
              </a:rPr>
              <a:t>What is this project?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70287" y="-9338"/>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it-IT" dirty="0"/>
          </a:p>
        </p:txBody>
      </p:sp>
      <p:sp>
        <p:nvSpPr>
          <p:cNvPr id="3" name="Freeform 3"/>
          <p:cNvSpPr/>
          <p:nvPr/>
        </p:nvSpPr>
        <p:spPr>
          <a:xfrm>
            <a:off x="12094742" y="8072593"/>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4"/>
            <a:stretch>
              <a:fillRect t="-86495"/>
            </a:stretch>
          </a:blipFill>
        </p:spPr>
        <p:txBody>
          <a:bodyPr/>
          <a:lstStyle/>
          <a:p>
            <a:endParaRPr lang="it-IT"/>
          </a:p>
        </p:txBody>
      </p:sp>
      <p:grpSp>
        <p:nvGrpSpPr>
          <p:cNvPr id="4" name="Group 4"/>
          <p:cNvGrpSpPr/>
          <p:nvPr/>
        </p:nvGrpSpPr>
        <p:grpSpPr>
          <a:xfrm>
            <a:off x="12113480" y="4076700"/>
            <a:ext cx="4113179" cy="4087473"/>
            <a:chOff x="0" y="0"/>
            <a:chExt cx="1279723" cy="1271725"/>
          </a:xfrm>
        </p:grpSpPr>
        <p:sp>
          <p:nvSpPr>
            <p:cNvPr id="5" name="Freeform 5"/>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31211"/>
            </a:solidFill>
          </p:spPr>
          <p:txBody>
            <a:bodyPr/>
            <a:lstStyle/>
            <a:p>
              <a:endParaRPr lang="it-IT"/>
            </a:p>
          </p:txBody>
        </p:sp>
        <p:sp>
          <p:nvSpPr>
            <p:cNvPr id="6" name="TextBox 6"/>
            <p:cNvSpPr txBox="1"/>
            <p:nvPr/>
          </p:nvSpPr>
          <p:spPr>
            <a:xfrm>
              <a:off x="0" y="-57150"/>
              <a:ext cx="1279723" cy="1328875"/>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7" name="Group 7"/>
          <p:cNvGrpSpPr/>
          <p:nvPr/>
        </p:nvGrpSpPr>
        <p:grpSpPr>
          <a:xfrm>
            <a:off x="13146836" y="3277104"/>
            <a:ext cx="2049168" cy="2049168"/>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it-IT"/>
            </a:p>
          </p:txBody>
        </p:sp>
        <p:sp>
          <p:nvSpPr>
            <p:cNvPr id="9" name="TextBox 9"/>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11" name="Freeform 11"/>
          <p:cNvSpPr/>
          <p:nvPr/>
        </p:nvSpPr>
        <p:spPr>
          <a:xfrm rot="257863">
            <a:off x="-7453610" y="8135655"/>
            <a:ext cx="25527066" cy="10953432"/>
          </a:xfrm>
          <a:custGeom>
            <a:avLst/>
            <a:gdLst/>
            <a:ahLst/>
            <a:cxnLst/>
            <a:rect l="l" t="t" r="r" b="b"/>
            <a:pathLst>
              <a:path w="25527066" h="10953432">
                <a:moveTo>
                  <a:pt x="0" y="0"/>
                </a:moveTo>
                <a:lnTo>
                  <a:pt x="25527066" y="0"/>
                </a:lnTo>
                <a:lnTo>
                  <a:pt x="25527066" y="10953432"/>
                </a:lnTo>
                <a:lnTo>
                  <a:pt x="0" y="10953432"/>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txBody>
          <a:bodyPr/>
          <a:lstStyle/>
          <a:p>
            <a:endParaRPr lang="it-IT"/>
          </a:p>
        </p:txBody>
      </p:sp>
      <p:sp>
        <p:nvSpPr>
          <p:cNvPr id="12" name="TextBox 12"/>
          <p:cNvSpPr txBox="1"/>
          <p:nvPr/>
        </p:nvSpPr>
        <p:spPr>
          <a:xfrm>
            <a:off x="240531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dirty="0">
                <a:solidFill>
                  <a:srgbClr val="231F20"/>
                </a:solidFill>
                <a:latin typeface="Oswald Bold"/>
                <a:ea typeface="Oswald Bold"/>
                <a:cs typeface="Oswald Bold"/>
                <a:sym typeface="Oswald Bold"/>
              </a:rPr>
              <a:t>CONCEPT</a:t>
            </a:r>
          </a:p>
        </p:txBody>
      </p:sp>
      <p:sp>
        <p:nvSpPr>
          <p:cNvPr id="14" name="Freeform 14"/>
          <p:cNvSpPr/>
          <p:nvPr/>
        </p:nvSpPr>
        <p:spPr>
          <a:xfrm>
            <a:off x="7307757" y="7945131"/>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4"/>
            <a:stretch>
              <a:fillRect t="-86495"/>
            </a:stretch>
          </a:blipFill>
        </p:spPr>
        <p:txBody>
          <a:bodyPr/>
          <a:lstStyle/>
          <a:p>
            <a:endParaRPr lang="it-IT"/>
          </a:p>
        </p:txBody>
      </p:sp>
      <p:grpSp>
        <p:nvGrpSpPr>
          <p:cNvPr id="15" name="Group 15"/>
          <p:cNvGrpSpPr/>
          <p:nvPr/>
        </p:nvGrpSpPr>
        <p:grpSpPr>
          <a:xfrm>
            <a:off x="7308161" y="4076700"/>
            <a:ext cx="4113179" cy="4087473"/>
            <a:chOff x="0" y="0"/>
            <a:chExt cx="1279723" cy="1271725"/>
          </a:xfrm>
        </p:grpSpPr>
        <p:sp>
          <p:nvSpPr>
            <p:cNvPr id="16" name="Freeform 16"/>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31211"/>
            </a:solidFill>
          </p:spPr>
          <p:txBody>
            <a:bodyPr/>
            <a:lstStyle/>
            <a:p>
              <a:endParaRPr lang="it-IT"/>
            </a:p>
          </p:txBody>
        </p:sp>
        <p:sp>
          <p:nvSpPr>
            <p:cNvPr id="17" name="TextBox 17"/>
            <p:cNvSpPr txBox="1"/>
            <p:nvPr/>
          </p:nvSpPr>
          <p:spPr>
            <a:xfrm>
              <a:off x="0" y="-57150"/>
              <a:ext cx="1279723" cy="1328875"/>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18" name="Group 18"/>
          <p:cNvGrpSpPr/>
          <p:nvPr/>
        </p:nvGrpSpPr>
        <p:grpSpPr>
          <a:xfrm>
            <a:off x="8332745" y="3277104"/>
            <a:ext cx="2049168" cy="2049168"/>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it-IT" dirty="0"/>
            </a:p>
          </p:txBody>
        </p:sp>
        <p:sp>
          <p:nvSpPr>
            <p:cNvPr id="20" name="TextBox 20"/>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22" name="Freeform 22"/>
          <p:cNvSpPr/>
          <p:nvPr/>
        </p:nvSpPr>
        <p:spPr>
          <a:xfrm>
            <a:off x="3755884" y="3079923"/>
            <a:ext cx="1058909" cy="852903"/>
          </a:xfrm>
          <a:custGeom>
            <a:avLst/>
            <a:gdLst/>
            <a:ahLst/>
            <a:cxnLst/>
            <a:rect l="l" t="t" r="r" b="b"/>
            <a:pathLst>
              <a:path w="1058909" h="852903">
                <a:moveTo>
                  <a:pt x="0" y="0"/>
                </a:moveTo>
                <a:lnTo>
                  <a:pt x="1058909" y="0"/>
                </a:lnTo>
                <a:lnTo>
                  <a:pt x="1058909" y="852903"/>
                </a:lnTo>
                <a:lnTo>
                  <a:pt x="0" y="852903"/>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txBody>
          <a:bodyPr/>
          <a:lstStyle/>
          <a:p>
            <a:endParaRPr lang="it-IT"/>
          </a:p>
        </p:txBody>
      </p:sp>
      <p:sp>
        <p:nvSpPr>
          <p:cNvPr id="24" name="Freeform 24"/>
          <p:cNvSpPr/>
          <p:nvPr/>
        </p:nvSpPr>
        <p:spPr>
          <a:xfrm>
            <a:off x="2495015" y="7997632"/>
            <a:ext cx="4128022" cy="437161"/>
          </a:xfrm>
          <a:custGeom>
            <a:avLst/>
            <a:gdLst/>
            <a:ahLst/>
            <a:cxnLst/>
            <a:rect l="l" t="t" r="r" b="b"/>
            <a:pathLst>
              <a:path w="4128022" h="437161">
                <a:moveTo>
                  <a:pt x="0" y="0"/>
                </a:moveTo>
                <a:lnTo>
                  <a:pt x="4128021" y="0"/>
                </a:lnTo>
                <a:lnTo>
                  <a:pt x="4128021" y="437161"/>
                </a:lnTo>
                <a:lnTo>
                  <a:pt x="0" y="437161"/>
                </a:lnTo>
                <a:lnTo>
                  <a:pt x="0" y="0"/>
                </a:lnTo>
                <a:close/>
              </a:path>
            </a:pathLst>
          </a:custGeom>
          <a:blipFill>
            <a:blip r:embed="rId4"/>
            <a:stretch>
              <a:fillRect t="-86495"/>
            </a:stretch>
          </a:blipFill>
        </p:spPr>
        <p:txBody>
          <a:bodyPr/>
          <a:lstStyle/>
          <a:p>
            <a:endParaRPr lang="it-IT"/>
          </a:p>
        </p:txBody>
      </p:sp>
      <p:grpSp>
        <p:nvGrpSpPr>
          <p:cNvPr id="25" name="Group 25"/>
          <p:cNvGrpSpPr/>
          <p:nvPr/>
        </p:nvGrpSpPr>
        <p:grpSpPr>
          <a:xfrm>
            <a:off x="2502438" y="4076700"/>
            <a:ext cx="4113179" cy="4087473"/>
            <a:chOff x="0" y="0"/>
            <a:chExt cx="1279723" cy="1271725"/>
          </a:xfrm>
        </p:grpSpPr>
        <p:sp>
          <p:nvSpPr>
            <p:cNvPr id="26" name="Freeform 26"/>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31211"/>
            </a:solidFill>
          </p:spPr>
          <p:txBody>
            <a:bodyPr/>
            <a:lstStyle/>
            <a:p>
              <a:endParaRPr lang="it-IT" dirty="0"/>
            </a:p>
          </p:txBody>
        </p:sp>
        <p:sp>
          <p:nvSpPr>
            <p:cNvPr id="27" name="TextBox 27"/>
            <p:cNvSpPr txBox="1"/>
            <p:nvPr/>
          </p:nvSpPr>
          <p:spPr>
            <a:xfrm>
              <a:off x="0" y="-57150"/>
              <a:ext cx="1279723" cy="1328875"/>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28" name="Group 28"/>
          <p:cNvGrpSpPr/>
          <p:nvPr/>
        </p:nvGrpSpPr>
        <p:grpSpPr>
          <a:xfrm>
            <a:off x="3534444" y="3277104"/>
            <a:ext cx="2049168" cy="2049168"/>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it-IT" dirty="0"/>
            </a:p>
          </p:txBody>
        </p:sp>
        <p:sp>
          <p:nvSpPr>
            <p:cNvPr id="30" name="TextBox 30"/>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33" name="CasellaDiTesto 32">
            <a:extLst>
              <a:ext uri="{FF2B5EF4-FFF2-40B4-BE49-F238E27FC236}">
                <a16:creationId xmlns:a16="http://schemas.microsoft.com/office/drawing/2014/main" xmlns="" id="{6EFE1331-F541-EF9E-7FC9-052F6EE71BBB}"/>
              </a:ext>
            </a:extLst>
          </p:cNvPr>
          <p:cNvSpPr txBox="1"/>
          <p:nvPr/>
        </p:nvSpPr>
        <p:spPr>
          <a:xfrm>
            <a:off x="1820950" y="1941988"/>
            <a:ext cx="15087600" cy="830997"/>
          </a:xfrm>
          <a:prstGeom prst="rect">
            <a:avLst/>
          </a:prstGeom>
          <a:noFill/>
        </p:spPr>
        <p:txBody>
          <a:bodyPr wrap="square" rtlCol="0">
            <a:spAutoFit/>
          </a:bodyPr>
          <a:lstStyle/>
          <a:p>
            <a:pPr algn="ctr"/>
            <a:r>
              <a:rPr lang="en-US" sz="2400" b="1" i="1" dirty="0"/>
              <a:t>C</a:t>
            </a:r>
            <a:r>
              <a:rPr lang="en-US" sz="2400" b="1" i="1" dirty="0" smtClean="0"/>
              <a:t>reate </a:t>
            </a:r>
            <a:r>
              <a:rPr lang="en-US" sz="2400" b="1" i="1" dirty="0"/>
              <a:t>an autonomous car that can navigate an environment with obstacles and interact with randomly generated waypoints, integrating manual control as an additional option.</a:t>
            </a:r>
            <a:endParaRPr lang="it-IT" sz="2400" b="1" i="1" dirty="0"/>
          </a:p>
        </p:txBody>
      </p:sp>
      <p:pic>
        <p:nvPicPr>
          <p:cNvPr id="35" name="Elemento grafico 34" descr="Bussola con riempimento a tinta unita">
            <a:extLst>
              <a:ext uri="{FF2B5EF4-FFF2-40B4-BE49-F238E27FC236}">
                <a16:creationId xmlns:a16="http://schemas.microsoft.com/office/drawing/2014/main" xmlns="" id="{CAC97D77-AA1A-1C6A-B10B-F07F82B8BC7D}"/>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4101930" y="3454992"/>
            <a:ext cx="914400" cy="914400"/>
          </a:xfrm>
          <a:prstGeom prst="rect">
            <a:avLst/>
          </a:prstGeom>
        </p:spPr>
      </p:pic>
      <p:pic>
        <p:nvPicPr>
          <p:cNvPr id="41" name="Elemento grafico 40" descr="Periferica di gioco contorno">
            <a:extLst>
              <a:ext uri="{FF2B5EF4-FFF2-40B4-BE49-F238E27FC236}">
                <a16:creationId xmlns:a16="http://schemas.microsoft.com/office/drawing/2014/main" xmlns="" id="{2BE71E77-2FED-D581-554B-53CD1F10AA68}"/>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8898198" y="3454992"/>
            <a:ext cx="914400" cy="914400"/>
          </a:xfrm>
          <a:prstGeom prst="rect">
            <a:avLst/>
          </a:prstGeom>
        </p:spPr>
      </p:pic>
      <p:pic>
        <p:nvPicPr>
          <p:cNvPr id="43" name="Elemento grafico 42" descr="Web design con riempimento a tinta unita">
            <a:extLst>
              <a:ext uri="{FF2B5EF4-FFF2-40B4-BE49-F238E27FC236}">
                <a16:creationId xmlns:a16="http://schemas.microsoft.com/office/drawing/2014/main" xmlns="" id="{6C27696E-E3DD-6FF7-B6CF-412F1E2DA177}"/>
              </a:ext>
            </a:extLst>
          </p:cNvPr>
          <p:cNvPicPr>
            <a:picLocks noChangeAspect="1"/>
          </p:cNvPicPr>
          <p:nvPr/>
        </p:nvPicPr>
        <p:blipFill>
          <a:blip r:embed="rId13">
            <a:extLst>
              <a:ext uri="{96DAC541-7B7A-43D3-8B79-37D633B846F1}">
                <asvg:svgBlip xmlns:asvg="http://schemas.microsoft.com/office/drawing/2016/SVG/main" xmlns="" r:embed="rId14"/>
              </a:ext>
            </a:extLst>
          </a:blip>
          <a:stretch>
            <a:fillRect/>
          </a:stretch>
        </p:blipFill>
        <p:spPr>
          <a:xfrm>
            <a:off x="13707851" y="3454992"/>
            <a:ext cx="914400" cy="914400"/>
          </a:xfrm>
          <a:prstGeom prst="rect">
            <a:avLst/>
          </a:prstGeom>
        </p:spPr>
      </p:pic>
      <p:sp>
        <p:nvSpPr>
          <p:cNvPr id="47" name="CasellaDiTesto 46">
            <a:extLst>
              <a:ext uri="{FF2B5EF4-FFF2-40B4-BE49-F238E27FC236}">
                <a16:creationId xmlns:a16="http://schemas.microsoft.com/office/drawing/2014/main" xmlns="" id="{D67B07B9-0A7F-5C62-3A88-555C8AC7BBC2}"/>
              </a:ext>
            </a:extLst>
          </p:cNvPr>
          <p:cNvSpPr txBox="1"/>
          <p:nvPr/>
        </p:nvSpPr>
        <p:spPr>
          <a:xfrm>
            <a:off x="2698131" y="4457700"/>
            <a:ext cx="3721791" cy="3416320"/>
          </a:xfrm>
          <a:prstGeom prst="rect">
            <a:avLst/>
          </a:prstGeom>
          <a:noFill/>
        </p:spPr>
        <p:txBody>
          <a:bodyPr wrap="square" rtlCol="0">
            <a:spAutoFit/>
          </a:bodyPr>
          <a:lstStyle/>
          <a:p>
            <a:pPr algn="ctr"/>
            <a:r>
              <a:rPr lang="en-US" sz="2400" dirty="0">
                <a:solidFill>
                  <a:schemeClr val="bg1"/>
                </a:solidFill>
                <a:latin typeface="Courier New" panose="02070309020205020404" pitchFamily="49" charset="0"/>
                <a:cs typeface="Courier New" panose="02070309020205020404" pitchFamily="49" charset="0"/>
              </a:rPr>
              <a:t>The car uses waypoint following algorithm for navigation point-to-point and a simple wall following algorithm with 2D Lidar for obstacle avoidance.</a:t>
            </a:r>
            <a:endParaRPr lang="it-IT" sz="2400" dirty="0">
              <a:solidFill>
                <a:schemeClr val="bg1"/>
              </a:solidFill>
              <a:latin typeface="Courier New" panose="02070309020205020404" pitchFamily="49" charset="0"/>
              <a:cs typeface="Courier New" panose="02070309020205020404" pitchFamily="49" charset="0"/>
            </a:endParaRPr>
          </a:p>
        </p:txBody>
      </p:sp>
      <p:sp>
        <p:nvSpPr>
          <p:cNvPr id="50" name="CasellaDiTesto 49">
            <a:extLst>
              <a:ext uri="{FF2B5EF4-FFF2-40B4-BE49-F238E27FC236}">
                <a16:creationId xmlns:a16="http://schemas.microsoft.com/office/drawing/2014/main" xmlns="" id="{DD3ED30E-7C88-E35C-D67F-E5FA5B11F02C}"/>
              </a:ext>
            </a:extLst>
          </p:cNvPr>
          <p:cNvSpPr txBox="1"/>
          <p:nvPr/>
        </p:nvSpPr>
        <p:spPr>
          <a:xfrm>
            <a:off x="7503854" y="4575709"/>
            <a:ext cx="3721791" cy="3046988"/>
          </a:xfrm>
          <a:prstGeom prst="rect">
            <a:avLst/>
          </a:prstGeom>
          <a:noFill/>
        </p:spPr>
        <p:txBody>
          <a:bodyPr wrap="square" rtlCol="0">
            <a:spAutoFit/>
          </a:bodyPr>
          <a:lstStyle/>
          <a:p>
            <a:pPr algn="ctr"/>
            <a:r>
              <a:rPr lang="en-US" sz="2400" dirty="0">
                <a:solidFill>
                  <a:schemeClr val="bg1"/>
                </a:solidFill>
                <a:latin typeface="Courier New" panose="02070309020205020404" pitchFamily="49" charset="0"/>
                <a:cs typeface="Courier New" panose="02070309020205020404" pitchFamily="49" charset="0"/>
              </a:rPr>
              <a:t>The GUI allows driving the car manually via ROS_LIB.js and connection via ROS Master URI exposed on a bridge (</a:t>
            </a:r>
            <a:r>
              <a:rPr lang="en-US" sz="2400" dirty="0" err="1">
                <a:solidFill>
                  <a:schemeClr val="bg1"/>
                </a:solidFill>
                <a:latin typeface="Courier New" panose="02070309020205020404" pitchFamily="49" charset="0"/>
                <a:cs typeface="Courier New" panose="02070309020205020404" pitchFamily="49" charset="0"/>
              </a:rPr>
              <a:t>rosbridge</a:t>
            </a:r>
            <a:r>
              <a:rPr lang="en-US" sz="2400" dirty="0">
                <a:solidFill>
                  <a:schemeClr val="bg1"/>
                </a:solidFill>
                <a:latin typeface="Courier New" panose="02070309020205020404" pitchFamily="49" charset="0"/>
                <a:cs typeface="Courier New" panose="02070309020205020404" pitchFamily="49" charset="0"/>
              </a:rPr>
              <a:t>).</a:t>
            </a:r>
            <a:endParaRPr lang="it-IT" sz="2400" dirty="0">
              <a:solidFill>
                <a:schemeClr val="bg1"/>
              </a:solidFill>
              <a:latin typeface="Courier New" panose="02070309020205020404" pitchFamily="49" charset="0"/>
              <a:cs typeface="Courier New" panose="02070309020205020404" pitchFamily="49" charset="0"/>
            </a:endParaRPr>
          </a:p>
        </p:txBody>
      </p:sp>
      <p:sp>
        <p:nvSpPr>
          <p:cNvPr id="51" name="CasellaDiTesto 50">
            <a:extLst>
              <a:ext uri="{FF2B5EF4-FFF2-40B4-BE49-F238E27FC236}">
                <a16:creationId xmlns:a16="http://schemas.microsoft.com/office/drawing/2014/main" xmlns="" id="{CF8E605B-4DEE-4318-095D-FD05AF1B8E1A}"/>
              </a:ext>
            </a:extLst>
          </p:cNvPr>
          <p:cNvSpPr txBox="1"/>
          <p:nvPr/>
        </p:nvSpPr>
        <p:spPr>
          <a:xfrm>
            <a:off x="12310524" y="4714973"/>
            <a:ext cx="3721791" cy="2677656"/>
          </a:xfrm>
          <a:prstGeom prst="rect">
            <a:avLst/>
          </a:prstGeom>
          <a:noFill/>
        </p:spPr>
        <p:txBody>
          <a:bodyPr wrap="square" rtlCol="0">
            <a:spAutoFit/>
          </a:bodyPr>
          <a:lstStyle/>
          <a:p>
            <a:pPr algn="ctr"/>
            <a:r>
              <a:rPr lang="en-US" sz="2400" dirty="0">
                <a:solidFill>
                  <a:schemeClr val="bg1"/>
                </a:solidFill>
                <a:latin typeface="Courier New" panose="02070309020205020404" pitchFamily="49" charset="0"/>
                <a:cs typeface="Courier New" panose="02070309020205020404" pitchFamily="49" charset="0"/>
              </a:rPr>
              <a:t>Gazebo is used for environment simulation, while </a:t>
            </a:r>
            <a:r>
              <a:rPr lang="en-US" sz="2400" dirty="0" err="1">
                <a:solidFill>
                  <a:schemeClr val="bg1"/>
                </a:solidFill>
                <a:latin typeface="Courier New" panose="02070309020205020404" pitchFamily="49" charset="0"/>
                <a:cs typeface="Courier New" panose="02070309020205020404" pitchFamily="49" charset="0"/>
              </a:rPr>
              <a:t>RViz</a:t>
            </a:r>
            <a:r>
              <a:rPr lang="en-US" sz="2400" dirty="0">
                <a:solidFill>
                  <a:schemeClr val="bg1"/>
                </a:solidFill>
                <a:latin typeface="Courier New" panose="02070309020205020404" pitchFamily="49" charset="0"/>
                <a:cs typeface="Courier New" panose="02070309020205020404" pitchFamily="49" charset="0"/>
              </a:rPr>
              <a:t> allows sensors and trajectories to be monitored in real time.</a:t>
            </a:r>
            <a:endParaRPr lang="it-IT" sz="2400"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24" grpId="0" animBg="1"/>
      <p:bldP spid="47" grpId="0"/>
      <p:bldP spid="50"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a:extLst>
            <a:ext uri="{FF2B5EF4-FFF2-40B4-BE49-F238E27FC236}">
              <a16:creationId xmlns:a16="http://schemas.microsoft.com/office/drawing/2014/main" xmlns="" id="{C2A724E8-C2EF-8194-F6C9-829E3214EFE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xmlns="" id="{D64A1C51-FF55-6AD3-FBED-39BD86C5C274}"/>
              </a:ext>
            </a:extLst>
          </p:cNvPr>
          <p:cNvSpPr/>
          <p:nvPr/>
        </p:nvSpPr>
        <p:spPr>
          <a:xfrm>
            <a:off x="-8153400" y="-10248900"/>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it-IT"/>
          </a:p>
        </p:txBody>
      </p:sp>
      <p:sp>
        <p:nvSpPr>
          <p:cNvPr id="3" name="Freeform 3">
            <a:extLst>
              <a:ext uri="{FF2B5EF4-FFF2-40B4-BE49-F238E27FC236}">
                <a16:creationId xmlns:a16="http://schemas.microsoft.com/office/drawing/2014/main" xmlns="" id="{4023E551-C406-3018-93BB-FF68A02E0614}"/>
              </a:ext>
            </a:extLst>
          </p:cNvPr>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it-IT"/>
          </a:p>
        </p:txBody>
      </p:sp>
      <p:sp>
        <p:nvSpPr>
          <p:cNvPr id="4" name="TextBox 4">
            <a:extLst>
              <a:ext uri="{FF2B5EF4-FFF2-40B4-BE49-F238E27FC236}">
                <a16:creationId xmlns:a16="http://schemas.microsoft.com/office/drawing/2014/main" xmlns="" id="{A596F14F-4E44-4F62-7058-7BB8CD6ECAC1}"/>
              </a:ext>
            </a:extLst>
          </p:cNvPr>
          <p:cNvSpPr txBox="1"/>
          <p:nvPr/>
        </p:nvSpPr>
        <p:spPr>
          <a:xfrm>
            <a:off x="5510594" y="4565585"/>
            <a:ext cx="7266807" cy="1155829"/>
          </a:xfrm>
          <a:prstGeom prst="rect">
            <a:avLst/>
          </a:prstGeom>
        </p:spPr>
        <p:txBody>
          <a:bodyPr wrap="square" lIns="0" tIns="0" rIns="0" bIns="0" rtlCol="0" anchor="t">
            <a:spAutoFit/>
          </a:bodyPr>
          <a:lstStyle/>
          <a:p>
            <a:pPr algn="ctr">
              <a:lnSpc>
                <a:spcPts val="9809"/>
              </a:lnSpc>
            </a:pPr>
            <a:r>
              <a:rPr lang="en-US" sz="7108" b="1" spc="696" dirty="0">
                <a:solidFill>
                  <a:srgbClr val="FFFFFF"/>
                </a:solidFill>
                <a:latin typeface="Oswald Bold"/>
                <a:ea typeface="Oswald Bold"/>
                <a:cs typeface="Oswald Bold"/>
                <a:sym typeface="Oswald Bold"/>
              </a:rPr>
              <a:t>ENVIRONMENT</a:t>
            </a:r>
          </a:p>
        </p:txBody>
      </p:sp>
      <p:sp>
        <p:nvSpPr>
          <p:cNvPr id="5" name="TextBox 5">
            <a:extLst>
              <a:ext uri="{FF2B5EF4-FFF2-40B4-BE49-F238E27FC236}">
                <a16:creationId xmlns:a16="http://schemas.microsoft.com/office/drawing/2014/main" xmlns="" id="{3FA3232D-E1E7-8CD2-CA30-53C58B149E90}"/>
              </a:ext>
            </a:extLst>
          </p:cNvPr>
          <p:cNvSpPr txBox="1"/>
          <p:nvPr/>
        </p:nvSpPr>
        <p:spPr>
          <a:xfrm>
            <a:off x="5510594" y="4090470"/>
            <a:ext cx="7266807" cy="379591"/>
          </a:xfrm>
          <a:prstGeom prst="rect">
            <a:avLst/>
          </a:prstGeom>
        </p:spPr>
        <p:txBody>
          <a:bodyPr lIns="0" tIns="0" rIns="0" bIns="0" rtlCol="0" anchor="t">
            <a:spAutoFit/>
          </a:bodyPr>
          <a:lstStyle/>
          <a:p>
            <a:pPr algn="ctr">
              <a:lnSpc>
                <a:spcPts val="3067"/>
              </a:lnSpc>
            </a:pPr>
            <a:r>
              <a:rPr lang="en-US" sz="2223" spc="217" dirty="0">
                <a:solidFill>
                  <a:srgbClr val="F5FFF5"/>
                </a:solidFill>
                <a:latin typeface="DM Sans"/>
                <a:ea typeface="DM Sans"/>
                <a:cs typeface="DM Sans"/>
                <a:sym typeface="DM Sans"/>
              </a:rPr>
              <a:t>How the project was created?</a:t>
            </a:r>
          </a:p>
        </p:txBody>
      </p:sp>
    </p:spTree>
    <p:extLst>
      <p:ext uri="{BB962C8B-B14F-4D97-AF65-F5344CB8AC3E}">
        <p14:creationId xmlns:p14="http://schemas.microsoft.com/office/powerpoint/2010/main" val="3759718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it-IT"/>
          </a:p>
        </p:txBody>
      </p:sp>
      <p:sp>
        <p:nvSpPr>
          <p:cNvPr id="29" name="Freeform 29"/>
          <p:cNvSpPr/>
          <p:nvPr/>
        </p:nvSpPr>
        <p:spPr>
          <a:xfrm rot="887923">
            <a:off x="-6988615" y="5471487"/>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it-IT" dirty="0"/>
          </a:p>
        </p:txBody>
      </p:sp>
      <p:sp>
        <p:nvSpPr>
          <p:cNvPr id="32" name="TextBox 12">
            <a:extLst>
              <a:ext uri="{FF2B5EF4-FFF2-40B4-BE49-F238E27FC236}">
                <a16:creationId xmlns:a16="http://schemas.microsoft.com/office/drawing/2014/main" xmlns="" id="{DE720875-2EFB-732D-96D9-537FACBDB624}"/>
              </a:ext>
            </a:extLst>
          </p:cNvPr>
          <p:cNvSpPr txBox="1"/>
          <p:nvPr/>
        </p:nvSpPr>
        <p:spPr>
          <a:xfrm>
            <a:off x="240531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dirty="0">
                <a:solidFill>
                  <a:srgbClr val="231F20"/>
                </a:solidFill>
                <a:latin typeface="Oswald Bold"/>
                <a:ea typeface="Oswald Bold"/>
                <a:cs typeface="Oswald Bold"/>
                <a:sym typeface="Oswald Bold"/>
              </a:rPr>
              <a:t>GAZEBO</a:t>
            </a:r>
          </a:p>
        </p:txBody>
      </p:sp>
      <p:sp>
        <p:nvSpPr>
          <p:cNvPr id="33" name="CasellaDiTesto 32">
            <a:extLst>
              <a:ext uri="{FF2B5EF4-FFF2-40B4-BE49-F238E27FC236}">
                <a16:creationId xmlns:a16="http://schemas.microsoft.com/office/drawing/2014/main" xmlns="" id="{A4B7024A-8244-8CAF-5985-50A7A3008862}"/>
              </a:ext>
            </a:extLst>
          </p:cNvPr>
          <p:cNvSpPr txBox="1"/>
          <p:nvPr/>
        </p:nvSpPr>
        <p:spPr>
          <a:xfrm>
            <a:off x="1820950" y="1941988"/>
            <a:ext cx="15087600" cy="830997"/>
          </a:xfrm>
          <a:prstGeom prst="rect">
            <a:avLst/>
          </a:prstGeom>
          <a:noFill/>
        </p:spPr>
        <p:txBody>
          <a:bodyPr wrap="square" rtlCol="0">
            <a:spAutoFit/>
          </a:bodyPr>
          <a:lstStyle/>
          <a:p>
            <a:pPr algn="ctr"/>
            <a:r>
              <a:rPr lang="en-US" sz="2400" b="1" i="1" dirty="0"/>
              <a:t>Gazebo is a simulation platform that allows creating realistic virtual environments to safely and efficiently test and validate robotics algorithms.</a:t>
            </a:r>
            <a:endParaRPr lang="it-IT" sz="2400" b="1" i="1" dirty="0"/>
          </a:p>
        </p:txBody>
      </p:sp>
      <p:sp>
        <p:nvSpPr>
          <p:cNvPr id="34" name="CasellaDiTesto 33">
            <a:extLst>
              <a:ext uri="{FF2B5EF4-FFF2-40B4-BE49-F238E27FC236}">
                <a16:creationId xmlns:a16="http://schemas.microsoft.com/office/drawing/2014/main" xmlns="" id="{0CD19AC9-973B-C56D-0255-234A53A8817E}"/>
              </a:ext>
            </a:extLst>
          </p:cNvPr>
          <p:cNvSpPr txBox="1"/>
          <p:nvPr/>
        </p:nvSpPr>
        <p:spPr>
          <a:xfrm>
            <a:off x="2057400" y="3226060"/>
            <a:ext cx="11049000" cy="6217087"/>
          </a:xfrm>
          <a:prstGeom prst="rect">
            <a:avLst/>
          </a:prstGeom>
          <a:noFill/>
        </p:spPr>
        <p:txBody>
          <a:bodyPr wrap="square" rtlCol="0">
            <a:spAutoFit/>
          </a:bodyPr>
          <a:lstStyle/>
          <a:p>
            <a:pPr marL="571500" indent="-571500">
              <a:buFont typeface="Arial" panose="020B0604020202020204" pitchFamily="34" charset="0"/>
              <a:buChar char="•"/>
            </a:pPr>
            <a:r>
              <a:rPr lang="en-US" sz="4000" b="1" dirty="0"/>
              <a:t>Empty World with Random Obstacles</a:t>
            </a:r>
          </a:p>
          <a:p>
            <a:pPr marL="1028700" lvl="1" indent="-571500">
              <a:buFont typeface="Arial" panose="020B0604020202020204" pitchFamily="34" charset="0"/>
              <a:buChar char="•"/>
            </a:pPr>
            <a:r>
              <a:rPr lang="en-US" sz="2200" dirty="0"/>
              <a:t>The simulated environment consists of an empty space with randomly generated obstacles to test the robot's adaptability.</a:t>
            </a:r>
          </a:p>
          <a:p>
            <a:pPr marL="1028700" lvl="1" indent="-571500">
              <a:buFont typeface="Arial" panose="020B0604020202020204" pitchFamily="34" charset="0"/>
              <a:buChar char="•"/>
            </a:pPr>
            <a:r>
              <a:rPr lang="en-US" sz="2200" dirty="0"/>
              <a:t>Types of obstacles: cubes, cylinders, and walls, placed randomly to mimic real-world scenarios.</a:t>
            </a:r>
          </a:p>
          <a:p>
            <a:pPr lvl="1"/>
            <a:endParaRPr lang="en-US" sz="4000" dirty="0"/>
          </a:p>
          <a:p>
            <a:pPr marL="571500" indent="-571500">
              <a:buFont typeface="Arial" panose="020B0604020202020204" pitchFamily="34" charset="0"/>
              <a:buChar char="•"/>
            </a:pPr>
            <a:r>
              <a:rPr lang="it-IT" sz="4000" b="1" dirty="0" err="1"/>
              <a:t>Purpose</a:t>
            </a:r>
            <a:r>
              <a:rPr lang="it-IT" sz="4000" b="1" dirty="0"/>
              <a:t> of the Environment</a:t>
            </a:r>
          </a:p>
          <a:p>
            <a:pPr marL="1028700" lvl="1" indent="-571500">
              <a:buFont typeface="Arial" panose="020B0604020202020204" pitchFamily="34" charset="0"/>
              <a:buChar char="•"/>
            </a:pPr>
            <a:r>
              <a:rPr lang="en-US" sz="2200" dirty="0"/>
              <a:t>Validation of autonomous navigation algorithms (</a:t>
            </a:r>
            <a:r>
              <a:rPr lang="en-US" sz="2200" i="1" dirty="0"/>
              <a:t>waypoint following</a:t>
            </a:r>
            <a:r>
              <a:rPr lang="en-US" sz="2200" dirty="0"/>
              <a:t> and </a:t>
            </a:r>
            <a:r>
              <a:rPr lang="en-US" sz="2200" i="1" dirty="0"/>
              <a:t>wall following</a:t>
            </a:r>
            <a:r>
              <a:rPr lang="en-US" sz="2200" dirty="0"/>
              <a:t>).</a:t>
            </a:r>
          </a:p>
          <a:p>
            <a:pPr marL="1028700" lvl="1" indent="-571500">
              <a:buFont typeface="Arial" panose="020B0604020202020204" pitchFamily="34" charset="0"/>
              <a:buChar char="•"/>
            </a:pPr>
            <a:r>
              <a:rPr lang="en-US" sz="2200" dirty="0"/>
              <a:t>Testing the robot's response to 2D Lidar data and ROS commands.</a:t>
            </a:r>
            <a:endParaRPr lang="it-IT" sz="2200" dirty="0"/>
          </a:p>
          <a:p>
            <a:endParaRPr lang="it-IT" sz="4000" dirty="0"/>
          </a:p>
          <a:p>
            <a:pPr marL="571500" indent="-571500">
              <a:buFont typeface="Arial" panose="020B0604020202020204" pitchFamily="34" charset="0"/>
              <a:buChar char="•"/>
            </a:pPr>
            <a:r>
              <a:rPr lang="it-IT" sz="4000" b="1" dirty="0"/>
              <a:t>Integration with ROS</a:t>
            </a:r>
          </a:p>
          <a:p>
            <a:pPr marL="1028700" lvl="1" indent="-571500">
              <a:buFont typeface="Arial" panose="020B0604020202020204" pitchFamily="34" charset="0"/>
              <a:buChar char="•"/>
            </a:pPr>
            <a:r>
              <a:rPr lang="en-US" sz="2200" dirty="0"/>
              <a:t>Gazebo is used for physical simulation and communication with ROS nodes for control and monitoring</a:t>
            </a:r>
            <a:endParaRPr lang="it-IT" sz="2200" dirty="0"/>
          </a:p>
        </p:txBody>
      </p:sp>
      <p:cxnSp>
        <p:nvCxnSpPr>
          <p:cNvPr id="37" name="Connettore diritto 36">
            <a:extLst>
              <a:ext uri="{FF2B5EF4-FFF2-40B4-BE49-F238E27FC236}">
                <a16:creationId xmlns:a16="http://schemas.microsoft.com/office/drawing/2014/main" xmlns="" id="{E464186F-D6BF-C8FF-3E9F-2D61D2090D96}"/>
              </a:ext>
            </a:extLst>
          </p:cNvPr>
          <p:cNvCxnSpPr>
            <a:cxnSpLocks/>
          </p:cNvCxnSpPr>
          <p:nvPr/>
        </p:nvCxnSpPr>
        <p:spPr>
          <a:xfrm>
            <a:off x="2057400" y="2999522"/>
            <a:ext cx="14554200" cy="0"/>
          </a:xfrm>
          <a:prstGeom prst="line">
            <a:avLst/>
          </a:prstGeom>
        </p:spPr>
        <p:style>
          <a:lnRef idx="1">
            <a:schemeClr val="dk1"/>
          </a:lnRef>
          <a:fillRef idx="0">
            <a:schemeClr val="dk1"/>
          </a:fillRef>
          <a:effectRef idx="0">
            <a:schemeClr val="dk1"/>
          </a:effectRef>
          <a:fontRef idx="minor">
            <a:schemeClr val="tx1"/>
          </a:fontRef>
        </p:style>
      </p:cxnSp>
      <p:pic>
        <p:nvPicPr>
          <p:cNvPr id="46" name="Elemento grafico 45">
            <a:extLst>
              <a:ext uri="{FF2B5EF4-FFF2-40B4-BE49-F238E27FC236}">
                <a16:creationId xmlns:a16="http://schemas.microsoft.com/office/drawing/2014/main" xmlns="" id="{662CD99D-A4A3-422B-E229-6DFFA5B3C279}"/>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3008652" y="5220178"/>
            <a:ext cx="5276850" cy="2228850"/>
          </a:xfrm>
          <a:prstGeom prst="rect">
            <a:avLst/>
          </a:prstGeom>
        </p:spPr>
      </p:pic>
      <p:sp>
        <p:nvSpPr>
          <p:cNvPr id="47" name="CasellaDiTesto 46">
            <a:extLst>
              <a:ext uri="{FF2B5EF4-FFF2-40B4-BE49-F238E27FC236}">
                <a16:creationId xmlns:a16="http://schemas.microsoft.com/office/drawing/2014/main" xmlns="" id="{256E1A95-156C-B975-5224-468DD117B0C9}"/>
              </a:ext>
            </a:extLst>
          </p:cNvPr>
          <p:cNvSpPr txBox="1"/>
          <p:nvPr/>
        </p:nvSpPr>
        <p:spPr>
          <a:xfrm>
            <a:off x="15377879" y="9896221"/>
            <a:ext cx="2907623" cy="380885"/>
          </a:xfrm>
          <a:prstGeom prst="rect">
            <a:avLst/>
          </a:prstGeom>
          <a:noFill/>
        </p:spPr>
        <p:txBody>
          <a:bodyPr wrap="square" rtlCol="0">
            <a:spAutoFit/>
          </a:bodyPr>
          <a:lstStyle/>
          <a:p>
            <a:pPr algn="ctr"/>
            <a:r>
              <a:rPr lang="it-IT" dirty="0">
                <a:hlinkClick r:id="rId7"/>
              </a:rPr>
              <a:t>https://gazebosim.org/home</a:t>
            </a:r>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a:extLst>
            <a:ext uri="{FF2B5EF4-FFF2-40B4-BE49-F238E27FC236}">
              <a16:creationId xmlns:a16="http://schemas.microsoft.com/office/drawing/2014/main" xmlns="" id="{392E2991-4D31-C748-5D1C-875A164429D7}"/>
            </a:ext>
          </a:extLst>
        </p:cNvPr>
        <p:cNvGrpSpPr/>
        <p:nvPr/>
      </p:nvGrpSpPr>
      <p:grpSpPr>
        <a:xfrm>
          <a:off x="0" y="0"/>
          <a:ext cx="0" cy="0"/>
          <a:chOff x="0" y="0"/>
          <a:chExt cx="0" cy="0"/>
        </a:xfrm>
      </p:grpSpPr>
      <p:sp>
        <p:nvSpPr>
          <p:cNvPr id="4" name="Freeform 2">
            <a:extLst>
              <a:ext uri="{FF2B5EF4-FFF2-40B4-BE49-F238E27FC236}">
                <a16:creationId xmlns:a16="http://schemas.microsoft.com/office/drawing/2014/main" xmlns="" id="{34F8792F-D09D-357E-9B56-221F91C4B6C6}"/>
              </a:ext>
            </a:extLst>
          </p:cNvPr>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it-IT"/>
          </a:p>
        </p:txBody>
      </p:sp>
      <p:sp>
        <p:nvSpPr>
          <p:cNvPr id="5" name="Freeform 29">
            <a:extLst>
              <a:ext uri="{FF2B5EF4-FFF2-40B4-BE49-F238E27FC236}">
                <a16:creationId xmlns:a16="http://schemas.microsoft.com/office/drawing/2014/main" xmlns="" id="{262C7309-7F0A-16C5-5F18-670375BC987B}"/>
              </a:ext>
            </a:extLst>
          </p:cNvPr>
          <p:cNvSpPr/>
          <p:nvPr/>
        </p:nvSpPr>
        <p:spPr>
          <a:xfrm rot="887923">
            <a:off x="-6988615" y="5471487"/>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it-IT" dirty="0"/>
          </a:p>
        </p:txBody>
      </p:sp>
      <p:sp>
        <p:nvSpPr>
          <p:cNvPr id="6" name="TextBox 12">
            <a:extLst>
              <a:ext uri="{FF2B5EF4-FFF2-40B4-BE49-F238E27FC236}">
                <a16:creationId xmlns:a16="http://schemas.microsoft.com/office/drawing/2014/main" xmlns="" id="{0F24BF96-7FD9-5DD6-9931-176DB011A4CD}"/>
              </a:ext>
            </a:extLst>
          </p:cNvPr>
          <p:cNvSpPr txBox="1"/>
          <p:nvPr/>
        </p:nvSpPr>
        <p:spPr>
          <a:xfrm>
            <a:off x="240531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dirty="0" err="1" smtClean="0">
                <a:solidFill>
                  <a:srgbClr val="231F20"/>
                </a:solidFill>
                <a:latin typeface="Oswald Bold"/>
                <a:ea typeface="Oswald Bold"/>
                <a:cs typeface="Oswald Bold"/>
                <a:sym typeface="Oswald Bold"/>
              </a:rPr>
              <a:t>CarROS</a:t>
            </a:r>
            <a:endParaRPr lang="en-US" sz="9431" b="1" spc="924" dirty="0">
              <a:solidFill>
                <a:srgbClr val="231F20"/>
              </a:solidFill>
              <a:latin typeface="Oswald Bold"/>
              <a:ea typeface="Oswald Bold"/>
              <a:cs typeface="Oswald Bold"/>
              <a:sym typeface="Oswald Bold"/>
            </a:endParaRPr>
          </a:p>
        </p:txBody>
      </p:sp>
      <p:cxnSp>
        <p:nvCxnSpPr>
          <p:cNvPr id="9" name="Connettore diritto 8">
            <a:extLst>
              <a:ext uri="{FF2B5EF4-FFF2-40B4-BE49-F238E27FC236}">
                <a16:creationId xmlns:a16="http://schemas.microsoft.com/office/drawing/2014/main" xmlns="" id="{290A2095-D408-0070-8208-2ECEB8D40867}"/>
              </a:ext>
            </a:extLst>
          </p:cNvPr>
          <p:cNvCxnSpPr>
            <a:cxnSpLocks/>
          </p:cNvCxnSpPr>
          <p:nvPr/>
        </p:nvCxnSpPr>
        <p:spPr>
          <a:xfrm>
            <a:off x="2057400" y="2999522"/>
            <a:ext cx="14554200" cy="0"/>
          </a:xfrm>
          <a:prstGeom prst="line">
            <a:avLst/>
          </a:prstGeom>
        </p:spPr>
        <p:style>
          <a:lnRef idx="1">
            <a:schemeClr val="dk1"/>
          </a:lnRef>
          <a:fillRef idx="0">
            <a:schemeClr val="dk1"/>
          </a:fillRef>
          <a:effectRef idx="0">
            <a:schemeClr val="dk1"/>
          </a:effectRef>
          <a:fontRef idx="minor">
            <a:schemeClr val="tx1"/>
          </a:fontRef>
        </p:style>
      </p:cxnSp>
      <p:sp>
        <p:nvSpPr>
          <p:cNvPr id="10" name="CasellaDiTesto 9">
            <a:extLst>
              <a:ext uri="{FF2B5EF4-FFF2-40B4-BE49-F238E27FC236}">
                <a16:creationId xmlns:a16="http://schemas.microsoft.com/office/drawing/2014/main" xmlns="" id="{F08B9066-B9F9-6657-371B-939779EF9E2D}"/>
              </a:ext>
            </a:extLst>
          </p:cNvPr>
          <p:cNvSpPr txBox="1"/>
          <p:nvPr/>
        </p:nvSpPr>
        <p:spPr>
          <a:xfrm>
            <a:off x="1820950" y="1941988"/>
            <a:ext cx="15087600" cy="1200329"/>
          </a:xfrm>
          <a:prstGeom prst="rect">
            <a:avLst/>
          </a:prstGeom>
          <a:noFill/>
        </p:spPr>
        <p:txBody>
          <a:bodyPr wrap="square" rtlCol="0">
            <a:spAutoFit/>
          </a:bodyPr>
          <a:lstStyle/>
          <a:p>
            <a:pPr algn="ctr"/>
            <a:r>
              <a:rPr lang="en-US" sz="2400" b="1" i="1" dirty="0" smtClean="0"/>
              <a:t>This </a:t>
            </a:r>
            <a:r>
              <a:rPr lang="en-US" sz="2400" b="1" i="1" dirty="0"/>
              <a:t>simulation is often used to test and evaluate how a robot perceives its environment and interacts with obstacles using its Lidar sensor in a controlled environment.</a:t>
            </a:r>
          </a:p>
          <a:p>
            <a:pPr algn="ctr"/>
            <a:r>
              <a:rPr lang="en-US" sz="2400" b="1" i="1" dirty="0" smtClean="0"/>
              <a:t> </a:t>
            </a:r>
            <a:endParaRPr lang="en-US" sz="2400" b="1" i="1" dirty="0"/>
          </a:p>
        </p:txBody>
      </p:sp>
      <p:pic>
        <p:nvPicPr>
          <p:cNvPr id="1027" name="Picture 3" descr="C:\Users\Ciro\Pictures\Cattur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6438900"/>
            <a:ext cx="8221750" cy="3609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Rettangolo 7"/>
          <p:cNvSpPr/>
          <p:nvPr/>
        </p:nvSpPr>
        <p:spPr>
          <a:xfrm>
            <a:off x="9364750" y="3227844"/>
            <a:ext cx="7246850" cy="3046988"/>
          </a:xfrm>
          <a:prstGeom prst="rect">
            <a:avLst/>
          </a:prstGeom>
        </p:spPr>
        <p:txBody>
          <a:bodyPr wrap="square">
            <a:spAutoFit/>
          </a:bodyPr>
          <a:lstStyle/>
          <a:p>
            <a:r>
              <a:rPr lang="en-US" sz="2400" b="1" dirty="0" smtClean="0"/>
              <a:t>Robot</a:t>
            </a:r>
            <a:r>
              <a:rPr lang="en-US" sz="2400" dirty="0"/>
              <a:t>: The black and white circular object in the center represents the simulated robot equipped with a 2D Lidar sensor</a:t>
            </a:r>
            <a:r>
              <a:rPr lang="en-US" sz="2400" dirty="0" smtClean="0"/>
              <a:t>.</a:t>
            </a:r>
          </a:p>
          <a:p>
            <a:endParaRPr lang="en-US" sz="2400" b="1" dirty="0"/>
          </a:p>
          <a:p>
            <a:r>
              <a:rPr lang="en-US" sz="2400" b="1" dirty="0" smtClean="0"/>
              <a:t>Obstacle</a:t>
            </a:r>
            <a:r>
              <a:rPr lang="en-US" sz="2400" dirty="0"/>
              <a:t>: The large red structure in the scene represents an obstacle being detected by the Lidar. The beams that intersect with the obstacle terminate at its surface, simulating the reflections captured by the sensor</a:t>
            </a:r>
            <a:r>
              <a:rPr lang="en-US" sz="2400" dirty="0" smtClean="0"/>
              <a:t>.</a:t>
            </a:r>
            <a:endParaRPr lang="en-US" sz="2400" dirty="0"/>
          </a:p>
        </p:txBody>
      </p:sp>
      <p:sp>
        <p:nvSpPr>
          <p:cNvPr id="11" name="Rettangolo 10"/>
          <p:cNvSpPr/>
          <p:nvPr/>
        </p:nvSpPr>
        <p:spPr>
          <a:xfrm>
            <a:off x="2057400" y="3227844"/>
            <a:ext cx="6531082" cy="2677656"/>
          </a:xfrm>
          <a:prstGeom prst="rect">
            <a:avLst/>
          </a:prstGeom>
        </p:spPr>
        <p:txBody>
          <a:bodyPr wrap="square">
            <a:spAutoFit/>
          </a:bodyPr>
          <a:lstStyle/>
          <a:p>
            <a:r>
              <a:rPr lang="en-US" sz="2400" b="1" dirty="0"/>
              <a:t>Lidar Beams</a:t>
            </a:r>
            <a:r>
              <a:rPr lang="en-US" sz="2400" dirty="0"/>
              <a:t>: The numerous blue lines extending outward from the robot illustrate the laser beams emitted by the Lidar to scan the environment.</a:t>
            </a:r>
          </a:p>
          <a:p>
            <a:endParaRPr lang="en-US" sz="2400" b="1" dirty="0" smtClean="0"/>
          </a:p>
          <a:p>
            <a:r>
              <a:rPr lang="en-US" sz="2400" b="1" dirty="0" smtClean="0"/>
              <a:t>Sensor </a:t>
            </a:r>
            <a:r>
              <a:rPr lang="en-US" sz="2400" b="1" dirty="0"/>
              <a:t>Coverage</a:t>
            </a:r>
            <a:r>
              <a:rPr lang="en-US" sz="2400" dirty="0"/>
              <a:t>: The blue visualization depicts the Lidar's field of view, showing the range and area covered by the sensor in the simulation.</a:t>
            </a:r>
          </a:p>
        </p:txBody>
      </p:sp>
    </p:spTree>
    <p:extLst>
      <p:ext uri="{BB962C8B-B14F-4D97-AF65-F5344CB8AC3E}">
        <p14:creationId xmlns:p14="http://schemas.microsoft.com/office/powerpoint/2010/main" val="388503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a:extLst>
            <a:ext uri="{FF2B5EF4-FFF2-40B4-BE49-F238E27FC236}">
              <a16:creationId xmlns:a16="http://schemas.microsoft.com/office/drawing/2014/main" xmlns="" id="{392E2991-4D31-C748-5D1C-875A164429D7}"/>
            </a:ext>
          </a:extLst>
        </p:cNvPr>
        <p:cNvGrpSpPr/>
        <p:nvPr/>
      </p:nvGrpSpPr>
      <p:grpSpPr>
        <a:xfrm>
          <a:off x="0" y="0"/>
          <a:ext cx="0" cy="0"/>
          <a:chOff x="0" y="0"/>
          <a:chExt cx="0" cy="0"/>
        </a:xfrm>
      </p:grpSpPr>
      <p:sp>
        <p:nvSpPr>
          <p:cNvPr id="4" name="Freeform 2">
            <a:extLst>
              <a:ext uri="{FF2B5EF4-FFF2-40B4-BE49-F238E27FC236}">
                <a16:creationId xmlns:a16="http://schemas.microsoft.com/office/drawing/2014/main" xmlns="" id="{34F8792F-D09D-357E-9B56-221F91C4B6C6}"/>
              </a:ext>
            </a:extLst>
          </p:cNvPr>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it-IT"/>
          </a:p>
        </p:txBody>
      </p:sp>
      <p:sp>
        <p:nvSpPr>
          <p:cNvPr id="5" name="Freeform 29">
            <a:extLst>
              <a:ext uri="{FF2B5EF4-FFF2-40B4-BE49-F238E27FC236}">
                <a16:creationId xmlns:a16="http://schemas.microsoft.com/office/drawing/2014/main" xmlns="" id="{262C7309-7F0A-16C5-5F18-670375BC987B}"/>
              </a:ext>
            </a:extLst>
          </p:cNvPr>
          <p:cNvSpPr/>
          <p:nvPr/>
        </p:nvSpPr>
        <p:spPr>
          <a:xfrm rot="887923">
            <a:off x="-6988615" y="5471487"/>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it-IT" dirty="0"/>
          </a:p>
        </p:txBody>
      </p:sp>
      <p:sp>
        <p:nvSpPr>
          <p:cNvPr id="6" name="TextBox 12">
            <a:extLst>
              <a:ext uri="{FF2B5EF4-FFF2-40B4-BE49-F238E27FC236}">
                <a16:creationId xmlns:a16="http://schemas.microsoft.com/office/drawing/2014/main" xmlns="" id="{0F24BF96-7FD9-5DD6-9931-176DB011A4CD}"/>
              </a:ext>
            </a:extLst>
          </p:cNvPr>
          <p:cNvSpPr txBox="1"/>
          <p:nvPr/>
        </p:nvSpPr>
        <p:spPr>
          <a:xfrm>
            <a:off x="240531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dirty="0">
                <a:solidFill>
                  <a:srgbClr val="231F20"/>
                </a:solidFill>
                <a:latin typeface="Oswald Bold"/>
                <a:ea typeface="Oswald Bold"/>
                <a:cs typeface="Oswald Bold"/>
                <a:sym typeface="Oswald Bold"/>
              </a:rPr>
              <a:t>RVIZ</a:t>
            </a:r>
          </a:p>
        </p:txBody>
      </p:sp>
      <p:sp>
        <p:nvSpPr>
          <p:cNvPr id="7" name="CasellaDiTesto 6">
            <a:extLst>
              <a:ext uri="{FF2B5EF4-FFF2-40B4-BE49-F238E27FC236}">
                <a16:creationId xmlns:a16="http://schemas.microsoft.com/office/drawing/2014/main" xmlns="" id="{F08B9066-B9F9-6657-371B-939779EF9E2D}"/>
              </a:ext>
            </a:extLst>
          </p:cNvPr>
          <p:cNvSpPr txBox="1"/>
          <p:nvPr/>
        </p:nvSpPr>
        <p:spPr>
          <a:xfrm>
            <a:off x="1820950" y="1941988"/>
            <a:ext cx="15087600" cy="830997"/>
          </a:xfrm>
          <a:prstGeom prst="rect">
            <a:avLst/>
          </a:prstGeom>
          <a:noFill/>
        </p:spPr>
        <p:txBody>
          <a:bodyPr wrap="square" rtlCol="0">
            <a:spAutoFit/>
          </a:bodyPr>
          <a:lstStyle/>
          <a:p>
            <a:pPr algn="ctr"/>
            <a:r>
              <a:rPr lang="en-US" sz="2400" b="1" i="1" dirty="0" err="1"/>
              <a:t>RViz</a:t>
            </a:r>
            <a:r>
              <a:rPr lang="en-US" sz="2400" b="1" i="1" dirty="0"/>
              <a:t> is a 3D visualization tool that provides real-time insights into sensor data, robot models, and navigation algorithms, enabling easier debugging and system analysis.</a:t>
            </a:r>
            <a:endParaRPr lang="it-IT" sz="2400" b="1" i="1" dirty="0"/>
          </a:p>
        </p:txBody>
      </p:sp>
      <p:sp>
        <p:nvSpPr>
          <p:cNvPr id="8" name="CasellaDiTesto 7">
            <a:extLst>
              <a:ext uri="{FF2B5EF4-FFF2-40B4-BE49-F238E27FC236}">
                <a16:creationId xmlns:a16="http://schemas.microsoft.com/office/drawing/2014/main" xmlns="" id="{8D0D12B3-0872-B1A0-A03F-DEE0128E1FCE}"/>
              </a:ext>
            </a:extLst>
          </p:cNvPr>
          <p:cNvSpPr txBox="1"/>
          <p:nvPr/>
        </p:nvSpPr>
        <p:spPr>
          <a:xfrm>
            <a:off x="2057400" y="3226060"/>
            <a:ext cx="11049000" cy="6309420"/>
          </a:xfrm>
          <a:prstGeom prst="rect">
            <a:avLst/>
          </a:prstGeom>
          <a:noFill/>
        </p:spPr>
        <p:txBody>
          <a:bodyPr wrap="square" rtlCol="0">
            <a:spAutoFit/>
          </a:bodyPr>
          <a:lstStyle/>
          <a:p>
            <a:pPr marL="571500" indent="-571500">
              <a:buFont typeface="Arial" panose="020B0604020202020204" pitchFamily="34" charset="0"/>
              <a:buChar char="•"/>
            </a:pPr>
            <a:r>
              <a:rPr lang="it-IT" sz="4000" b="1" dirty="0" err="1"/>
              <a:t>Visualized</a:t>
            </a:r>
            <a:r>
              <a:rPr lang="it-IT" sz="4000" b="1" dirty="0"/>
              <a:t> </a:t>
            </a:r>
            <a:r>
              <a:rPr lang="it-IT" sz="4000" b="1" dirty="0" err="1"/>
              <a:t>Elements</a:t>
            </a:r>
            <a:endParaRPr lang="it-IT" sz="4000" b="1" dirty="0"/>
          </a:p>
          <a:p>
            <a:pPr marL="1028700" lvl="1" indent="-571500">
              <a:buFont typeface="Arial" panose="020B0604020202020204" pitchFamily="34" charset="0"/>
              <a:buChar char="•"/>
            </a:pPr>
            <a:r>
              <a:rPr lang="en-US" sz="2400" b="1" dirty="0"/>
              <a:t>Grid</a:t>
            </a:r>
            <a:r>
              <a:rPr lang="en-US" sz="2400" dirty="0"/>
              <a:t>: Provides a reference plane for localization and orientation.</a:t>
            </a:r>
            <a:endParaRPr lang="en-US" sz="2200" dirty="0"/>
          </a:p>
          <a:p>
            <a:pPr marL="1028700" lvl="1" indent="-571500">
              <a:buFont typeface="Arial" panose="020B0604020202020204" pitchFamily="34" charset="0"/>
              <a:buChar char="•"/>
            </a:pPr>
            <a:r>
              <a:rPr lang="en-US" sz="2400" b="1" dirty="0" err="1"/>
              <a:t>LaserScan</a:t>
            </a:r>
            <a:r>
              <a:rPr lang="en-US" sz="2400" dirty="0"/>
              <a:t>: Displays 2D Lidar data for obstacle detection and avoidance.</a:t>
            </a:r>
            <a:endParaRPr lang="en-US" sz="2200" dirty="0"/>
          </a:p>
          <a:p>
            <a:pPr marL="1028700" lvl="1" indent="-571500">
              <a:buFont typeface="Arial" panose="020B0604020202020204" pitchFamily="34" charset="0"/>
              <a:buChar char="•"/>
            </a:pPr>
            <a:r>
              <a:rPr lang="en-US" sz="2400" b="1" dirty="0"/>
              <a:t>Markers</a:t>
            </a:r>
            <a:r>
              <a:rPr lang="en-US" sz="2400" dirty="0"/>
              <a:t>: Visualizes waypoints (current, next, and last) for navigation.</a:t>
            </a:r>
            <a:endParaRPr lang="en-US" sz="2200" dirty="0"/>
          </a:p>
          <a:p>
            <a:pPr marL="1028700" lvl="1" indent="-571500">
              <a:buFont typeface="Arial" panose="020B0604020202020204" pitchFamily="34" charset="0"/>
              <a:buChar char="•"/>
            </a:pPr>
            <a:r>
              <a:rPr lang="en-US" sz="2400" b="1" dirty="0"/>
              <a:t>Robot Model</a:t>
            </a:r>
            <a:r>
              <a:rPr lang="en-US" sz="2400" dirty="0"/>
              <a:t>: Shows the robot’s structure, sensors and state in real time.</a:t>
            </a:r>
          </a:p>
          <a:p>
            <a:pPr marL="1028700" lvl="1" indent="-571500">
              <a:buFont typeface="Arial" panose="020B0604020202020204" pitchFamily="34" charset="0"/>
              <a:buChar char="•"/>
            </a:pPr>
            <a:endParaRPr lang="it-IT" sz="2200" dirty="0"/>
          </a:p>
          <a:p>
            <a:pPr marL="571500" indent="-571500">
              <a:buFont typeface="Arial" panose="020B0604020202020204" pitchFamily="34" charset="0"/>
              <a:buChar char="•"/>
            </a:pPr>
            <a:r>
              <a:rPr lang="it-IT" sz="4000" b="1" dirty="0"/>
              <a:t>Key Tools</a:t>
            </a:r>
          </a:p>
          <a:p>
            <a:pPr marL="1028700" lvl="1" indent="-571500">
              <a:buFont typeface="Arial" panose="020B0604020202020204" pitchFamily="34" charset="0"/>
              <a:buChar char="•"/>
            </a:pPr>
            <a:r>
              <a:rPr lang="en-US" sz="2400" b="1" dirty="0"/>
              <a:t>2D Pose Estimate</a:t>
            </a:r>
            <a:r>
              <a:rPr lang="en-US" sz="2400" dirty="0"/>
              <a:t>: Sets the robot's initial position manually.</a:t>
            </a:r>
          </a:p>
          <a:p>
            <a:pPr marL="1028700" lvl="1" indent="-571500">
              <a:buFont typeface="Arial" panose="020B0604020202020204" pitchFamily="34" charset="0"/>
              <a:buChar char="•"/>
            </a:pPr>
            <a:r>
              <a:rPr lang="en-US" sz="2400" b="1" dirty="0"/>
              <a:t>2D Nav Goal</a:t>
            </a:r>
            <a:r>
              <a:rPr lang="en-US" sz="2400" dirty="0"/>
              <a:t>: Sends manual navigation goals for testing or control.</a:t>
            </a:r>
          </a:p>
          <a:p>
            <a:pPr marL="1028700" lvl="1" indent="-571500">
              <a:buFont typeface="Arial" panose="020B0604020202020204" pitchFamily="34" charset="0"/>
              <a:buChar char="•"/>
            </a:pPr>
            <a:r>
              <a:rPr lang="en-US" sz="2400" b="1" dirty="0"/>
              <a:t>Publish Point</a:t>
            </a:r>
            <a:r>
              <a:rPr lang="en-US" sz="2400" dirty="0"/>
              <a:t>: Allows selecting specific points in the environment for interaction.</a:t>
            </a:r>
          </a:p>
          <a:p>
            <a:pPr marL="1028700" lvl="1" indent="-571500">
              <a:buFont typeface="Arial" panose="020B0604020202020204" pitchFamily="34" charset="0"/>
              <a:buChar char="•"/>
            </a:pPr>
            <a:endParaRPr lang="it-IT" sz="2200" dirty="0"/>
          </a:p>
          <a:p>
            <a:pPr marL="571500" indent="-571500">
              <a:buFont typeface="Arial" panose="020B0604020202020204" pitchFamily="34" charset="0"/>
              <a:buChar char="•"/>
            </a:pPr>
            <a:r>
              <a:rPr lang="it-IT" sz="4000" b="1" dirty="0" err="1"/>
              <a:t>Purpose</a:t>
            </a:r>
            <a:r>
              <a:rPr lang="it-IT" sz="4000" b="1" dirty="0"/>
              <a:t> of </a:t>
            </a:r>
            <a:r>
              <a:rPr lang="it-IT" sz="4000" b="1" dirty="0" err="1"/>
              <a:t>Rviz</a:t>
            </a:r>
            <a:endParaRPr lang="it-IT" sz="4000" b="1" dirty="0"/>
          </a:p>
          <a:p>
            <a:pPr marL="1028700" lvl="1" indent="-571500">
              <a:buFont typeface="Arial" panose="020B0604020202020204" pitchFamily="34" charset="0"/>
              <a:buChar char="•"/>
            </a:pPr>
            <a:r>
              <a:rPr lang="en-US" sz="2400" dirty="0"/>
              <a:t>Real-time monitoring of sensor data and algorithm outputs.</a:t>
            </a:r>
            <a:endParaRPr lang="en-US" sz="2200" dirty="0"/>
          </a:p>
          <a:p>
            <a:pPr marL="1028700" lvl="1" indent="-571500">
              <a:buFont typeface="Arial" panose="020B0604020202020204" pitchFamily="34" charset="0"/>
              <a:buChar char="•"/>
            </a:pPr>
            <a:r>
              <a:rPr lang="en-US" sz="2400" dirty="0"/>
              <a:t>Facilitates debugging, calibration, and visualization of the robot's behavior.</a:t>
            </a:r>
            <a:endParaRPr lang="it-IT" sz="2200" dirty="0"/>
          </a:p>
        </p:txBody>
      </p:sp>
      <p:cxnSp>
        <p:nvCxnSpPr>
          <p:cNvPr id="9" name="Connettore diritto 8">
            <a:extLst>
              <a:ext uri="{FF2B5EF4-FFF2-40B4-BE49-F238E27FC236}">
                <a16:creationId xmlns:a16="http://schemas.microsoft.com/office/drawing/2014/main" xmlns="" id="{290A2095-D408-0070-8208-2ECEB8D40867}"/>
              </a:ext>
            </a:extLst>
          </p:cNvPr>
          <p:cNvCxnSpPr>
            <a:cxnSpLocks/>
          </p:cNvCxnSpPr>
          <p:nvPr/>
        </p:nvCxnSpPr>
        <p:spPr>
          <a:xfrm>
            <a:off x="2057400" y="2999522"/>
            <a:ext cx="14554200" cy="0"/>
          </a:xfrm>
          <a:prstGeom prst="line">
            <a:avLst/>
          </a:prstGeom>
        </p:spPr>
        <p:style>
          <a:lnRef idx="1">
            <a:schemeClr val="dk1"/>
          </a:lnRef>
          <a:fillRef idx="0">
            <a:schemeClr val="dk1"/>
          </a:fillRef>
          <a:effectRef idx="0">
            <a:schemeClr val="dk1"/>
          </a:effectRef>
          <a:fontRef idx="minor">
            <a:schemeClr val="tx1"/>
          </a:fontRef>
        </p:style>
      </p:cxnSp>
      <p:sp>
        <p:nvSpPr>
          <p:cNvPr id="16" name="CasellaDiTesto 15">
            <a:extLst>
              <a:ext uri="{FF2B5EF4-FFF2-40B4-BE49-F238E27FC236}">
                <a16:creationId xmlns:a16="http://schemas.microsoft.com/office/drawing/2014/main" xmlns="" id="{5D70B73F-CEEA-99C6-B35B-3225F88F303B}"/>
              </a:ext>
            </a:extLst>
          </p:cNvPr>
          <p:cNvSpPr txBox="1"/>
          <p:nvPr/>
        </p:nvSpPr>
        <p:spPr>
          <a:xfrm>
            <a:off x="14740328" y="9904811"/>
            <a:ext cx="3553918" cy="369332"/>
          </a:xfrm>
          <a:prstGeom prst="rect">
            <a:avLst/>
          </a:prstGeom>
          <a:noFill/>
        </p:spPr>
        <p:txBody>
          <a:bodyPr wrap="square" rtlCol="0">
            <a:spAutoFit/>
          </a:bodyPr>
          <a:lstStyle/>
          <a:p>
            <a:pPr algn="ctr"/>
            <a:r>
              <a:rPr lang="it-IT" dirty="0">
                <a:hlinkClick r:id="rId5"/>
              </a:rPr>
              <a:t>https://wiki.ros.org/rviz/UserGuide</a:t>
            </a:r>
            <a:endParaRPr lang="it-IT" dirty="0"/>
          </a:p>
        </p:txBody>
      </p:sp>
      <p:pic>
        <p:nvPicPr>
          <p:cNvPr id="21" name="Immagine 20" descr="Immagine che contiene Carattere, Elementi grafici, schermata, logo&#10;&#10;Descrizione generata automaticamente">
            <a:extLst>
              <a:ext uri="{FF2B5EF4-FFF2-40B4-BE49-F238E27FC236}">
                <a16:creationId xmlns:a16="http://schemas.microsoft.com/office/drawing/2014/main" xmlns="" id="{2009849F-08C6-542F-CC54-6C7FF83853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06400" y="5671157"/>
            <a:ext cx="4876800" cy="1419225"/>
          </a:xfrm>
          <a:prstGeom prst="rect">
            <a:avLst/>
          </a:prstGeom>
        </p:spPr>
      </p:pic>
    </p:spTree>
    <p:extLst>
      <p:ext uri="{BB962C8B-B14F-4D97-AF65-F5344CB8AC3E}">
        <p14:creationId xmlns:p14="http://schemas.microsoft.com/office/powerpoint/2010/main" val="251742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a:extLst>
            <a:ext uri="{FF2B5EF4-FFF2-40B4-BE49-F238E27FC236}">
              <a16:creationId xmlns:a16="http://schemas.microsoft.com/office/drawing/2014/main" xmlns="" id="{392E2991-4D31-C748-5D1C-875A164429D7}"/>
            </a:ext>
          </a:extLst>
        </p:cNvPr>
        <p:cNvGrpSpPr/>
        <p:nvPr/>
      </p:nvGrpSpPr>
      <p:grpSpPr>
        <a:xfrm>
          <a:off x="0" y="0"/>
          <a:ext cx="0" cy="0"/>
          <a:chOff x="0" y="0"/>
          <a:chExt cx="0" cy="0"/>
        </a:xfrm>
      </p:grpSpPr>
      <p:sp>
        <p:nvSpPr>
          <p:cNvPr id="4" name="Freeform 2">
            <a:extLst>
              <a:ext uri="{FF2B5EF4-FFF2-40B4-BE49-F238E27FC236}">
                <a16:creationId xmlns:a16="http://schemas.microsoft.com/office/drawing/2014/main" xmlns="" id="{34F8792F-D09D-357E-9B56-221F91C4B6C6}"/>
              </a:ext>
            </a:extLst>
          </p:cNvPr>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it-IT"/>
          </a:p>
        </p:txBody>
      </p:sp>
      <p:sp>
        <p:nvSpPr>
          <p:cNvPr id="5" name="Freeform 29">
            <a:extLst>
              <a:ext uri="{FF2B5EF4-FFF2-40B4-BE49-F238E27FC236}">
                <a16:creationId xmlns:a16="http://schemas.microsoft.com/office/drawing/2014/main" xmlns="" id="{262C7309-7F0A-16C5-5F18-670375BC987B}"/>
              </a:ext>
            </a:extLst>
          </p:cNvPr>
          <p:cNvSpPr/>
          <p:nvPr/>
        </p:nvSpPr>
        <p:spPr>
          <a:xfrm rot="887923">
            <a:off x="-6988615" y="5471487"/>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it-IT" dirty="0"/>
          </a:p>
        </p:txBody>
      </p:sp>
      <p:sp>
        <p:nvSpPr>
          <p:cNvPr id="6" name="TextBox 12">
            <a:extLst>
              <a:ext uri="{FF2B5EF4-FFF2-40B4-BE49-F238E27FC236}">
                <a16:creationId xmlns:a16="http://schemas.microsoft.com/office/drawing/2014/main" xmlns="" id="{0F24BF96-7FD9-5DD6-9931-176DB011A4CD}"/>
              </a:ext>
            </a:extLst>
          </p:cNvPr>
          <p:cNvSpPr txBox="1"/>
          <p:nvPr/>
        </p:nvSpPr>
        <p:spPr>
          <a:xfrm>
            <a:off x="240531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dirty="0" err="1" smtClean="0">
                <a:solidFill>
                  <a:srgbClr val="231F20"/>
                </a:solidFill>
                <a:latin typeface="Oswald Bold"/>
                <a:ea typeface="Oswald Bold"/>
                <a:cs typeface="Oswald Bold"/>
                <a:sym typeface="Oswald Bold"/>
              </a:rPr>
              <a:t>CarROS</a:t>
            </a:r>
            <a:endParaRPr lang="en-US" sz="9431" b="1" spc="924" dirty="0">
              <a:solidFill>
                <a:srgbClr val="231F20"/>
              </a:solidFill>
              <a:latin typeface="Oswald Bold"/>
              <a:ea typeface="Oswald Bold"/>
              <a:cs typeface="Oswald Bold"/>
              <a:sym typeface="Oswald Bold"/>
            </a:endParaRPr>
          </a:p>
        </p:txBody>
      </p:sp>
      <p:cxnSp>
        <p:nvCxnSpPr>
          <p:cNvPr id="9" name="Connettore diritto 8">
            <a:extLst>
              <a:ext uri="{FF2B5EF4-FFF2-40B4-BE49-F238E27FC236}">
                <a16:creationId xmlns:a16="http://schemas.microsoft.com/office/drawing/2014/main" xmlns="" id="{290A2095-D408-0070-8208-2ECEB8D40867}"/>
              </a:ext>
            </a:extLst>
          </p:cNvPr>
          <p:cNvCxnSpPr>
            <a:cxnSpLocks/>
          </p:cNvCxnSpPr>
          <p:nvPr/>
        </p:nvCxnSpPr>
        <p:spPr>
          <a:xfrm>
            <a:off x="2057400" y="2999522"/>
            <a:ext cx="14554200" cy="0"/>
          </a:xfrm>
          <a:prstGeom prst="line">
            <a:avLst/>
          </a:prstGeom>
        </p:spPr>
        <p:style>
          <a:lnRef idx="1">
            <a:schemeClr val="dk1"/>
          </a:lnRef>
          <a:fillRef idx="0">
            <a:schemeClr val="dk1"/>
          </a:fillRef>
          <a:effectRef idx="0">
            <a:schemeClr val="dk1"/>
          </a:effectRef>
          <a:fontRef idx="minor">
            <a:schemeClr val="tx1"/>
          </a:fontRef>
        </p:style>
      </p:cxnSp>
      <p:sp>
        <p:nvSpPr>
          <p:cNvPr id="10" name="CasellaDiTesto 9">
            <a:extLst>
              <a:ext uri="{FF2B5EF4-FFF2-40B4-BE49-F238E27FC236}">
                <a16:creationId xmlns:a16="http://schemas.microsoft.com/office/drawing/2014/main" xmlns="" id="{F08B9066-B9F9-6657-371B-939779EF9E2D}"/>
              </a:ext>
            </a:extLst>
          </p:cNvPr>
          <p:cNvSpPr txBox="1"/>
          <p:nvPr/>
        </p:nvSpPr>
        <p:spPr>
          <a:xfrm>
            <a:off x="1820950" y="1941988"/>
            <a:ext cx="15087600" cy="1200329"/>
          </a:xfrm>
          <a:prstGeom prst="rect">
            <a:avLst/>
          </a:prstGeom>
          <a:noFill/>
        </p:spPr>
        <p:txBody>
          <a:bodyPr wrap="square" rtlCol="0">
            <a:spAutoFit/>
          </a:bodyPr>
          <a:lstStyle/>
          <a:p>
            <a:pPr algn="ctr"/>
            <a:r>
              <a:rPr lang="en-US" sz="2400" b="1" i="1" dirty="0" smtClean="0"/>
              <a:t>This setup is typically used for monitoring and debugging a robot's navigation and perception system in real-time. </a:t>
            </a:r>
            <a:r>
              <a:rPr lang="en-US" sz="2400" b="1" i="1" dirty="0"/>
              <a:t>This image shows a visualization in </a:t>
            </a:r>
            <a:r>
              <a:rPr lang="en-US" sz="2400" b="1" i="1" dirty="0" err="1"/>
              <a:t>RViz</a:t>
            </a:r>
            <a:r>
              <a:rPr lang="en-US" sz="2400" b="1" i="1" dirty="0"/>
              <a:t>, a tool commonly used in robotics applications. </a:t>
            </a:r>
          </a:p>
          <a:p>
            <a:pPr algn="ctr"/>
            <a:endParaRPr lang="en-US" sz="2400" b="1" i="1" dirty="0"/>
          </a:p>
        </p:txBody>
      </p:sp>
      <p:sp>
        <p:nvSpPr>
          <p:cNvPr id="12" name="Rettangolo 11"/>
          <p:cNvSpPr/>
          <p:nvPr/>
        </p:nvSpPr>
        <p:spPr>
          <a:xfrm>
            <a:off x="8839200" y="3212256"/>
            <a:ext cx="7772400" cy="6740307"/>
          </a:xfrm>
          <a:prstGeom prst="rect">
            <a:avLst/>
          </a:prstGeom>
        </p:spPr>
        <p:txBody>
          <a:bodyPr wrap="square">
            <a:spAutoFit/>
          </a:bodyPr>
          <a:lstStyle/>
          <a:p>
            <a:r>
              <a:rPr lang="en-US" sz="2400" b="1" dirty="0" err="1" smtClean="0"/>
              <a:t>LaserScan</a:t>
            </a:r>
            <a:r>
              <a:rPr lang="en-US" sz="2400" b="1" dirty="0" smtClean="0"/>
              <a:t>/2D </a:t>
            </a:r>
            <a:r>
              <a:rPr lang="en-US" sz="2400" b="1" dirty="0"/>
              <a:t>Lidar Reflections</a:t>
            </a:r>
            <a:r>
              <a:rPr lang="en-US" sz="2400" dirty="0"/>
              <a:t>: The red points around the robot show the environment's reflections detected by the robot's 2D Lidar </a:t>
            </a:r>
            <a:r>
              <a:rPr lang="en-US" sz="2400" dirty="0" smtClean="0"/>
              <a:t>sensor.</a:t>
            </a:r>
          </a:p>
          <a:p>
            <a:endParaRPr lang="en-US" sz="2400" b="1" dirty="0" smtClean="0"/>
          </a:p>
          <a:p>
            <a:r>
              <a:rPr lang="en-US" sz="2400" b="1" dirty="0" smtClean="0"/>
              <a:t>Markers</a:t>
            </a:r>
            <a:r>
              <a:rPr lang="en-US" sz="2400" dirty="0"/>
              <a:t>: The yellow, blue, and red markers represent the last, next, and current </a:t>
            </a:r>
            <a:r>
              <a:rPr lang="en-US" sz="2400" dirty="0" smtClean="0"/>
              <a:t>waypoints (yellow, blue, red), </a:t>
            </a:r>
            <a:r>
              <a:rPr lang="en-US" sz="2400" dirty="0"/>
              <a:t>respectively, for a robot's navigation task</a:t>
            </a:r>
            <a:r>
              <a:rPr lang="en-US" sz="2400" dirty="0" smtClean="0"/>
              <a:t>.</a:t>
            </a:r>
          </a:p>
          <a:p>
            <a:endParaRPr lang="en-US" sz="2400" dirty="0"/>
          </a:p>
          <a:p>
            <a:r>
              <a:rPr lang="en-US" sz="2400" b="1" dirty="0"/>
              <a:t>Robot Model</a:t>
            </a:r>
            <a:r>
              <a:rPr lang="en-US" sz="2400" dirty="0"/>
              <a:t>: The small black car-like structure in the center represents the robot</a:t>
            </a:r>
            <a:r>
              <a:rPr lang="en-US" sz="2400" dirty="0" smtClean="0"/>
              <a:t>.</a:t>
            </a:r>
          </a:p>
          <a:p>
            <a:endParaRPr lang="en-US" sz="2400" dirty="0" smtClean="0"/>
          </a:p>
          <a:p>
            <a:r>
              <a:rPr lang="en-US" sz="2400" b="1" dirty="0" smtClean="0"/>
              <a:t>Grid</a:t>
            </a:r>
            <a:r>
              <a:rPr lang="en-US" sz="2400" dirty="0" smtClean="0"/>
              <a:t>: The black and gray grid in the background helps to visualize the spatial layout and orientation in the fixed frame ("</a:t>
            </a:r>
            <a:r>
              <a:rPr lang="en-US" sz="2400" dirty="0" err="1" smtClean="0"/>
              <a:t>odom</a:t>
            </a:r>
            <a:r>
              <a:rPr lang="en-US" sz="2400" dirty="0" smtClean="0"/>
              <a:t>").</a:t>
            </a:r>
          </a:p>
          <a:p>
            <a:endParaRPr lang="en-US" sz="2400" dirty="0"/>
          </a:p>
          <a:p>
            <a:r>
              <a:rPr lang="en-US" sz="2400" b="1" dirty="0" smtClean="0"/>
              <a:t>Display Panel</a:t>
            </a:r>
            <a:r>
              <a:rPr lang="en-US" sz="2400" dirty="0" smtClean="0"/>
              <a:t>: On the left, the </a:t>
            </a:r>
            <a:r>
              <a:rPr lang="en-US" sz="2400" dirty="0" err="1" smtClean="0"/>
              <a:t>RViz</a:t>
            </a:r>
            <a:r>
              <a:rPr lang="en-US" sz="2400" dirty="0" smtClean="0"/>
              <a:t> settings panel displays the configured visualizations with their corresponding topics and statuses.</a:t>
            </a: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1" y="3174155"/>
            <a:ext cx="6531082" cy="67784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6042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850</TotalTime>
  <Words>1567</Words>
  <Application>Microsoft Office PowerPoint</Application>
  <PresentationFormat>Personalizzato</PresentationFormat>
  <Paragraphs>232</Paragraphs>
  <Slides>19</Slides>
  <Notes>13</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19</vt:i4>
      </vt:variant>
    </vt:vector>
  </HeadingPairs>
  <TitlesOfParts>
    <vt:vector size="29" baseType="lpstr">
      <vt:lpstr>Arial</vt:lpstr>
      <vt:lpstr>DM Sans</vt:lpstr>
      <vt:lpstr>DM Sans Italics</vt:lpstr>
      <vt:lpstr>Oswald Bold</vt:lpstr>
      <vt:lpstr>Open Sauce Bold</vt:lpstr>
      <vt:lpstr>Calibri</vt:lpstr>
      <vt:lpstr>DM Sans Bold</vt:lpstr>
      <vt:lpstr>Courier New</vt:lpstr>
      <vt:lpstr>Open Sans Bold</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Programming</dc:title>
  <cp:lastModifiedBy>Ciro</cp:lastModifiedBy>
  <cp:revision>18</cp:revision>
  <dcterms:created xsi:type="dcterms:W3CDTF">2006-08-16T00:00:00Z</dcterms:created>
  <dcterms:modified xsi:type="dcterms:W3CDTF">2025-01-10T10:07:07Z</dcterms:modified>
  <dc:identifier>DAGbD9yDdmw</dc:identifier>
</cp:coreProperties>
</file>