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66" r:id="rId9"/>
    <p:sldId id="268" r:id="rId10"/>
    <p:sldId id="270" r:id="rId11"/>
    <p:sldId id="271" r:id="rId12"/>
    <p:sldId id="272" r:id="rId13"/>
    <p:sldId id="273" r:id="rId14"/>
    <p:sldId id="265" r:id="rId15"/>
    <p:sldId id="263" r:id="rId16"/>
    <p:sldId id="264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 Bold" panose="020B0604020202020204" charset="0"/>
      <p:regular r:id="rId23"/>
    </p:embeddedFont>
    <p:embeddedFont>
      <p:font typeface="DM Sans" panose="020B0604020202020204" charset="0"/>
      <p:regular r:id="rId24"/>
      <p:bold r:id="rId25"/>
      <p:italic r:id="rId26"/>
      <p:boldItalic r:id="rId27"/>
    </p:embeddedFont>
    <p:embeddedFont>
      <p:font typeface="DM Sans Bold" panose="020B0604020202020204" charset="0"/>
      <p:regular r:id="rId28"/>
    </p:embeddedFont>
    <p:embeddedFont>
      <p:font typeface="DM Sans Italics" panose="020B0604020202020204" charset="0"/>
      <p:regular r:id="rId29"/>
    </p:embeddedFont>
    <p:embeddedFont>
      <p:font typeface="Oswald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t's Start" id="{D0D86C9D-B60C-4AB3-93CA-87990BAD8079}">
          <p14:sldIdLst>
            <p14:sldId id="256"/>
            <p14:sldId id="257"/>
          </p14:sldIdLst>
        </p14:section>
        <p14:section name="Concept" id="{9E50CE76-CCF2-4995-8B37-54885442D25F}">
          <p14:sldIdLst>
            <p14:sldId id="258"/>
            <p14:sldId id="259"/>
          </p14:sldIdLst>
        </p14:section>
        <p14:section name="Environment" id="{1B087E8A-6E88-46D6-8B5E-4785B02E553E}">
          <p14:sldIdLst>
            <p14:sldId id="267"/>
            <p14:sldId id="260"/>
            <p14:sldId id="269"/>
          </p14:sldIdLst>
        </p14:section>
        <p14:section name="Structure" id="{766C5C2E-D8C8-4360-B505-D4816A8F72D6}">
          <p14:sldIdLst>
            <p14:sldId id="266"/>
            <p14:sldId id="268"/>
            <p14:sldId id="270"/>
            <p14:sldId id="271"/>
            <p14:sldId id="272"/>
            <p14:sldId id="273"/>
          </p14:sldIdLst>
        </p14:section>
        <p14:section name="Conclusion" id="{8DFC0873-E823-47F2-9758-4F1B88309650}">
          <p14:sldIdLst>
            <p14:sldId id="265"/>
            <p14:sldId id="263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5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Effetto valanga avvenuto con successo (tipo reti SPN).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C8D20F9-DAC0-B54B-D358-994443645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AA5CA92-2D18-A2AA-7D51-A17AFD66D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2D4D16B-E485-0C8F-DA5E-ED032D9775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734CAAB7-315A-617B-C331-1921066A8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23C516D4-3DFC-03B8-5CFE-795138C59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D9B009-6E29-9264-A31F-D087FAA3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D5AE6D3-941A-A22E-03E6-042A031DB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546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95A1C1F-51E3-247F-09DE-35FD8EB8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300F228-3484-A77E-70BD-054253DE4D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1D88098-CBA9-8991-BEC0-A3B2A918A1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781C92EF-ED1C-FB0C-36C8-EDA294D93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E939CE74-E2CD-6D46-169C-CF46B3F5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4D55FB-7A0D-8C40-F42C-2A1C70CDC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6474010-C773-09C5-EB85-1029E886F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20823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2DF603-6CAC-E660-1F1D-932BF75A2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5DB0959-F67F-45D4-5DFB-CC2AE2C6BC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9831949-C341-9FBC-852D-8674E862BF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6CBD0237-9700-9C3B-D6C3-563DA43B8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1C108699-E5E7-DD6B-5598-E9DCEB460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FFD4642-512F-1F0C-C7A4-8DDF16DFB3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A0E08A-41E8-B66F-7227-F9B1CC9A6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77510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D20304E-5A07-4427-30FD-4768AC055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8E390A2-6663-A7D5-4819-98C81D3057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F8500FA-AD80-283F-D0F5-F76B3C7CB4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28BC5094-8BF6-1E9C-9C44-0AF922F39A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1B8510B3-C1EF-6D25-5812-B8A98FF0F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97CF761-A032-D229-A1FA-ABD0DFAF04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B74B40-145B-0BE3-03E6-46970731A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9923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311C3A-40E3-4828-7C2D-3257D238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C6E3C0A-01CC-2F23-5706-815937E23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3F766D-3A13-0CDF-11C1-DF545BC5067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43F7AC21-2A72-DDB4-DCAC-43706BBC9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532CA9A3-956A-FEFB-3B26-F46BFE93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0C98CE-72C8-902A-9126-0D5D09954A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C722EE-4FAB-03C1-D553-AFFD260B2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2065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9F3F42D-E269-2DCA-A8F5-76D24DF1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FC2DE4D-F11A-AB22-BDC4-2E5806747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6E0818F-9EAB-62D6-53DA-18C16359CE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4FA0D35C-0B5D-4DCD-6104-D3BDC3D87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59338ACF-EB60-01FD-45D4-64A8EB07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FF312EE-B62E-BEF1-9830-B298A75A71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5B2B66-6E7B-698C-6749-349C8256C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916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11.svg"/><Relationship Id="rId4" Type="http://schemas.openxmlformats.org/officeDocument/2006/relationships/image" Target="../media/image26.svg"/><Relationship Id="rId9" Type="http://schemas.openxmlformats.org/officeDocument/2006/relationships/image" Target="../media/image7.png"/><Relationship Id="rId1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ndless077" TargetMode="External"/><Relationship Id="rId13" Type="http://schemas.openxmlformats.org/officeDocument/2006/relationships/slide" Target="slide8.xml"/><Relationship Id="rId3" Type="http://schemas.openxmlformats.org/officeDocument/2006/relationships/image" Target="../media/image2.png"/><Relationship Id="rId7" Type="http://schemas.openxmlformats.org/officeDocument/2006/relationships/image" Target="../media/image22.jpe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slide" Target="slide5.xml"/><Relationship Id="rId4" Type="http://schemas.openxmlformats.org/officeDocument/2006/relationships/image" Target="../media/image3.svg"/><Relationship Id="rId9" Type="http://schemas.openxmlformats.org/officeDocument/2006/relationships/image" Target="../media/image24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azebosim.org/ho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wiki.ros.org/rviz/UserGuide" TargetMode="Externa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623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 rot="4760812">
            <a:off x="13912337" y="-712032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4220107" y="3500557"/>
            <a:ext cx="9815307" cy="4145622"/>
            <a:chOff x="0" y="0"/>
            <a:chExt cx="1895495" cy="80058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5495" cy="800587"/>
            </a:xfrm>
            <a:custGeom>
              <a:avLst/>
              <a:gdLst/>
              <a:ahLst/>
              <a:cxnLst/>
              <a:rect l="l" t="t" r="r" b="b"/>
              <a:pathLst>
                <a:path w="1895495" h="800587">
                  <a:moveTo>
                    <a:pt x="0" y="0"/>
                  </a:moveTo>
                  <a:lnTo>
                    <a:pt x="1895495" y="0"/>
                  </a:lnTo>
                  <a:lnTo>
                    <a:pt x="1895495" y="800587"/>
                  </a:lnTo>
                  <a:lnTo>
                    <a:pt x="0" y="800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A6A6A6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895495" cy="8196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831477" y="5963797"/>
            <a:ext cx="8625046" cy="408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932" b="1" spc="28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 SIMPLE SEMI-AUTOMATIC ROBOT CAR IN ROS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8611" y="7649939"/>
            <a:ext cx="4930775" cy="50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Robot Programming Project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-2333657" y="56578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4236347" y="3964885"/>
            <a:ext cx="9815307" cy="112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7"/>
              </a:lnSpc>
            </a:pPr>
            <a:r>
              <a:rPr lang="en-US" sz="6599" b="1" spc="646" dirty="0" err="1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CarROS</a:t>
            </a:r>
            <a:endParaRPr lang="en-US" sz="6599" b="1" spc="646" dirty="0">
              <a:solidFill>
                <a:srgbClr val="231F2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228286" y="8754961"/>
            <a:ext cx="3031014" cy="50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i="1" spc="29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Antonio Garofalo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33001" y="2068776"/>
            <a:ext cx="5421997" cy="101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4"/>
              </a:lnSpc>
              <a:spcBef>
                <a:spcPct val="0"/>
              </a:spcBef>
            </a:pPr>
            <a:r>
              <a:rPr lang="en-US" sz="2981" i="1" spc="29" dirty="0" err="1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Università</a:t>
            </a: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981" i="1" spc="29" dirty="0" err="1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degli</a:t>
            </a: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  <a:r>
              <a:rPr lang="en-US" sz="2981" i="1" spc="29" dirty="0" err="1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Studi</a:t>
            </a:r>
            <a:r>
              <a:rPr lang="en-US" sz="2981" i="1" spc="29" dirty="0">
                <a:solidFill>
                  <a:srgbClr val="231F2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di Salerno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="" xmlns:a16="http://schemas.microsoft.com/office/drawing/2014/main" id="{A16D8D67-0153-42F7-D71E-673459A111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314" y="300562"/>
            <a:ext cx="1718891" cy="17188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58E0E21-BE85-E451-F227-E9B2D49D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718C3472-C8D3-299F-5FA8-42D9A63A908F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="" xmlns:a16="http://schemas.microsoft.com/office/drawing/2014/main" id="{73578E7B-3CFA-8CD0-9667-21DB63462022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TOPICS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B9EB7B9C-841C-5AF4-C167-BC6FE3875EB3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23F6C692-4CC5-5D8C-9625-37E9B630D644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Topics </a:t>
            </a:r>
            <a:r>
              <a:rPr lang="en-US" sz="2400" b="1" i="1" dirty="0"/>
              <a:t>are named communication channels used by nodes to publish and subscribe to messages asynchronously, enabling data exchange in a distributed system.</a:t>
            </a:r>
            <a:endParaRPr lang="it-IT" sz="2400" b="1" i="1" dirty="0"/>
          </a:p>
        </p:txBody>
      </p:sp>
      <p:sp>
        <p:nvSpPr>
          <p:cNvPr id="9" name="Freeform 29">
            <a:extLst>
              <a:ext uri="{FF2B5EF4-FFF2-40B4-BE49-F238E27FC236}">
                <a16:creationId xmlns="" xmlns:a16="http://schemas.microsoft.com/office/drawing/2014/main" id="{FC0770C3-73C9-4C03-DC22-6E224A960104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81DAFFA7-857A-5692-F025-246CC13002DA}"/>
              </a:ext>
            </a:extLst>
          </p:cNvPr>
          <p:cNvSpPr txBox="1"/>
          <p:nvPr/>
        </p:nvSpPr>
        <p:spPr>
          <a:xfrm>
            <a:off x="2057399" y="3256657"/>
            <a:ext cx="14554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/</a:t>
            </a:r>
            <a:r>
              <a:rPr lang="it-IT" sz="2400" b="1" dirty="0" err="1"/>
              <a:t>cmd_vel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T</a:t>
            </a:r>
            <a:r>
              <a:rPr lang="en-US" sz="2400" dirty="0" err="1"/>
              <a:t>opic</a:t>
            </a:r>
            <a:r>
              <a:rPr lang="en-US" sz="2400" dirty="0"/>
              <a:t> for velocity commands; used to control the robot's linear and angular speeds.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/</a:t>
            </a:r>
            <a:r>
              <a:rPr lang="en-US" sz="2400" b="1" dirty="0" err="1"/>
              <a:t>odom</a:t>
            </a:r>
            <a:r>
              <a:rPr lang="en-US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odometry data, including the robot's position and orientation in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/>
              <a:t>Gazebo-</a:t>
            </a:r>
            <a:r>
              <a:rPr lang="it-IT" sz="2400" b="1" dirty="0" err="1"/>
              <a:t>Specific</a:t>
            </a:r>
            <a:r>
              <a:rPr lang="it-IT" sz="2400" b="1" dirty="0"/>
              <a:t> </a:t>
            </a:r>
            <a:r>
              <a:rPr lang="it-IT" sz="2400" b="1" dirty="0" err="1"/>
              <a:t>Topics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interact with the Gazebo simulation environment, such as resetting the robot's position or restarting the simulation.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b="1" dirty="0" err="1"/>
              <a:t>Rviz-Specific</a:t>
            </a:r>
            <a:r>
              <a:rPr lang="it-IT" sz="2400" b="1" dirty="0"/>
              <a:t> </a:t>
            </a:r>
            <a:r>
              <a:rPr lang="it-IT" sz="2400" b="1" dirty="0" err="1"/>
              <a:t>Topics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interact with the </a:t>
            </a:r>
            <a:r>
              <a:rPr lang="en-US" sz="2400" dirty="0" err="1"/>
              <a:t>Rviz</a:t>
            </a:r>
            <a:r>
              <a:rPr lang="en-US" sz="2400" dirty="0"/>
              <a:t> simulation environment, such as marker visualization, map, and other things.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Custom Topic Services</a:t>
            </a:r>
            <a:r>
              <a:rPr lang="it-IT" sz="24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Custom topics used for tasks like waypoint management or mode switching are transformed into services for more structured, request-response interactions.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5311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1811571-8FCD-6A36-2D2C-A2C41BC3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E60AD310-4885-3AC4-676F-718069EFD91E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="" xmlns:a16="http://schemas.microsoft.com/office/drawing/2014/main" id="{4A8F9415-C6A7-54F5-20D7-064F7CCE3102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SERVICES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7801C1ED-4DBA-721F-58E4-30713DC53DBD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63F76C04-32AC-56FC-9FC4-F48252365059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Services </a:t>
            </a:r>
            <a:r>
              <a:rPr lang="en-US" sz="2400" b="1" i="1" dirty="0"/>
              <a:t>provide a synchronous communication mechanism where nodes can send a request and receive a response, typically used for tasks that require immediate feedback or one-time operations.</a:t>
            </a:r>
            <a:endParaRPr lang="it-IT" sz="2400" b="1" i="1" dirty="0"/>
          </a:p>
        </p:txBody>
      </p:sp>
      <p:sp>
        <p:nvSpPr>
          <p:cNvPr id="10" name="Freeform 29">
            <a:extLst>
              <a:ext uri="{FF2B5EF4-FFF2-40B4-BE49-F238E27FC236}">
                <a16:creationId xmlns="" xmlns:a16="http://schemas.microsoft.com/office/drawing/2014/main" id="{4918565B-A3AF-3C5E-6C33-31FBD134A6BD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843E5FB3-A098-0E21-D80F-FDF3FC957294}"/>
              </a:ext>
            </a:extLst>
          </p:cNvPr>
          <p:cNvSpPr txBox="1"/>
          <p:nvPr/>
        </p:nvSpPr>
        <p:spPr>
          <a:xfrm>
            <a:off x="2057400" y="3221653"/>
            <a:ext cx="14554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/</a:t>
            </a:r>
            <a:r>
              <a:rPr lang="en-US" sz="2400" b="1" dirty="0" err="1"/>
              <a:t>waypoint_request</a:t>
            </a:r>
            <a:r>
              <a:rPr lang="en-US" sz="2400" b="1" dirty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This service accepts a secret key as input and returns the “last”, “current”, and “next” waypoints, managing navigation data.</a:t>
            </a:r>
          </a:p>
          <a:p>
            <a:endParaRPr lang="en-US" sz="2400" dirty="0"/>
          </a:p>
          <a:p>
            <a:r>
              <a:rPr lang="en-US" sz="2400" b="1" dirty="0"/>
              <a:t>/</a:t>
            </a:r>
            <a:r>
              <a:rPr lang="en-US" sz="2400" b="1" dirty="0" err="1"/>
              <a:t>reset_pose</a:t>
            </a:r>
            <a:r>
              <a:rPr lang="en-US" sz="2400" b="1" dirty="0"/>
              <a:t>:</a:t>
            </a:r>
          </a:p>
          <a:p>
            <a:r>
              <a:rPr lang="en-US" sz="2400" dirty="0"/>
              <a:t>Used to reset the robot's position to a predefined state within the simulation.</a:t>
            </a:r>
          </a:p>
          <a:p>
            <a:endParaRPr lang="en-US" sz="2400" dirty="0"/>
          </a:p>
          <a:p>
            <a:r>
              <a:rPr lang="en-US" sz="2400" b="1" dirty="0"/>
              <a:t>/gazebo/</a:t>
            </a:r>
            <a:r>
              <a:rPr lang="en-US" sz="2400" b="1" dirty="0" err="1"/>
              <a:t>set_model_state</a:t>
            </a:r>
            <a:r>
              <a:rPr lang="en-US" sz="2400" b="1" dirty="0"/>
              <a:t>:</a:t>
            </a:r>
          </a:p>
          <a:p>
            <a:r>
              <a:rPr lang="en-US" sz="2400" dirty="0"/>
              <a:t>Allows setting the state (e.g., position and orientation) of a model in the Gazebo simulation.</a:t>
            </a:r>
          </a:p>
          <a:p>
            <a:endParaRPr lang="en-US" sz="2400" dirty="0"/>
          </a:p>
          <a:p>
            <a:r>
              <a:rPr lang="en-US" sz="2400" b="1" dirty="0"/>
              <a:t>/gazebo/</a:t>
            </a:r>
            <a:r>
              <a:rPr lang="en-US" sz="2400" b="1" dirty="0" err="1"/>
              <a:t>spawn_sdf_model</a:t>
            </a:r>
            <a:r>
              <a:rPr lang="en-US" sz="2400" b="1" dirty="0"/>
              <a:t>:</a:t>
            </a:r>
            <a:br>
              <a:rPr lang="en-US" sz="2400" b="1" dirty="0"/>
            </a:br>
            <a:r>
              <a:rPr lang="en-US" sz="2400" dirty="0"/>
              <a:t>Spawns a new model into the Gazebo environment using an SDF file for model configuration.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484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83725E3D-C126-0F4B-BD60-DE335EF84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ACD132E4-4425-4545-E272-67CDF643EC78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="" xmlns:a16="http://schemas.microsoft.com/office/drawing/2014/main" id="{DC99646B-5207-FAE5-B90F-632878A08F1A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MESSAGES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2EF4928A-2494-0CFB-51A6-2301827E67AB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CB58EDA3-B85C-2310-CF9D-EE7D0B3565A7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Messages </a:t>
            </a:r>
            <a:r>
              <a:rPr lang="en-US" sz="2400" b="1" i="1" dirty="0"/>
              <a:t>are structured data formats used for communication between nodes via topics or services. They define the type and structure of the data being exchanged.</a:t>
            </a:r>
            <a:endParaRPr lang="it-IT" sz="2400" b="1" i="1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="" xmlns:a16="http://schemas.microsoft.com/office/drawing/2014/main" id="{3A062706-F884-5963-11CC-3293C76E9AD6}"/>
              </a:ext>
            </a:extLst>
          </p:cNvPr>
          <p:cNvCxnSpPr/>
          <p:nvPr/>
        </p:nvCxnSpPr>
        <p:spPr>
          <a:xfrm>
            <a:off x="8915400" y="3238500"/>
            <a:ext cx="0" cy="601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832719C6-D0BE-DAEA-6CD2-C70F7AACA4F8}"/>
              </a:ext>
            </a:extLst>
          </p:cNvPr>
          <p:cNvSpPr txBox="1"/>
          <p:nvPr/>
        </p:nvSpPr>
        <p:spPr>
          <a:xfrm>
            <a:off x="4419600" y="3386191"/>
            <a:ext cx="1312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Custom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7070C879-9FBD-408B-564B-F64CE4797117}"/>
              </a:ext>
            </a:extLst>
          </p:cNvPr>
          <p:cNvSpPr txBox="1"/>
          <p:nvPr/>
        </p:nvSpPr>
        <p:spPr>
          <a:xfrm>
            <a:off x="11948002" y="3386191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Common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="" xmlns:a16="http://schemas.microsoft.com/office/drawing/2014/main" id="{3899F377-3619-1E72-FEDB-2703F2643400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A12C0988-80A8-A074-230A-B8C73C3443C8}"/>
              </a:ext>
            </a:extLst>
          </p:cNvPr>
          <p:cNvSpPr txBox="1"/>
          <p:nvPr/>
        </p:nvSpPr>
        <p:spPr>
          <a:xfrm>
            <a:off x="1621812" y="3905934"/>
            <a:ext cx="72935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MoveControls.msg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message defines commands for controlling the robot’s movement.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uint8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current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movement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SpeedControls.msg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message specifies the speed settings for the robot’s movement.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float32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linear_speed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forward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backward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float32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angular_speed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rotational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endParaRPr lang="en-US" sz="2000" dirty="0"/>
          </a:p>
          <a:p>
            <a:endParaRPr lang="it-IT" sz="2000" dirty="0"/>
          </a:p>
        </p:txBody>
      </p:sp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6512E9CB-A51B-332E-4C10-196D68F42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3828994"/>
            <a:ext cx="814856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Twis</a:t>
            </a:r>
            <a:r>
              <a:rPr lang="it-IT" altLang="it-IT" sz="2000" b="1" dirty="0"/>
              <a:t>t: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commands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both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linear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angular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components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controlling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robot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Odometr</a:t>
            </a:r>
            <a:r>
              <a:rPr lang="it-IT" altLang="it-IT" sz="2000" b="1" dirty="0" err="1"/>
              <a:t>y</a:t>
            </a:r>
            <a:r>
              <a:rPr lang="it-IT" altLang="it-IT" sz="2000" b="1" dirty="0"/>
              <a:t>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on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robot’s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position,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orientation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velocity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over time,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essential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localization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LaserScan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publishes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from a 2D Lidar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detailing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distances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surrounding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enabling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avoidance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Marker: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RViz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graphical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representation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data in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Pose:</a:t>
            </a:r>
            <a:r>
              <a:rPr lang="it-IT" altLang="it-IT" sz="2000" dirty="0"/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message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describes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position (x, y, z)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orientation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quaternion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of an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entity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such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robot or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object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within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9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82FEA75E-89A6-5DE7-26D4-EFF5FF95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D0D2A263-D84B-9124-F210-84443B2D89B6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The graph provides a visual representation of the ROS system, showing active nodes, topics, and their interconnections. It helps in understanding data flow, debugging, and optimizing communication.</a:t>
            </a:r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="" xmlns:a16="http://schemas.microsoft.com/office/drawing/2014/main" id="{4C8C30E2-04B8-FB66-50C4-81588124C150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Graph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FD0EFE6C-CDE8-0F31-4649-1BC24322CAD8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29">
            <a:extLst>
              <a:ext uri="{FF2B5EF4-FFF2-40B4-BE49-F238E27FC236}">
                <a16:creationId xmlns="" xmlns:a16="http://schemas.microsoft.com/office/drawing/2014/main" id="{F85AEEF7-173E-4D8B-B676-AF36844C49A0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E84F7AD9-076C-2775-AD67-671132C59B63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The graph provides a visual representation of the ROS system, showing active nodes, topics, and their interconnections. It helps in understanding data flow, debugging, and optimizing communication.</a:t>
            </a:r>
            <a:endParaRPr lang="it-IT" sz="2400" b="1" i="1" dirty="0"/>
          </a:p>
        </p:txBody>
      </p:sp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367B737E-3325-DC89-D774-3544D8DA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525" y="6991350"/>
            <a:ext cx="11113523" cy="2800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558D3132-070F-FF38-2997-88C1F91AD083}"/>
              </a:ext>
            </a:extLst>
          </p:cNvPr>
          <p:cNvSpPr txBox="1"/>
          <p:nvPr/>
        </p:nvSpPr>
        <p:spPr>
          <a:xfrm>
            <a:off x="8494943" y="6580146"/>
            <a:ext cx="129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/>
              <a:t>Autonomus</a:t>
            </a:r>
            <a:endParaRPr lang="it-IT" b="1" i="1" dirty="0"/>
          </a:p>
        </p:txBody>
      </p:sp>
      <p:pic>
        <p:nvPicPr>
          <p:cNvPr id="14" name="Immagine 13">
            <a:extLst>
              <a:ext uri="{FF2B5EF4-FFF2-40B4-BE49-F238E27FC236}">
                <a16:creationId xmlns="" xmlns:a16="http://schemas.microsoft.com/office/drawing/2014/main" id="{3A9F7628-A07E-3A31-7462-15614E123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238" y="3506255"/>
            <a:ext cx="11113523" cy="28003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9ED3C7FB-81D7-01E2-504A-692860E213A7}"/>
              </a:ext>
            </a:extLst>
          </p:cNvPr>
          <p:cNvSpPr txBox="1"/>
          <p:nvPr/>
        </p:nvSpPr>
        <p:spPr>
          <a:xfrm>
            <a:off x="8749254" y="308481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Manual</a:t>
            </a:r>
          </a:p>
        </p:txBody>
      </p:sp>
    </p:spTree>
    <p:extLst>
      <p:ext uri="{BB962C8B-B14F-4D97-AF65-F5344CB8AC3E}">
        <p14:creationId xmlns:p14="http://schemas.microsoft.com/office/powerpoint/2010/main" val="3407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FBED5C29-0B8A-A55F-2AAE-33A34AC9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9E3A531E-6FB6-B9A9-5075-6B8A23C5226E}"/>
              </a:ext>
            </a:extLst>
          </p:cNvPr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C168A778-1491-9C49-AE9F-656B7204240C}"/>
              </a:ext>
            </a:extLst>
          </p:cNvPr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259BD187-36C0-AB1B-5374-C4D8F0A00A60}"/>
              </a:ext>
            </a:extLst>
          </p:cNvPr>
          <p:cNvSpPr txBox="1"/>
          <p:nvPr/>
        </p:nvSpPr>
        <p:spPr>
          <a:xfrm>
            <a:off x="5841161" y="4565585"/>
            <a:ext cx="6605677" cy="115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8E37FB02-DD5E-E26C-590C-BE972C6114EB}"/>
              </a:ext>
            </a:extLst>
          </p:cNvPr>
          <p:cNvSpPr txBox="1"/>
          <p:nvPr/>
        </p:nvSpPr>
        <p:spPr>
          <a:xfrm>
            <a:off x="5510595" y="4090470"/>
            <a:ext cx="7266807" cy="37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And now?</a:t>
            </a:r>
          </a:p>
        </p:txBody>
      </p:sp>
    </p:spTree>
    <p:extLst>
      <p:ext uri="{BB962C8B-B14F-4D97-AF65-F5344CB8AC3E}">
        <p14:creationId xmlns:p14="http://schemas.microsoft.com/office/powerpoint/2010/main" val="37931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33489" y="2454173"/>
            <a:ext cx="1235462" cy="1877084"/>
          </a:xfrm>
          <a:custGeom>
            <a:avLst/>
            <a:gdLst/>
            <a:ahLst/>
            <a:cxnLst/>
            <a:rect l="l" t="t" r="r" b="b"/>
            <a:pathLst>
              <a:path w="1235462" h="1877084">
                <a:moveTo>
                  <a:pt x="0" y="0"/>
                </a:moveTo>
                <a:lnTo>
                  <a:pt x="1235462" y="0"/>
                </a:lnTo>
                <a:lnTo>
                  <a:pt x="1235462" y="1877084"/>
                </a:lnTo>
                <a:lnTo>
                  <a:pt x="0" y="187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4" name="AutoShape 4"/>
          <p:cNvSpPr/>
          <p:nvPr/>
        </p:nvSpPr>
        <p:spPr>
          <a:xfrm>
            <a:off x="1346530" y="4867325"/>
            <a:ext cx="15912770" cy="0"/>
          </a:xfrm>
          <a:prstGeom prst="line">
            <a:avLst/>
          </a:prstGeom>
          <a:ln w="38100" cap="flat">
            <a:gradFill>
              <a:gsLst>
                <a:gs pos="0">
                  <a:srgbClr val="E3E3E3">
                    <a:alpha val="100000"/>
                  </a:srgbClr>
                </a:gs>
                <a:gs pos="50000">
                  <a:srgbClr val="A6A6A6">
                    <a:alpha val="100000"/>
                  </a:srgbClr>
                </a:gs>
                <a:gs pos="100000">
                  <a:srgbClr val="131313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5" name="Group 5"/>
          <p:cNvGrpSpPr/>
          <p:nvPr/>
        </p:nvGrpSpPr>
        <p:grpSpPr>
          <a:xfrm>
            <a:off x="2572327" y="4588432"/>
            <a:ext cx="557787" cy="55778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80090" y="4585713"/>
            <a:ext cx="557787" cy="5577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268547" y="4585713"/>
            <a:ext cx="557787" cy="55778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441253" y="2454173"/>
            <a:ext cx="1235462" cy="1877084"/>
          </a:xfrm>
          <a:custGeom>
            <a:avLst/>
            <a:gdLst/>
            <a:ahLst/>
            <a:cxnLst/>
            <a:rect l="l" t="t" r="r" b="b"/>
            <a:pathLst>
              <a:path w="1235462" h="1877084">
                <a:moveTo>
                  <a:pt x="0" y="0"/>
                </a:moveTo>
                <a:lnTo>
                  <a:pt x="1235462" y="0"/>
                </a:lnTo>
                <a:lnTo>
                  <a:pt x="1235462" y="1877084"/>
                </a:lnTo>
                <a:lnTo>
                  <a:pt x="0" y="1877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15" name="Freeform 15"/>
          <p:cNvSpPr/>
          <p:nvPr/>
        </p:nvSpPr>
        <p:spPr>
          <a:xfrm>
            <a:off x="14926884" y="2516890"/>
            <a:ext cx="1235462" cy="1877084"/>
          </a:xfrm>
          <a:custGeom>
            <a:avLst/>
            <a:gdLst/>
            <a:ahLst/>
            <a:cxnLst/>
            <a:rect l="l" t="t" r="r" b="b"/>
            <a:pathLst>
              <a:path w="1235462" h="1877084">
                <a:moveTo>
                  <a:pt x="0" y="0"/>
                </a:moveTo>
                <a:lnTo>
                  <a:pt x="1235462" y="0"/>
                </a:lnTo>
                <a:lnTo>
                  <a:pt x="1235462" y="1877084"/>
                </a:lnTo>
                <a:lnTo>
                  <a:pt x="0" y="18770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16" name="TextBox 16"/>
          <p:cNvSpPr txBox="1"/>
          <p:nvPr/>
        </p:nvSpPr>
        <p:spPr>
          <a:xfrm>
            <a:off x="700555" y="6027979"/>
            <a:ext cx="4301330" cy="3505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Enhanced environmental scanning using a 3D Lidar: </a:t>
            </a:r>
            <a:r>
              <a:rPr lang="en-US" sz="1600" dirty="0">
                <a:latin typeface="DM Sans" pitchFamily="2" charset="0"/>
              </a:rPr>
              <a:t>Implementation of a 3D Lidar sensor to achieve more detailed and accurate mapping of the surrounding environment.</a:t>
            </a: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Integration of multi-sensor data fusion: </a:t>
            </a:r>
            <a:r>
              <a:rPr lang="en-US" sz="1600" dirty="0">
                <a:latin typeface="DM Sans" pitchFamily="2" charset="0"/>
              </a:rPr>
              <a:t>Combining data from Lidar, cameras, and other sensors to improve the reliability and robustness of environmental perception.</a:t>
            </a: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21517" y="5344999"/>
            <a:ext cx="3859405" cy="441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b="1" spc="254" dirty="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Better Scanning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21757" y="5344999"/>
            <a:ext cx="5090460" cy="441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88"/>
              </a:lnSpc>
            </a:pPr>
            <a:r>
              <a:rPr lang="en-US" sz="2600" b="1" spc="254" dirty="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Shortest Path Algorithm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54569" y="5339382"/>
            <a:ext cx="4380091" cy="441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sz="2599" b="1" spc="254" dirty="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Environment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49817" y="5979884"/>
            <a:ext cx="4634340" cy="3526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Use of more complex algorithms for autonomous driving </a:t>
            </a:r>
            <a:r>
              <a:rPr lang="en-US" sz="1600" b="1" dirty="0" smtClean="0">
                <a:latin typeface="DM Sans" pitchFamily="2" charset="0"/>
              </a:rPr>
              <a:t>(</a:t>
            </a:r>
            <a:r>
              <a:rPr lang="en-US" sz="1600" b="1" dirty="0" err="1" smtClean="0">
                <a:latin typeface="DM Sans" pitchFamily="2" charset="0"/>
              </a:rPr>
              <a:t>i.e</a:t>
            </a:r>
            <a:r>
              <a:rPr lang="en-US" sz="1600" b="1" dirty="0" smtClean="0">
                <a:latin typeface="DM Sans" pitchFamily="2" charset="0"/>
              </a:rPr>
              <a:t>  </a:t>
            </a:r>
            <a:r>
              <a:rPr lang="en-US" sz="1600" b="1" dirty="0">
                <a:latin typeface="DM Sans" pitchFamily="2" charset="0"/>
              </a:rPr>
              <a:t>shortest path):</a:t>
            </a:r>
            <a:r>
              <a:rPr lang="en-US" sz="1600" dirty="0">
                <a:latin typeface="DM Sans" pitchFamily="2" charset="0"/>
              </a:rPr>
              <a:t/>
            </a:r>
            <a:br>
              <a:rPr lang="en-US" sz="1600" dirty="0">
                <a:latin typeface="DM Sans" pitchFamily="2" charset="0"/>
              </a:rPr>
            </a:br>
            <a:r>
              <a:rPr lang="en-US" sz="1600" dirty="0">
                <a:latin typeface="DM Sans" pitchFamily="2" charset="0"/>
              </a:rPr>
              <a:t>Integration of advanced pathfinding algorithms like Dijkstra or A* to optimize navigation efficiency.</a:t>
            </a: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DM Sans" pitchFamily="2" charset="0"/>
            </a:endParaRPr>
          </a:p>
          <a:p>
            <a:pPr marL="480060" lvl="1" indent="-285750" algn="l">
              <a:lnSpc>
                <a:spcPts val="2483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DM Sans" pitchFamily="2" charset="0"/>
              </a:rPr>
              <a:t>Implementation of real-time obstacle avoidance:</a:t>
            </a:r>
            <a:r>
              <a:rPr lang="en-US" sz="1600" dirty="0">
                <a:latin typeface="DM Sans" pitchFamily="2" charset="0"/>
              </a:rPr>
              <a:t/>
            </a:r>
            <a:br>
              <a:rPr lang="en-US" sz="1600" dirty="0">
                <a:latin typeface="DM Sans" pitchFamily="2" charset="0"/>
              </a:rPr>
            </a:br>
            <a:r>
              <a:rPr lang="en-US" sz="1600" dirty="0">
                <a:latin typeface="DM Sans" pitchFamily="2" charset="0"/>
              </a:rPr>
              <a:t>Developing algorithms capable of dynamically avoiding obstacles while maintaining the optimal route.</a:t>
            </a: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074158" y="5999404"/>
            <a:ext cx="4946566" cy="2863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483"/>
              </a:lnSpc>
              <a:buFont typeface="Arial"/>
              <a:buChar char="•"/>
            </a:pPr>
            <a:r>
              <a:rPr lang="en-US" sz="1600" b="1" dirty="0">
                <a:latin typeface="DM Sans" pitchFamily="2" charset="0"/>
              </a:rPr>
              <a:t>Creation of a dynamically generated procedural environment: </a:t>
            </a:r>
            <a:r>
              <a:rPr lang="en-US" sz="1600" dirty="0">
                <a:latin typeface="DM Sans" pitchFamily="2" charset="0"/>
              </a:rPr>
              <a:t>Development of systems to procedurally generate diverse and variable environments for testing.</a:t>
            </a:r>
          </a:p>
          <a:p>
            <a:pPr marL="388620" lvl="1" indent="-194310" algn="l">
              <a:lnSpc>
                <a:spcPts val="2483"/>
              </a:lnSpc>
              <a:buFont typeface="Arial"/>
              <a:buChar char="•"/>
            </a:pPr>
            <a:endParaRPr lang="en-US" sz="1600" dirty="0">
              <a:latin typeface="DM Sans" pitchFamily="2" charset="0"/>
            </a:endParaRPr>
          </a:p>
          <a:p>
            <a:pPr marL="388620" lvl="1" indent="-194310" algn="l">
              <a:lnSpc>
                <a:spcPts val="2483"/>
              </a:lnSpc>
              <a:buFont typeface="Arial"/>
              <a:buChar char="•"/>
            </a:pPr>
            <a:r>
              <a:rPr lang="en-US" sz="1600" b="1" dirty="0">
                <a:latin typeface="DM Sans" pitchFamily="2" charset="0"/>
              </a:rPr>
              <a:t>Simulation of unpredictable elements in real-time: </a:t>
            </a:r>
            <a:r>
              <a:rPr lang="en-US" sz="1600" dirty="0">
                <a:latin typeface="DM Sans" pitchFamily="2" charset="0"/>
              </a:rPr>
              <a:t>Adding dynamic obstacles or environmental changes (e.g., moving objects or weather variations) to improve system adaptability.</a:t>
            </a:r>
            <a:endParaRPr lang="en-US" sz="1600" spc="176" dirty="0">
              <a:solidFill>
                <a:srgbClr val="231F2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419953" y="681252"/>
            <a:ext cx="13448094" cy="887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developments</a:t>
            </a:r>
          </a:p>
        </p:txBody>
      </p:sp>
      <p:sp>
        <p:nvSpPr>
          <p:cNvPr id="23" name="Freeform 23"/>
          <p:cNvSpPr/>
          <p:nvPr/>
        </p:nvSpPr>
        <p:spPr>
          <a:xfrm>
            <a:off x="-7239066" y="8648700"/>
            <a:ext cx="25527066" cy="10953432"/>
          </a:xfrm>
          <a:custGeom>
            <a:avLst/>
            <a:gdLst/>
            <a:ahLst/>
            <a:cxnLst/>
            <a:rect l="l" t="t" r="r" b="b"/>
            <a:pathLst>
              <a:path w="25527066" h="10953432">
                <a:moveTo>
                  <a:pt x="0" y="0"/>
                </a:moveTo>
                <a:lnTo>
                  <a:pt x="25527065" y="0"/>
                </a:lnTo>
                <a:lnTo>
                  <a:pt x="25527065" y="10953432"/>
                </a:lnTo>
                <a:lnTo>
                  <a:pt x="0" y="109534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7" name="Elemento grafico 25" descr="Tempio asiatico contorno">
            <a:extLst>
              <a:ext uri="{FF2B5EF4-FFF2-40B4-BE49-F238E27FC236}">
                <a16:creationId xmlns="" xmlns:a16="http://schemas.microsoft.com/office/drawing/2014/main" id="{1AEBC33B-068E-4CA4-7F8F-501B935F55C7}"/>
              </a:ext>
            </a:extLst>
          </p:cNvPr>
          <p:cNvSpPr/>
          <p:nvPr/>
        </p:nvSpPr>
        <p:spPr>
          <a:xfrm>
            <a:off x="15124258" y="2772532"/>
            <a:ext cx="840714" cy="782907"/>
          </a:xfrm>
          <a:custGeom>
            <a:avLst/>
            <a:gdLst>
              <a:gd name="connsiteX0" fmla="*/ 828732 w 840714"/>
              <a:gd name="connsiteY0" fmla="*/ 143846 h 782907"/>
              <a:gd name="connsiteX1" fmla="*/ 456505 w 840714"/>
              <a:gd name="connsiteY1" fmla="*/ 53359 h 782907"/>
              <a:gd name="connsiteX2" fmla="*/ 456505 w 840714"/>
              <a:gd name="connsiteY2" fmla="*/ 38052 h 782907"/>
              <a:gd name="connsiteX3" fmla="*/ 422214 w 840714"/>
              <a:gd name="connsiteY3" fmla="*/ 48 h 782907"/>
              <a:gd name="connsiteX4" fmla="*/ 384210 w 840714"/>
              <a:gd name="connsiteY4" fmla="*/ 34340 h 782907"/>
              <a:gd name="connsiteX5" fmla="*/ 384210 w 840714"/>
              <a:gd name="connsiteY5" fmla="*/ 38052 h 782907"/>
              <a:gd name="connsiteX6" fmla="*/ 384210 w 840714"/>
              <a:gd name="connsiteY6" fmla="*/ 53425 h 782907"/>
              <a:gd name="connsiteX7" fmla="*/ 11973 w 840714"/>
              <a:gd name="connsiteY7" fmla="*/ 143913 h 782907"/>
              <a:gd name="connsiteX8" fmla="*/ 0 w 840714"/>
              <a:gd name="connsiteY8" fmla="*/ 144113 h 782907"/>
              <a:gd name="connsiteX9" fmla="*/ 5058 w 840714"/>
              <a:gd name="connsiteY9" fmla="*/ 164287 h 782907"/>
              <a:gd name="connsiteX10" fmla="*/ 48739 w 840714"/>
              <a:gd name="connsiteY10" fmla="*/ 198386 h 782907"/>
              <a:gd name="connsiteX11" fmla="*/ 52026 w 840714"/>
              <a:gd name="connsiteY11" fmla="*/ 198386 h 782907"/>
              <a:gd name="connsiteX12" fmla="*/ 179870 w 840714"/>
              <a:gd name="connsiteY12" fmla="*/ 275539 h 782907"/>
              <a:gd name="connsiteX13" fmla="*/ 175393 w 840714"/>
              <a:gd name="connsiteY13" fmla="*/ 325707 h 782907"/>
              <a:gd name="connsiteX14" fmla="*/ 125940 w 840714"/>
              <a:gd name="connsiteY14" fmla="*/ 325707 h 782907"/>
              <a:gd name="connsiteX15" fmla="*/ 125940 w 840714"/>
              <a:gd name="connsiteY15" fmla="*/ 392382 h 782907"/>
              <a:gd name="connsiteX16" fmla="*/ 169440 w 840714"/>
              <a:gd name="connsiteY16" fmla="*/ 392382 h 782907"/>
              <a:gd name="connsiteX17" fmla="*/ 134598 w 840714"/>
              <a:gd name="connsiteY17" fmla="*/ 782907 h 782907"/>
              <a:gd name="connsiteX18" fmla="*/ 227076 w 840714"/>
              <a:gd name="connsiteY18" fmla="*/ 782907 h 782907"/>
              <a:gd name="connsiteX19" fmla="*/ 243973 w 840714"/>
              <a:gd name="connsiteY19" fmla="*/ 392382 h 782907"/>
              <a:gd name="connsiteX20" fmla="*/ 392659 w 840714"/>
              <a:gd name="connsiteY20" fmla="*/ 392382 h 782907"/>
              <a:gd name="connsiteX21" fmla="*/ 392659 w 840714"/>
              <a:gd name="connsiteY21" fmla="*/ 437778 h 782907"/>
              <a:gd name="connsiteX22" fmla="*/ 361293 w 840714"/>
              <a:gd name="connsiteY22" fmla="*/ 486994 h 782907"/>
              <a:gd name="connsiteX23" fmla="*/ 353959 w 840714"/>
              <a:gd name="connsiteY23" fmla="*/ 611457 h 782907"/>
              <a:gd name="connsiteX24" fmla="*/ 488461 w 840714"/>
              <a:gd name="connsiteY24" fmla="*/ 611457 h 782907"/>
              <a:gd name="connsiteX25" fmla="*/ 481136 w 840714"/>
              <a:gd name="connsiteY25" fmla="*/ 486994 h 782907"/>
              <a:gd name="connsiteX26" fmla="*/ 449790 w 840714"/>
              <a:gd name="connsiteY26" fmla="*/ 437778 h 782907"/>
              <a:gd name="connsiteX27" fmla="*/ 449790 w 840714"/>
              <a:gd name="connsiteY27" fmla="*/ 392382 h 782907"/>
              <a:gd name="connsiteX28" fmla="*/ 598465 w 840714"/>
              <a:gd name="connsiteY28" fmla="*/ 392382 h 782907"/>
              <a:gd name="connsiteX29" fmla="*/ 615363 w 840714"/>
              <a:gd name="connsiteY29" fmla="*/ 782907 h 782907"/>
              <a:gd name="connsiteX30" fmla="*/ 707841 w 840714"/>
              <a:gd name="connsiteY30" fmla="*/ 782907 h 782907"/>
              <a:gd name="connsiteX31" fmla="*/ 672979 w 840714"/>
              <a:gd name="connsiteY31" fmla="*/ 392382 h 782907"/>
              <a:gd name="connsiteX32" fmla="*/ 716490 w 840714"/>
              <a:gd name="connsiteY32" fmla="*/ 392382 h 782907"/>
              <a:gd name="connsiteX33" fmla="*/ 716490 w 840714"/>
              <a:gd name="connsiteY33" fmla="*/ 325707 h 782907"/>
              <a:gd name="connsiteX34" fmla="*/ 667045 w 840714"/>
              <a:gd name="connsiteY34" fmla="*/ 325707 h 782907"/>
              <a:gd name="connsiteX35" fmla="*/ 662550 w 840714"/>
              <a:gd name="connsiteY35" fmla="*/ 275329 h 782907"/>
              <a:gd name="connsiteX36" fmla="*/ 788699 w 840714"/>
              <a:gd name="connsiteY36" fmla="*/ 198386 h 782907"/>
              <a:gd name="connsiteX37" fmla="*/ 791994 w 840714"/>
              <a:gd name="connsiteY37" fmla="*/ 198386 h 782907"/>
              <a:gd name="connsiteX38" fmla="*/ 835676 w 840714"/>
              <a:gd name="connsiteY38" fmla="*/ 164287 h 782907"/>
              <a:gd name="connsiteX39" fmla="*/ 840715 w 840714"/>
              <a:gd name="connsiteY39" fmla="*/ 144046 h 782907"/>
              <a:gd name="connsiteX40" fmla="*/ 420348 w 840714"/>
              <a:gd name="connsiteY40" fmla="*/ 20907 h 782907"/>
              <a:gd name="connsiteX41" fmla="*/ 437493 w 840714"/>
              <a:gd name="connsiteY41" fmla="*/ 38052 h 782907"/>
              <a:gd name="connsiteX42" fmla="*/ 437493 w 840714"/>
              <a:gd name="connsiteY42" fmla="*/ 46272 h 782907"/>
              <a:gd name="connsiteX43" fmla="*/ 403298 w 840714"/>
              <a:gd name="connsiteY43" fmla="*/ 46272 h 782907"/>
              <a:gd name="connsiteX44" fmla="*/ 403298 w 840714"/>
              <a:gd name="connsiteY44" fmla="*/ 38052 h 782907"/>
              <a:gd name="connsiteX45" fmla="*/ 420348 w 840714"/>
              <a:gd name="connsiteY45" fmla="*/ 20907 h 782907"/>
              <a:gd name="connsiteX46" fmla="*/ 144990 w 840714"/>
              <a:gd name="connsiteY46" fmla="*/ 373332 h 782907"/>
              <a:gd name="connsiteX47" fmla="*/ 144990 w 840714"/>
              <a:gd name="connsiteY47" fmla="*/ 344757 h 782907"/>
              <a:gd name="connsiteX48" fmla="*/ 173698 w 840714"/>
              <a:gd name="connsiteY48" fmla="*/ 344757 h 782907"/>
              <a:gd name="connsiteX49" fmla="*/ 171145 w 840714"/>
              <a:gd name="connsiteY49" fmla="*/ 373332 h 782907"/>
              <a:gd name="connsiteX50" fmla="*/ 208807 w 840714"/>
              <a:gd name="connsiteY50" fmla="*/ 763857 h 782907"/>
              <a:gd name="connsiteX51" fmla="*/ 155400 w 840714"/>
              <a:gd name="connsiteY51" fmla="*/ 763857 h 782907"/>
              <a:gd name="connsiteX52" fmla="*/ 198806 w 840714"/>
              <a:gd name="connsiteY52" fmla="*/ 277711 h 782907"/>
              <a:gd name="connsiteX53" fmla="*/ 204226 w 840714"/>
              <a:gd name="connsiteY53" fmla="*/ 278082 h 782907"/>
              <a:gd name="connsiteX54" fmla="*/ 229848 w 840714"/>
              <a:gd name="connsiteY54" fmla="*/ 278082 h 782907"/>
              <a:gd name="connsiteX55" fmla="*/ 593522 w 840714"/>
              <a:gd name="connsiteY55" fmla="*/ 278082 h 782907"/>
              <a:gd name="connsiteX56" fmla="*/ 595579 w 840714"/>
              <a:gd name="connsiteY56" fmla="*/ 325707 h 782907"/>
              <a:gd name="connsiteX57" fmla="*/ 246831 w 840714"/>
              <a:gd name="connsiteY57" fmla="*/ 325707 h 782907"/>
              <a:gd name="connsiteX58" fmla="*/ 248898 w 840714"/>
              <a:gd name="connsiteY58" fmla="*/ 278082 h 782907"/>
              <a:gd name="connsiteX59" fmla="*/ 468259 w 840714"/>
              <a:gd name="connsiteY59" fmla="*/ 592407 h 782907"/>
              <a:gd name="connsiteX60" fmla="*/ 374161 w 840714"/>
              <a:gd name="connsiteY60" fmla="*/ 592407 h 782907"/>
              <a:gd name="connsiteX61" fmla="*/ 380343 w 840714"/>
              <a:gd name="connsiteY61" fmla="*/ 488108 h 782907"/>
              <a:gd name="connsiteX62" fmla="*/ 423131 w 840714"/>
              <a:gd name="connsiteY62" fmla="*/ 449067 h 782907"/>
              <a:gd name="connsiteX63" fmla="*/ 462172 w 840714"/>
              <a:gd name="connsiteY63" fmla="*/ 488108 h 782907"/>
              <a:gd name="connsiteX64" fmla="*/ 430740 w 840714"/>
              <a:gd name="connsiteY64" fmla="*/ 431301 h 782907"/>
              <a:gd name="connsiteX65" fmla="*/ 411690 w 840714"/>
              <a:gd name="connsiteY65" fmla="*/ 431301 h 782907"/>
              <a:gd name="connsiteX66" fmla="*/ 411690 w 840714"/>
              <a:gd name="connsiteY66" fmla="*/ 392382 h 782907"/>
              <a:gd name="connsiteX67" fmla="*/ 430740 w 840714"/>
              <a:gd name="connsiteY67" fmla="*/ 392382 h 782907"/>
              <a:gd name="connsiteX68" fmla="*/ 244773 w 840714"/>
              <a:gd name="connsiteY68" fmla="*/ 373332 h 782907"/>
              <a:gd name="connsiteX69" fmla="*/ 246012 w 840714"/>
              <a:gd name="connsiteY69" fmla="*/ 344757 h 782907"/>
              <a:gd name="connsiteX70" fmla="*/ 596417 w 840714"/>
              <a:gd name="connsiteY70" fmla="*/ 344757 h 782907"/>
              <a:gd name="connsiteX71" fmla="*/ 597656 w 840714"/>
              <a:gd name="connsiteY71" fmla="*/ 373332 h 782907"/>
              <a:gd name="connsiteX72" fmla="*/ 697440 w 840714"/>
              <a:gd name="connsiteY72" fmla="*/ 344757 h 782907"/>
              <a:gd name="connsiteX73" fmla="*/ 697440 w 840714"/>
              <a:gd name="connsiteY73" fmla="*/ 373332 h 782907"/>
              <a:gd name="connsiteX74" fmla="*/ 671284 w 840714"/>
              <a:gd name="connsiteY74" fmla="*/ 373332 h 782907"/>
              <a:gd name="connsiteX75" fmla="*/ 668731 w 840714"/>
              <a:gd name="connsiteY75" fmla="*/ 344757 h 782907"/>
              <a:gd name="connsiteX76" fmla="*/ 687048 w 840714"/>
              <a:gd name="connsiteY76" fmla="*/ 763857 h 782907"/>
              <a:gd name="connsiteX77" fmla="*/ 633613 w 840714"/>
              <a:gd name="connsiteY77" fmla="*/ 763857 h 782907"/>
              <a:gd name="connsiteX78" fmla="*/ 612600 w 840714"/>
              <a:gd name="connsiteY78" fmla="*/ 278082 h 782907"/>
              <a:gd name="connsiteX79" fmla="*/ 636689 w 840714"/>
              <a:gd name="connsiteY79" fmla="*/ 278082 h 782907"/>
              <a:gd name="connsiteX80" fmla="*/ 643614 w 840714"/>
              <a:gd name="connsiteY80" fmla="*/ 277606 h 782907"/>
              <a:gd name="connsiteX81" fmla="*/ 791975 w 840714"/>
              <a:gd name="connsiteY81" fmla="*/ 179336 h 782907"/>
              <a:gd name="connsiteX82" fmla="*/ 779536 w 840714"/>
              <a:gd name="connsiteY82" fmla="*/ 179336 h 782907"/>
              <a:gd name="connsiteX83" fmla="*/ 776678 w 840714"/>
              <a:gd name="connsiteY83" fmla="*/ 183003 h 782907"/>
              <a:gd name="connsiteX84" fmla="*/ 636384 w 840714"/>
              <a:gd name="connsiteY84" fmla="*/ 259032 h 782907"/>
              <a:gd name="connsiteX85" fmla="*/ 204426 w 840714"/>
              <a:gd name="connsiteY85" fmla="*/ 259032 h 782907"/>
              <a:gd name="connsiteX86" fmla="*/ 64027 w 840714"/>
              <a:gd name="connsiteY86" fmla="*/ 183003 h 782907"/>
              <a:gd name="connsiteX87" fmla="*/ 61170 w 840714"/>
              <a:gd name="connsiteY87" fmla="*/ 179336 h 782907"/>
              <a:gd name="connsiteX88" fmla="*/ 48787 w 840714"/>
              <a:gd name="connsiteY88" fmla="*/ 179336 h 782907"/>
              <a:gd name="connsiteX89" fmla="*/ 24498 w 840714"/>
              <a:gd name="connsiteY89" fmla="*/ 162572 h 782907"/>
              <a:gd name="connsiteX90" fmla="*/ 399145 w 840714"/>
              <a:gd name="connsiteY90" fmla="*/ 65274 h 782907"/>
              <a:gd name="connsiteX91" fmla="*/ 441665 w 840714"/>
              <a:gd name="connsiteY91" fmla="*/ 65274 h 782907"/>
              <a:gd name="connsiteX92" fmla="*/ 816312 w 840714"/>
              <a:gd name="connsiteY92" fmla="*/ 162572 h 782907"/>
              <a:gd name="connsiteX93" fmla="*/ 791975 w 840714"/>
              <a:gd name="connsiteY93" fmla="*/ 179336 h 78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840714" h="782907">
                <a:moveTo>
                  <a:pt x="828732" y="143846"/>
                </a:moveTo>
                <a:cubicBezTo>
                  <a:pt x="737873" y="142256"/>
                  <a:pt x="495700" y="122891"/>
                  <a:pt x="456505" y="53359"/>
                </a:cubicBezTo>
                <a:lnTo>
                  <a:pt x="456505" y="38052"/>
                </a:lnTo>
                <a:cubicBezTo>
                  <a:pt x="457530" y="18088"/>
                  <a:pt x="442177" y="1074"/>
                  <a:pt x="422214" y="48"/>
                </a:cubicBezTo>
                <a:cubicBezTo>
                  <a:pt x="402250" y="-977"/>
                  <a:pt x="385235" y="14376"/>
                  <a:pt x="384210" y="34340"/>
                </a:cubicBezTo>
                <a:cubicBezTo>
                  <a:pt x="384146" y="35576"/>
                  <a:pt x="384146" y="36816"/>
                  <a:pt x="384210" y="38052"/>
                </a:cubicBezTo>
                <a:lnTo>
                  <a:pt x="384210" y="53425"/>
                </a:lnTo>
                <a:cubicBezTo>
                  <a:pt x="345005" y="122958"/>
                  <a:pt x="102832" y="142303"/>
                  <a:pt x="11973" y="143913"/>
                </a:cubicBezTo>
                <a:lnTo>
                  <a:pt x="0" y="144113"/>
                </a:lnTo>
                <a:lnTo>
                  <a:pt x="5058" y="164287"/>
                </a:lnTo>
                <a:cubicBezTo>
                  <a:pt x="10050" y="184343"/>
                  <a:pt x="28072" y="198411"/>
                  <a:pt x="48739" y="198386"/>
                </a:cubicBezTo>
                <a:lnTo>
                  <a:pt x="52026" y="198386"/>
                </a:lnTo>
                <a:cubicBezTo>
                  <a:pt x="64284" y="212779"/>
                  <a:pt x="112081" y="263823"/>
                  <a:pt x="179870" y="275539"/>
                </a:cubicBezTo>
                <a:lnTo>
                  <a:pt x="175393" y="325707"/>
                </a:lnTo>
                <a:lnTo>
                  <a:pt x="125940" y="325707"/>
                </a:lnTo>
                <a:lnTo>
                  <a:pt x="125940" y="392382"/>
                </a:lnTo>
                <a:lnTo>
                  <a:pt x="169440" y="392382"/>
                </a:lnTo>
                <a:lnTo>
                  <a:pt x="134598" y="782907"/>
                </a:lnTo>
                <a:lnTo>
                  <a:pt x="227076" y="782907"/>
                </a:lnTo>
                <a:lnTo>
                  <a:pt x="243973" y="392382"/>
                </a:lnTo>
                <a:lnTo>
                  <a:pt x="392659" y="392382"/>
                </a:lnTo>
                <a:lnTo>
                  <a:pt x="392659" y="437778"/>
                </a:lnTo>
                <a:cubicBezTo>
                  <a:pt x="374393" y="447652"/>
                  <a:pt x="362529" y="466267"/>
                  <a:pt x="361293" y="486994"/>
                </a:cubicBezTo>
                <a:lnTo>
                  <a:pt x="353959" y="611457"/>
                </a:lnTo>
                <a:lnTo>
                  <a:pt x="488461" y="611457"/>
                </a:lnTo>
                <a:lnTo>
                  <a:pt x="481136" y="486994"/>
                </a:lnTo>
                <a:cubicBezTo>
                  <a:pt x="479904" y="466271"/>
                  <a:pt x="468048" y="447657"/>
                  <a:pt x="449790" y="437778"/>
                </a:cubicBezTo>
                <a:lnTo>
                  <a:pt x="449790" y="392382"/>
                </a:lnTo>
                <a:lnTo>
                  <a:pt x="598465" y="392382"/>
                </a:lnTo>
                <a:lnTo>
                  <a:pt x="615363" y="782907"/>
                </a:lnTo>
                <a:lnTo>
                  <a:pt x="707841" y="782907"/>
                </a:lnTo>
                <a:lnTo>
                  <a:pt x="672979" y="392382"/>
                </a:lnTo>
                <a:lnTo>
                  <a:pt x="716490" y="392382"/>
                </a:lnTo>
                <a:lnTo>
                  <a:pt x="716490" y="325707"/>
                </a:lnTo>
                <a:lnTo>
                  <a:pt x="667045" y="325707"/>
                </a:lnTo>
                <a:lnTo>
                  <a:pt x="662550" y="275329"/>
                </a:lnTo>
                <a:cubicBezTo>
                  <a:pt x="729396" y="263080"/>
                  <a:pt x="776545" y="212674"/>
                  <a:pt x="788699" y="198386"/>
                </a:cubicBezTo>
                <a:lnTo>
                  <a:pt x="791994" y="198386"/>
                </a:lnTo>
                <a:cubicBezTo>
                  <a:pt x="812660" y="198404"/>
                  <a:pt x="830678" y="184339"/>
                  <a:pt x="835676" y="164287"/>
                </a:cubicBezTo>
                <a:lnTo>
                  <a:pt x="840715" y="144046"/>
                </a:lnTo>
                <a:close/>
                <a:moveTo>
                  <a:pt x="420348" y="20907"/>
                </a:moveTo>
                <a:cubicBezTo>
                  <a:pt x="429817" y="20907"/>
                  <a:pt x="437493" y="28583"/>
                  <a:pt x="437493" y="38052"/>
                </a:cubicBezTo>
                <a:lnTo>
                  <a:pt x="437493" y="46272"/>
                </a:lnTo>
                <a:lnTo>
                  <a:pt x="403298" y="46272"/>
                </a:lnTo>
                <a:lnTo>
                  <a:pt x="403298" y="38052"/>
                </a:lnTo>
                <a:cubicBezTo>
                  <a:pt x="403298" y="28620"/>
                  <a:pt x="410916" y="20959"/>
                  <a:pt x="420348" y="20907"/>
                </a:cubicBezTo>
                <a:close/>
                <a:moveTo>
                  <a:pt x="144990" y="373332"/>
                </a:moveTo>
                <a:lnTo>
                  <a:pt x="144990" y="344757"/>
                </a:lnTo>
                <a:lnTo>
                  <a:pt x="173698" y="344757"/>
                </a:lnTo>
                <a:lnTo>
                  <a:pt x="171145" y="373332"/>
                </a:lnTo>
                <a:close/>
                <a:moveTo>
                  <a:pt x="208807" y="763857"/>
                </a:moveTo>
                <a:lnTo>
                  <a:pt x="155400" y="763857"/>
                </a:lnTo>
                <a:lnTo>
                  <a:pt x="198806" y="277711"/>
                </a:lnTo>
                <a:cubicBezTo>
                  <a:pt x="200625" y="277815"/>
                  <a:pt x="202387" y="278044"/>
                  <a:pt x="204226" y="278082"/>
                </a:cubicBezTo>
                <a:lnTo>
                  <a:pt x="229848" y="278082"/>
                </a:lnTo>
                <a:close/>
                <a:moveTo>
                  <a:pt x="593522" y="278082"/>
                </a:moveTo>
                <a:lnTo>
                  <a:pt x="595579" y="325707"/>
                </a:lnTo>
                <a:lnTo>
                  <a:pt x="246831" y="325707"/>
                </a:lnTo>
                <a:lnTo>
                  <a:pt x="248898" y="278082"/>
                </a:lnTo>
                <a:close/>
                <a:moveTo>
                  <a:pt x="468259" y="592407"/>
                </a:moveTo>
                <a:lnTo>
                  <a:pt x="374161" y="592407"/>
                </a:lnTo>
                <a:lnTo>
                  <a:pt x="380343" y="488108"/>
                </a:lnTo>
                <a:cubicBezTo>
                  <a:pt x="381377" y="465512"/>
                  <a:pt x="400534" y="448033"/>
                  <a:pt x="423131" y="449067"/>
                </a:cubicBezTo>
                <a:cubicBezTo>
                  <a:pt x="444278" y="450035"/>
                  <a:pt x="461203" y="466961"/>
                  <a:pt x="462172" y="488108"/>
                </a:cubicBezTo>
                <a:close/>
                <a:moveTo>
                  <a:pt x="430740" y="431301"/>
                </a:moveTo>
                <a:cubicBezTo>
                  <a:pt x="424437" y="430209"/>
                  <a:pt x="417992" y="430209"/>
                  <a:pt x="411690" y="431301"/>
                </a:cubicBezTo>
                <a:lnTo>
                  <a:pt x="411690" y="392382"/>
                </a:lnTo>
                <a:lnTo>
                  <a:pt x="430740" y="392382"/>
                </a:lnTo>
                <a:close/>
                <a:moveTo>
                  <a:pt x="244773" y="373332"/>
                </a:moveTo>
                <a:lnTo>
                  <a:pt x="246012" y="344757"/>
                </a:lnTo>
                <a:lnTo>
                  <a:pt x="596417" y="344757"/>
                </a:lnTo>
                <a:lnTo>
                  <a:pt x="597656" y="373332"/>
                </a:lnTo>
                <a:close/>
                <a:moveTo>
                  <a:pt x="697440" y="344757"/>
                </a:moveTo>
                <a:lnTo>
                  <a:pt x="697440" y="373332"/>
                </a:lnTo>
                <a:lnTo>
                  <a:pt x="671284" y="373332"/>
                </a:lnTo>
                <a:lnTo>
                  <a:pt x="668731" y="344757"/>
                </a:lnTo>
                <a:close/>
                <a:moveTo>
                  <a:pt x="687048" y="763857"/>
                </a:moveTo>
                <a:lnTo>
                  <a:pt x="633613" y="763857"/>
                </a:lnTo>
                <a:lnTo>
                  <a:pt x="612600" y="278082"/>
                </a:lnTo>
                <a:lnTo>
                  <a:pt x="636689" y="278082"/>
                </a:lnTo>
                <a:cubicBezTo>
                  <a:pt x="639042" y="278025"/>
                  <a:pt x="641299" y="277758"/>
                  <a:pt x="643614" y="277606"/>
                </a:cubicBezTo>
                <a:close/>
                <a:moveTo>
                  <a:pt x="791975" y="179336"/>
                </a:moveTo>
                <a:lnTo>
                  <a:pt x="779536" y="179336"/>
                </a:lnTo>
                <a:lnTo>
                  <a:pt x="776678" y="183003"/>
                </a:lnTo>
                <a:cubicBezTo>
                  <a:pt x="776107" y="183746"/>
                  <a:pt x="717890" y="257203"/>
                  <a:pt x="636384" y="259032"/>
                </a:cubicBezTo>
                <a:lnTo>
                  <a:pt x="204426" y="259032"/>
                </a:lnTo>
                <a:cubicBezTo>
                  <a:pt x="123092" y="257270"/>
                  <a:pt x="64608" y="183737"/>
                  <a:pt x="64027" y="183003"/>
                </a:cubicBezTo>
                <a:lnTo>
                  <a:pt x="61170" y="179336"/>
                </a:lnTo>
                <a:lnTo>
                  <a:pt x="48787" y="179336"/>
                </a:lnTo>
                <a:cubicBezTo>
                  <a:pt x="37990" y="179351"/>
                  <a:pt x="28314" y="172673"/>
                  <a:pt x="24498" y="162572"/>
                </a:cubicBezTo>
                <a:cubicBezTo>
                  <a:pt x="85277" y="160572"/>
                  <a:pt x="347329" y="147199"/>
                  <a:pt x="399145" y="65274"/>
                </a:cubicBezTo>
                <a:lnTo>
                  <a:pt x="441665" y="65274"/>
                </a:lnTo>
                <a:cubicBezTo>
                  <a:pt x="493481" y="147189"/>
                  <a:pt x="755552" y="160572"/>
                  <a:pt x="816312" y="162572"/>
                </a:cubicBezTo>
                <a:cubicBezTo>
                  <a:pt x="812489" y="172689"/>
                  <a:pt x="802790" y="179371"/>
                  <a:pt x="791975" y="17933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pic>
        <p:nvPicPr>
          <p:cNvPr id="29" name="Elemento grafico 28" descr="Intelligenza artificiale contorno">
            <a:extLst>
              <a:ext uri="{FF2B5EF4-FFF2-40B4-BE49-F238E27FC236}">
                <a16:creationId xmlns="" xmlns:a16="http://schemas.microsoft.com/office/drawing/2014/main" id="{0DB420A0-198D-3504-7C41-35C120F47B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0600" y="2705100"/>
            <a:ext cx="914400" cy="914400"/>
          </a:xfrm>
          <a:prstGeom prst="rect">
            <a:avLst/>
          </a:prstGeom>
        </p:spPr>
      </p:pic>
      <p:pic>
        <p:nvPicPr>
          <p:cNvPr id="30" name="Elemento grafico 29" descr="Scansione oculare con riempimento a tinta unita">
            <a:extLst>
              <a:ext uri="{FF2B5EF4-FFF2-40B4-BE49-F238E27FC236}">
                <a16:creationId xmlns="" xmlns:a16="http://schemas.microsoft.com/office/drawing/2014/main" id="{07591BDB-7749-0BE6-6132-E7D52B78A4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94020" y="272900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9416" y="187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 rot="-10580377">
            <a:off x="10980672" y="-9178418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4" name="TextBox 4"/>
          <p:cNvSpPr txBox="1"/>
          <p:nvPr/>
        </p:nvSpPr>
        <p:spPr>
          <a:xfrm>
            <a:off x="1202053" y="1620314"/>
            <a:ext cx="6492187" cy="1533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-4187354" y="0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3" y="3564478"/>
                </a:moveTo>
                <a:lnTo>
                  <a:pt x="0" y="3564478"/>
                </a:lnTo>
                <a:lnTo>
                  <a:pt x="0" y="0"/>
                </a:lnTo>
                <a:lnTo>
                  <a:pt x="11881593" y="0"/>
                </a:lnTo>
                <a:lnTo>
                  <a:pt x="11881593" y="356447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6" name="Group 6"/>
          <p:cNvGrpSpPr/>
          <p:nvPr/>
        </p:nvGrpSpPr>
        <p:grpSpPr>
          <a:xfrm>
            <a:off x="398302" y="6375961"/>
            <a:ext cx="3145217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98302" y="4803352"/>
            <a:ext cx="3145217" cy="3145217"/>
            <a:chOff x="0" y="0"/>
            <a:chExt cx="8909050" cy="8909050"/>
          </a:xfrm>
        </p:grpSpPr>
        <p:sp>
          <p:nvSpPr>
            <p:cNvPr id="10" name="Freeform 10"/>
            <p:cNvSpPr/>
            <p:nvPr/>
          </p:nvSpPr>
          <p:spPr>
            <a:xfrm>
              <a:off x="-210012" y="2402"/>
              <a:ext cx="9329074" cy="8904246"/>
            </a:xfrm>
            <a:custGeom>
              <a:avLst/>
              <a:gdLst/>
              <a:ahLst/>
              <a:cxnLst/>
              <a:rect l="l" t="t" r="r" b="b"/>
              <a:pathLst>
                <a:path w="9329074" h="8904246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72717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863" y="263805"/>
              <a:ext cx="8781323" cy="8381440"/>
            </a:xfrm>
            <a:custGeom>
              <a:avLst/>
              <a:gdLst/>
              <a:ahLst/>
              <a:cxnLst/>
              <a:rect l="l" t="t" r="r" b="b"/>
              <a:pathLst>
                <a:path w="8781323" h="8381440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7"/>
              <a:stretch>
                <a:fillRect l="223" r="223"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8909050" cy="8909050"/>
            </a:xfrm>
            <a:custGeom>
              <a:avLst/>
              <a:gdLst/>
              <a:ahLst/>
              <a:cxnLst/>
              <a:rect l="l" t="t" r="r" b="b"/>
              <a:pathLst>
                <a:path w="8909050" h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42370" y="8277823"/>
            <a:ext cx="225708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spc="175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Garofalo Antonio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="" xmlns:a16="http://schemas.microsoft.com/office/drawing/2014/main" id="{3657519C-4AAD-2E88-489C-282340A1315A}"/>
              </a:ext>
            </a:extLst>
          </p:cNvPr>
          <p:cNvSpPr txBox="1"/>
          <p:nvPr/>
        </p:nvSpPr>
        <p:spPr>
          <a:xfrm>
            <a:off x="1202053" y="3087400"/>
            <a:ext cx="4791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hlinkClick r:id="rId8"/>
              </a:rPr>
              <a:t>https://github.com/Endless077</a:t>
            </a:r>
            <a:endParaRPr lang="it-IT" sz="2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="" xmlns:a16="http://schemas.microsoft.com/office/drawing/2014/main" id="{521A9EB4-3BE1-B5BA-D22B-04F60BE09166}"/>
              </a:ext>
            </a:extLst>
          </p:cNvPr>
          <p:cNvSpPr txBox="1"/>
          <p:nvPr/>
        </p:nvSpPr>
        <p:spPr>
          <a:xfrm>
            <a:off x="6251900" y="4867744"/>
            <a:ext cx="2347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b="1" i="1" dirty="0"/>
              <a:t>Highlights</a:t>
            </a:r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23" name="Anteprima della diapositiva 22">
                <a:extLst>
                  <a:ext uri="{FF2B5EF4-FFF2-40B4-BE49-F238E27FC236}">
                    <a16:creationId xmlns:a16="http://schemas.microsoft.com/office/drawing/2014/main" id="{BBB97D2F-5D07-F9F2-A7BC-FA0F0BA7C7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0152071"/>
                  </p:ext>
                </p:extLst>
              </p:nvPr>
            </p:nvGraphicFramePr>
            <p:xfrm>
              <a:off x="4327896" y="5869272"/>
              <a:ext cx="2612412" cy="1469482"/>
            </p:xfrm>
            <a:graphic>
              <a:graphicData uri="http://schemas.microsoft.com/office/powerpoint/2016/slidezoom">
                <pslz:sldZm>
                  <pslz:sldZmObj sldId="267" cId="3759718935">
                    <pslz:zmPr id="{3616F9E5-4D13-496E-B1AE-1A0068A0C923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412" cy="1469482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rgbClr val="000000"/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Anteprima della diapositiva 22">
                <a:hlinkClick r:id="rId10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BBB97D2F-5D07-F9F2-A7BC-FA0F0BA7C7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7896" y="5869272"/>
                <a:ext cx="2612412" cy="146948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25" name="Anteprima della diapositiva 24">
                <a:extLst>
                  <a:ext uri="{FF2B5EF4-FFF2-40B4-BE49-F238E27FC236}">
                    <a16:creationId xmlns:a16="http://schemas.microsoft.com/office/drawing/2014/main" id="{E5BFFB5E-94E0-DE8A-7723-9EAEA7FA1D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7231880"/>
                  </p:ext>
                </p:extLst>
              </p:nvPr>
            </p:nvGraphicFramePr>
            <p:xfrm>
              <a:off x="7977939" y="5869272"/>
              <a:ext cx="2612412" cy="1469482"/>
            </p:xfrm>
            <a:graphic>
              <a:graphicData uri="http://schemas.microsoft.com/office/powerpoint/2016/slidezoom">
                <pslz:sldZm>
                  <pslz:sldZmObj sldId="266" cId="3549162869">
                    <pslz:zmPr id="{F2B27CCF-3FCE-4BAC-AE0C-2E352299DBD0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412" cy="1469482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rgbClr val="000000"/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Anteprima della diapositiva 24">
                <a:hlinkClick r:id="rId13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E5BFFB5E-94E0-DE8A-7723-9EAEA7FA1D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77939" y="5869272"/>
                <a:ext cx="2612412" cy="146948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27" name="Anteprima della diapositiva 26">
                <a:extLst>
                  <a:ext uri="{FF2B5EF4-FFF2-40B4-BE49-F238E27FC236}">
                    <a16:creationId xmlns:a16="http://schemas.microsoft.com/office/drawing/2014/main" id="{DB4B59A5-6E69-99BA-F1F1-CC4B78295A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1799956"/>
                  </p:ext>
                </p:extLst>
              </p:nvPr>
            </p:nvGraphicFramePr>
            <p:xfrm>
              <a:off x="6119285" y="8031729"/>
              <a:ext cx="2612412" cy="1469482"/>
            </p:xfrm>
            <a:graphic>
              <a:graphicData uri="http://schemas.microsoft.com/office/powerpoint/2016/slidezoom">
                <pslz:sldZm>
                  <pslz:sldZmObj sldId="258" cId="0">
                    <pslz:zmPr id="{542A5196-6D66-4A60-A873-478A62CCAF72}" returnToParent="0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612412" cy="1469482"/>
                        </a:xfrm>
                        <a:prstGeom prst="rect">
                          <a:avLst/>
                        </a:prstGeom>
                        <a:ln w="38100" cap="sq">
                          <a:solidFill>
                            <a:srgbClr val="000000"/>
                          </a:solidFill>
                          <a:prstDash val="solid"/>
                          <a:miter lim="800000"/>
                        </a:ln>
                        <a:effectLst>
                          <a:outerShdw blurRad="50800" dist="38100" dir="2700000" algn="tl" rotWithShape="0">
                            <a:srgbClr val="000000">
                              <a:alpha val="43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Anteprima della diapositiva 26">
                <a:hlinkClick r:id="rId16" action="ppaction://hlinksldjump"/>
                <a:extLst>
                  <a:ext uri="{FF2B5EF4-FFF2-40B4-BE49-F238E27FC236}">
                    <a16:creationId xmlns:pslz="http://schemas.microsoft.com/office/powerpoint/2016/slidezoom" xmlns="" xmlns:a16="http://schemas.microsoft.com/office/drawing/2014/main" id="{DB4B59A5-6E69-99BA-F1F1-CC4B78295A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9285" y="8031729"/>
                <a:ext cx="2612412" cy="1469482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mc:Fallback>
      </mc:AlternateContent>
      <p:cxnSp>
        <p:nvCxnSpPr>
          <p:cNvPr id="29" name="Connettore diritto 28">
            <a:extLst>
              <a:ext uri="{FF2B5EF4-FFF2-40B4-BE49-F238E27FC236}">
                <a16:creationId xmlns="" xmlns:a16="http://schemas.microsoft.com/office/drawing/2014/main" id="{8DCC3C6C-D590-4109-63BC-D7B57BE34420}"/>
              </a:ext>
            </a:extLst>
          </p:cNvPr>
          <p:cNvCxnSpPr>
            <a:cxnSpLocks/>
          </p:cNvCxnSpPr>
          <p:nvPr/>
        </p:nvCxnSpPr>
        <p:spPr>
          <a:xfrm>
            <a:off x="3886200" y="4740042"/>
            <a:ext cx="0" cy="5070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461927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5435529" y="40834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3130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50904" y="490142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31303" y="657782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850904" y="825422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b="1" i="1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74179" y="3227090"/>
            <a:ext cx="8172990" cy="59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Concept Idea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74179" y="4507230"/>
            <a:ext cx="10087886" cy="120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ROS setup and Environment implementation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74179" y="6398895"/>
            <a:ext cx="12013821" cy="1205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Design specifications</a:t>
            </a:r>
          </a:p>
          <a:p>
            <a:pPr algn="l">
              <a:lnSpc>
                <a:spcPts val="4830"/>
              </a:lnSpc>
            </a:pPr>
            <a:r>
              <a:rPr lang="en-US" sz="3500" spc="343" dirty="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(nodes, topics, services and parameters)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74179" y="8315184"/>
            <a:ext cx="10585071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3499" spc="34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Conclusions and future developments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5841161" y="4538946"/>
            <a:ext cx="6605677" cy="1209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CONCEPT IDEA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10595" y="4170665"/>
            <a:ext cx="7266807" cy="36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What is this project?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70287" y="-933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>
            <a:off x="12094742" y="80725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12113480" y="4076700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46836" y="3277104"/>
            <a:ext cx="2049168" cy="204916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257863">
            <a:off x="-7453610" y="8135655"/>
            <a:ext cx="25527066" cy="10953432"/>
          </a:xfrm>
          <a:custGeom>
            <a:avLst/>
            <a:gdLst/>
            <a:ahLst/>
            <a:cxnLst/>
            <a:rect l="l" t="t" r="r" b="b"/>
            <a:pathLst>
              <a:path w="25527066" h="10953432">
                <a:moveTo>
                  <a:pt x="0" y="0"/>
                </a:moveTo>
                <a:lnTo>
                  <a:pt x="25527066" y="0"/>
                </a:lnTo>
                <a:lnTo>
                  <a:pt x="25527066" y="10953432"/>
                </a:lnTo>
                <a:lnTo>
                  <a:pt x="0" y="109534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CONCEPT</a:t>
            </a:r>
          </a:p>
        </p:txBody>
      </p:sp>
      <p:sp>
        <p:nvSpPr>
          <p:cNvPr id="14" name="Freeform 14"/>
          <p:cNvSpPr/>
          <p:nvPr/>
        </p:nvSpPr>
        <p:spPr>
          <a:xfrm>
            <a:off x="7307757" y="794513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5" name="Group 15"/>
          <p:cNvGrpSpPr/>
          <p:nvPr/>
        </p:nvGrpSpPr>
        <p:grpSpPr>
          <a:xfrm>
            <a:off x="7308161" y="4076700"/>
            <a:ext cx="4113179" cy="4087473"/>
            <a:chOff x="0" y="0"/>
            <a:chExt cx="1279723" cy="12717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332745" y="3277104"/>
            <a:ext cx="2049168" cy="204916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3755884" y="3079923"/>
            <a:ext cx="1058909" cy="852903"/>
          </a:xfrm>
          <a:custGeom>
            <a:avLst/>
            <a:gdLst/>
            <a:ahLst/>
            <a:cxnLst/>
            <a:rect l="l" t="t" r="r" b="b"/>
            <a:pathLst>
              <a:path w="1058909" h="852903">
                <a:moveTo>
                  <a:pt x="0" y="0"/>
                </a:moveTo>
                <a:lnTo>
                  <a:pt x="1058909" y="0"/>
                </a:lnTo>
                <a:lnTo>
                  <a:pt x="1058909" y="852903"/>
                </a:lnTo>
                <a:lnTo>
                  <a:pt x="0" y="852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24"/>
          <p:cNvSpPr/>
          <p:nvPr/>
        </p:nvSpPr>
        <p:spPr>
          <a:xfrm>
            <a:off x="2495015" y="7997632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25" name="Group 25"/>
          <p:cNvGrpSpPr/>
          <p:nvPr/>
        </p:nvGrpSpPr>
        <p:grpSpPr>
          <a:xfrm>
            <a:off x="2502438" y="4076700"/>
            <a:ext cx="4113179" cy="4087473"/>
            <a:chOff x="0" y="0"/>
            <a:chExt cx="1279723" cy="127172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534444" y="3277104"/>
            <a:ext cx="2049168" cy="2049168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CasellaDiTesto 32">
            <a:extLst>
              <a:ext uri="{FF2B5EF4-FFF2-40B4-BE49-F238E27FC236}">
                <a16:creationId xmlns="" xmlns:a16="http://schemas.microsoft.com/office/drawing/2014/main" id="{6EFE1331-F541-EF9E-7FC9-052F6EE71BBB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</a:t>
            </a:r>
            <a:r>
              <a:rPr lang="en-US" sz="2400" b="1" i="1" dirty="0" smtClean="0"/>
              <a:t>reate </a:t>
            </a:r>
            <a:r>
              <a:rPr lang="en-US" sz="2400" b="1" i="1" dirty="0"/>
              <a:t>an autonomous car that can navigate an environment with obstacles and interact with randomly generated waypoints, integrating manual control as an additional option.</a:t>
            </a:r>
            <a:endParaRPr lang="it-IT" sz="2400" b="1" i="1" dirty="0"/>
          </a:p>
        </p:txBody>
      </p:sp>
      <p:pic>
        <p:nvPicPr>
          <p:cNvPr id="35" name="Elemento grafico 34" descr="Bussola con riempimento a tinta unita">
            <a:extLst>
              <a:ext uri="{FF2B5EF4-FFF2-40B4-BE49-F238E27FC236}">
                <a16:creationId xmlns="" xmlns:a16="http://schemas.microsoft.com/office/drawing/2014/main" id="{CAC97D77-AA1A-1C6A-B10B-F07F82B8B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1930" y="3454992"/>
            <a:ext cx="914400" cy="914400"/>
          </a:xfrm>
          <a:prstGeom prst="rect">
            <a:avLst/>
          </a:prstGeom>
        </p:spPr>
      </p:pic>
      <p:pic>
        <p:nvPicPr>
          <p:cNvPr id="41" name="Elemento grafico 40" descr="Periferica di gioco contorno">
            <a:extLst>
              <a:ext uri="{FF2B5EF4-FFF2-40B4-BE49-F238E27FC236}">
                <a16:creationId xmlns="" xmlns:a16="http://schemas.microsoft.com/office/drawing/2014/main" id="{2BE71E77-2FED-D581-554B-53CD1F10AA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98198" y="3454992"/>
            <a:ext cx="914400" cy="914400"/>
          </a:xfrm>
          <a:prstGeom prst="rect">
            <a:avLst/>
          </a:prstGeom>
        </p:spPr>
      </p:pic>
      <p:pic>
        <p:nvPicPr>
          <p:cNvPr id="43" name="Elemento grafico 42" descr="Web design con riempimento a tinta unita">
            <a:extLst>
              <a:ext uri="{FF2B5EF4-FFF2-40B4-BE49-F238E27FC236}">
                <a16:creationId xmlns="" xmlns:a16="http://schemas.microsoft.com/office/drawing/2014/main" id="{6C27696E-E3DD-6FF7-B6CF-412F1E2DA1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707851" y="3454992"/>
            <a:ext cx="914400" cy="91440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="" xmlns:a16="http://schemas.microsoft.com/office/drawing/2014/main" id="{D67B07B9-0A7F-5C62-3A88-555C8AC7BBC2}"/>
              </a:ext>
            </a:extLst>
          </p:cNvPr>
          <p:cNvSpPr txBox="1"/>
          <p:nvPr/>
        </p:nvSpPr>
        <p:spPr>
          <a:xfrm>
            <a:off x="2698131" y="4457700"/>
            <a:ext cx="37217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car uses waypoint following algorithm for navigation point-to-point and a simple wall following algorithm with 2D Lidar for obstacle avoidance.</a:t>
            </a:r>
            <a:endParaRPr lang="it-IT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="" xmlns:a16="http://schemas.microsoft.com/office/drawing/2014/main" id="{DD3ED30E-7C88-E35C-D67F-E5FA5B11F02C}"/>
              </a:ext>
            </a:extLst>
          </p:cNvPr>
          <p:cNvSpPr txBox="1"/>
          <p:nvPr/>
        </p:nvSpPr>
        <p:spPr>
          <a:xfrm>
            <a:off x="7503854" y="4575709"/>
            <a:ext cx="3721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GUI allows driving the car manually via ROS_LIB.js and connection via ROS Master URI exposed on a bridge 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rosbridge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endParaRPr lang="it-IT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="" xmlns:a16="http://schemas.microsoft.com/office/drawing/2014/main" id="{CF8E605B-4DEE-4318-095D-FD05AF1B8E1A}"/>
              </a:ext>
            </a:extLst>
          </p:cNvPr>
          <p:cNvSpPr txBox="1"/>
          <p:nvPr/>
        </p:nvSpPr>
        <p:spPr>
          <a:xfrm>
            <a:off x="12310524" y="4714973"/>
            <a:ext cx="37217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Gazebo is used for environment simulation, while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RViz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allows sensors and trajectories to be monitored in real time.</a:t>
            </a:r>
            <a:endParaRPr lang="it-IT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24" grpId="0" animBg="1"/>
      <p:bldP spid="47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2A724E8-C2EF-8194-F6C9-829E3214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D64A1C51-FF55-6AD3-FBED-39BD86C5C274}"/>
              </a:ext>
            </a:extLst>
          </p:cNvPr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4023E551-C406-3018-93BB-FF68A02E0614}"/>
              </a:ext>
            </a:extLst>
          </p:cNvPr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A596F14F-4E44-4F62-7058-7BB8CD6ECAC1}"/>
              </a:ext>
            </a:extLst>
          </p:cNvPr>
          <p:cNvSpPr txBox="1"/>
          <p:nvPr/>
        </p:nvSpPr>
        <p:spPr>
          <a:xfrm>
            <a:off x="5510594" y="4565585"/>
            <a:ext cx="7266807" cy="1155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ENVIRONMENT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3FA3232D-E1E7-8CD2-CA30-53C58B149E90}"/>
              </a:ext>
            </a:extLst>
          </p:cNvPr>
          <p:cNvSpPr txBox="1"/>
          <p:nvPr/>
        </p:nvSpPr>
        <p:spPr>
          <a:xfrm>
            <a:off x="5510594" y="4090470"/>
            <a:ext cx="7266807" cy="37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How the project was created?</a:t>
            </a:r>
          </a:p>
        </p:txBody>
      </p:sp>
    </p:spTree>
    <p:extLst>
      <p:ext uri="{BB962C8B-B14F-4D97-AF65-F5344CB8AC3E}">
        <p14:creationId xmlns:p14="http://schemas.microsoft.com/office/powerpoint/2010/main" val="37597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9" name="Freeform 29"/>
          <p:cNvSpPr/>
          <p:nvPr/>
        </p:nvSpPr>
        <p:spPr>
          <a:xfrm rot="887923">
            <a:off x="-6988615" y="54714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2" name="TextBox 12">
            <a:extLst>
              <a:ext uri="{FF2B5EF4-FFF2-40B4-BE49-F238E27FC236}">
                <a16:creationId xmlns="" xmlns:a16="http://schemas.microsoft.com/office/drawing/2014/main" id="{DE720875-2EFB-732D-96D9-537FACBDB624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GAZEBO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="" xmlns:a16="http://schemas.microsoft.com/office/drawing/2014/main" id="{A4B7024A-8244-8CAF-5985-50A7A3008862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Gazebo is a simulation platform that allows creating realistic virtual environments to safely and efficiently test and validate robotics algorithms.</a:t>
            </a:r>
            <a:endParaRPr lang="it-IT" sz="2400" b="1" i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="" xmlns:a16="http://schemas.microsoft.com/office/drawing/2014/main" id="{0CD19AC9-973B-C56D-0255-234A53A8817E}"/>
              </a:ext>
            </a:extLst>
          </p:cNvPr>
          <p:cNvSpPr txBox="1"/>
          <p:nvPr/>
        </p:nvSpPr>
        <p:spPr>
          <a:xfrm>
            <a:off x="2057400" y="3226060"/>
            <a:ext cx="11049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Empty World with Random Obstacles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The simulated environment consists of an empty space with randomly generated obstacles to test the robot's adaptability.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Types of obstacles: cubes, cylinders, and walls, placed randomly to mimic real-world scenarios.</a:t>
            </a:r>
          </a:p>
          <a:p>
            <a:pPr lvl="1"/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Purpose</a:t>
            </a:r>
            <a:r>
              <a:rPr lang="it-IT" sz="4000" b="1" dirty="0"/>
              <a:t> of the Environment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Validation of autonomous navigation algorithms (</a:t>
            </a:r>
            <a:r>
              <a:rPr lang="en-US" sz="2200" i="1" dirty="0"/>
              <a:t>waypoint following</a:t>
            </a:r>
            <a:r>
              <a:rPr lang="en-US" sz="2200" dirty="0"/>
              <a:t> and </a:t>
            </a:r>
            <a:r>
              <a:rPr lang="en-US" sz="2200" i="1" dirty="0"/>
              <a:t>wall following</a:t>
            </a:r>
            <a:r>
              <a:rPr lang="en-US" sz="2200" dirty="0"/>
              <a:t>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Testing the robot's response to 2D Lidar data and ROS commands.</a:t>
            </a:r>
            <a:endParaRPr lang="it-IT" sz="2200" dirty="0"/>
          </a:p>
          <a:p>
            <a:endParaRPr lang="it-IT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/>
              <a:t>Integration with ROS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200" dirty="0"/>
              <a:t>Gazebo is used for physical simulation and communication with ROS nodes for control and monitoring</a:t>
            </a:r>
            <a:endParaRPr lang="it-IT" sz="2200" dirty="0"/>
          </a:p>
        </p:txBody>
      </p:sp>
      <p:cxnSp>
        <p:nvCxnSpPr>
          <p:cNvPr id="37" name="Connettore diritto 36">
            <a:extLst>
              <a:ext uri="{FF2B5EF4-FFF2-40B4-BE49-F238E27FC236}">
                <a16:creationId xmlns="" xmlns:a16="http://schemas.microsoft.com/office/drawing/2014/main" id="{E464186F-D6BF-C8FF-3E9F-2D61D2090D96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Elemento grafico 45">
            <a:extLst>
              <a:ext uri="{FF2B5EF4-FFF2-40B4-BE49-F238E27FC236}">
                <a16:creationId xmlns="" xmlns:a16="http://schemas.microsoft.com/office/drawing/2014/main" id="{662CD99D-A4A3-422B-E229-6DFFA5B3C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08652" y="5220178"/>
            <a:ext cx="5276850" cy="2228850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="" xmlns:a16="http://schemas.microsoft.com/office/drawing/2014/main" id="{256E1A95-156C-B975-5224-468DD117B0C9}"/>
              </a:ext>
            </a:extLst>
          </p:cNvPr>
          <p:cNvSpPr txBox="1"/>
          <p:nvPr/>
        </p:nvSpPr>
        <p:spPr>
          <a:xfrm>
            <a:off x="15377879" y="9896221"/>
            <a:ext cx="2907623" cy="38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7"/>
              </a:rPr>
              <a:t>https://gazebosim.org/home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392E2991-4D31-C748-5D1C-875A1644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="" xmlns:a16="http://schemas.microsoft.com/office/drawing/2014/main" id="{34F8792F-D09D-357E-9B56-221F91C4B6C6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29">
            <a:extLst>
              <a:ext uri="{FF2B5EF4-FFF2-40B4-BE49-F238E27FC236}">
                <a16:creationId xmlns="" xmlns:a16="http://schemas.microsoft.com/office/drawing/2014/main" id="{262C7309-7F0A-16C5-5F18-670375BC987B}"/>
              </a:ext>
            </a:extLst>
          </p:cNvPr>
          <p:cNvSpPr/>
          <p:nvPr/>
        </p:nvSpPr>
        <p:spPr>
          <a:xfrm rot="887923">
            <a:off x="-6988615" y="5471487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6" name="TextBox 12">
            <a:extLst>
              <a:ext uri="{FF2B5EF4-FFF2-40B4-BE49-F238E27FC236}">
                <a16:creationId xmlns="" xmlns:a16="http://schemas.microsoft.com/office/drawing/2014/main" id="{0F24BF96-7FD9-5DD6-9931-176DB011A4CD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RVIZ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F08B9066-B9F9-6657-371B-939779EF9E2D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err="1"/>
              <a:t>RViz</a:t>
            </a:r>
            <a:r>
              <a:rPr lang="en-US" sz="2400" b="1" i="1" dirty="0"/>
              <a:t> is a 3D visualization tool that provides real-time insights into sensor data, robot models, and navigation algorithms, enabling easier debugging and system analysis.</a:t>
            </a:r>
            <a:endParaRPr lang="it-IT" sz="2400" b="1" i="1" dirty="0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8D0D12B3-0872-B1A0-A03F-DEE0128E1FCE}"/>
              </a:ext>
            </a:extLst>
          </p:cNvPr>
          <p:cNvSpPr txBox="1"/>
          <p:nvPr/>
        </p:nvSpPr>
        <p:spPr>
          <a:xfrm>
            <a:off x="2057400" y="3226060"/>
            <a:ext cx="110490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Visualized</a:t>
            </a:r>
            <a:r>
              <a:rPr lang="it-IT" sz="4000" b="1" dirty="0"/>
              <a:t> </a:t>
            </a:r>
            <a:r>
              <a:rPr lang="it-IT" sz="4000" b="1" dirty="0" err="1"/>
              <a:t>Elements</a:t>
            </a:r>
            <a:endParaRPr lang="it-IT" sz="40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Grid</a:t>
            </a:r>
            <a:r>
              <a:rPr lang="en-US" sz="2400" dirty="0"/>
              <a:t>: Provides a reference plane for localization and orientation.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 err="1"/>
              <a:t>LaserScan</a:t>
            </a:r>
            <a:r>
              <a:rPr lang="en-US" sz="2400" dirty="0"/>
              <a:t>: Displays 2D Lidar data for obstacle detection and avoidance.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Markers</a:t>
            </a:r>
            <a:r>
              <a:rPr lang="en-US" sz="2400" dirty="0"/>
              <a:t>: Visualizes waypoints (current, next, and last) for navigation.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Robot Model</a:t>
            </a:r>
            <a:r>
              <a:rPr lang="en-US" sz="2400" dirty="0"/>
              <a:t>: Shows the robot’s structure, sensors and state in real time.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/>
              <a:t>Key Tools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2D Pose Estimate</a:t>
            </a:r>
            <a:r>
              <a:rPr lang="en-US" sz="2400" dirty="0"/>
              <a:t>: Sets the robot's initial position manually.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2D Nav Goal</a:t>
            </a:r>
            <a:r>
              <a:rPr lang="en-US" sz="2400" dirty="0"/>
              <a:t>: Sends manual navigation goals for testing or control.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b="1" dirty="0"/>
              <a:t>Publish Point</a:t>
            </a:r>
            <a:r>
              <a:rPr lang="en-US" sz="2400" dirty="0"/>
              <a:t>: Allows selecting specific points in the environment for interaction.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it-IT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b="1" dirty="0" err="1"/>
              <a:t>Purpose</a:t>
            </a:r>
            <a:r>
              <a:rPr lang="it-IT" sz="4000" b="1" dirty="0"/>
              <a:t> of </a:t>
            </a:r>
            <a:r>
              <a:rPr lang="it-IT" sz="4000" b="1" dirty="0" err="1"/>
              <a:t>Rviz</a:t>
            </a:r>
            <a:endParaRPr lang="it-IT" sz="40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Real-time monitoring of sensor data and algorithm outputs.</a:t>
            </a:r>
            <a:endParaRPr lang="en-US" sz="2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Facilitates debugging, calibration, and visualization of the robot's behavior.</a:t>
            </a:r>
            <a:endParaRPr lang="it-IT" sz="22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="" xmlns:a16="http://schemas.microsoft.com/office/drawing/2014/main" id="{290A2095-D408-0070-8208-2ECEB8D40867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5D70B73F-CEEA-99C6-B35B-3225F88F303B}"/>
              </a:ext>
            </a:extLst>
          </p:cNvPr>
          <p:cNvSpPr txBox="1"/>
          <p:nvPr/>
        </p:nvSpPr>
        <p:spPr>
          <a:xfrm>
            <a:off x="14740328" y="9904811"/>
            <a:ext cx="35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hlinkClick r:id="rId5"/>
              </a:rPr>
              <a:t>https://wiki.ros.org/rviz/UserGuide</a:t>
            </a:r>
            <a:endParaRPr lang="it-IT" dirty="0"/>
          </a:p>
        </p:txBody>
      </p:sp>
      <p:pic>
        <p:nvPicPr>
          <p:cNvPr id="21" name="Immagine 20" descr="Immagine che contiene Carattere, Elementi grafici, schermata, logo&#10;&#10;Descrizione generata automaticamente">
            <a:extLst>
              <a:ext uri="{FF2B5EF4-FFF2-40B4-BE49-F238E27FC236}">
                <a16:creationId xmlns="" xmlns:a16="http://schemas.microsoft.com/office/drawing/2014/main" id="{2009849F-08C6-542F-CC54-6C7FF8385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5671157"/>
            <a:ext cx="48768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0895148-0FAE-1ED1-6335-A9C56D4A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6B18B3F0-9EDF-B07B-C80C-ED8DCCC4D037}"/>
              </a:ext>
            </a:extLst>
          </p:cNvPr>
          <p:cNvSpPr/>
          <p:nvPr/>
        </p:nvSpPr>
        <p:spPr>
          <a:xfrm>
            <a:off x="-8153400" y="-10248900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>
            <a:extLst>
              <a:ext uri="{FF2B5EF4-FFF2-40B4-BE49-F238E27FC236}">
                <a16:creationId xmlns="" xmlns:a16="http://schemas.microsoft.com/office/drawing/2014/main" id="{7414D62A-C911-52C2-A72D-E650FF3955EA}"/>
              </a:ext>
            </a:extLst>
          </p:cNvPr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>
            <a:extLst>
              <a:ext uri="{FF2B5EF4-FFF2-40B4-BE49-F238E27FC236}">
                <a16:creationId xmlns="" xmlns:a16="http://schemas.microsoft.com/office/drawing/2014/main" id="{406D5E85-7BF0-2865-7008-D1F41E34D86A}"/>
              </a:ext>
            </a:extLst>
          </p:cNvPr>
          <p:cNvSpPr txBox="1"/>
          <p:nvPr/>
        </p:nvSpPr>
        <p:spPr>
          <a:xfrm>
            <a:off x="4673181" y="4565585"/>
            <a:ext cx="8941638" cy="1155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9"/>
              </a:lnSpc>
            </a:pPr>
            <a:r>
              <a:rPr lang="en-US" sz="7108" b="1" spc="696" dirty="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STRUCTURE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0BCE687B-2894-BC19-128C-FCBA29668FD8}"/>
              </a:ext>
            </a:extLst>
          </p:cNvPr>
          <p:cNvSpPr txBox="1"/>
          <p:nvPr/>
        </p:nvSpPr>
        <p:spPr>
          <a:xfrm>
            <a:off x="5510596" y="4090470"/>
            <a:ext cx="7266807" cy="37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7"/>
              </a:lnSpc>
            </a:pPr>
            <a:r>
              <a:rPr lang="en-US" sz="2223" spc="217" dirty="0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How is the project structured?</a:t>
            </a:r>
          </a:p>
        </p:txBody>
      </p:sp>
    </p:spTree>
    <p:extLst>
      <p:ext uri="{BB962C8B-B14F-4D97-AF65-F5344CB8AC3E}">
        <p14:creationId xmlns:p14="http://schemas.microsoft.com/office/powerpoint/2010/main" val="354916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9736A90B-3719-5DDD-F942-58D52CD7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431CC735-8131-9830-BD35-F449F5C853E0}"/>
              </a:ext>
            </a:extLst>
          </p:cNvPr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12">
            <a:extLst>
              <a:ext uri="{FF2B5EF4-FFF2-40B4-BE49-F238E27FC236}">
                <a16:creationId xmlns="" xmlns:a16="http://schemas.microsoft.com/office/drawing/2014/main" id="{7C543FC1-7839-64EA-2C4C-F60DDDDAE90E}"/>
              </a:ext>
            </a:extLst>
          </p:cNvPr>
          <p:cNvSpPr txBox="1"/>
          <p:nvPr/>
        </p:nvSpPr>
        <p:spPr>
          <a:xfrm>
            <a:off x="2405317" y="15066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 dirty="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NODES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="" xmlns:a16="http://schemas.microsoft.com/office/drawing/2014/main" id="{7070E5F7-CB90-2C07-03AD-BC017C167A89}"/>
              </a:ext>
            </a:extLst>
          </p:cNvPr>
          <p:cNvCxnSpPr>
            <a:cxnSpLocks/>
          </p:cNvCxnSpPr>
          <p:nvPr/>
        </p:nvCxnSpPr>
        <p:spPr>
          <a:xfrm>
            <a:off x="2057400" y="2999522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3C51120D-3D40-5CCC-7363-B12D3856D9E6}"/>
              </a:ext>
            </a:extLst>
          </p:cNvPr>
          <p:cNvSpPr txBox="1"/>
          <p:nvPr/>
        </p:nvSpPr>
        <p:spPr>
          <a:xfrm>
            <a:off x="1820950" y="1941988"/>
            <a:ext cx="150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/>
              <a:t>Nodes </a:t>
            </a:r>
            <a:r>
              <a:rPr lang="en-US" sz="2400" b="1" i="1" dirty="0"/>
              <a:t>are executable programs that communicate with each other to perform specific tasks in a distributed system. They can publish/subscribe to topics, provide/consume services, and interact with the ROS parameter server.</a:t>
            </a:r>
            <a:endParaRPr lang="it-IT" sz="2400" b="1" i="1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="" xmlns:a16="http://schemas.microsoft.com/office/drawing/2014/main" id="{9EB87AE7-B0F8-33A2-EB25-4E82DD0C7D18}"/>
              </a:ext>
            </a:extLst>
          </p:cNvPr>
          <p:cNvCxnSpPr>
            <a:cxnSpLocks/>
          </p:cNvCxnSpPr>
          <p:nvPr/>
        </p:nvCxnSpPr>
        <p:spPr>
          <a:xfrm>
            <a:off x="8986600" y="3238500"/>
            <a:ext cx="0" cy="3317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7890ED40-D9A8-C0FF-E71D-EE5AFABADC6A}"/>
              </a:ext>
            </a:extLst>
          </p:cNvPr>
          <p:cNvSpPr txBox="1"/>
          <p:nvPr/>
        </p:nvSpPr>
        <p:spPr>
          <a:xfrm>
            <a:off x="4419600" y="3386191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Manual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="" xmlns:a16="http://schemas.microsoft.com/office/drawing/2014/main" id="{2456E5D9-6BCE-59B4-7C33-0A40A7241D52}"/>
              </a:ext>
            </a:extLst>
          </p:cNvPr>
          <p:cNvSpPr txBox="1"/>
          <p:nvPr/>
        </p:nvSpPr>
        <p:spPr>
          <a:xfrm>
            <a:off x="11948002" y="3386191"/>
            <a:ext cx="1920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Autonomus</a:t>
            </a:r>
            <a:endParaRPr lang="it-IT" sz="2800" b="1" dirty="0"/>
          </a:p>
        </p:txBody>
      </p:sp>
      <p:sp>
        <p:nvSpPr>
          <p:cNvPr id="10" name="Freeform 29">
            <a:extLst>
              <a:ext uri="{FF2B5EF4-FFF2-40B4-BE49-F238E27FC236}">
                <a16:creationId xmlns="" xmlns:a16="http://schemas.microsoft.com/office/drawing/2014/main" id="{B0640536-8278-EF0D-78C7-CD5FED30BB38}"/>
              </a:ext>
            </a:extLst>
          </p:cNvPr>
          <p:cNvSpPr/>
          <p:nvPr/>
        </p:nvSpPr>
        <p:spPr>
          <a:xfrm rot="887923">
            <a:off x="-7010733" y="577628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C11CE04E-B11A-C17B-B985-2AA8B6DDC110}"/>
              </a:ext>
            </a:extLst>
          </p:cNvPr>
          <p:cNvSpPr txBox="1"/>
          <p:nvPr/>
        </p:nvSpPr>
        <p:spPr>
          <a:xfrm>
            <a:off x="1795966" y="4001905"/>
            <a:ext cx="711943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Teleop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communication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the robot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ROS Master URI</a:t>
            </a:r>
            <a:r>
              <a:rPr lang="it-IT" altLang="it-IT" sz="2000" dirty="0"/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port forwarding for remote control.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ROS Bridge</a:t>
            </a:r>
            <a:r>
              <a:rPr lang="en-US" sz="2000" dirty="0"/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tool that enables communication between ROS and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non-ROS systems, such as web applications, using protocols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 like WebSocket.</a:t>
            </a:r>
            <a:endParaRPr lang="it-IT" altLang="it-IT" sz="2000" b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="" xmlns:a16="http://schemas.microsoft.com/office/drawing/2014/main" id="{4CA30EEA-AE8C-0882-E460-73FC9AB28F39}"/>
              </a:ext>
            </a:extLst>
          </p:cNvPr>
          <p:cNvSpPr txBox="1"/>
          <p:nvPr/>
        </p:nvSpPr>
        <p:spPr>
          <a:xfrm>
            <a:off x="1795967" y="7442604"/>
            <a:ext cx="84910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RViz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feedback on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car's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lang="it-IT" altLang="it-IT" sz="2000" dirty="0"/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Publishes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markers to show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car's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current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next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Manages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creation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deletion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modification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waypoints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Handles user input from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interface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targets.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="" xmlns:a16="http://schemas.microsoft.com/office/drawing/2014/main" id="{397F616F-70C3-B538-6D47-76C69C2F77C3}"/>
              </a:ext>
            </a:extLst>
          </p:cNvPr>
          <p:cNvSpPr txBox="1"/>
          <p:nvPr/>
        </p:nvSpPr>
        <p:spPr>
          <a:xfrm>
            <a:off x="1820950" y="6972300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Common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="" xmlns:a16="http://schemas.microsoft.com/office/drawing/2014/main" id="{03BC5CB8-640A-EF19-0627-B49C0A61E99D}"/>
              </a:ext>
            </a:extLst>
          </p:cNvPr>
          <p:cNvSpPr txBox="1"/>
          <p:nvPr/>
        </p:nvSpPr>
        <p:spPr>
          <a:xfrm>
            <a:off x="10287000" y="7457221"/>
            <a:ext cx="8001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Gazebo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car in a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virtual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realistic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physics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Provides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Lidar,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odometry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other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for testing.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RViz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car's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sensor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data,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3D.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Displays real-time updates on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obstacle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avoidance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="" xmlns:a16="http://schemas.microsoft.com/office/drawing/2014/main" id="{3473409A-097C-25EB-B9A0-9F574493CCF9}"/>
              </a:ext>
            </a:extLst>
          </p:cNvPr>
          <p:cNvSpPr txBox="1"/>
          <p:nvPr/>
        </p:nvSpPr>
        <p:spPr>
          <a:xfrm>
            <a:off x="9364750" y="4001904"/>
            <a:ext cx="71194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b="1" dirty="0" err="1"/>
              <a:t>Waypoint</a:t>
            </a:r>
            <a:r>
              <a:rPr lang="it-IT" altLang="it-IT" sz="2000" b="1" dirty="0"/>
              <a:t> Navigator: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autonomous navigation node that processes randomly generated waypoints.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Uses obstacle avoidance algorithms (e.g., wall following) based on sensor data like Lidar.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Subscribes to topics for waypoints and publishes commands to control the car's movement.</a:t>
            </a:r>
            <a:endParaRPr lang="it-IT" altLang="it-IT" sz="2000" dirty="0"/>
          </a:p>
        </p:txBody>
      </p:sp>
      <p:cxnSp>
        <p:nvCxnSpPr>
          <p:cNvPr id="35" name="Connettore diritto 34">
            <a:extLst>
              <a:ext uri="{FF2B5EF4-FFF2-40B4-BE49-F238E27FC236}">
                <a16:creationId xmlns="" xmlns:a16="http://schemas.microsoft.com/office/drawing/2014/main" id="{6FC4DF27-7F7A-5DA7-C9D9-E779B1E177DA}"/>
              </a:ext>
            </a:extLst>
          </p:cNvPr>
          <p:cNvCxnSpPr>
            <a:cxnSpLocks/>
          </p:cNvCxnSpPr>
          <p:nvPr/>
        </p:nvCxnSpPr>
        <p:spPr>
          <a:xfrm>
            <a:off x="2057400" y="6819900"/>
            <a:ext cx="1455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8" grpId="0"/>
      <p:bldP spid="19" grpId="0"/>
      <p:bldP spid="23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1219</Words>
  <Application>Microsoft Office PowerPoint</Application>
  <PresentationFormat>Personalizzato</PresentationFormat>
  <Paragraphs>175</Paragraphs>
  <Slides>16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6" baseType="lpstr">
      <vt:lpstr>Arial</vt:lpstr>
      <vt:lpstr>Calibri</vt:lpstr>
      <vt:lpstr>Open Sans Bold</vt:lpstr>
      <vt:lpstr>DM Sans</vt:lpstr>
      <vt:lpstr>Courier New</vt:lpstr>
      <vt:lpstr>DM Sans Bold</vt:lpstr>
      <vt:lpstr>DM Sans Italics</vt:lpstr>
      <vt:lpstr>Open Sauce Bold</vt:lpstr>
      <vt:lpstr>Oswald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Programming</dc:title>
  <cp:lastModifiedBy>Ciro</cp:lastModifiedBy>
  <cp:revision>8</cp:revision>
  <dcterms:created xsi:type="dcterms:W3CDTF">2006-08-16T00:00:00Z</dcterms:created>
  <dcterms:modified xsi:type="dcterms:W3CDTF">2025-01-04T21:50:19Z</dcterms:modified>
  <dc:identifier>DAGbD9yDdmw</dc:identifier>
</cp:coreProperties>
</file>