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76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B9E9"/>
    <a:srgbClr val="0000FF"/>
    <a:srgbClr val="F7538F"/>
    <a:srgbClr val="6156CE"/>
    <a:srgbClr val="ADB5C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718" autoAdjust="0"/>
    <p:restoredTop sz="94660"/>
  </p:normalViewPr>
  <p:slideViewPr>
    <p:cSldViewPr snapToGrid="0">
      <p:cViewPr>
        <p:scale>
          <a:sx n="90" d="100"/>
          <a:sy n="90" d="100"/>
        </p:scale>
        <p:origin x="-1698" y="-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261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335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405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752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387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892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393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688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08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63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88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184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B5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2823126" y="793919"/>
          <a:ext cx="6877879" cy="458282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6877879"/>
              </a:tblGrid>
              <a:tr h="916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247BD"/>
                    </a:solidFill>
                  </a:tcPr>
                </a:tc>
              </a:tr>
              <a:tr h="916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Confusion </a:t>
                      </a:r>
                      <a:r>
                        <a:rPr kumimoji="0" lang="en-US" altLang="ko-KR" sz="2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Matrix </a:t>
                      </a:r>
                      <a:r>
                        <a:rPr kumimoji="0" lang="ko-KR" altLang="en-US" sz="2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이해하기</a:t>
                      </a:r>
                      <a:endParaRPr kumimoji="0" lang="en-US" altLang="ko-KR" sz="2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56CE"/>
                    </a:solidFill>
                  </a:tcPr>
                </a:tc>
              </a:tr>
              <a:tr h="916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solidFill>
                            <a:srgbClr val="6156CE"/>
                          </a:solidFill>
                        </a:rPr>
                        <a:t>캐코송이</a:t>
                      </a:r>
                      <a:r>
                        <a:rPr lang="en-US" altLang="ko-KR" sz="2000" dirty="0" smtClean="0">
                          <a:solidFill>
                            <a:srgbClr val="6156CE"/>
                          </a:solidFill>
                        </a:rPr>
                        <a:t>2</a:t>
                      </a:r>
                      <a:r>
                        <a:rPr lang="ko-KR" altLang="en-US" sz="2000" dirty="0" smtClean="0">
                          <a:solidFill>
                            <a:srgbClr val="6156CE"/>
                          </a:solidFill>
                        </a:rPr>
                        <a:t>기</a:t>
                      </a:r>
                      <a:endParaRPr lang="ko-KR" altLang="en-US" sz="2000" dirty="0">
                        <a:solidFill>
                          <a:srgbClr val="6156CE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16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solidFill>
                            <a:srgbClr val="6156CE"/>
                          </a:solidFill>
                        </a:rPr>
                        <a:t>정형데이터조</a:t>
                      </a:r>
                      <a:endParaRPr lang="ko-KR" altLang="en-US" sz="2000" dirty="0">
                        <a:solidFill>
                          <a:srgbClr val="6156CE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16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rgbClr val="6156CE"/>
                          </a:solidFill>
                        </a:rPr>
                        <a:t>임 준</a:t>
                      </a:r>
                      <a:endParaRPr lang="ko-KR" altLang="en-US" sz="2000" dirty="0">
                        <a:solidFill>
                          <a:srgbClr val="6156CE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3066159" y="1953094"/>
            <a:ext cx="545025" cy="439046"/>
            <a:chOff x="6586693" y="774413"/>
            <a:chExt cx="252000" cy="21368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586693" y="774413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586693" y="839642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586693" y="90487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586693" y="97010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7888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 smtClean="0">
                <a:solidFill>
                  <a:prstClr val="white"/>
                </a:solidFill>
              </a:rPr>
              <a:t>ROC Curve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xmlns="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</a:t>
              </a:r>
              <a:r>
                <a:rPr lang="en-US" altLang="ko-KR" sz="1200" dirty="0" smtClean="0">
                  <a:solidFill>
                    <a:prstClr val="white"/>
                  </a:solidFill>
                </a:rPr>
                <a:t>9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1" name="그림 10" descr="ROC-thres.jpg"/>
          <p:cNvPicPr>
            <a:picLocks noChangeAspect="1"/>
          </p:cNvPicPr>
          <p:nvPr/>
        </p:nvPicPr>
        <p:blipFill>
          <a:blip r:embed="rId2"/>
          <a:srcRect b="66650"/>
          <a:stretch>
            <a:fillRect/>
          </a:stretch>
        </p:blipFill>
        <p:spPr>
          <a:xfrm>
            <a:off x="614612" y="1037968"/>
            <a:ext cx="11079071" cy="47861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25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 smtClean="0">
                <a:solidFill>
                  <a:prstClr val="white"/>
                </a:solidFill>
              </a:rPr>
              <a:t>ROC Curve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xmlns="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</a:t>
              </a:r>
              <a:r>
                <a:rPr lang="en-US" altLang="ko-KR" sz="1200" dirty="0" smtClean="0">
                  <a:solidFill>
                    <a:prstClr val="white"/>
                  </a:solidFill>
                </a:rPr>
                <a:t>10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 descr="ROC-thres.jpg"/>
          <p:cNvPicPr>
            <a:picLocks noChangeAspect="1"/>
          </p:cNvPicPr>
          <p:nvPr/>
        </p:nvPicPr>
        <p:blipFill>
          <a:blip r:embed="rId2"/>
          <a:srcRect t="32627" b="32409"/>
          <a:stretch>
            <a:fillRect/>
          </a:stretch>
        </p:blipFill>
        <p:spPr>
          <a:xfrm>
            <a:off x="548629" y="1037966"/>
            <a:ext cx="11080800" cy="50185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25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 smtClean="0">
                <a:solidFill>
                  <a:prstClr val="white"/>
                </a:solidFill>
              </a:rPr>
              <a:t>ROC Curve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xmlns="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</a:t>
              </a:r>
              <a:r>
                <a:rPr lang="en-US" altLang="ko-KR" sz="1200" dirty="0" smtClean="0">
                  <a:solidFill>
                    <a:prstClr val="white"/>
                  </a:solidFill>
                </a:rPr>
                <a:t>11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1" name="그림 10" descr="ROC-thres.jpg"/>
          <p:cNvPicPr>
            <a:picLocks noChangeAspect="1"/>
          </p:cNvPicPr>
          <p:nvPr/>
        </p:nvPicPr>
        <p:blipFill>
          <a:blip r:embed="rId2"/>
          <a:srcRect t="66863"/>
          <a:stretch>
            <a:fillRect/>
          </a:stretch>
        </p:blipFill>
        <p:spPr>
          <a:xfrm>
            <a:off x="564416" y="1012797"/>
            <a:ext cx="11080800" cy="47563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25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 smtClean="0">
                <a:solidFill>
                  <a:prstClr val="white"/>
                </a:solidFill>
              </a:rPr>
              <a:t>ROC Curve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xmlns="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</a:t>
              </a:r>
              <a:r>
                <a:rPr lang="en-US" altLang="ko-KR" sz="1200" dirty="0" smtClean="0">
                  <a:solidFill>
                    <a:prstClr val="white"/>
                  </a:solidFill>
                </a:rPr>
                <a:t>12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그림 13" descr="tb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57" y="1033848"/>
            <a:ext cx="8763129" cy="5330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25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 smtClean="0">
                <a:solidFill>
                  <a:prstClr val="white"/>
                </a:solidFill>
              </a:rPr>
              <a:t>ROC Curve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xmlns="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</a:t>
              </a:r>
              <a:r>
                <a:rPr lang="en-US" altLang="ko-KR" sz="1200" dirty="0" smtClean="0">
                  <a:solidFill>
                    <a:prstClr val="white"/>
                  </a:solidFill>
                </a:rPr>
                <a:t>13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 descr="ROC-ste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65" y="1136771"/>
            <a:ext cx="5231027" cy="51981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93923" y="1338974"/>
            <a:ext cx="4679093" cy="1239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샘플의 개수가 늘어날수록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err="1" smtClean="0"/>
              <a:t>계단형</a:t>
            </a:r>
            <a:r>
              <a:rPr lang="ko-KR" altLang="en-US" dirty="0" smtClean="0"/>
              <a:t> 그래프가 곡선으로 바뀌게 됨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분류모델간 성능비교 </a:t>
            </a:r>
            <a:r>
              <a:rPr lang="en-US" altLang="ko-KR" dirty="0" smtClean="0"/>
              <a:t>: AUC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AUC (Area Under the ROC Curve) : 0~1 </a:t>
            </a:r>
            <a:endParaRPr lang="ko-KR" altLang="en-US" dirty="0"/>
          </a:p>
        </p:txBody>
      </p:sp>
      <p:pic>
        <p:nvPicPr>
          <p:cNvPr id="16" name="그림 15" descr="AU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99870" y="2677612"/>
            <a:ext cx="3715265" cy="36815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25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xmlns="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15971" y="5036220"/>
            <a:ext cx="6096000" cy="12988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6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감사합니다 </a:t>
            </a:r>
            <a:r>
              <a:rPr lang="en-US" altLang="ko-KR" sz="6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!</a:t>
            </a:r>
            <a:endParaRPr lang="en-US" altLang="ko-KR" sz="6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8" name="그림 37" descr="ML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83" y="982082"/>
            <a:ext cx="5998176" cy="38808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6393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 smtClean="0">
                <a:solidFill>
                  <a:prstClr val="white"/>
                </a:solidFill>
              </a:rPr>
              <a:t>Confusion </a:t>
            </a:r>
            <a:r>
              <a:rPr lang="en-US" altLang="ko-KR" b="1" kern="0" dirty="0" smtClean="0">
                <a:solidFill>
                  <a:prstClr val="white"/>
                </a:solidFill>
              </a:rPr>
              <a:t>Matrix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xmlns="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843761" y="971935"/>
            <a:ext cx="9486488" cy="7386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머신러닝</a:t>
            </a:r>
            <a:r>
              <a:rPr lang="ko-KR" altLang="en-US" dirty="0" smtClean="0">
                <a:latin typeface="+mn-ea"/>
              </a:rPr>
              <a:t> 분류모델의 성능척도로 사용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표본의 </a:t>
            </a:r>
            <a:r>
              <a:rPr lang="ko-KR" altLang="en-US" dirty="0" smtClean="0">
                <a:latin typeface="+mn-ea"/>
              </a:rPr>
              <a:t>분류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예측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클래스와 실제클래스를 </a:t>
            </a:r>
            <a:r>
              <a:rPr lang="en-US" altLang="ko-KR" dirty="0" smtClean="0">
                <a:latin typeface="+mn-ea"/>
              </a:rPr>
              <a:t>Matrix</a:t>
            </a:r>
            <a:r>
              <a:rPr lang="ko-KR" altLang="en-US" dirty="0" smtClean="0">
                <a:latin typeface="+mn-ea"/>
              </a:rPr>
              <a:t> 형태로 </a:t>
            </a:r>
            <a:r>
              <a:rPr lang="ko-KR" altLang="en-US" dirty="0" smtClean="0">
                <a:latin typeface="+mn-ea"/>
              </a:rPr>
              <a:t>표현</a:t>
            </a:r>
            <a:endParaRPr lang="en-US" altLang="ko-KR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762897" y="477794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Binary classification</a:t>
            </a:r>
            <a:endParaRPr lang="ko-KR" altLang="en-US" dirty="0"/>
          </a:p>
        </p:txBody>
      </p:sp>
      <p:pic>
        <p:nvPicPr>
          <p:cNvPr id="14" name="그림 13" descr="high-resol-c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964" y="2616708"/>
            <a:ext cx="3778013" cy="1757584"/>
          </a:xfrm>
          <a:prstGeom prst="rect">
            <a:avLst/>
          </a:prstGeom>
        </p:spPr>
      </p:pic>
      <p:pic>
        <p:nvPicPr>
          <p:cNvPr id="15" name="그림 14" descr="high-resol-trip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48268" y="2418242"/>
            <a:ext cx="2360171" cy="20549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04484" y="476970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Multi-class classification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325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 smtClean="0">
                <a:solidFill>
                  <a:prstClr val="white"/>
                </a:solidFill>
              </a:rPr>
              <a:t>Confusion </a:t>
            </a:r>
            <a:r>
              <a:rPr lang="en-US" altLang="ko-KR" b="1" kern="0" dirty="0" smtClean="0">
                <a:solidFill>
                  <a:prstClr val="white"/>
                </a:solidFill>
              </a:rPr>
              <a:t>Matrix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xmlns="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</a:t>
              </a:r>
              <a:r>
                <a:rPr lang="en-US" altLang="ko-KR" sz="1200" dirty="0" smtClean="0">
                  <a:solidFill>
                    <a:prstClr val="white"/>
                  </a:solidFill>
                </a:rPr>
                <a:t>2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35783" y="1274396"/>
            <a:ext cx="8438876" cy="4990480"/>
            <a:chOff x="935783" y="1274396"/>
            <a:chExt cx="8438876" cy="4990480"/>
          </a:xfrm>
        </p:grpSpPr>
        <p:pic>
          <p:nvPicPr>
            <p:cNvPr id="18" name="그림 17" descr="overall-high-resol.jpg"/>
            <p:cNvPicPr>
              <a:picLocks noChangeAspect="1"/>
            </p:cNvPicPr>
            <p:nvPr/>
          </p:nvPicPr>
          <p:blipFill>
            <a:blip r:embed="rId2" cstate="print"/>
            <a:srcRect r="30544" b="53808"/>
            <a:stretch>
              <a:fillRect/>
            </a:stretch>
          </p:blipFill>
          <p:spPr>
            <a:xfrm>
              <a:off x="935783" y="1274396"/>
              <a:ext cx="8297194" cy="4780413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769708" y="3945924"/>
              <a:ext cx="4604951" cy="2314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821373" y="5618205"/>
              <a:ext cx="1969828" cy="64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8325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 smtClean="0">
                <a:solidFill>
                  <a:prstClr val="white"/>
                </a:solidFill>
              </a:rPr>
              <a:t>Confusion </a:t>
            </a:r>
            <a:r>
              <a:rPr lang="en-US" altLang="ko-KR" b="1" kern="0" dirty="0" smtClean="0">
                <a:solidFill>
                  <a:prstClr val="white"/>
                </a:solidFill>
              </a:rPr>
              <a:t>Matrix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xmlns="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</a:t>
              </a:r>
              <a:r>
                <a:rPr lang="en-US" altLang="ko-KR" sz="1200" dirty="0" smtClean="0">
                  <a:solidFill>
                    <a:prstClr val="white"/>
                  </a:solidFill>
                </a:rPr>
                <a:t>3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58874" y="1032685"/>
            <a:ext cx="9590641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TP: If the sample is Positive and it is classified as Positive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FN: </a:t>
            </a:r>
            <a:r>
              <a:rPr lang="en-US" altLang="ko-KR" dirty="0" smtClean="0"/>
              <a:t>If the sample is Positive and it is classified as </a:t>
            </a:r>
            <a:r>
              <a:rPr lang="en-US" altLang="ko-KR" dirty="0" smtClean="0"/>
              <a:t>Negative (Type II error)</a:t>
            </a:r>
            <a:endParaRPr lang="en-US" altLang="ko-KR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TN</a:t>
            </a:r>
            <a:r>
              <a:rPr lang="en-US" altLang="ko-KR" dirty="0" smtClean="0"/>
              <a:t>: If the sample is </a:t>
            </a:r>
            <a:r>
              <a:rPr lang="en-US" altLang="ko-KR" dirty="0" smtClean="0"/>
              <a:t>Negative </a:t>
            </a:r>
            <a:r>
              <a:rPr lang="en-US" altLang="ko-KR" dirty="0" smtClean="0"/>
              <a:t>and it is classified as </a:t>
            </a:r>
            <a:r>
              <a:rPr lang="en-US" altLang="ko-KR" dirty="0" smtClean="0"/>
              <a:t>Negative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FP: </a:t>
            </a:r>
            <a:r>
              <a:rPr lang="en-US" altLang="ko-KR" dirty="0" smtClean="0"/>
              <a:t>If </a:t>
            </a:r>
            <a:r>
              <a:rPr lang="en-US" altLang="ko-KR" dirty="0" smtClean="0"/>
              <a:t>the sample is </a:t>
            </a:r>
            <a:r>
              <a:rPr lang="en-US" altLang="ko-KR" dirty="0" smtClean="0"/>
              <a:t>Negative </a:t>
            </a:r>
            <a:r>
              <a:rPr lang="en-US" altLang="ko-KR" dirty="0" smtClean="0"/>
              <a:t>and it is classified as </a:t>
            </a:r>
            <a:r>
              <a:rPr lang="en-US" altLang="ko-KR" dirty="0" smtClean="0"/>
              <a:t>Positive (Type I error)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Accuracy(Acc): Ratio between the correctly classified samples to the total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en-US" altLang="ko-KR" dirty="0" smtClean="0"/>
              <a:t> number of samples; Acc = (TP+TN) / (TP+TN+FP+FN)        </a:t>
            </a:r>
            <a:r>
              <a:rPr lang="en-US" altLang="ko-KR" i="1" dirty="0" smtClean="0"/>
              <a:t>* Accuracy Paradox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/>
              <a:t> Error Rate(misclassification rate) = 1 – Acc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TPR(Recall): P</a:t>
            </a:r>
            <a:r>
              <a:rPr lang="en-US" dirty="0" smtClean="0"/>
              <a:t>ositive </a:t>
            </a:r>
            <a:r>
              <a:rPr lang="en-US" dirty="0" smtClean="0"/>
              <a:t>correctly classified samples to the total number of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 </a:t>
            </a:r>
            <a:r>
              <a:rPr lang="en-US" dirty="0" smtClean="0"/>
              <a:t> positive samples; TPR</a:t>
            </a:r>
            <a:r>
              <a:rPr lang="en-US" altLang="ko-KR" dirty="0" smtClean="0"/>
              <a:t> </a:t>
            </a:r>
            <a:r>
              <a:rPr lang="en-US" altLang="ko-KR" dirty="0" smtClean="0"/>
              <a:t>= TP / (TP+FN</a:t>
            </a:r>
            <a:r>
              <a:rPr lang="en-US" altLang="ko-KR" dirty="0" smtClean="0"/>
              <a:t>) = TP / P</a:t>
            </a:r>
            <a:endParaRPr lang="en-US" altLang="ko-KR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TNR(Specificity, Inverse Recall) </a:t>
            </a:r>
            <a:r>
              <a:rPr lang="en-US" altLang="ko-KR" dirty="0" smtClean="0"/>
              <a:t>= TN / (FP+TN</a:t>
            </a:r>
            <a:r>
              <a:rPr lang="en-US" altLang="ko-KR" dirty="0" smtClean="0"/>
              <a:t>) = TN / N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FPR(False Alarm Rate, Fallout): Ratio between the incorrectly classified negative samples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 </a:t>
            </a:r>
            <a:r>
              <a:rPr lang="en-US" altLang="ko-KR" dirty="0" smtClean="0"/>
              <a:t> to the total number of negative samples; FPR = 1 – TNR = FP / (FP+TN) = FP / N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FNR(False Negative Rate, Miss Rate) = 1 – TPR = FN / (FN+TP) = FN / P</a:t>
            </a:r>
            <a:endParaRPr lang="en-US" altLang="ko-KR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PPV(Positive Predictive Value, Precision): P</a:t>
            </a:r>
            <a:r>
              <a:rPr lang="en-US" dirty="0" smtClean="0"/>
              <a:t>roportion </a:t>
            </a:r>
            <a:r>
              <a:rPr lang="en-US" dirty="0" smtClean="0"/>
              <a:t>of positive samples that were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 </a:t>
            </a:r>
            <a:r>
              <a:rPr lang="en-US" dirty="0" smtClean="0"/>
              <a:t>correctly </a:t>
            </a:r>
            <a:r>
              <a:rPr lang="en-US" dirty="0" smtClean="0"/>
              <a:t>classified to the total number of positive predicted </a:t>
            </a:r>
            <a:r>
              <a:rPr lang="en-US" dirty="0" smtClean="0"/>
              <a:t>samples; PPV </a:t>
            </a:r>
            <a:r>
              <a:rPr lang="en-US" altLang="ko-KR" dirty="0" smtClean="0"/>
              <a:t>= </a:t>
            </a:r>
            <a:r>
              <a:rPr lang="en-US" altLang="ko-KR" dirty="0" smtClean="0"/>
              <a:t>TP / (TP+FP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NPV(Negative Predictive Value) </a:t>
            </a:r>
            <a:r>
              <a:rPr lang="en-US" altLang="ko-KR" dirty="0" smtClean="0"/>
              <a:t>= TN / (FN+TN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325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 smtClean="0">
                <a:solidFill>
                  <a:prstClr val="white"/>
                </a:solidFill>
              </a:rPr>
              <a:t>Illustrative Example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xmlns="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</a:t>
              </a:r>
              <a:r>
                <a:rPr lang="en-US" altLang="ko-KR" sz="1200" dirty="0" smtClean="0">
                  <a:solidFill>
                    <a:prstClr val="white"/>
                  </a:solidFill>
                </a:rPr>
                <a:t>4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921000" y="2260600"/>
            <a:ext cx="13716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8824" y="2260600"/>
            <a:ext cx="13716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21000" y="3162300"/>
            <a:ext cx="13716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88824" y="3162300"/>
            <a:ext cx="13716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60725" y="174625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A(P)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58699" y="174625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B(N)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60725" y="421005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5175" y="421005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80100" y="2505075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90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80100" y="3419475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110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80100" y="421005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200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59100" y="1308100"/>
            <a:ext cx="26797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 smtClean="0"/>
              <a:t>True</a:t>
            </a:r>
            <a:endParaRPr lang="ko-KR" altLang="en-US" b="1" i="1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711200" y="2971800"/>
            <a:ext cx="185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 smtClean="0"/>
              <a:t>Predicted</a:t>
            </a:r>
            <a:endParaRPr lang="ko-KR" altLang="en-US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1968500" y="2505075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A(P)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68500" y="3419475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B(N)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60725" y="250507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TP(70)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58699" y="250507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FP(20)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75000" y="3419475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FN(30)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53924" y="3419475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TN(80)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06500" y="4762500"/>
            <a:ext cx="840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Acc = (TP+TN) / (TP+FP+FN+TN) = 150 / 200 = 0.75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TPR (Recall) = TP / (TP+FN) = 70 / 100 = 0.7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TNR (Specificity) = TN / (FP+TN) = 80 / 100 = 0.8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PPV (Precision) = TP / (TP+FP) = 70 / 90 </a:t>
            </a:r>
            <a:r>
              <a:rPr lang="ko-KR" altLang="en-US" dirty="0" smtClean="0"/>
              <a:t>≈ </a:t>
            </a:r>
            <a:r>
              <a:rPr lang="en-US" altLang="ko-KR" dirty="0" smtClean="0"/>
              <a:t>0.78 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NPV = TN / (FN+TN) = 80 / 110 </a:t>
            </a:r>
            <a:r>
              <a:rPr lang="ko-KR" altLang="en-US" dirty="0" smtClean="0"/>
              <a:t>≈ </a:t>
            </a:r>
            <a:r>
              <a:rPr lang="en-US" altLang="ko-KR" dirty="0" smtClean="0"/>
              <a:t>0.73 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Err = 1 – Acc = 0.25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282700" y="1143000"/>
            <a:ext cx="5410200" cy="3517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397578" y="2767944"/>
            <a:ext cx="3912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 of 200 samples,</a:t>
            </a:r>
          </a:p>
          <a:p>
            <a:r>
              <a:rPr lang="en-US" altLang="ko-KR" dirty="0" smtClean="0"/>
              <a:t>Correctly classified samples are:</a:t>
            </a:r>
          </a:p>
          <a:p>
            <a:r>
              <a:rPr lang="en-US" altLang="ko-KR" dirty="0" smtClean="0"/>
              <a:t>	- A: 70</a:t>
            </a:r>
          </a:p>
          <a:p>
            <a:r>
              <a:rPr lang="en-US" altLang="ko-KR" dirty="0" smtClean="0"/>
              <a:t>	- B: 80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64627" y="1153297"/>
            <a:ext cx="39706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Binary Classification Example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There are two classes:</a:t>
            </a:r>
          </a:p>
          <a:p>
            <a:r>
              <a:rPr lang="en-US" altLang="ko-KR" dirty="0" smtClean="0"/>
              <a:t>	- A: Positive class</a:t>
            </a:r>
          </a:p>
          <a:p>
            <a:r>
              <a:rPr lang="en-US" altLang="ko-KR" dirty="0" smtClean="0"/>
              <a:t>	- B: Negative class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325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 smtClean="0">
                <a:solidFill>
                  <a:prstClr val="white"/>
                </a:solidFill>
              </a:rPr>
              <a:t>Illustrative Example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xmlns="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</a:t>
              </a:r>
              <a:r>
                <a:rPr lang="en-US" altLang="ko-KR" sz="1200" dirty="0" smtClean="0">
                  <a:solidFill>
                    <a:prstClr val="white"/>
                  </a:solidFill>
                </a:rPr>
                <a:t>5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921000" y="2260600"/>
            <a:ext cx="13716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8824" y="2260600"/>
            <a:ext cx="13716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21000" y="3162300"/>
            <a:ext cx="13716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88824" y="3162300"/>
            <a:ext cx="13716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60725" y="174625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A(P)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58699" y="174625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B(N)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60725" y="421005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75175" y="421005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1000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80100" y="2505075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270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80100" y="3419475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830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55386" y="421005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1100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59100" y="1308100"/>
            <a:ext cx="26797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 smtClean="0"/>
              <a:t>True</a:t>
            </a:r>
            <a:endParaRPr lang="ko-KR" altLang="en-US" b="1" i="1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711200" y="2971800"/>
            <a:ext cx="185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 smtClean="0"/>
              <a:t>Predicted</a:t>
            </a:r>
            <a:endParaRPr lang="ko-KR" altLang="en-US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1968500" y="2505075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A(P)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68500" y="3419475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B(N)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60725" y="250507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TP(70)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31956" y="2505075"/>
            <a:ext cx="106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FP(200)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5000" y="3419475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FN(30)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53924" y="3419475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</a:rPr>
              <a:t>TN(800)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06500" y="4762500"/>
            <a:ext cx="840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Acc</a:t>
            </a:r>
            <a:r>
              <a:rPr lang="en-US" altLang="ko-KR" dirty="0" smtClean="0"/>
              <a:t> = (TP+TN) / (TP+FP+FN+TN) = 870 / 1100 = </a:t>
            </a:r>
            <a:r>
              <a:rPr lang="en-US" altLang="ko-KR" dirty="0" smtClean="0">
                <a:solidFill>
                  <a:srgbClr val="0000FF"/>
                </a:solidFill>
              </a:rPr>
              <a:t>0.79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TPR (Recall) = TP / (TP+FN) = 70 / 100 = 0.7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TNR (Specificity) = TN / (FP+TN) = 800 / 1000 = 0.8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PPV (Precision) </a:t>
            </a:r>
            <a:r>
              <a:rPr lang="en-US" altLang="ko-KR" dirty="0" smtClean="0"/>
              <a:t>= TP / (TP+FP) = 70 / 270 </a:t>
            </a:r>
            <a:r>
              <a:rPr lang="ko-KR" altLang="en-US" dirty="0" smtClean="0"/>
              <a:t>≈ </a:t>
            </a:r>
            <a:r>
              <a:rPr lang="en-US" altLang="ko-KR" dirty="0" smtClean="0">
                <a:solidFill>
                  <a:srgbClr val="0000FF"/>
                </a:solidFill>
              </a:rPr>
              <a:t>0.26</a:t>
            </a:r>
            <a:r>
              <a:rPr lang="en-US" altLang="ko-KR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NPV</a:t>
            </a:r>
            <a:r>
              <a:rPr lang="en-US" altLang="ko-KR" dirty="0" smtClean="0"/>
              <a:t> = TN / (FN+TN) = 800 / 830 </a:t>
            </a:r>
            <a:r>
              <a:rPr lang="ko-KR" altLang="en-US" dirty="0" smtClean="0"/>
              <a:t>≈ </a:t>
            </a:r>
            <a:r>
              <a:rPr lang="en-US" altLang="ko-KR" dirty="0" smtClean="0">
                <a:solidFill>
                  <a:srgbClr val="0000FF"/>
                </a:solidFill>
              </a:rPr>
              <a:t>0.96</a:t>
            </a:r>
            <a:r>
              <a:rPr lang="en-US" altLang="ko-KR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Err</a:t>
            </a:r>
            <a:r>
              <a:rPr lang="en-US" altLang="ko-KR" dirty="0" smtClean="0"/>
              <a:t> = 1 – Acc = </a:t>
            </a:r>
            <a:r>
              <a:rPr lang="en-US" altLang="ko-KR" dirty="0" smtClean="0">
                <a:solidFill>
                  <a:srgbClr val="0000FF"/>
                </a:solidFill>
              </a:rPr>
              <a:t>0.21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82700" y="1143000"/>
            <a:ext cx="5410200" cy="3517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397578" y="1952382"/>
            <a:ext cx="429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 of the 1000 samples,</a:t>
            </a:r>
          </a:p>
          <a:p>
            <a:r>
              <a:rPr lang="en-US" altLang="ko-KR" dirty="0" smtClean="0"/>
              <a:t>800 samples were correctly classified.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64626" y="1153297"/>
            <a:ext cx="441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 increased sample size of B: </a:t>
            </a:r>
          </a:p>
          <a:p>
            <a:r>
              <a:rPr lang="en-US" altLang="ko-KR" dirty="0" smtClean="0"/>
              <a:t>	100 -&gt; 1000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90703" y="5231045"/>
            <a:ext cx="367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Accuracy, Precision, NPV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are sensitive to </a:t>
            </a:r>
            <a:r>
              <a:rPr lang="en-US" altLang="ko-KR" u="sng" dirty="0" smtClean="0">
                <a:solidFill>
                  <a:srgbClr val="0000FF"/>
                </a:solidFill>
              </a:rPr>
              <a:t>imbalanced data</a:t>
            </a:r>
            <a:endParaRPr lang="ko-KR" altLang="en-US" u="sng" dirty="0">
              <a:solidFill>
                <a:srgbClr val="0000FF"/>
              </a:solidFill>
            </a:endParaRPr>
          </a:p>
        </p:txBody>
      </p:sp>
      <p:sp>
        <p:nvSpPr>
          <p:cNvPr id="41" name="직각 삼각형 40"/>
          <p:cNvSpPr/>
          <p:nvPr/>
        </p:nvSpPr>
        <p:spPr>
          <a:xfrm rot="13408585">
            <a:off x="6928014" y="5181605"/>
            <a:ext cx="790832" cy="78259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325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 smtClean="0">
                <a:solidFill>
                  <a:prstClr val="white"/>
                </a:solidFill>
              </a:rPr>
              <a:t>Illustrative Example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xmlns="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</a:t>
              </a:r>
              <a:r>
                <a:rPr lang="en-US" altLang="ko-KR" sz="1200" dirty="0" smtClean="0">
                  <a:solidFill>
                    <a:prstClr val="white"/>
                  </a:solidFill>
                </a:rPr>
                <a:t>6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611158" y="2849614"/>
            <a:ext cx="1371600" cy="901700"/>
          </a:xfrm>
          <a:prstGeom prst="rect">
            <a:avLst/>
          </a:prstGeom>
          <a:solidFill>
            <a:srgbClr val="33B9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78982" y="2849614"/>
            <a:ext cx="13716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11158" y="3745137"/>
            <a:ext cx="13716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78982" y="3745137"/>
            <a:ext cx="1371600" cy="901700"/>
          </a:xfrm>
          <a:prstGeom prst="rect">
            <a:avLst/>
          </a:prstGeom>
          <a:solidFill>
            <a:srgbClr val="33B9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50883" y="2347624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65333" y="2347624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60265" y="5643462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74715" y="5643462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65912" y="3109964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95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65912" y="4005487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95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65912" y="5643462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300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83584" y="1802380"/>
            <a:ext cx="26797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 smtClean="0"/>
              <a:t>True</a:t>
            </a:r>
            <a:endParaRPr lang="ko-KR" altLang="en-US" b="1" i="1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137314" y="4009788"/>
            <a:ext cx="185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 smtClean="0"/>
              <a:t>Predicted</a:t>
            </a:r>
            <a:endParaRPr lang="ko-KR" altLang="en-US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944927" y="3109964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44927" y="4005487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50883" y="311579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80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65333" y="311579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865158" y="4011321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60558" y="40113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70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87978" y="1722738"/>
            <a:ext cx="5016844" cy="4567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TP</a:t>
            </a:r>
            <a:r>
              <a:rPr lang="en-US" altLang="ko-KR" baseline="-25000" dirty="0" smtClean="0"/>
              <a:t>A</a:t>
            </a:r>
            <a:r>
              <a:rPr lang="en-US" altLang="ko-KR" dirty="0" smtClean="0"/>
              <a:t> = 80, TP</a:t>
            </a:r>
            <a:r>
              <a:rPr lang="en-US" altLang="ko-KR" baseline="-25000" dirty="0" smtClean="0"/>
              <a:t>B</a:t>
            </a:r>
            <a:r>
              <a:rPr lang="en-US" altLang="ko-KR" dirty="0" smtClean="0"/>
              <a:t> = 70, TP</a:t>
            </a:r>
            <a:r>
              <a:rPr lang="en-US" altLang="ko-KR" baseline="-25000" dirty="0" smtClean="0"/>
              <a:t>C</a:t>
            </a:r>
            <a:r>
              <a:rPr lang="en-US" altLang="ko-KR" dirty="0" smtClean="0"/>
              <a:t> = 90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FN</a:t>
            </a:r>
            <a:r>
              <a:rPr lang="en-US" altLang="ko-KR" baseline="-25000" dirty="0" smtClean="0"/>
              <a:t>A</a:t>
            </a:r>
            <a:r>
              <a:rPr lang="en-US" altLang="ko-KR" dirty="0" smtClean="0"/>
              <a:t> = E</a:t>
            </a:r>
            <a:r>
              <a:rPr lang="en-US" altLang="ko-KR" baseline="-25000" dirty="0" smtClean="0"/>
              <a:t>AB</a:t>
            </a:r>
            <a:r>
              <a:rPr lang="en-US" altLang="ko-KR" dirty="0" smtClean="0"/>
              <a:t> + E</a:t>
            </a:r>
            <a:r>
              <a:rPr lang="en-US" altLang="ko-KR" baseline="-25000" dirty="0" smtClean="0"/>
              <a:t>AC</a:t>
            </a:r>
            <a:r>
              <a:rPr lang="en-US" altLang="ko-KR" dirty="0" smtClean="0"/>
              <a:t> = 15 + 5 = 20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FN</a:t>
            </a:r>
            <a:r>
              <a:rPr lang="en-US" altLang="ko-KR" baseline="-25000" dirty="0" smtClean="0"/>
              <a:t>B</a:t>
            </a:r>
            <a:r>
              <a:rPr lang="en-US" altLang="ko-KR" dirty="0" smtClean="0"/>
              <a:t> = 15 + 15 = 30, FN</a:t>
            </a:r>
            <a:r>
              <a:rPr lang="en-US" altLang="ko-KR" baseline="-25000" dirty="0" smtClean="0"/>
              <a:t>C</a:t>
            </a:r>
            <a:r>
              <a:rPr lang="en-US" altLang="ko-KR" dirty="0" smtClean="0"/>
              <a:t> = 0 + 10 = 10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FP</a:t>
            </a:r>
            <a:r>
              <a:rPr lang="en-US" altLang="ko-KR" baseline="-25000" dirty="0" smtClean="0"/>
              <a:t>A</a:t>
            </a:r>
            <a:r>
              <a:rPr lang="en-US" altLang="ko-KR" dirty="0" smtClean="0"/>
              <a:t> = E</a:t>
            </a:r>
            <a:r>
              <a:rPr lang="en-US" altLang="ko-KR" baseline="-25000" dirty="0" smtClean="0"/>
              <a:t>BA</a:t>
            </a:r>
            <a:r>
              <a:rPr lang="en-US" altLang="ko-KR" dirty="0" smtClean="0"/>
              <a:t> + E</a:t>
            </a:r>
            <a:r>
              <a:rPr lang="en-US" altLang="ko-KR" baseline="-25000" dirty="0" smtClean="0"/>
              <a:t>CA</a:t>
            </a:r>
            <a:r>
              <a:rPr lang="en-US" altLang="ko-KR" dirty="0" smtClean="0"/>
              <a:t> = 15 + 0 = 15</a:t>
            </a:r>
            <a:r>
              <a:rPr lang="en-US" altLang="ko-KR" baseline="-25000" dirty="0" smtClean="0"/>
              <a:t> 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FP</a:t>
            </a:r>
            <a:r>
              <a:rPr lang="en-US" altLang="ko-KR" baseline="-25000" dirty="0" smtClean="0"/>
              <a:t>B</a:t>
            </a:r>
            <a:r>
              <a:rPr lang="en-US" altLang="ko-KR" dirty="0" smtClean="0"/>
              <a:t> = 25, FP</a:t>
            </a:r>
            <a:r>
              <a:rPr lang="en-US" altLang="ko-KR" baseline="-25000" dirty="0" smtClean="0"/>
              <a:t>C</a:t>
            </a:r>
            <a:r>
              <a:rPr lang="en-US" altLang="ko-KR" dirty="0" smtClean="0"/>
              <a:t> = 20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TN</a:t>
            </a:r>
            <a:r>
              <a:rPr lang="en-US" altLang="ko-KR" baseline="-25000" dirty="0" smtClean="0"/>
              <a:t>A</a:t>
            </a:r>
            <a:r>
              <a:rPr lang="en-US" altLang="ko-KR" dirty="0" smtClean="0"/>
              <a:t> = 70 + 10 + 15 + 90 = 185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TN</a:t>
            </a:r>
            <a:r>
              <a:rPr lang="en-US" altLang="ko-KR" baseline="-25000" dirty="0" smtClean="0"/>
              <a:t>B</a:t>
            </a:r>
            <a:r>
              <a:rPr lang="en-US" altLang="ko-KR" dirty="0" smtClean="0"/>
              <a:t> = 80 + 0 + 5 + 90 = 175, TN</a:t>
            </a:r>
            <a:r>
              <a:rPr lang="en-US" altLang="ko-KR" baseline="-25000" dirty="0" smtClean="0"/>
              <a:t>C</a:t>
            </a:r>
            <a:r>
              <a:rPr lang="en-US" altLang="ko-KR" dirty="0" smtClean="0"/>
              <a:t> = 180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Acc = (TP</a:t>
            </a:r>
            <a:r>
              <a:rPr lang="en-US" altLang="ko-KR" baseline="-25000" dirty="0" smtClean="0"/>
              <a:t>A</a:t>
            </a:r>
            <a:r>
              <a:rPr lang="en-US" altLang="ko-KR" dirty="0" smtClean="0"/>
              <a:t>+TP</a:t>
            </a:r>
            <a:r>
              <a:rPr lang="en-US" altLang="ko-KR" baseline="-25000" dirty="0" smtClean="0"/>
              <a:t>B</a:t>
            </a:r>
            <a:r>
              <a:rPr lang="en-US" altLang="ko-KR" dirty="0" smtClean="0"/>
              <a:t>+TP</a:t>
            </a:r>
            <a:r>
              <a:rPr lang="en-US" altLang="ko-KR" baseline="-25000" dirty="0" smtClean="0"/>
              <a:t>C</a:t>
            </a:r>
            <a:r>
              <a:rPr lang="en-US" altLang="ko-KR" dirty="0" smtClean="0"/>
              <a:t>) / 300 = 240/300 = 0.8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TPR</a:t>
            </a:r>
            <a:r>
              <a:rPr lang="en-US" altLang="ko-KR" baseline="-25000" dirty="0" smtClean="0"/>
              <a:t>A</a:t>
            </a:r>
            <a:r>
              <a:rPr lang="en-US" altLang="ko-KR" dirty="0" smtClean="0"/>
              <a:t> (Recall of Class A) = TP</a:t>
            </a:r>
            <a:r>
              <a:rPr lang="en-US" altLang="ko-KR" baseline="-25000" dirty="0" smtClean="0"/>
              <a:t>A</a:t>
            </a:r>
            <a:r>
              <a:rPr lang="en-US" altLang="ko-KR" dirty="0" smtClean="0"/>
              <a:t>/(TP</a:t>
            </a:r>
            <a:r>
              <a:rPr lang="en-US" altLang="ko-KR" baseline="-25000" dirty="0" smtClean="0"/>
              <a:t>A</a:t>
            </a:r>
            <a:r>
              <a:rPr lang="en-US" altLang="ko-KR" dirty="0" smtClean="0"/>
              <a:t>+FN</a:t>
            </a:r>
            <a:r>
              <a:rPr lang="en-US" altLang="ko-KR" baseline="-25000" dirty="0" smtClean="0"/>
              <a:t>A</a:t>
            </a:r>
            <a:r>
              <a:rPr lang="en-US" altLang="ko-KR" dirty="0" smtClean="0"/>
              <a:t>)                                 </a:t>
            </a:r>
          </a:p>
          <a:p>
            <a:r>
              <a:rPr lang="en-US" altLang="ko-KR" dirty="0" smtClean="0"/>
              <a:t>       = 80/100 = 0.8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TPR</a:t>
            </a:r>
            <a:r>
              <a:rPr lang="en-US" altLang="ko-KR" baseline="-25000" dirty="0" smtClean="0"/>
              <a:t>B</a:t>
            </a:r>
            <a:r>
              <a:rPr lang="en-US" altLang="ko-KR" dirty="0" smtClean="0"/>
              <a:t> = 70/100 = 0.7, TPR</a:t>
            </a:r>
            <a:r>
              <a:rPr lang="en-US" altLang="ko-KR" baseline="-25000" dirty="0" smtClean="0"/>
              <a:t>C</a:t>
            </a:r>
            <a:r>
              <a:rPr lang="en-US" altLang="ko-KR" dirty="0" smtClean="0"/>
              <a:t> = 90/100 = 0.9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TNR</a:t>
            </a:r>
            <a:r>
              <a:rPr lang="en-US" altLang="ko-KR" baseline="-25000" dirty="0" smtClean="0"/>
              <a:t>A</a:t>
            </a:r>
            <a:r>
              <a:rPr lang="en-US" altLang="ko-KR" dirty="0" smtClean="0"/>
              <a:t> (Specificity of Class A) = TN</a:t>
            </a:r>
            <a:r>
              <a:rPr lang="en-US" altLang="ko-KR" baseline="-25000" dirty="0" smtClean="0"/>
              <a:t>A </a:t>
            </a:r>
            <a:r>
              <a:rPr lang="en-US" altLang="ko-KR" dirty="0" smtClean="0"/>
              <a:t>/(FP</a:t>
            </a:r>
            <a:r>
              <a:rPr lang="en-US" altLang="ko-KR" baseline="-25000" dirty="0" smtClean="0"/>
              <a:t>A</a:t>
            </a:r>
            <a:r>
              <a:rPr lang="en-US" altLang="ko-KR" dirty="0" smtClean="0"/>
              <a:t>+ TN</a:t>
            </a:r>
            <a:r>
              <a:rPr lang="en-US" altLang="ko-KR" baseline="-25000" dirty="0" smtClean="0"/>
              <a:t>A</a:t>
            </a:r>
            <a:r>
              <a:rPr lang="en-US" altLang="ko-KR" dirty="0" smtClean="0"/>
              <a:t>) = 185/200 </a:t>
            </a:r>
            <a:r>
              <a:rPr lang="ko-KR" altLang="en-US" dirty="0" smtClean="0"/>
              <a:t>≈ </a:t>
            </a:r>
            <a:r>
              <a:rPr lang="en-US" altLang="ko-KR" dirty="0" smtClean="0"/>
              <a:t>0.93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TNR</a:t>
            </a:r>
            <a:r>
              <a:rPr lang="en-US" altLang="ko-KR" baseline="-25000" dirty="0" smtClean="0"/>
              <a:t>B</a:t>
            </a:r>
            <a:r>
              <a:rPr lang="en-US" altLang="ko-KR" dirty="0" smtClean="0"/>
              <a:t> = TN</a:t>
            </a:r>
            <a:r>
              <a:rPr lang="en-US" altLang="ko-KR" baseline="-25000" dirty="0" smtClean="0"/>
              <a:t>B </a:t>
            </a:r>
            <a:r>
              <a:rPr lang="en-US" altLang="ko-KR" dirty="0" smtClean="0"/>
              <a:t>/(FP</a:t>
            </a:r>
            <a:r>
              <a:rPr lang="en-US" altLang="ko-KR" baseline="-25000" dirty="0" smtClean="0"/>
              <a:t>B</a:t>
            </a:r>
            <a:r>
              <a:rPr lang="en-US" altLang="ko-KR" dirty="0" smtClean="0"/>
              <a:t>+TN</a:t>
            </a:r>
            <a:r>
              <a:rPr lang="en-US" altLang="ko-KR" baseline="-25000" dirty="0" smtClean="0"/>
              <a:t>B</a:t>
            </a:r>
            <a:r>
              <a:rPr lang="en-US" altLang="ko-KR" dirty="0" smtClean="0"/>
              <a:t>) </a:t>
            </a:r>
            <a:r>
              <a:rPr lang="ko-KR" altLang="en-US" dirty="0" smtClean="0"/>
              <a:t>≈</a:t>
            </a:r>
            <a:r>
              <a:rPr lang="en-US" altLang="ko-KR" dirty="0" smtClean="0"/>
              <a:t> 0.88, TNR</a:t>
            </a:r>
            <a:r>
              <a:rPr lang="en-US" altLang="ko-KR" baseline="-25000" dirty="0" smtClean="0"/>
              <a:t>C</a:t>
            </a:r>
            <a:r>
              <a:rPr lang="en-US" altLang="ko-KR" dirty="0" smtClean="0"/>
              <a:t> = 0.9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PPV (Precision), NPV</a:t>
            </a:r>
            <a:r>
              <a:rPr lang="ko-KR" altLang="en-US" dirty="0" smtClean="0"/>
              <a:t>등도 같은 방식으로 계산할 수 있음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82470" y="1736135"/>
            <a:ext cx="6007786" cy="4590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350606" y="2849614"/>
            <a:ext cx="13716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350606" y="3745137"/>
            <a:ext cx="13716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636957" y="311579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532182" y="40113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615274" y="4647195"/>
            <a:ext cx="1366823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983098" y="4647195"/>
            <a:ext cx="136648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670028" y="4907545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110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44927" y="4907545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869274" y="4913379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164674" y="4913379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4346484" y="4647195"/>
            <a:ext cx="1378814" cy="901700"/>
          </a:xfrm>
          <a:prstGeom prst="rect">
            <a:avLst/>
          </a:prstGeom>
          <a:solidFill>
            <a:srgbClr val="33B9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536298" y="4913379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90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74004" y="2347624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641051" y="5643462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76649" y="996778"/>
            <a:ext cx="5997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Multi-classification Example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28325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 smtClean="0">
                <a:solidFill>
                  <a:prstClr val="white"/>
                </a:solidFill>
              </a:rPr>
              <a:t>ROC Curve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xmlns="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</a:t>
              </a:r>
              <a:r>
                <a:rPr lang="en-US" altLang="ko-KR" sz="1200" dirty="0" smtClean="0">
                  <a:solidFill>
                    <a:prstClr val="white"/>
                  </a:solidFill>
                </a:rPr>
                <a:t>7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654800" y="1240120"/>
            <a:ext cx="5150022" cy="18248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분류모델의 성능평가에 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특히 </a:t>
            </a:r>
            <a:r>
              <a:rPr lang="ko-KR" altLang="en-US" dirty="0" smtClean="0"/>
              <a:t>진단 등 의료분야에서 널리 쓰임</a:t>
            </a:r>
            <a:r>
              <a:rPr lang="en-US" altLang="ko-K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TPR(y</a:t>
            </a:r>
            <a:r>
              <a:rPr lang="ko-KR" altLang="en-US" dirty="0" smtClean="0"/>
              <a:t>축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FPR(x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plotting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TPR = Recall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FPR = 1 – Specificity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Benefit(TP)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Cost(FP)</a:t>
            </a:r>
            <a:r>
              <a:rPr lang="ko-KR" altLang="en-US" dirty="0" smtClean="0"/>
              <a:t>간의 </a:t>
            </a:r>
            <a:r>
              <a:rPr lang="en-US" altLang="ko-KR" dirty="0" smtClean="0"/>
              <a:t>Balancing</a:t>
            </a:r>
            <a:r>
              <a:rPr lang="ko-KR" altLang="en-US" dirty="0" smtClean="0"/>
              <a:t>에도 활용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82470" y="1253516"/>
            <a:ext cx="6007786" cy="4867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 descr="roc-curv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1354648"/>
            <a:ext cx="5672667" cy="440901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 rot="16200000">
            <a:off x="651168" y="3826193"/>
            <a:ext cx="16948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True Positive Rate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2818636" y="5333260"/>
            <a:ext cx="16948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False Positive Rate</a:t>
            </a:r>
            <a:endParaRPr lang="ko-KR" altLang="en-US" sz="1400" dirty="0"/>
          </a:p>
        </p:txBody>
      </p:sp>
      <p:pic>
        <p:nvPicPr>
          <p:cNvPr id="58" name="그림 57" descr="ROC커브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3064934"/>
            <a:ext cx="4968723" cy="30935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25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43F6FA-2DDF-4BB8-94F8-48EE116C97C4}"/>
              </a:ext>
            </a:extLst>
          </p:cNvPr>
          <p:cNvSpPr/>
          <p:nvPr/>
        </p:nvSpPr>
        <p:spPr>
          <a:xfrm>
            <a:off x="272141" y="238149"/>
            <a:ext cx="11647715" cy="493486"/>
          </a:xfrm>
          <a:prstGeom prst="rect">
            <a:avLst/>
          </a:prstGeom>
          <a:solidFill>
            <a:srgbClr val="615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 smtClean="0">
                <a:solidFill>
                  <a:prstClr val="white"/>
                </a:solidFill>
              </a:rPr>
              <a:t>ROC Curve</a:t>
            </a:r>
            <a:endParaRPr lang="en-US" altLang="ko-KR" b="1" kern="0" dirty="0">
              <a:solidFill>
                <a:prstClr val="white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xmlns="" id="{DF8B2742-EA66-469C-AA57-C2C672118132}"/>
              </a:ext>
            </a:extLst>
          </p:cNvPr>
          <p:cNvSpPr/>
          <p:nvPr/>
        </p:nvSpPr>
        <p:spPr>
          <a:xfrm>
            <a:off x="-1" y="-30366"/>
            <a:ext cx="12191999" cy="6888365"/>
          </a:xfrm>
          <a:prstGeom prst="frame">
            <a:avLst>
              <a:gd name="adj1" fmla="val 4072"/>
            </a:avLst>
          </a:prstGeom>
          <a:solidFill>
            <a:srgbClr val="ADB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2143" y="238149"/>
            <a:ext cx="1551214" cy="493486"/>
            <a:chOff x="272143" y="238149"/>
            <a:chExt cx="1551214" cy="4934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DF62D2A-06AD-4B9F-8188-42D7AF18F5AE}"/>
                </a:ext>
              </a:extLst>
            </p:cNvPr>
            <p:cNvSpPr/>
            <p:nvPr/>
          </p:nvSpPr>
          <p:spPr>
            <a:xfrm>
              <a:off x="272143" y="238149"/>
              <a:ext cx="1551214" cy="493486"/>
            </a:xfrm>
            <a:prstGeom prst="rect">
              <a:avLst/>
            </a:prstGeom>
            <a:solidFill>
              <a:srgbClr val="524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Page. </a:t>
              </a:r>
              <a:r>
                <a:rPr lang="en-US" altLang="ko-KR" sz="1200" dirty="0" smtClean="0">
                  <a:solidFill>
                    <a:prstClr val="white"/>
                  </a:solidFill>
                </a:rPr>
                <a:t>8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432801" y="395721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32801" y="460950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32801" y="52617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32801" y="591409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그림 15" descr="ROC-da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60" y="847722"/>
            <a:ext cx="10492906" cy="54707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959178" y="5453449"/>
            <a:ext cx="733168" cy="197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959178" y="4201298"/>
            <a:ext cx="733168" cy="197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59178" y="3575222"/>
            <a:ext cx="733168" cy="197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67416" y="2949147"/>
            <a:ext cx="733168" cy="197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75654" y="1927655"/>
            <a:ext cx="733168" cy="197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975654" y="1499288"/>
            <a:ext cx="733168" cy="197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325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891</Words>
  <Application>Microsoft Office PowerPoint</Application>
  <PresentationFormat>사용자 지정</PresentationFormat>
  <Paragraphs>158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hanzo hatori</cp:lastModifiedBy>
  <cp:revision>118</cp:revision>
  <dcterms:created xsi:type="dcterms:W3CDTF">2019-07-29T15:53:07Z</dcterms:created>
  <dcterms:modified xsi:type="dcterms:W3CDTF">2019-08-04T15:11:16Z</dcterms:modified>
</cp:coreProperties>
</file>