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377" r:id="rId3"/>
    <p:sldId id="355" r:id="rId4"/>
    <p:sldId id="376" r:id="rId5"/>
    <p:sldId id="375" r:id="rId6"/>
    <p:sldId id="374" r:id="rId7"/>
    <p:sldId id="373" r:id="rId8"/>
    <p:sldId id="284" r:id="rId9"/>
    <p:sldId id="372" r:id="rId10"/>
    <p:sldId id="371" r:id="rId11"/>
    <p:sldId id="370" r:id="rId12"/>
    <p:sldId id="369" r:id="rId13"/>
    <p:sldId id="367" r:id="rId14"/>
    <p:sldId id="378" r:id="rId15"/>
    <p:sldId id="368" r:id="rId16"/>
    <p:sldId id="395" r:id="rId17"/>
    <p:sldId id="392" r:id="rId18"/>
    <p:sldId id="393" r:id="rId19"/>
    <p:sldId id="353" r:id="rId20"/>
  </p:sldIdLst>
  <p:sldSz cx="12192000" cy="6858000"/>
  <p:notesSz cx="6858000" cy="9144000"/>
  <p:defaultTextStyle>
    <a:defPPr>
      <a:defRPr lang="id-ID"/>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9pPr>
  </p:defaultTextStyle>
  <p:extLst>
    <p:ext uri="{EFAFB233-063F-42B5-8137-9DF3F51BA10A}">
      <p15:sldGuideLst xmlns:p15="http://schemas.microsoft.com/office/powerpoint/2012/main">
        <p15:guide id="1" orient="horz" pos="2148">
          <p15:clr>
            <a:srgbClr val="A4A3A4"/>
          </p15:clr>
        </p15:guide>
        <p15:guide id="2" pos="3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54ECA"/>
    <a:srgbClr val="A568D2"/>
    <a:srgbClr val="FB5331"/>
    <a:srgbClr val="EA2D00"/>
    <a:srgbClr val="7131A1"/>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p:restoredTop sz="94434"/>
  </p:normalViewPr>
  <p:slideViewPr>
    <p:cSldViewPr snapToGrid="0" showGuides="1">
      <p:cViewPr varScale="1">
        <p:scale>
          <a:sx n="64" d="100"/>
          <a:sy n="64" d="100"/>
        </p:scale>
        <p:origin x="642" y="60"/>
      </p:cViewPr>
      <p:guideLst>
        <p:guide orient="horz" pos="2148"/>
        <p:guide pos="3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id-ID"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id-ID" altLang="zh-C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EAFBAFCD-0A9D-41B8-8A41-81C2CCCA8C04}" type="slidenum">
              <a:rPr kumimoji="0" lang="id-ID"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54616254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44940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10</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92651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11</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836165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12</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416908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13</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4710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a:solidFill>
              <a:srgbClr val="000000">
                <a:alpha val="100000"/>
              </a:srgbClr>
            </a:solidFill>
            <a:miter lim="800000"/>
          </a:ln>
        </p:spPr>
      </p:sp>
      <p:sp>
        <p:nvSpPr>
          <p:cNvPr id="14336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14336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14</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47011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a:solidFill>
              <a:srgbClr val="000000">
                <a:alpha val="100000"/>
              </a:srgbClr>
            </a:solidFill>
            <a:miter lim="800000"/>
          </a:ln>
        </p:spPr>
      </p:sp>
      <p:sp>
        <p:nvSpPr>
          <p:cNvPr id="14336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14336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15</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79987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ln>
            <a:solidFill>
              <a:srgbClr val="000000">
                <a:alpha val="100000"/>
              </a:srgbClr>
            </a:solidFill>
            <a:miter lim="800000"/>
          </a:ln>
        </p:spPr>
      </p:sp>
      <p:sp>
        <p:nvSpPr>
          <p:cNvPr id="206851"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20685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19</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4249613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2</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3625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a:solidFill>
              <a:srgbClr val="000000">
                <a:alpha val="100000"/>
              </a:srgbClr>
            </a:solidFill>
            <a:miter lim="800000"/>
          </a:ln>
        </p:spPr>
      </p:sp>
      <p:sp>
        <p:nvSpPr>
          <p:cNvPr id="19865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19866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3</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15948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4</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356876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5</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071114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6</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91253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7</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87475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8</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2108957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id-ID" altLang="zh-CN" sz="1200" dirty="0">
                <a:ea typeface="宋体" panose="02010600030101010101" pitchFamily="2" charset="-122"/>
              </a:rPr>
              <a:t>9</a:t>
            </a:fld>
            <a:endParaRPr lang="id-ID" altLang="zh-CN" sz="1200" dirty="0">
              <a:ea typeface="宋体" panose="02010600030101010101" pitchFamily="2" charset="-122"/>
            </a:endParaRPr>
          </a:p>
        </p:txBody>
      </p:sp>
    </p:spTree>
    <p:extLst>
      <p:ext uri="{BB962C8B-B14F-4D97-AF65-F5344CB8AC3E}">
        <p14:creationId xmlns:p14="http://schemas.microsoft.com/office/powerpoint/2010/main" val="152282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910ADA5-1E1E-4347-A36D-E56171DF0A75}"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17/11/2017</a:t>
            </a:fld>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en-US" altLang="zh-CN" dirty="0"/>
              <a:t>Click to edit Master title style</a:t>
            </a:r>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910ADA5-1E1E-4347-A36D-E56171DF0A75}"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17/11/2017</a:t>
            </a:fld>
            <a:endParaRPr kumimoji="0" lang="id-ID"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93F82A7-3E71-4559-8155-AAF1EBCF36D6}" type="slidenum">
              <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t>‹#›</a:t>
            </a:fld>
            <a:endParaRPr kumimoji="0" lang="id-ID" altLang="zh-CN"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grpSp>
        <p:nvGrpSpPr>
          <p:cNvPr id="25" name="Group 24"/>
          <p:cNvGrpSpPr/>
          <p:nvPr/>
        </p:nvGrpSpPr>
        <p:grpSpPr>
          <a:xfrm>
            <a:off x="3102928" y="-3646487"/>
            <a:ext cx="5848350" cy="13092112"/>
            <a:chOff x="4484361" y="-4218530"/>
            <a:chExt cx="5847014" cy="13092724"/>
          </a:xfrm>
        </p:grpSpPr>
        <p:sp>
          <p:nvSpPr>
            <p:cNvPr id="22" name="Title 1"/>
            <p:cNvSpPr txBox="1"/>
            <p:nvPr/>
          </p:nvSpPr>
          <p:spPr>
            <a:xfrm>
              <a:off x="4484361" y="-4218530"/>
              <a:ext cx="650212" cy="12557284"/>
            </a:xfrm>
            <a:prstGeom prst="rect">
              <a:avLst/>
            </a:prstGeom>
          </p:spPr>
          <p:txBody>
            <a:bodyPr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id-ID" sz="90000" b="1" i="0" u="none" strike="noStrike" kern="1200" cap="none" spc="0" normalizeH="0" baseline="0" noProof="0" dirty="0" smtClean="0">
                  <a:ln>
                    <a:noFill/>
                  </a:ln>
                  <a:solidFill>
                    <a:schemeClr val="accent1">
                      <a:alpha val="5000"/>
                    </a:schemeClr>
                  </a:solidFill>
                  <a:effectLst/>
                  <a:uLnTx/>
                  <a:uFillTx/>
                  <a:latin typeface="Diavlo Bold" pitchFamily="50" charset="0"/>
                  <a:ea typeface="+mj-ea"/>
                  <a:cs typeface="Arial" panose="020B0604020202020204" pitchFamily="34" charset="0"/>
                </a:rPr>
                <a:t>u</a:t>
              </a:r>
              <a:endParaRPr kumimoji="0" lang="en-US" sz="90000" b="1" i="0" u="none" strike="noStrike" kern="1200" cap="none" spc="0" normalizeH="0" baseline="0" noProof="0" dirty="0">
                <a:ln>
                  <a:noFill/>
                </a:ln>
                <a:solidFill>
                  <a:schemeClr val="accent1">
                    <a:alpha val="5000"/>
                  </a:schemeClr>
                </a:solidFill>
                <a:effectLst/>
                <a:uLnTx/>
                <a:uFillTx/>
                <a:latin typeface="Diavlo Bold" pitchFamily="50" charset="0"/>
                <a:ea typeface="+mj-ea"/>
                <a:cs typeface="Arial" panose="020B0604020202020204" pitchFamily="34" charset="0"/>
              </a:endParaRPr>
            </a:p>
          </p:txBody>
        </p:sp>
        <p:sp>
          <p:nvSpPr>
            <p:cNvPr id="23" name="Title 1"/>
            <p:cNvSpPr txBox="1"/>
            <p:nvPr/>
          </p:nvSpPr>
          <p:spPr>
            <a:xfrm>
              <a:off x="9793614" y="-3683090"/>
              <a:ext cx="537761" cy="12557284"/>
            </a:xfrm>
            <a:prstGeom prst="rect">
              <a:avLst/>
            </a:prstGeom>
          </p:spPr>
          <p:txBody>
            <a:bodyPr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id-ID" sz="90000" b="1" i="0" u="none" strike="noStrike" kern="1200" cap="none" spc="0" normalizeH="0" baseline="0" noProof="0" dirty="0">
                  <a:ln>
                    <a:noFill/>
                  </a:ln>
                  <a:solidFill>
                    <a:schemeClr val="bg1">
                      <a:lumMod val="50000"/>
                      <a:alpha val="5000"/>
                    </a:schemeClr>
                  </a:solidFill>
                  <a:effectLst/>
                  <a:uLnTx/>
                  <a:uFillTx/>
                  <a:latin typeface="Diavlo Bold" pitchFamily="50" charset="0"/>
                  <a:ea typeface="+mj-ea"/>
                  <a:cs typeface="Arial" panose="020B0604020202020204" pitchFamily="34" charset="0"/>
                </a:rPr>
                <a:t>n</a:t>
              </a:r>
              <a:endParaRPr kumimoji="0" lang="en-US" sz="90000" b="1" i="0" u="none" strike="noStrike" kern="1200" cap="none" spc="0" normalizeH="0" baseline="0" noProof="0" dirty="0">
                <a:ln>
                  <a:noFill/>
                </a:ln>
                <a:solidFill>
                  <a:schemeClr val="bg1">
                    <a:lumMod val="50000"/>
                    <a:alpha val="5000"/>
                  </a:schemeClr>
                </a:solidFill>
                <a:effectLst/>
                <a:uLnTx/>
                <a:uFillTx/>
                <a:latin typeface="Diavlo Bold" pitchFamily="50" charset="0"/>
                <a:ea typeface="+mj-ea"/>
                <a:cs typeface="Arial" panose="020B0604020202020204" pitchFamily="34" charset="0"/>
              </a:endParaRPr>
            </a:p>
          </p:txBody>
        </p:sp>
      </p:grpSp>
      <p:sp>
        <p:nvSpPr>
          <p:cNvPr id="4" name="Title 1"/>
          <p:cNvSpPr>
            <a:spLocks noGrp="1"/>
          </p:cNvSpPr>
          <p:nvPr>
            <p:ph type="ctrTitle"/>
          </p:nvPr>
        </p:nvSpPr>
        <p:spPr>
          <a:xfrm>
            <a:off x="4288155" y="2870835"/>
            <a:ext cx="3615690" cy="718820"/>
          </a:xfrm>
        </p:spPr>
        <p:txBody>
          <a:bodyPr vert="horz" wrap="square" lIns="91440" tIns="45720" rIns="91440" bIns="45720" anchor="b">
            <a:spAutoFit/>
          </a:bodyPr>
          <a:lstStyle/>
          <a:p>
            <a:pPr eaLnBrk="1" hangingPunct="1"/>
            <a:r>
              <a:rPr lang="zh-CN" altLang="id-ID" sz="4500" kern="1200" dirty="0">
                <a:solidFill>
                  <a:srgbClr val="F2F2F2"/>
                </a:solidFill>
                <a:latin typeface="Diavlo Bold" pitchFamily="50" charset="0"/>
                <a:ea typeface="宋体" panose="02010600030101010101" pitchFamily="2" charset="-122"/>
                <a:cs typeface="+mj-cs"/>
              </a:rPr>
              <a:t>校园互借平台</a:t>
            </a:r>
          </a:p>
        </p:txBody>
      </p:sp>
      <p:sp>
        <p:nvSpPr>
          <p:cNvPr id="5" name="Subtitle 2"/>
          <p:cNvSpPr>
            <a:spLocks noGrp="1"/>
          </p:cNvSpPr>
          <p:nvPr>
            <p:ph type="subTitle" idx="1"/>
          </p:nvPr>
        </p:nvSpPr>
        <p:spPr>
          <a:xfrm>
            <a:off x="3452813" y="3509963"/>
            <a:ext cx="5283200" cy="363220"/>
          </a:xfrm>
        </p:spPr>
        <p:txBody>
          <a:bodyPr vert="horz" wrap="square" lIns="91440" tIns="45720" rIns="91440" bIns="45720" numCol="1" rtlCol="0" anchor="t" anchorCtr="0" compatLnSpc="1">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800" b="0" i="0" u="none" strike="noStrike" kern="1200" cap="none" spc="0" normalizeH="0" baseline="0" noProof="0" dirty="0">
                <a:ln>
                  <a:noFill/>
                </a:ln>
                <a:solidFill>
                  <a:schemeClr val="bg1">
                    <a:lumMod val="65000"/>
                  </a:schemeClr>
                </a:solidFill>
                <a:effectLst/>
                <a:uLnTx/>
                <a:uFillTx/>
                <a:latin typeface="+mj-lt"/>
                <a:ea typeface="+mn-ea"/>
                <a:cs typeface="+mn-cs"/>
              </a:rPr>
              <a:t>Xiao Yuan Hu Jie Ping Tai</a:t>
            </a:r>
          </a:p>
        </p:txBody>
      </p:sp>
      <p:sp>
        <p:nvSpPr>
          <p:cNvPr id="9" name="Oval 8"/>
          <p:cNvSpPr>
            <a:spLocks noChangeAspect="1"/>
          </p:cNvSpPr>
          <p:nvPr/>
        </p:nvSpPr>
        <p:spPr>
          <a:xfrm>
            <a:off x="5502275" y="4208463"/>
            <a:ext cx="144463" cy="144463"/>
          </a:xfrm>
          <a:prstGeom prst="ellipse">
            <a:avLst/>
          </a:prstGeom>
          <a:solidFill>
            <a:srgbClr val="0070C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0" name="Oval 9"/>
          <p:cNvSpPr>
            <a:spLocks noChangeAspect="1"/>
          </p:cNvSpPr>
          <p:nvPr/>
        </p:nvSpPr>
        <p:spPr>
          <a:xfrm>
            <a:off x="5672138" y="4208463"/>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1" name="Oval 10"/>
          <p:cNvSpPr>
            <a:spLocks noChangeAspect="1"/>
          </p:cNvSpPr>
          <p:nvPr/>
        </p:nvSpPr>
        <p:spPr>
          <a:xfrm>
            <a:off x="5830888" y="4208463"/>
            <a:ext cx="142875" cy="144463"/>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2" name="Oval 11"/>
          <p:cNvSpPr>
            <a:spLocks noChangeAspect="1"/>
          </p:cNvSpPr>
          <p:nvPr/>
        </p:nvSpPr>
        <p:spPr>
          <a:xfrm>
            <a:off x="6008688" y="4208463"/>
            <a:ext cx="142875" cy="144463"/>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3" name="Oval 12"/>
          <p:cNvSpPr>
            <a:spLocks noChangeAspect="1"/>
          </p:cNvSpPr>
          <p:nvPr/>
        </p:nvSpPr>
        <p:spPr>
          <a:xfrm>
            <a:off x="6176963" y="4208463"/>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4" name="Oval 13"/>
          <p:cNvSpPr>
            <a:spLocks noChangeAspect="1"/>
          </p:cNvSpPr>
          <p:nvPr/>
        </p:nvSpPr>
        <p:spPr>
          <a:xfrm>
            <a:off x="6345238" y="4208463"/>
            <a:ext cx="144463" cy="144463"/>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15" name="Oval 14"/>
          <p:cNvSpPr>
            <a:spLocks noChangeAspect="1"/>
          </p:cNvSpPr>
          <p:nvPr/>
        </p:nvSpPr>
        <p:spPr>
          <a:xfrm>
            <a:off x="6513513" y="4208463"/>
            <a:ext cx="144463" cy="144463"/>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2)">
                                      <p:cBhvr>
                                        <p:cTn id="7" dur="2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par>
                                <p:cTn id="14" presetID="42" presetClass="entr" presetSubtype="0" fill="hold" grpId="0" nodeType="withEffect">
                                  <p:stCondLst>
                                    <p:cond delay="10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5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5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30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35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400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9" grpId="0" animBg="1"/>
      <p:bldP spid="10" grpId="0" animBg="1"/>
      <p:bldP spid="11" grpId="0" animBg="1"/>
      <p:bldP spid="12" grpId="0" animBg="1"/>
      <p:bldP spid="13"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10</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3"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26" name="Content Placeholder 2"/>
          <p:cNvSpPr txBox="1"/>
          <p:nvPr/>
        </p:nvSpPr>
        <p:spPr>
          <a:xfrm>
            <a:off x="1428750" y="1223328"/>
            <a:ext cx="3246438"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2400" b="1" dirty="0">
                <a:solidFill>
                  <a:srgbClr val="FF0000"/>
                </a:solidFill>
                <a:ea typeface="Roboto" pitchFamily="2" charset="0"/>
              </a:rPr>
              <a:t>实验研究</a:t>
            </a:r>
          </a:p>
          <a:p>
            <a:pPr marL="0" lvl="0" indent="0" algn="r"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a:t>
            </a:r>
            <a:r>
              <a:rPr lang="en-US" sz="2000" dirty="0">
                <a:solidFill>
                  <a:srgbClr val="BFBFBF"/>
                </a:solidFill>
              </a:rPr>
              <a:t>7</a:t>
            </a:r>
            <a:r>
              <a:rPr altLang="zh-CN" sz="2000" dirty="0">
                <a:solidFill>
                  <a:srgbClr val="BFBFBF"/>
                </a:solidFill>
              </a:rPr>
              <a:t>.4</a:t>
            </a:r>
          </a:p>
          <a:p>
            <a:pPr marL="0" lvl="0" indent="0" algn="r" defTabSz="457200" eaLnBrk="1" hangingPunct="1">
              <a:lnSpc>
                <a:spcPct val="100000"/>
              </a:lnSpc>
              <a:spcBef>
                <a:spcPct val="20000"/>
              </a:spcBef>
              <a:spcAft>
                <a:spcPts val="600"/>
              </a:spcAft>
              <a:buClr>
                <a:srgbClr val="2E75B6"/>
              </a:buClr>
              <a:buSzPct val="145000"/>
              <a:buNone/>
            </a:pPr>
            <a:r>
              <a:rPr lang="en-US" altLang="zh-CN" sz="2000" dirty="0">
                <a:solidFill>
                  <a:schemeClr val="bg1">
                    <a:lumMod val="95000"/>
                  </a:schemeClr>
                </a:solidFill>
                <a:ea typeface="宋体" panose="02010600030101010101" pitchFamily="2" charset="-122"/>
              </a:rPr>
              <a:t>技术的深入学习和掌握 </a:t>
            </a:r>
            <a:endParaRPr lang="id-ID" altLang="zh-CN" sz="2000" dirty="0">
              <a:solidFill>
                <a:schemeClr val="bg1">
                  <a:lumMod val="95000"/>
                </a:schemeClr>
              </a:solidFill>
              <a:ea typeface="Roboto" pitchFamily="2" charset="0"/>
            </a:endParaRPr>
          </a:p>
        </p:txBody>
      </p:sp>
      <p:sp>
        <p:nvSpPr>
          <p:cNvPr id="27" name="Content Placeholder 2"/>
          <p:cNvSpPr txBox="1"/>
          <p:nvPr/>
        </p:nvSpPr>
        <p:spPr>
          <a:xfrm>
            <a:off x="7688263" y="2963863"/>
            <a:ext cx="3244850"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2400" b="1" dirty="0">
                <a:solidFill>
                  <a:srgbClr val="7030A0"/>
                </a:solidFill>
                <a:ea typeface="Roboto" pitchFamily="2" charset="0"/>
              </a:rPr>
              <a:t>研制开发</a:t>
            </a:r>
          </a:p>
          <a:p>
            <a:pPr marL="0" lvl="0" indent="0"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a:t>
            </a:r>
            <a:r>
              <a:rPr lang="en-US" sz="2000" dirty="0">
                <a:solidFill>
                  <a:srgbClr val="BFBFBF"/>
                </a:solidFill>
              </a:rPr>
              <a:t>7</a:t>
            </a:r>
            <a:r>
              <a:rPr altLang="zh-CN" sz="2000" dirty="0">
                <a:solidFill>
                  <a:srgbClr val="BFBFBF"/>
                </a:solidFill>
              </a:rPr>
              <a:t>.5   </a:t>
            </a:r>
            <a:r>
              <a:rPr altLang="zh-CN" sz="2000" dirty="0">
                <a:solidFill>
                  <a:schemeClr val="bg1">
                    <a:lumMod val="95000"/>
                  </a:schemeClr>
                </a:solidFill>
              </a:rPr>
              <a:t>代码的编写</a:t>
            </a:r>
          </a:p>
          <a:p>
            <a:pPr marL="0" lvl="0" indent="0"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a:t>
            </a:r>
            <a:r>
              <a:rPr lang="en-US" sz="2000" dirty="0">
                <a:solidFill>
                  <a:srgbClr val="BFBFBF"/>
                </a:solidFill>
              </a:rPr>
              <a:t>7.</a:t>
            </a:r>
            <a:r>
              <a:rPr altLang="zh-CN" sz="2000" dirty="0">
                <a:solidFill>
                  <a:srgbClr val="BFBFBF"/>
                </a:solidFill>
              </a:rPr>
              <a:t>4-201</a:t>
            </a:r>
            <a:r>
              <a:rPr lang="en-US" sz="2000" dirty="0">
                <a:solidFill>
                  <a:srgbClr val="BFBFBF"/>
                </a:solidFill>
              </a:rPr>
              <a:t>7</a:t>
            </a:r>
            <a:r>
              <a:rPr altLang="zh-CN" sz="2000" dirty="0">
                <a:solidFill>
                  <a:srgbClr val="BFBFBF"/>
                </a:solidFill>
              </a:rPr>
              <a:t>.7   </a:t>
            </a:r>
            <a:r>
              <a:rPr altLang="zh-CN" sz="2000" dirty="0">
                <a:solidFill>
                  <a:schemeClr val="bg1">
                    <a:lumMod val="95000"/>
                  </a:schemeClr>
                </a:solidFill>
              </a:rPr>
              <a:t>后期美工</a:t>
            </a:r>
            <a:r>
              <a:rPr lang="zh-CN" sz="2000" dirty="0">
                <a:solidFill>
                  <a:schemeClr val="bg1">
                    <a:lumMod val="95000"/>
                  </a:schemeClr>
                </a:solidFill>
              </a:rPr>
              <a:t>，完成软件UI</a:t>
            </a:r>
          </a:p>
        </p:txBody>
      </p:sp>
      <p:sp>
        <p:nvSpPr>
          <p:cNvPr id="28"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p>
        </p:txBody>
      </p:sp>
      <p:sp>
        <p:nvSpPr>
          <p:cNvPr id="30"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7030A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7030A0"/>
              </a:solidFill>
              <a:effectLst/>
              <a:uLnTx/>
              <a:uFillTx/>
              <a:latin typeface="FontAwesome" pitchFamily="2" charset="0"/>
              <a:ea typeface="+mn-ea"/>
              <a:cs typeface="+mn-cs"/>
            </a:endParaRPr>
          </a:p>
        </p:txBody>
      </p:sp>
      <p:cxnSp>
        <p:nvCxnSpPr>
          <p:cNvPr id="31"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56"/>
          <p:cNvCxnSpPr/>
          <p:nvPr/>
        </p:nvCxnSpPr>
        <p:spPr>
          <a:xfrm>
            <a:off x="6157913" y="3409950"/>
            <a:ext cx="0" cy="1549400"/>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
        <p:nvSpPr>
          <p:cNvPr id="34" name="Rectangle 1"/>
          <p:cNvSpPr/>
          <p:nvPr/>
        </p:nvSpPr>
        <p:spPr>
          <a:xfrm>
            <a:off x="5757863" y="4887913"/>
            <a:ext cx="842962" cy="8302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id-ID" altLang="zh-CN" sz="4800" dirty="0">
                <a:solidFill>
                  <a:schemeClr val="accent1"/>
                </a:solidFill>
                <a:latin typeface="FontAwesome" pitchFamily="2" charset="0"/>
                <a:ea typeface="宋体" panose="02010600030101010101" pitchFamily="2" charset="-122"/>
              </a:rPr>
              <a:t></a:t>
            </a:r>
            <a:endParaRPr lang="id-ID" altLang="zh-CN" sz="4800" dirty="0">
              <a:solidFill>
                <a:schemeClr val="accent1"/>
              </a:solidFill>
              <a:ea typeface="宋体" panose="02010600030101010101" pitchFamily="2" charset="-122"/>
            </a:endParaRPr>
          </a:p>
        </p:txBody>
      </p:sp>
      <p:cxnSp>
        <p:nvCxnSpPr>
          <p:cNvPr id="35" name="Straight Connector 57"/>
          <p:cNvCxnSpPr/>
          <p:nvPr/>
        </p:nvCxnSpPr>
        <p:spPr>
          <a:xfrm>
            <a:off x="4738688" y="523716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sp>
        <p:nvSpPr>
          <p:cNvPr id="37" name="Content Placeholder 2"/>
          <p:cNvSpPr txBox="1"/>
          <p:nvPr/>
        </p:nvSpPr>
        <p:spPr>
          <a:xfrm>
            <a:off x="1428750" y="5054600"/>
            <a:ext cx="3244850" cy="100171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2400" b="1" dirty="0">
                <a:solidFill>
                  <a:schemeClr val="accent1"/>
                </a:solidFill>
                <a:ea typeface="Roboto" pitchFamily="2" charset="0"/>
              </a:rPr>
              <a:t>测试优化</a:t>
            </a:r>
          </a:p>
          <a:p>
            <a:pPr marL="0" lvl="0" indent="0" algn="r"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a:t>
            </a:r>
            <a:r>
              <a:rPr lang="en-US" sz="2000" dirty="0">
                <a:solidFill>
                  <a:srgbClr val="BFBFBF"/>
                </a:solidFill>
              </a:rPr>
              <a:t>7</a:t>
            </a:r>
            <a:r>
              <a:rPr altLang="zh-CN" sz="2000" dirty="0">
                <a:solidFill>
                  <a:srgbClr val="BFBFBF"/>
                </a:solidFill>
              </a:rPr>
              <a:t>.7-201</a:t>
            </a:r>
            <a:r>
              <a:rPr lang="en-US" sz="2000" dirty="0">
                <a:solidFill>
                  <a:srgbClr val="BFBFBF"/>
                </a:solidFill>
              </a:rPr>
              <a:t>7</a:t>
            </a:r>
            <a:r>
              <a:rPr altLang="zh-CN" sz="2000" dirty="0">
                <a:solidFill>
                  <a:srgbClr val="BFBFBF"/>
                </a:solidFill>
              </a:rPr>
              <a:t>.11</a:t>
            </a:r>
          </a:p>
          <a:p>
            <a:pPr marL="0" lvl="0" indent="0" algn="r" defTabSz="457200" eaLnBrk="1" hangingPunct="1">
              <a:lnSpc>
                <a:spcPct val="100000"/>
              </a:lnSpc>
              <a:spcBef>
                <a:spcPct val="20000"/>
              </a:spcBef>
              <a:spcAft>
                <a:spcPts val="600"/>
              </a:spcAft>
              <a:buClr>
                <a:srgbClr val="2E75B6"/>
              </a:buClr>
              <a:buSzPct val="145000"/>
              <a:buNone/>
            </a:pPr>
            <a:r>
              <a:rPr lang="en-US" altLang="zh-CN" sz="2000" dirty="0">
                <a:solidFill>
                  <a:schemeClr val="bg1">
                    <a:lumMod val="95000"/>
                  </a:schemeClr>
                </a:solidFill>
                <a:ea typeface="宋体" panose="02010600030101010101" pitchFamily="2" charset="-122"/>
              </a:rPr>
              <a:t>程序和体验的优化</a:t>
            </a:r>
            <a:r>
              <a:rPr lang="en-US" altLang="zh-CN" sz="2000" dirty="0">
                <a:solidFill>
                  <a:srgbClr val="BFBFBF"/>
                </a:solidFill>
                <a:ea typeface="宋体" panose="02010600030101010101" pitchFamily="2" charset="-122"/>
              </a:rPr>
              <a:t> </a:t>
            </a:r>
            <a:endParaRPr lang="id-ID" altLang="zh-CN" sz="2000" dirty="0">
              <a:solidFill>
                <a:srgbClr val="BFBFBF"/>
              </a:solidFill>
              <a:ea typeface="Roboto" pitchFamily="2" charset="0"/>
            </a:endParaRPr>
          </a:p>
        </p:txBody>
      </p:sp>
      <p:cxnSp>
        <p:nvCxnSpPr>
          <p:cNvPr id="43" name="Straight Connector 59"/>
          <p:cNvCxnSpPr/>
          <p:nvPr/>
        </p:nvCxnSpPr>
        <p:spPr>
          <a:xfrm>
            <a:off x="6151563" y="5689600"/>
            <a:ext cx="0" cy="771525"/>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nodeType="withEffect">
                                  <p:stCondLst>
                                    <p:cond delay="200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1000"/>
                                        <p:tgtEl>
                                          <p:spTgt spid="23"/>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par>
                                <p:cTn id="26" presetID="22" presetClass="entr" presetSubtype="2" fill="hold" nodeType="withEffect">
                                  <p:stCondLst>
                                    <p:cond delay="350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26"/>
                                        </p:tgtEl>
                                        <p:attrNameLst>
                                          <p:attrName>style.visibility</p:attrName>
                                        </p:attrNameLst>
                                      </p:cBhvr>
                                      <p:to>
                                        <p:strVal val="visible"/>
                                      </p:to>
                                    </p:set>
                                    <p:animEffect transition="in" filter="wipe(right)">
                                      <p:cBhvr>
                                        <p:cTn id="31" dur="1000"/>
                                        <p:tgtEl>
                                          <p:spTgt spid="26"/>
                                        </p:tgtEl>
                                      </p:cBhvr>
                                    </p:animEffect>
                                  </p:childTnLst>
                                </p:cTn>
                              </p:par>
                              <p:par>
                                <p:cTn id="32" presetID="22" presetClass="entr" presetSubtype="1" fill="hold" nodeType="withEffect">
                                  <p:stCondLst>
                                    <p:cond delay="500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1000"/>
                                        <p:tgtEl>
                                          <p:spTgt spid="31"/>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22" presetClass="entr" presetSubtype="8" fill="hold" nodeType="withEffect">
                                  <p:stCondLst>
                                    <p:cond delay="6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1000"/>
                                        <p:tgtEl>
                                          <p:spTgt spid="27"/>
                                        </p:tgtEl>
                                      </p:cBhvr>
                                    </p:animEffect>
                                  </p:childTnLst>
                                </p:cTn>
                              </p:par>
                              <p:par>
                                <p:cTn id="46" presetID="22" presetClass="entr" presetSubtype="1" fill="hold" nodeType="withEffect">
                                  <p:stCondLst>
                                    <p:cond delay="800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1000"/>
                                        <p:tgtEl>
                                          <p:spTgt spid="32"/>
                                        </p:tgtEl>
                                      </p:cBhvr>
                                    </p:animEffect>
                                  </p:childTnLst>
                                </p:cTn>
                              </p:par>
                              <p:par>
                                <p:cTn id="49" presetID="53" presetClass="entr" presetSubtype="16" fill="hold" grpId="0" nodeType="withEffect">
                                  <p:stCondLst>
                                    <p:cond delay="900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22" presetClass="entr" presetSubtype="2" fill="hold" nodeType="withEffect">
                                  <p:stCondLst>
                                    <p:cond delay="9500"/>
                                  </p:stCondLst>
                                  <p:childTnLst>
                                    <p:set>
                                      <p:cBhvr>
                                        <p:cTn id="55" dur="1" fill="hold">
                                          <p:stCondLst>
                                            <p:cond delay="0"/>
                                          </p:stCondLst>
                                        </p:cTn>
                                        <p:tgtEl>
                                          <p:spTgt spid="35"/>
                                        </p:tgtEl>
                                        <p:attrNameLst>
                                          <p:attrName>style.visibility</p:attrName>
                                        </p:attrNameLst>
                                      </p:cBhvr>
                                      <p:to>
                                        <p:strVal val="visible"/>
                                      </p:to>
                                    </p:set>
                                    <p:animEffect transition="in" filter="wipe(right)">
                                      <p:cBhvr>
                                        <p:cTn id="56" dur="500"/>
                                        <p:tgtEl>
                                          <p:spTgt spid="35"/>
                                        </p:tgtEl>
                                      </p:cBhvr>
                                    </p:animEffect>
                                  </p:childTnLst>
                                </p:cTn>
                              </p:par>
                              <p:par>
                                <p:cTn id="57" presetID="22" presetClass="entr" presetSubtype="2" fill="hold" grpId="0" nodeType="withEffect">
                                  <p:stCondLst>
                                    <p:cond delay="10000"/>
                                  </p:stCondLst>
                                  <p:childTnLst>
                                    <p:set>
                                      <p:cBhvr>
                                        <p:cTn id="58" dur="1" fill="hold">
                                          <p:stCondLst>
                                            <p:cond delay="0"/>
                                          </p:stCondLst>
                                        </p:cTn>
                                        <p:tgtEl>
                                          <p:spTgt spid="37"/>
                                        </p:tgtEl>
                                        <p:attrNameLst>
                                          <p:attrName>style.visibility</p:attrName>
                                        </p:attrNameLst>
                                      </p:cBhvr>
                                      <p:to>
                                        <p:strVal val="visible"/>
                                      </p:to>
                                    </p:set>
                                    <p:animEffect transition="in" filter="wipe(right)">
                                      <p:cBhvr>
                                        <p:cTn id="59" dur="1000"/>
                                        <p:tgtEl>
                                          <p:spTgt spid="37"/>
                                        </p:tgtEl>
                                      </p:cBhvr>
                                    </p:animEffect>
                                  </p:childTnLst>
                                </p:cTn>
                              </p:par>
                              <p:par>
                                <p:cTn id="60" presetID="22" presetClass="entr" presetSubtype="1" fill="hold" nodeType="withEffect">
                                  <p:stCondLst>
                                    <p:cond delay="11000"/>
                                  </p:stCondLst>
                                  <p:childTnLst>
                                    <p:set>
                                      <p:cBhvr>
                                        <p:cTn id="61" dur="1" fill="hold">
                                          <p:stCondLst>
                                            <p:cond delay="0"/>
                                          </p:stCondLst>
                                        </p:cTn>
                                        <p:tgtEl>
                                          <p:spTgt spid="43"/>
                                        </p:tgtEl>
                                        <p:attrNameLst>
                                          <p:attrName>style.visibility</p:attrName>
                                        </p:attrNameLst>
                                      </p:cBhvr>
                                      <p:to>
                                        <p:strVal val="visible"/>
                                      </p:to>
                                    </p:set>
                                    <p:animEffect transition="in" filter="wipe(up)">
                                      <p:cBhvr>
                                        <p:cTn id="62"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26" grpId="0"/>
      <p:bldP spid="27" grpId="0"/>
      <p:bldP spid="28" grpId="0" bldLvl="0" animBg="1"/>
      <p:bldP spid="30" grpId="0" bldLvl="0" animBg="1"/>
      <p:bldP spid="34"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11</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33"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39" name="Content Placeholder 2"/>
          <p:cNvSpPr txBox="1"/>
          <p:nvPr/>
        </p:nvSpPr>
        <p:spPr>
          <a:xfrm>
            <a:off x="1424305" y="1215073"/>
            <a:ext cx="3246438"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2400" b="1" dirty="0">
                <a:solidFill>
                  <a:srgbClr val="FFC000"/>
                </a:solidFill>
                <a:ea typeface="Roboto" pitchFamily="2" charset="0"/>
              </a:rPr>
              <a:t>成果推广</a:t>
            </a:r>
          </a:p>
          <a:p>
            <a:pPr marL="0" lvl="0" indent="0" algn="r"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a:t>
            </a:r>
            <a:r>
              <a:rPr lang="en-US" sz="2000" dirty="0">
                <a:solidFill>
                  <a:srgbClr val="BFBFBF"/>
                </a:solidFill>
              </a:rPr>
              <a:t>7</a:t>
            </a:r>
            <a:r>
              <a:rPr altLang="zh-CN" sz="2000" dirty="0">
                <a:solidFill>
                  <a:srgbClr val="BFBFBF"/>
                </a:solidFill>
              </a:rPr>
              <a:t>.1</a:t>
            </a:r>
            <a:r>
              <a:rPr lang="en-US" sz="2000" dirty="0">
                <a:solidFill>
                  <a:srgbClr val="BFBFBF"/>
                </a:solidFill>
              </a:rPr>
              <a:t>1</a:t>
            </a:r>
          </a:p>
          <a:p>
            <a:pPr marL="0" lvl="0" indent="0" algn="r" defTabSz="457200" eaLnBrk="1" hangingPunct="1">
              <a:lnSpc>
                <a:spcPct val="100000"/>
              </a:lnSpc>
              <a:spcBef>
                <a:spcPct val="20000"/>
              </a:spcBef>
              <a:spcAft>
                <a:spcPts val="600"/>
              </a:spcAft>
              <a:buClr>
                <a:srgbClr val="2E75B6"/>
              </a:buClr>
              <a:buSzPct val="145000"/>
              <a:buNone/>
            </a:pPr>
            <a:r>
              <a:rPr lang="en-US" altLang="zh-CN" sz="2000" dirty="0">
                <a:solidFill>
                  <a:schemeClr val="bg1">
                    <a:lumMod val="95000"/>
                  </a:schemeClr>
                </a:solidFill>
                <a:ea typeface="宋体" panose="02010600030101010101" pitchFamily="2" charset="-122"/>
              </a:rPr>
              <a:t>举办活动</a:t>
            </a:r>
            <a:r>
              <a:rPr lang="zh-CN" sz="2000" dirty="0">
                <a:solidFill>
                  <a:schemeClr val="bg1">
                    <a:lumMod val="95000"/>
                  </a:schemeClr>
                </a:solidFill>
              </a:rPr>
              <a:t>，完成推广</a:t>
            </a:r>
            <a:r>
              <a:rPr lang="en-US" altLang="zh-CN" sz="2000" dirty="0">
                <a:solidFill>
                  <a:schemeClr val="bg1">
                    <a:lumMod val="95000"/>
                  </a:schemeClr>
                </a:solidFill>
                <a:ea typeface="宋体" panose="02010600030101010101" pitchFamily="2" charset="-122"/>
              </a:rPr>
              <a:t> </a:t>
            </a:r>
            <a:endParaRPr lang="id-ID" altLang="zh-CN" sz="2000" dirty="0">
              <a:solidFill>
                <a:schemeClr val="bg1">
                  <a:lumMod val="95000"/>
                </a:schemeClr>
              </a:solidFill>
              <a:ea typeface="Roboto" pitchFamily="2" charset="0"/>
            </a:endParaRPr>
          </a:p>
        </p:txBody>
      </p:sp>
      <p:sp>
        <p:nvSpPr>
          <p:cNvPr id="41" name="Content Placeholder 2"/>
          <p:cNvSpPr txBox="1"/>
          <p:nvPr/>
        </p:nvSpPr>
        <p:spPr>
          <a:xfrm>
            <a:off x="7697153" y="3007043"/>
            <a:ext cx="3244850"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2400" b="1" dirty="0">
                <a:solidFill>
                  <a:srgbClr val="FF0000"/>
                </a:solidFill>
                <a:ea typeface="Roboto" pitchFamily="2" charset="0"/>
              </a:rPr>
              <a:t>结题答辩</a:t>
            </a:r>
          </a:p>
          <a:p>
            <a:pPr marL="0" lvl="0" indent="0" defTabSz="457200" eaLnBrk="1" hangingPunct="1">
              <a:lnSpc>
                <a:spcPct val="100000"/>
              </a:lnSpc>
              <a:spcBef>
                <a:spcPct val="20000"/>
              </a:spcBef>
              <a:spcAft>
                <a:spcPts val="600"/>
              </a:spcAft>
              <a:buClr>
                <a:srgbClr val="2E75B6"/>
              </a:buClr>
              <a:buSzPct val="145000"/>
              <a:buNone/>
            </a:pPr>
            <a:r>
              <a:rPr altLang="zh-CN" sz="2000" dirty="0">
                <a:solidFill>
                  <a:schemeClr val="bg1">
                    <a:lumMod val="95000"/>
                  </a:schemeClr>
                </a:solidFill>
              </a:rPr>
              <a:t>201</a:t>
            </a:r>
            <a:r>
              <a:rPr lang="en-US" sz="2000" dirty="0">
                <a:solidFill>
                  <a:schemeClr val="bg1">
                    <a:lumMod val="95000"/>
                  </a:schemeClr>
                </a:solidFill>
              </a:rPr>
              <a:t>7</a:t>
            </a:r>
            <a:r>
              <a:rPr altLang="zh-CN" sz="2000" dirty="0">
                <a:solidFill>
                  <a:schemeClr val="bg1">
                    <a:lumMod val="95000"/>
                  </a:schemeClr>
                </a:solidFill>
              </a:rPr>
              <a:t>.1</a:t>
            </a:r>
            <a:r>
              <a:rPr lang="en-US" sz="2000" dirty="0">
                <a:solidFill>
                  <a:schemeClr val="bg1">
                    <a:lumMod val="95000"/>
                  </a:schemeClr>
                </a:solidFill>
              </a:rPr>
              <a:t>1</a:t>
            </a:r>
          </a:p>
          <a:p>
            <a:pPr marL="0" lvl="0" indent="0" defTabSz="457200" eaLnBrk="1" hangingPunct="1">
              <a:lnSpc>
                <a:spcPct val="100000"/>
              </a:lnSpc>
              <a:spcBef>
                <a:spcPct val="20000"/>
              </a:spcBef>
              <a:spcAft>
                <a:spcPts val="600"/>
              </a:spcAft>
              <a:buClr>
                <a:srgbClr val="2E75B6"/>
              </a:buClr>
              <a:buSzPct val="145000"/>
              <a:buNone/>
            </a:pPr>
            <a:r>
              <a:rPr lang="zh-CN" sz="2000" dirty="0">
                <a:solidFill>
                  <a:schemeClr val="bg1">
                    <a:lumMod val="95000"/>
                  </a:schemeClr>
                </a:solidFill>
              </a:rPr>
              <a:t>生成</a:t>
            </a:r>
            <a:r>
              <a:rPr altLang="zh-CN" sz="2000" dirty="0">
                <a:solidFill>
                  <a:schemeClr val="bg1">
                    <a:lumMod val="95000"/>
                  </a:schemeClr>
                </a:solidFill>
              </a:rPr>
              <a:t>结题报告文档</a:t>
            </a:r>
            <a:r>
              <a:rPr lang="zh-CN" sz="2000" dirty="0">
                <a:solidFill>
                  <a:schemeClr val="bg1">
                    <a:lumMod val="95000"/>
                  </a:schemeClr>
                </a:solidFill>
              </a:rPr>
              <a:t>，</a:t>
            </a:r>
            <a:r>
              <a:rPr altLang="zh-CN" sz="2000" dirty="0">
                <a:solidFill>
                  <a:schemeClr val="bg1">
                    <a:lumMod val="95000"/>
                  </a:schemeClr>
                </a:solidFill>
              </a:rPr>
              <a:t>产品介绍报告</a:t>
            </a:r>
          </a:p>
        </p:txBody>
      </p:sp>
      <p:sp>
        <p:nvSpPr>
          <p:cNvPr id="42"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3600" b="0" i="0" u="none" strike="noStrike" kern="1200" cap="none" spc="0" normalizeH="0" baseline="0" noProof="0">
                <a:ln>
                  <a:noFill/>
                </a:ln>
                <a:solidFill>
                  <a:srgbClr val="FFC000"/>
                </a:solidFill>
                <a:effectLst/>
                <a:uLnTx/>
                <a:uFillTx/>
                <a:latin typeface="FontAwesome" pitchFamily="2" charset="0"/>
                <a:ea typeface="+mn-ea"/>
                <a:cs typeface="+mn-cs"/>
              </a:rPr>
              <a:t></a:t>
            </a:r>
          </a:p>
        </p:txBody>
      </p:sp>
      <p:sp>
        <p:nvSpPr>
          <p:cNvPr id="58"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FF0000"/>
              </a:solidFill>
              <a:effectLst/>
              <a:uLnTx/>
              <a:uFillTx/>
              <a:latin typeface="FontAwesome" pitchFamily="2" charset="0"/>
              <a:ea typeface="+mn-ea"/>
              <a:cs typeface="+mn-cs"/>
            </a:endParaRPr>
          </a:p>
        </p:txBody>
      </p:sp>
      <p:cxnSp>
        <p:nvCxnSpPr>
          <p:cNvPr id="59"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6"/>
          <p:cNvCxnSpPr/>
          <p:nvPr/>
        </p:nvCxnSpPr>
        <p:spPr>
          <a:xfrm>
            <a:off x="6157913" y="3409950"/>
            <a:ext cx="0" cy="755650"/>
          </a:xfrm>
          <a:prstGeom prst="line">
            <a:avLst/>
          </a:prstGeom>
          <a:ln w="101600" cmpd="dbl">
            <a:solidFill>
              <a:schemeClr val="bg2">
                <a:lumMod val="75000"/>
              </a:schemeClr>
            </a:solidFill>
            <a:prstDash val="solid"/>
            <a:headEnd type="none" w="sm" len="sm"/>
            <a:tailEnd type="oval" w="sm" len="sm"/>
          </a:ln>
        </p:spPr>
        <p:style>
          <a:lnRef idx="1">
            <a:schemeClr val="accent1"/>
          </a:lnRef>
          <a:fillRef idx="0">
            <a:schemeClr val="accent1"/>
          </a:fillRef>
          <a:effectRef idx="0">
            <a:schemeClr val="accent1"/>
          </a:effectRef>
          <a:fontRef idx="minor">
            <a:schemeClr val="tx1"/>
          </a:fontRef>
        </p:style>
      </p:cxnSp>
      <p:sp>
        <p:nvSpPr>
          <p:cNvPr id="61" name="Content Placeholder 2"/>
          <p:cNvSpPr txBox="1"/>
          <p:nvPr/>
        </p:nvSpPr>
        <p:spPr>
          <a:xfrm>
            <a:off x="2337118" y="4459288"/>
            <a:ext cx="7656512" cy="12366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en-US" altLang="id-ID" sz="3200" b="1" dirty="0">
                <a:solidFill>
                  <a:schemeClr val="bg1"/>
                </a:solidFill>
                <a:ea typeface="Roboto" pitchFamily="2" charset="0"/>
              </a:rPr>
              <a:t>Success</a:t>
            </a:r>
          </a:p>
          <a:p>
            <a:pPr marL="0" lvl="0" indent="0" algn="ctr" defTabSz="457200" eaLnBrk="1" hangingPunct="1">
              <a:lnSpc>
                <a:spcPct val="100000"/>
              </a:lnSpc>
              <a:spcBef>
                <a:spcPct val="20000"/>
              </a:spcBef>
              <a:spcAft>
                <a:spcPts val="600"/>
              </a:spcAft>
              <a:buClr>
                <a:srgbClr val="2E75B6"/>
              </a:buClr>
              <a:buSzPct val="145000"/>
              <a:buNone/>
            </a:pPr>
            <a:endParaRPr lang="id-ID" altLang="zh-CN" sz="1100" dirty="0">
              <a:solidFill>
                <a:srgbClr val="595959"/>
              </a:solidFill>
              <a:ea typeface="Roboto" pitchFamily="2"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nodeType="withEffect">
                                  <p:stCondLst>
                                    <p:cond delay="200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1000"/>
                                        <p:tgtEl>
                                          <p:spTgt spid="33"/>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par>
                                <p:cTn id="26" presetID="22" presetClass="entr" presetSubtype="2" fill="hold" nodeType="withEffect">
                                  <p:stCondLst>
                                    <p:cond delay="350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39"/>
                                        </p:tgtEl>
                                        <p:attrNameLst>
                                          <p:attrName>style.visibility</p:attrName>
                                        </p:attrNameLst>
                                      </p:cBhvr>
                                      <p:to>
                                        <p:strVal val="visible"/>
                                      </p:to>
                                    </p:set>
                                    <p:animEffect transition="in" filter="wipe(right)">
                                      <p:cBhvr>
                                        <p:cTn id="31" dur="1000"/>
                                        <p:tgtEl>
                                          <p:spTgt spid="39"/>
                                        </p:tgtEl>
                                      </p:cBhvr>
                                    </p:animEffect>
                                  </p:childTnLst>
                                </p:cTn>
                              </p:par>
                              <p:par>
                                <p:cTn id="32" presetID="22" presetClass="entr" presetSubtype="1" fill="hold" nodeType="withEffect">
                                  <p:stCondLst>
                                    <p:cond delay="5000"/>
                                  </p:stCondLst>
                                  <p:childTnLst>
                                    <p:set>
                                      <p:cBhvr>
                                        <p:cTn id="33" dur="1" fill="hold">
                                          <p:stCondLst>
                                            <p:cond delay="0"/>
                                          </p:stCondLst>
                                        </p:cTn>
                                        <p:tgtEl>
                                          <p:spTgt spid="59"/>
                                        </p:tgtEl>
                                        <p:attrNameLst>
                                          <p:attrName>style.visibility</p:attrName>
                                        </p:attrNameLst>
                                      </p:cBhvr>
                                      <p:to>
                                        <p:strVal val="visible"/>
                                      </p:to>
                                    </p:set>
                                    <p:animEffect transition="in" filter="wipe(up)">
                                      <p:cBhvr>
                                        <p:cTn id="34" dur="1000"/>
                                        <p:tgtEl>
                                          <p:spTgt spid="59"/>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par>
                                <p:cTn id="40" presetID="22" presetClass="entr" presetSubtype="8" fill="hold" nodeType="withEffect">
                                  <p:stCondLst>
                                    <p:cond delay="650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1000"/>
                                        <p:tgtEl>
                                          <p:spTgt spid="41"/>
                                        </p:tgtEl>
                                      </p:cBhvr>
                                    </p:animEffect>
                                  </p:childTnLst>
                                </p:cTn>
                              </p:par>
                              <p:par>
                                <p:cTn id="46" presetID="22" presetClass="entr" presetSubtype="1" fill="hold" nodeType="withEffect">
                                  <p:stCondLst>
                                    <p:cond delay="8000"/>
                                  </p:stCondLst>
                                  <p:childTnLst>
                                    <p:set>
                                      <p:cBhvr>
                                        <p:cTn id="47" dur="1" fill="hold">
                                          <p:stCondLst>
                                            <p:cond delay="0"/>
                                          </p:stCondLst>
                                        </p:cTn>
                                        <p:tgtEl>
                                          <p:spTgt spid="60"/>
                                        </p:tgtEl>
                                        <p:attrNameLst>
                                          <p:attrName>style.visibility</p:attrName>
                                        </p:attrNameLst>
                                      </p:cBhvr>
                                      <p:to>
                                        <p:strVal val="visible"/>
                                      </p:to>
                                    </p:set>
                                    <p:animEffect transition="in" filter="wipe(up)">
                                      <p:cBhvr>
                                        <p:cTn id="48" dur="1000"/>
                                        <p:tgtEl>
                                          <p:spTgt spid="60"/>
                                        </p:tgtEl>
                                      </p:cBhvr>
                                    </p:animEffect>
                                  </p:childTnLst>
                                </p:cTn>
                              </p:par>
                              <p:par>
                                <p:cTn id="49" presetID="45" presetClass="entr" presetSubtype="0" fill="hold" grpId="0" nodeType="withEffect">
                                  <p:stCondLst>
                                    <p:cond delay="900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2000"/>
                                        <p:tgtEl>
                                          <p:spTgt spid="61"/>
                                        </p:tgtEl>
                                      </p:cBhvr>
                                    </p:animEffect>
                                    <p:anim calcmode="lin" valueType="num">
                                      <p:cBhvr>
                                        <p:cTn id="52" dur="2000" fill="hold"/>
                                        <p:tgtEl>
                                          <p:spTgt spid="61"/>
                                        </p:tgtEl>
                                        <p:attrNameLst>
                                          <p:attrName>ppt_w</p:attrName>
                                        </p:attrNameLst>
                                      </p:cBhvr>
                                      <p:tavLst>
                                        <p:tav tm="0" fmla="#ppt_w*sin(2.5*pi*$)">
                                          <p:val>
                                            <p:fltVal val="0"/>
                                          </p:val>
                                        </p:tav>
                                        <p:tav tm="100000">
                                          <p:val>
                                            <p:fltVal val="1"/>
                                          </p:val>
                                        </p:tav>
                                      </p:tavLst>
                                    </p:anim>
                                    <p:anim calcmode="lin" valueType="num">
                                      <p:cBhvr>
                                        <p:cTn id="53" dur="2000" fill="hold"/>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39" grpId="0"/>
      <p:bldP spid="41" grpId="0"/>
      <p:bldP spid="42" grpId="0" bldLvl="0" animBg="1"/>
      <p:bldP spid="58" grpId="0" bldLvl="0" animBg="1"/>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12</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2"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rPr>
              <a:t>问卷调查结果分析</a:t>
            </a:r>
          </a:p>
        </p:txBody>
      </p:sp>
      <p:sp>
        <p:nvSpPr>
          <p:cNvPr id="34"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Questionnaire Analysis</a:t>
            </a:r>
          </a:p>
        </p:txBody>
      </p:sp>
      <p:pic>
        <p:nvPicPr>
          <p:cNvPr id="35" name="图片 34" descr="10$W)W0R`AVPCJ$AG{IID%8"/>
          <p:cNvPicPr>
            <a:picLocks noChangeAspect="1"/>
          </p:cNvPicPr>
          <p:nvPr/>
        </p:nvPicPr>
        <p:blipFill>
          <a:blip r:embed="rId3"/>
          <a:stretch>
            <a:fillRect/>
          </a:stretch>
        </p:blipFill>
        <p:spPr>
          <a:xfrm>
            <a:off x="245088" y="2006592"/>
            <a:ext cx="6678000" cy="3692541"/>
          </a:xfrm>
          <a:prstGeom prst="rect">
            <a:avLst/>
          </a:prstGeom>
        </p:spPr>
      </p:pic>
      <p:grpSp>
        <p:nvGrpSpPr>
          <p:cNvPr id="37" name="Group 2"/>
          <p:cNvGrpSpPr/>
          <p:nvPr/>
        </p:nvGrpSpPr>
        <p:grpSpPr>
          <a:xfrm>
            <a:off x="7069137" y="1108869"/>
            <a:ext cx="366713" cy="360363"/>
            <a:chOff x="6168570" y="2399621"/>
            <a:chExt cx="367477" cy="359998"/>
          </a:xfrm>
        </p:grpSpPr>
        <p:sp>
          <p:nvSpPr>
            <p:cNvPr id="43" name="Oval 17"/>
            <p:cNvSpPr/>
            <p:nvPr/>
          </p:nvSpPr>
          <p:spPr>
            <a:xfrm>
              <a:off x="6168570" y="2399621"/>
              <a:ext cx="359522" cy="359998"/>
            </a:xfrm>
            <a:prstGeom prst="ellipse">
              <a:avLst/>
            </a:prstGeom>
            <a:solidFill>
              <a:srgbClr val="FF000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44" name="TextBox 1"/>
            <p:cNvSpPr txBox="1"/>
            <p:nvPr/>
          </p:nvSpPr>
          <p:spPr>
            <a:xfrm>
              <a:off x="6176525" y="2410723"/>
              <a:ext cx="359522" cy="337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45" name="Group 3"/>
          <p:cNvGrpSpPr/>
          <p:nvPr/>
        </p:nvGrpSpPr>
        <p:grpSpPr>
          <a:xfrm>
            <a:off x="7069137" y="2571684"/>
            <a:ext cx="366713" cy="358775"/>
            <a:chOff x="6168570" y="3139641"/>
            <a:chExt cx="366632" cy="359998"/>
          </a:xfrm>
        </p:grpSpPr>
        <p:sp>
          <p:nvSpPr>
            <p:cNvPr id="46" name="Oval 35"/>
            <p:cNvSpPr/>
            <p:nvPr/>
          </p:nvSpPr>
          <p:spPr>
            <a:xfrm>
              <a:off x="6168570" y="3139641"/>
              <a:ext cx="360283" cy="359998"/>
            </a:xfrm>
            <a:prstGeom prst="ellipse">
              <a:avLst/>
            </a:prstGeom>
            <a:solidFill>
              <a:srgbClr val="7030A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47" name="TextBox 42"/>
            <p:cNvSpPr txBox="1"/>
            <p:nvPr/>
          </p:nvSpPr>
          <p:spPr>
            <a:xfrm>
              <a:off x="6174919" y="3150791"/>
              <a:ext cx="360283" cy="33929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48" name="Group 4"/>
          <p:cNvGrpSpPr/>
          <p:nvPr/>
        </p:nvGrpSpPr>
        <p:grpSpPr>
          <a:xfrm>
            <a:off x="7092950" y="3744701"/>
            <a:ext cx="358775" cy="360362"/>
            <a:chOff x="6168568" y="3879661"/>
            <a:chExt cx="360000" cy="359998"/>
          </a:xfrm>
        </p:grpSpPr>
        <p:sp>
          <p:nvSpPr>
            <p:cNvPr id="49" name="Oval 23"/>
            <p:cNvSpPr/>
            <p:nvPr/>
          </p:nvSpPr>
          <p:spPr>
            <a:xfrm>
              <a:off x="6168568" y="3879661"/>
              <a:ext cx="360000" cy="359998"/>
            </a:xfrm>
            <a:prstGeom prst="ellipse">
              <a:avLst/>
            </a:prstGeom>
            <a:solidFill>
              <a:schemeClr val="accent4"/>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50" name="TextBox 43"/>
            <p:cNvSpPr txBox="1"/>
            <p:nvPr/>
          </p:nvSpPr>
          <p:spPr>
            <a:xfrm>
              <a:off x="6168568" y="3890762"/>
              <a:ext cx="360000" cy="33779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51" name="Group 5"/>
          <p:cNvGrpSpPr/>
          <p:nvPr/>
        </p:nvGrpSpPr>
        <p:grpSpPr>
          <a:xfrm>
            <a:off x="7092950" y="4989639"/>
            <a:ext cx="368300" cy="360362"/>
            <a:chOff x="6168568" y="4619681"/>
            <a:chExt cx="369523" cy="359998"/>
          </a:xfrm>
        </p:grpSpPr>
        <p:sp>
          <p:nvSpPr>
            <p:cNvPr id="52" name="Oval 32"/>
            <p:cNvSpPr/>
            <p:nvPr/>
          </p:nvSpPr>
          <p:spPr>
            <a:xfrm>
              <a:off x="6168568" y="4619681"/>
              <a:ext cx="359966" cy="359998"/>
            </a:xfrm>
            <a:prstGeom prst="ellipse">
              <a:avLst/>
            </a:prstGeom>
            <a:solidFill>
              <a:schemeClr val="accent6"/>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53" name="TextBox 44"/>
            <p:cNvSpPr txBox="1"/>
            <p:nvPr/>
          </p:nvSpPr>
          <p:spPr>
            <a:xfrm>
              <a:off x="6178125" y="4632368"/>
              <a:ext cx="359966" cy="33938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sp>
        <p:nvSpPr>
          <p:cNvPr id="54" name="Content Placeholder 2"/>
          <p:cNvSpPr txBox="1"/>
          <p:nvPr/>
        </p:nvSpPr>
        <p:spPr>
          <a:xfrm>
            <a:off x="7477125" y="1119982"/>
            <a:ext cx="4748213"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3200" dirty="0">
                <a:solidFill>
                  <a:srgbClr val="F2F2F2"/>
                </a:solidFill>
                <a:ea typeface="Roboto" pitchFamily="2" charset="0"/>
              </a:rPr>
              <a:t>Phenomenon</a:t>
            </a:r>
            <a:endParaRPr lang="en-US" altLang="id-ID" sz="3200" b="1" dirty="0">
              <a:solidFill>
                <a:srgbClr val="F2F2F2"/>
              </a:solidFill>
              <a:ea typeface="Roboto" pitchFamily="2" charset="0"/>
            </a:endParaRP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许多同学并不愿意向陌生人借出或借入东西</a:t>
            </a:r>
          </a:p>
        </p:txBody>
      </p:sp>
      <p:sp>
        <p:nvSpPr>
          <p:cNvPr id="55" name="Content Placeholder 2"/>
          <p:cNvSpPr txBox="1"/>
          <p:nvPr/>
        </p:nvSpPr>
        <p:spPr>
          <a:xfrm>
            <a:off x="7445375" y="2495070"/>
            <a:ext cx="4749800"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Result </a:t>
            </a:r>
            <a:r>
              <a:rPr lang="en-US" altLang="id-ID" sz="2400" b="1" dirty="0">
                <a:solidFill>
                  <a:srgbClr val="F2F2F2"/>
                </a:solidFill>
                <a:ea typeface="Roboto" pitchFamily="2" charset="0"/>
                <a:sym typeface="+mn-ea"/>
              </a:rPr>
              <a:t>1</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同学们彼此缺乏了解和认识，所以不太愿意向陌生人寻求帮助</a:t>
            </a:r>
          </a:p>
        </p:txBody>
      </p:sp>
      <p:sp>
        <p:nvSpPr>
          <p:cNvPr id="56" name="Content Placeholder 2"/>
          <p:cNvSpPr txBox="1"/>
          <p:nvPr/>
        </p:nvSpPr>
        <p:spPr>
          <a:xfrm>
            <a:off x="7461250" y="3710950"/>
            <a:ext cx="4749800"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Result </a:t>
            </a:r>
            <a:r>
              <a:rPr lang="en-US" altLang="id-ID" sz="2400" b="1" dirty="0">
                <a:solidFill>
                  <a:srgbClr val="F2F2F2"/>
                </a:solidFill>
                <a:ea typeface="Roboto" pitchFamily="2" charset="0"/>
                <a:sym typeface="+mn-ea"/>
              </a:rPr>
              <a:t>2</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大家习惯向熟悉的同学室友求助</a:t>
            </a:r>
            <a:r>
              <a:rPr lang="zh-CN" sz="2000" dirty="0">
                <a:solidFill>
                  <a:schemeClr val="bg1">
                    <a:lumMod val="95000"/>
                  </a:schemeClr>
                </a:solidFill>
                <a:ea typeface="宋体" panose="02010600030101010101" pitchFamily="2" charset="-122"/>
              </a:rPr>
              <a:t>，却</a:t>
            </a:r>
            <a:r>
              <a:rPr altLang="zh-CN" sz="2000" dirty="0">
                <a:solidFill>
                  <a:schemeClr val="bg1">
                    <a:lumMod val="95000"/>
                  </a:schemeClr>
                </a:solidFill>
                <a:ea typeface="Roboto" pitchFamily="2" charset="0"/>
              </a:rPr>
              <a:t>忽略了可以给予更好帮助的陌生同学</a:t>
            </a:r>
          </a:p>
        </p:txBody>
      </p:sp>
      <p:sp>
        <p:nvSpPr>
          <p:cNvPr id="57" name="Content Placeholder 2"/>
          <p:cNvSpPr txBox="1"/>
          <p:nvPr/>
        </p:nvSpPr>
        <p:spPr>
          <a:xfrm>
            <a:off x="7478713" y="4914252"/>
            <a:ext cx="4748213"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Summary</a:t>
            </a:r>
            <a:endParaRPr lang="en-US" altLang="id-ID" sz="2400" b="1" dirty="0">
              <a:solidFill>
                <a:srgbClr val="F2F2F2"/>
              </a:solidFill>
              <a:ea typeface="Roboto" pitchFamily="2" charset="0"/>
              <a:sym typeface="+mn-ea"/>
            </a:endParaRP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可以通过这种平台给大家一个了解沟通彼此的机会，让大家能够更好的互帮互助。</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2"/>
                                        </p:tgtEl>
                                        <p:attrNameLst>
                                          <p:attrName>style.visibility</p:attrName>
                                        </p:attrNameLst>
                                      </p:cBhvr>
                                      <p:to>
                                        <p:strVal val="visible"/>
                                      </p:to>
                                    </p:set>
                                    <p:animEffect transition="in" filter="wipe(up)">
                                      <p:cBhvr>
                                        <p:cTn id="20" dur="1000"/>
                                        <p:tgtEl>
                                          <p:spTgt spid="3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1000"/>
                                        <p:tgtEl>
                                          <p:spTgt spid="34"/>
                                        </p:tgtEl>
                                      </p:cBhvr>
                                    </p:animEffect>
                                  </p:childTnLst>
                                </p:cTn>
                              </p:par>
                              <p:par>
                                <p:cTn id="24" presetID="53" presetClass="entr" presetSubtype="16" fill="hold" nodeType="withEffect">
                                  <p:stCondLst>
                                    <p:cond delay="500"/>
                                  </p:stCondLst>
                                  <p:childTnLst>
                                    <p:set>
                                      <p:cBhvr>
                                        <p:cTn id="25" dur="1" fill="hold">
                                          <p:stCondLst>
                                            <p:cond delay="0"/>
                                          </p:stCondLst>
                                        </p:cTn>
                                        <p:tgtEl>
                                          <p:spTgt spid="37"/>
                                        </p:tgtEl>
                                        <p:attrNameLst>
                                          <p:attrName>style.visibility</p:attrName>
                                        </p:attrNameLst>
                                      </p:cBhvr>
                                      <p:to>
                                        <p:strVal val="visible"/>
                                      </p:to>
                                    </p:set>
                                    <p:anim calcmode="lin" valueType="num">
                                      <p:cBhvr>
                                        <p:cTn id="26" dur="1000" fill="hold"/>
                                        <p:tgtEl>
                                          <p:spTgt spid="37"/>
                                        </p:tgtEl>
                                        <p:attrNameLst>
                                          <p:attrName>ppt_w</p:attrName>
                                        </p:attrNameLst>
                                      </p:cBhvr>
                                      <p:tavLst>
                                        <p:tav tm="0">
                                          <p:val>
                                            <p:fltVal val="0"/>
                                          </p:val>
                                        </p:tav>
                                        <p:tav tm="100000">
                                          <p:val>
                                            <p:strVal val="#ppt_w"/>
                                          </p:val>
                                        </p:tav>
                                      </p:tavLst>
                                    </p:anim>
                                    <p:anim calcmode="lin" valueType="num">
                                      <p:cBhvr>
                                        <p:cTn id="27" dur="1000" fill="hold"/>
                                        <p:tgtEl>
                                          <p:spTgt spid="37"/>
                                        </p:tgtEl>
                                        <p:attrNameLst>
                                          <p:attrName>ppt_h</p:attrName>
                                        </p:attrNameLst>
                                      </p:cBhvr>
                                      <p:tavLst>
                                        <p:tav tm="0">
                                          <p:val>
                                            <p:fltVal val="0"/>
                                          </p:val>
                                        </p:tav>
                                        <p:tav tm="100000">
                                          <p:val>
                                            <p:strVal val="#ppt_h"/>
                                          </p:val>
                                        </p:tav>
                                      </p:tavLst>
                                    </p:anim>
                                    <p:animEffect transition="in" filter="fade">
                                      <p:cBhvr>
                                        <p:cTn id="28" dur="1000"/>
                                        <p:tgtEl>
                                          <p:spTgt spid="37"/>
                                        </p:tgtEl>
                                      </p:cBhvr>
                                    </p:animEffect>
                                  </p:childTnLst>
                                </p:cTn>
                              </p:par>
                              <p:par>
                                <p:cTn id="29" presetID="53" presetClass="entr" presetSubtype="16" fill="hold" nodeType="withEffect">
                                  <p:stCondLst>
                                    <p:cond delay="500"/>
                                  </p:stCondLst>
                                  <p:childTnLst>
                                    <p:set>
                                      <p:cBhvr>
                                        <p:cTn id="30" dur="1" fill="hold">
                                          <p:stCondLst>
                                            <p:cond delay="0"/>
                                          </p:stCondLst>
                                        </p:cTn>
                                        <p:tgtEl>
                                          <p:spTgt spid="45"/>
                                        </p:tgtEl>
                                        <p:attrNameLst>
                                          <p:attrName>style.visibility</p:attrName>
                                        </p:attrNameLst>
                                      </p:cBhvr>
                                      <p:to>
                                        <p:strVal val="visible"/>
                                      </p:to>
                                    </p:set>
                                    <p:anim calcmode="lin" valueType="num">
                                      <p:cBhvr>
                                        <p:cTn id="31" dur="1000" fill="hold"/>
                                        <p:tgtEl>
                                          <p:spTgt spid="45"/>
                                        </p:tgtEl>
                                        <p:attrNameLst>
                                          <p:attrName>ppt_w</p:attrName>
                                        </p:attrNameLst>
                                      </p:cBhvr>
                                      <p:tavLst>
                                        <p:tav tm="0">
                                          <p:val>
                                            <p:fltVal val="0"/>
                                          </p:val>
                                        </p:tav>
                                        <p:tav tm="100000">
                                          <p:val>
                                            <p:strVal val="#ppt_w"/>
                                          </p:val>
                                        </p:tav>
                                      </p:tavLst>
                                    </p:anim>
                                    <p:anim calcmode="lin" valueType="num">
                                      <p:cBhvr>
                                        <p:cTn id="32" dur="1000" fill="hold"/>
                                        <p:tgtEl>
                                          <p:spTgt spid="45"/>
                                        </p:tgtEl>
                                        <p:attrNameLst>
                                          <p:attrName>ppt_h</p:attrName>
                                        </p:attrNameLst>
                                      </p:cBhvr>
                                      <p:tavLst>
                                        <p:tav tm="0">
                                          <p:val>
                                            <p:fltVal val="0"/>
                                          </p:val>
                                        </p:tav>
                                        <p:tav tm="100000">
                                          <p:val>
                                            <p:strVal val="#ppt_h"/>
                                          </p:val>
                                        </p:tav>
                                      </p:tavLst>
                                    </p:anim>
                                    <p:animEffect transition="in" filter="fade">
                                      <p:cBhvr>
                                        <p:cTn id="33" dur="1000"/>
                                        <p:tgtEl>
                                          <p:spTgt spid="45"/>
                                        </p:tgtEl>
                                      </p:cBhvr>
                                    </p:animEffect>
                                  </p:childTnLst>
                                </p:cTn>
                              </p:par>
                              <p:par>
                                <p:cTn id="34" presetID="53" presetClass="entr" presetSubtype="16" fill="hold" nodeType="withEffect">
                                  <p:stCondLst>
                                    <p:cond delay="500"/>
                                  </p:stCondLst>
                                  <p:childTnLst>
                                    <p:set>
                                      <p:cBhvr>
                                        <p:cTn id="35" dur="1" fill="hold">
                                          <p:stCondLst>
                                            <p:cond delay="0"/>
                                          </p:stCondLst>
                                        </p:cTn>
                                        <p:tgtEl>
                                          <p:spTgt spid="48"/>
                                        </p:tgtEl>
                                        <p:attrNameLst>
                                          <p:attrName>style.visibility</p:attrName>
                                        </p:attrNameLst>
                                      </p:cBhvr>
                                      <p:to>
                                        <p:strVal val="visible"/>
                                      </p:to>
                                    </p:set>
                                    <p:anim calcmode="lin" valueType="num">
                                      <p:cBhvr>
                                        <p:cTn id="36" dur="1000" fill="hold"/>
                                        <p:tgtEl>
                                          <p:spTgt spid="48"/>
                                        </p:tgtEl>
                                        <p:attrNameLst>
                                          <p:attrName>ppt_w</p:attrName>
                                        </p:attrNameLst>
                                      </p:cBhvr>
                                      <p:tavLst>
                                        <p:tav tm="0">
                                          <p:val>
                                            <p:fltVal val="0"/>
                                          </p:val>
                                        </p:tav>
                                        <p:tav tm="100000">
                                          <p:val>
                                            <p:strVal val="#ppt_w"/>
                                          </p:val>
                                        </p:tav>
                                      </p:tavLst>
                                    </p:anim>
                                    <p:anim calcmode="lin" valueType="num">
                                      <p:cBhvr>
                                        <p:cTn id="37" dur="1000" fill="hold"/>
                                        <p:tgtEl>
                                          <p:spTgt spid="48"/>
                                        </p:tgtEl>
                                        <p:attrNameLst>
                                          <p:attrName>ppt_h</p:attrName>
                                        </p:attrNameLst>
                                      </p:cBhvr>
                                      <p:tavLst>
                                        <p:tav tm="0">
                                          <p:val>
                                            <p:fltVal val="0"/>
                                          </p:val>
                                        </p:tav>
                                        <p:tav tm="100000">
                                          <p:val>
                                            <p:strVal val="#ppt_h"/>
                                          </p:val>
                                        </p:tav>
                                      </p:tavLst>
                                    </p:anim>
                                    <p:animEffect transition="in" filter="fade">
                                      <p:cBhvr>
                                        <p:cTn id="38" dur="1000"/>
                                        <p:tgtEl>
                                          <p:spTgt spid="48"/>
                                        </p:tgtEl>
                                      </p:cBhvr>
                                    </p:animEffect>
                                  </p:childTnLst>
                                </p:cTn>
                              </p:par>
                              <p:par>
                                <p:cTn id="39" presetID="53" presetClass="entr" presetSubtype="16" fill="hold" nodeType="withEffect">
                                  <p:stCondLst>
                                    <p:cond delay="500"/>
                                  </p:stCondLst>
                                  <p:childTnLst>
                                    <p:set>
                                      <p:cBhvr>
                                        <p:cTn id="40" dur="1" fill="hold">
                                          <p:stCondLst>
                                            <p:cond delay="0"/>
                                          </p:stCondLst>
                                        </p:cTn>
                                        <p:tgtEl>
                                          <p:spTgt spid="51"/>
                                        </p:tgtEl>
                                        <p:attrNameLst>
                                          <p:attrName>style.visibility</p:attrName>
                                        </p:attrNameLst>
                                      </p:cBhvr>
                                      <p:to>
                                        <p:strVal val="visible"/>
                                      </p:to>
                                    </p:set>
                                    <p:anim calcmode="lin" valueType="num">
                                      <p:cBhvr>
                                        <p:cTn id="41" dur="1000" fill="hold"/>
                                        <p:tgtEl>
                                          <p:spTgt spid="51"/>
                                        </p:tgtEl>
                                        <p:attrNameLst>
                                          <p:attrName>ppt_w</p:attrName>
                                        </p:attrNameLst>
                                      </p:cBhvr>
                                      <p:tavLst>
                                        <p:tav tm="0">
                                          <p:val>
                                            <p:fltVal val="0"/>
                                          </p:val>
                                        </p:tav>
                                        <p:tav tm="100000">
                                          <p:val>
                                            <p:strVal val="#ppt_w"/>
                                          </p:val>
                                        </p:tav>
                                      </p:tavLst>
                                    </p:anim>
                                    <p:anim calcmode="lin" valueType="num">
                                      <p:cBhvr>
                                        <p:cTn id="42" dur="1000" fill="hold"/>
                                        <p:tgtEl>
                                          <p:spTgt spid="51"/>
                                        </p:tgtEl>
                                        <p:attrNameLst>
                                          <p:attrName>ppt_h</p:attrName>
                                        </p:attrNameLst>
                                      </p:cBhvr>
                                      <p:tavLst>
                                        <p:tav tm="0">
                                          <p:val>
                                            <p:fltVal val="0"/>
                                          </p:val>
                                        </p:tav>
                                        <p:tav tm="100000">
                                          <p:val>
                                            <p:strVal val="#ppt_h"/>
                                          </p:val>
                                        </p:tav>
                                      </p:tavLst>
                                    </p:anim>
                                    <p:animEffect transition="in" filter="fade">
                                      <p:cBhvr>
                                        <p:cTn id="43" dur="1000"/>
                                        <p:tgtEl>
                                          <p:spTgt spid="51"/>
                                        </p:tgtEl>
                                      </p:cBhvr>
                                    </p:animEffect>
                                  </p:childTnLst>
                                </p:cTn>
                              </p:par>
                              <p:par>
                                <p:cTn id="44" presetID="22" presetClass="entr" presetSubtype="8" fill="hold" grpId="0" nodeType="withEffect">
                                  <p:stCondLst>
                                    <p:cond delay="325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750"/>
                                        <p:tgtEl>
                                          <p:spTgt spid="54"/>
                                        </p:tgtEl>
                                      </p:cBhvr>
                                    </p:animEffect>
                                  </p:childTnLst>
                                </p:cTn>
                              </p:par>
                              <p:par>
                                <p:cTn id="47" presetID="22" presetClass="entr" presetSubtype="8" fill="hold" grpId="0" nodeType="withEffect">
                                  <p:stCondLst>
                                    <p:cond delay="325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750"/>
                                        <p:tgtEl>
                                          <p:spTgt spid="55"/>
                                        </p:tgtEl>
                                      </p:cBhvr>
                                    </p:animEffect>
                                  </p:childTnLst>
                                </p:cTn>
                              </p:par>
                              <p:par>
                                <p:cTn id="50" presetID="22" presetClass="entr" presetSubtype="8" fill="hold" grpId="0" nodeType="withEffect">
                                  <p:stCondLst>
                                    <p:cond delay="325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750"/>
                                        <p:tgtEl>
                                          <p:spTgt spid="56"/>
                                        </p:tgtEl>
                                      </p:cBhvr>
                                    </p:animEffect>
                                  </p:childTnLst>
                                </p:cTn>
                              </p:par>
                              <p:par>
                                <p:cTn id="53" presetID="22" presetClass="entr" presetSubtype="8" fill="hold" grpId="0" nodeType="withEffect">
                                  <p:stCondLst>
                                    <p:cond delay="325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7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32" grpId="0"/>
      <p:bldP spid="34" grpId="0"/>
      <p:bldP spid="54" grpId="0"/>
      <p:bldP spid="55" grpId="0"/>
      <p:bldP spid="56"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13</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1521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sym typeface="+mn-ea"/>
              </a:rPr>
              <a:t>问卷调查结果分析</a:t>
            </a:r>
            <a:endParaRPr lang="en-US" altLang="zh-CN" sz="3600" dirty="0">
              <a:solidFill>
                <a:srgbClr val="76717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160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sym typeface="+mn-ea"/>
              </a:rPr>
              <a:t>Questionnaire Analysis</a:t>
            </a:r>
            <a:endParaRPr kumimoji="0" lang="en-US" sz="1600" b="0" i="0" u="none" strike="noStrike" kern="1200" cap="none" spc="0" normalizeH="0" baseline="0" noProof="0" dirty="0">
              <a:ln>
                <a:noFill/>
              </a:ln>
              <a:solidFill>
                <a:schemeClr val="accent5">
                  <a:lumMod val="75000"/>
                </a:schemeClr>
              </a:solidFill>
              <a:effectLst/>
              <a:uLnTx/>
              <a:uFillTx/>
              <a:latin typeface="+mn-lt"/>
              <a:ea typeface="Roboto" pitchFamily="2" charset="0"/>
            </a:endParaRPr>
          </a:p>
        </p:txBody>
      </p:sp>
      <p:sp>
        <p:nvSpPr>
          <p:cNvPr id="38" name="Content Placeholder 2"/>
          <p:cNvSpPr txBox="1"/>
          <p:nvPr/>
        </p:nvSpPr>
        <p:spPr>
          <a:xfrm>
            <a:off x="7443787" y="1108869"/>
            <a:ext cx="4748213"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3200" dirty="0">
                <a:solidFill>
                  <a:srgbClr val="F2F2F2"/>
                </a:solidFill>
                <a:ea typeface="Roboto" pitchFamily="2" charset="0"/>
              </a:rPr>
              <a:t>Phenomenon</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许多同学担心借出的物品能否完好的归还及用户信息在平台能否有所保障</a:t>
            </a:r>
          </a:p>
        </p:txBody>
      </p:sp>
      <p:sp>
        <p:nvSpPr>
          <p:cNvPr id="39" name="Content Placeholder 2"/>
          <p:cNvSpPr txBox="1"/>
          <p:nvPr/>
        </p:nvSpPr>
        <p:spPr>
          <a:xfrm>
            <a:off x="7443787" y="2968413"/>
            <a:ext cx="4749800" cy="72548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rPr>
              <a:t>Solution </a:t>
            </a:r>
            <a:r>
              <a:rPr lang="en-US" altLang="id-ID" sz="2400" b="1" dirty="0">
                <a:solidFill>
                  <a:srgbClr val="F2F2F2"/>
                </a:solidFill>
                <a:ea typeface="Roboto" pitchFamily="2" charset="0"/>
              </a:rPr>
              <a:t>1</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建立积分奖励制度</a:t>
            </a:r>
          </a:p>
        </p:txBody>
      </p:sp>
      <p:sp>
        <p:nvSpPr>
          <p:cNvPr id="41" name="Content Placeholder 2"/>
          <p:cNvSpPr txBox="1"/>
          <p:nvPr/>
        </p:nvSpPr>
        <p:spPr>
          <a:xfrm>
            <a:off x="7451725" y="3744701"/>
            <a:ext cx="4749800"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Solution </a:t>
            </a:r>
            <a:r>
              <a:rPr lang="en-US" altLang="id-ID" sz="2400" b="1" dirty="0">
                <a:solidFill>
                  <a:srgbClr val="F2F2F2"/>
                </a:solidFill>
                <a:ea typeface="Roboto" pitchFamily="2" charset="0"/>
                <a:sym typeface="+mn-ea"/>
              </a:rPr>
              <a:t>2</a:t>
            </a:r>
          </a:p>
          <a:p>
            <a:pPr marL="0" lvl="0" indent="0" defTabSz="457200" eaLnBrk="1" hangingPunct="1">
              <a:lnSpc>
                <a:spcPct val="80000"/>
              </a:lnSpc>
              <a:spcBef>
                <a:spcPct val="20000"/>
              </a:spcBef>
              <a:spcAft>
                <a:spcPts val="600"/>
              </a:spcAft>
              <a:buClr>
                <a:srgbClr val="2E75B6"/>
              </a:buClr>
              <a:buSzPct val="145000"/>
              <a:buNone/>
            </a:pPr>
            <a:r>
              <a:rPr lang="zh-CN" sz="2000" dirty="0">
                <a:solidFill>
                  <a:schemeClr val="bg1">
                    <a:lumMod val="95000"/>
                  </a:schemeClr>
                </a:solidFill>
                <a:ea typeface="宋体" panose="02010600030101010101" pitchFamily="2" charset="-122"/>
              </a:rPr>
              <a:t>建立</a:t>
            </a:r>
            <a:r>
              <a:rPr altLang="zh-CN" sz="2000" dirty="0">
                <a:solidFill>
                  <a:schemeClr val="bg1">
                    <a:lumMod val="95000"/>
                  </a:schemeClr>
                </a:solidFill>
                <a:ea typeface="Roboto" pitchFamily="2" charset="0"/>
              </a:rPr>
              <a:t>身份实名制度</a:t>
            </a:r>
          </a:p>
        </p:txBody>
      </p:sp>
      <p:sp>
        <p:nvSpPr>
          <p:cNvPr id="42" name="Content Placeholder 2"/>
          <p:cNvSpPr txBox="1"/>
          <p:nvPr/>
        </p:nvSpPr>
        <p:spPr>
          <a:xfrm>
            <a:off x="7466012" y="4526112"/>
            <a:ext cx="4748213" cy="72548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80000"/>
              </a:lnSpc>
              <a:spcBef>
                <a:spcPct val="20000"/>
              </a:spcBef>
              <a:spcAft>
                <a:spcPts val="600"/>
              </a:spcAft>
              <a:buClr>
                <a:srgbClr val="2E75B6"/>
              </a:buClr>
              <a:buSzPct val="145000"/>
              <a:buNone/>
            </a:pPr>
            <a:r>
              <a:rPr lang="en-US" altLang="id-ID" sz="2400" dirty="0">
                <a:solidFill>
                  <a:srgbClr val="F2F2F2"/>
                </a:solidFill>
                <a:ea typeface="Roboto" pitchFamily="2" charset="0"/>
                <a:sym typeface="+mn-ea"/>
              </a:rPr>
              <a:t>Solution </a:t>
            </a:r>
            <a:r>
              <a:rPr lang="en-US" altLang="id-ID" sz="2400" b="1" dirty="0">
                <a:solidFill>
                  <a:srgbClr val="F2F2F2"/>
                </a:solidFill>
                <a:ea typeface="Roboto" pitchFamily="2" charset="0"/>
                <a:sym typeface="+mn-ea"/>
              </a:rPr>
              <a:t>3</a:t>
            </a:r>
          </a:p>
          <a:p>
            <a:pPr marL="0" lvl="0" indent="0" defTabSz="457200" eaLnBrk="1" hangingPunct="1">
              <a:lnSpc>
                <a:spcPct val="80000"/>
              </a:lnSpc>
              <a:spcBef>
                <a:spcPct val="20000"/>
              </a:spcBef>
              <a:spcAft>
                <a:spcPts val="600"/>
              </a:spcAft>
              <a:buClr>
                <a:srgbClr val="2E75B6"/>
              </a:buClr>
              <a:buSzPct val="145000"/>
              <a:buNone/>
            </a:pPr>
            <a:r>
              <a:rPr altLang="zh-CN" sz="2000" dirty="0">
                <a:solidFill>
                  <a:schemeClr val="bg1">
                    <a:lumMod val="95000"/>
                  </a:schemeClr>
                </a:solidFill>
                <a:ea typeface="Roboto" pitchFamily="2" charset="0"/>
              </a:rPr>
              <a:t>严格做好保密制度</a:t>
            </a:r>
          </a:p>
        </p:txBody>
      </p:sp>
      <p:grpSp>
        <p:nvGrpSpPr>
          <p:cNvPr id="3" name="Group 2"/>
          <p:cNvGrpSpPr/>
          <p:nvPr/>
        </p:nvGrpSpPr>
        <p:grpSpPr>
          <a:xfrm>
            <a:off x="7069137" y="1108869"/>
            <a:ext cx="366713" cy="360363"/>
            <a:chOff x="6168570" y="2399621"/>
            <a:chExt cx="367477" cy="359998"/>
          </a:xfrm>
        </p:grpSpPr>
        <p:sp>
          <p:nvSpPr>
            <p:cNvPr id="18" name="Oval 17"/>
            <p:cNvSpPr/>
            <p:nvPr/>
          </p:nvSpPr>
          <p:spPr>
            <a:xfrm>
              <a:off x="6168570" y="2399621"/>
              <a:ext cx="359522" cy="359998"/>
            </a:xfrm>
            <a:prstGeom prst="ellipse">
              <a:avLst/>
            </a:prstGeom>
            <a:solidFill>
              <a:srgbClr val="FF000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73" name="TextBox 1"/>
            <p:cNvSpPr txBox="1"/>
            <p:nvPr/>
          </p:nvSpPr>
          <p:spPr>
            <a:xfrm>
              <a:off x="6176525" y="2410723"/>
              <a:ext cx="359522" cy="337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4" name="Group 3"/>
          <p:cNvGrpSpPr/>
          <p:nvPr/>
        </p:nvGrpSpPr>
        <p:grpSpPr>
          <a:xfrm>
            <a:off x="7085012" y="3008101"/>
            <a:ext cx="366713" cy="358775"/>
            <a:chOff x="6168570" y="3139641"/>
            <a:chExt cx="366632" cy="359998"/>
          </a:xfrm>
        </p:grpSpPr>
        <p:sp>
          <p:nvSpPr>
            <p:cNvPr id="36" name="Oval 35"/>
            <p:cNvSpPr/>
            <p:nvPr/>
          </p:nvSpPr>
          <p:spPr>
            <a:xfrm>
              <a:off x="6168570" y="3139641"/>
              <a:ext cx="360283" cy="359998"/>
            </a:xfrm>
            <a:prstGeom prst="ellipse">
              <a:avLst/>
            </a:prstGeom>
            <a:solidFill>
              <a:srgbClr val="7030A0"/>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71" name="TextBox 42"/>
            <p:cNvSpPr txBox="1"/>
            <p:nvPr/>
          </p:nvSpPr>
          <p:spPr>
            <a:xfrm>
              <a:off x="6174919" y="3150791"/>
              <a:ext cx="360283" cy="33929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5" name="Group 4"/>
          <p:cNvGrpSpPr/>
          <p:nvPr/>
        </p:nvGrpSpPr>
        <p:grpSpPr>
          <a:xfrm>
            <a:off x="7092950" y="3744701"/>
            <a:ext cx="358775" cy="360362"/>
            <a:chOff x="6168568" y="3879661"/>
            <a:chExt cx="360000" cy="359998"/>
          </a:xfrm>
        </p:grpSpPr>
        <p:sp>
          <p:nvSpPr>
            <p:cNvPr id="24" name="Oval 23"/>
            <p:cNvSpPr/>
            <p:nvPr/>
          </p:nvSpPr>
          <p:spPr>
            <a:xfrm>
              <a:off x="6168568" y="3879661"/>
              <a:ext cx="360000" cy="359998"/>
            </a:xfrm>
            <a:prstGeom prst="ellipse">
              <a:avLst/>
            </a:prstGeom>
            <a:solidFill>
              <a:schemeClr val="accent4"/>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69" name="TextBox 43"/>
            <p:cNvSpPr txBox="1"/>
            <p:nvPr/>
          </p:nvSpPr>
          <p:spPr>
            <a:xfrm>
              <a:off x="6168568" y="3890762"/>
              <a:ext cx="360000" cy="33779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grpSp>
        <p:nvGrpSpPr>
          <p:cNvPr id="6" name="Group 5"/>
          <p:cNvGrpSpPr/>
          <p:nvPr/>
        </p:nvGrpSpPr>
        <p:grpSpPr>
          <a:xfrm>
            <a:off x="7091362" y="4526112"/>
            <a:ext cx="368300" cy="360362"/>
            <a:chOff x="6168568" y="4619681"/>
            <a:chExt cx="369523" cy="359998"/>
          </a:xfrm>
        </p:grpSpPr>
        <p:sp>
          <p:nvSpPr>
            <p:cNvPr id="33" name="Oval 32"/>
            <p:cNvSpPr/>
            <p:nvPr/>
          </p:nvSpPr>
          <p:spPr>
            <a:xfrm>
              <a:off x="6168568" y="4619681"/>
              <a:ext cx="359966" cy="359998"/>
            </a:xfrm>
            <a:prstGeom prst="ellipse">
              <a:avLst/>
            </a:prstGeom>
            <a:solidFill>
              <a:schemeClr val="accent6"/>
            </a:solidFill>
            <a:ln>
              <a:no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sp>
        <p:sp>
          <p:nvSpPr>
            <p:cNvPr id="78867" name="TextBox 44"/>
            <p:cNvSpPr txBox="1"/>
            <p:nvPr/>
          </p:nvSpPr>
          <p:spPr>
            <a:xfrm>
              <a:off x="6178125" y="4632368"/>
              <a:ext cx="359966" cy="33938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1600" dirty="0">
                  <a:solidFill>
                    <a:srgbClr val="F2F2F2"/>
                  </a:solidFill>
                  <a:latin typeface="FontAwesome" pitchFamily="2" charset="0"/>
                  <a:ea typeface="宋体" panose="02010600030101010101" pitchFamily="2" charset="-122"/>
                </a:rPr>
                <a:t></a:t>
              </a:r>
            </a:p>
          </p:txBody>
        </p:sp>
      </p:grpSp>
      <p:pic>
        <p:nvPicPr>
          <p:cNvPr id="2" name="图片 1" descr="E7~V@]$(HG$FYV0_W25Z`$C"/>
          <p:cNvPicPr>
            <a:picLocks noChangeAspect="1"/>
          </p:cNvPicPr>
          <p:nvPr/>
        </p:nvPicPr>
        <p:blipFill>
          <a:blip r:embed="rId3"/>
          <a:stretch>
            <a:fillRect/>
          </a:stretch>
        </p:blipFill>
        <p:spPr>
          <a:xfrm>
            <a:off x="224176" y="2050907"/>
            <a:ext cx="6678274" cy="3603911"/>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par>
                                <p:cTn id="24" presetID="53" presetClass="entr" presetSubtype="16" fill="hold" nodeType="withEffect">
                                  <p:stCondLst>
                                    <p:cond delay="50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Effect transition="in" filter="fade">
                                      <p:cBhvr>
                                        <p:cTn id="28" dur="1000"/>
                                        <p:tgtEl>
                                          <p:spTgt spid="3"/>
                                        </p:tgtEl>
                                      </p:cBhvr>
                                    </p:animEffect>
                                  </p:childTnLst>
                                </p:cTn>
                              </p:par>
                              <p:par>
                                <p:cTn id="29" presetID="53" presetClass="entr" presetSubtype="16"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Effect transition="in" filter="fade">
                                      <p:cBhvr>
                                        <p:cTn id="33" dur="1000"/>
                                        <p:tgtEl>
                                          <p:spTgt spid="4"/>
                                        </p:tgtEl>
                                      </p:cBhvr>
                                    </p:animEffect>
                                  </p:childTnLst>
                                </p:cTn>
                              </p:par>
                              <p:par>
                                <p:cTn id="34" presetID="53" presetClass="entr" presetSubtype="16" fill="hold" nodeType="withEffect">
                                  <p:stCondLst>
                                    <p:cond delay="50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Effect transition="in" filter="fade">
                                      <p:cBhvr>
                                        <p:cTn id="38" dur="1000"/>
                                        <p:tgtEl>
                                          <p:spTgt spid="5"/>
                                        </p:tgtEl>
                                      </p:cBhvr>
                                    </p:animEffect>
                                  </p:childTnLst>
                                </p:cTn>
                              </p:par>
                              <p:par>
                                <p:cTn id="39" presetID="53" presetClass="entr" presetSubtype="16" fill="hold" nodeType="withEffect">
                                  <p:stCondLst>
                                    <p:cond delay="50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
                                          </p:val>
                                        </p:tav>
                                        <p:tav tm="100000">
                                          <p:val>
                                            <p:strVal val="#ppt_w"/>
                                          </p:val>
                                        </p:tav>
                                      </p:tavLst>
                                    </p:anim>
                                    <p:anim calcmode="lin" valueType="num">
                                      <p:cBhvr>
                                        <p:cTn id="42" dur="1000" fill="hold"/>
                                        <p:tgtEl>
                                          <p:spTgt spid="6"/>
                                        </p:tgtEl>
                                        <p:attrNameLst>
                                          <p:attrName>ppt_h</p:attrName>
                                        </p:attrNameLst>
                                      </p:cBhvr>
                                      <p:tavLst>
                                        <p:tav tm="0">
                                          <p:val>
                                            <p:fltVal val="0"/>
                                          </p:val>
                                        </p:tav>
                                        <p:tav tm="100000">
                                          <p:val>
                                            <p:strVal val="#ppt_h"/>
                                          </p:val>
                                        </p:tav>
                                      </p:tavLst>
                                    </p:anim>
                                    <p:animEffect transition="in" filter="fade">
                                      <p:cBhvr>
                                        <p:cTn id="43" dur="1000"/>
                                        <p:tgtEl>
                                          <p:spTgt spid="6"/>
                                        </p:tgtEl>
                                      </p:cBhvr>
                                    </p:animEffect>
                                  </p:childTnLst>
                                </p:cTn>
                              </p:par>
                              <p:par>
                                <p:cTn id="44" presetID="22" presetClass="entr" presetSubtype="8" fill="hold" grpId="0" nodeType="withEffect">
                                  <p:stCondLst>
                                    <p:cond delay="3250"/>
                                  </p:stCondLst>
                                  <p:childTnLst>
                                    <p:set>
                                      <p:cBhvr>
                                        <p:cTn id="45" dur="1" fill="hold">
                                          <p:stCondLst>
                                            <p:cond delay="0"/>
                                          </p:stCondLst>
                                        </p:cTn>
                                        <p:tgtEl>
                                          <p:spTgt spid="38"/>
                                        </p:tgtEl>
                                        <p:attrNameLst>
                                          <p:attrName>style.visibility</p:attrName>
                                        </p:attrNameLst>
                                      </p:cBhvr>
                                      <p:to>
                                        <p:strVal val="visible"/>
                                      </p:to>
                                    </p:set>
                                    <p:animEffect transition="in" filter="wipe(left)">
                                      <p:cBhvr>
                                        <p:cTn id="46" dur="750"/>
                                        <p:tgtEl>
                                          <p:spTgt spid="38"/>
                                        </p:tgtEl>
                                      </p:cBhvr>
                                    </p:animEffect>
                                  </p:childTnLst>
                                </p:cTn>
                              </p:par>
                              <p:par>
                                <p:cTn id="47" presetID="22" presetClass="entr" presetSubtype="8" fill="hold" grpId="0" nodeType="withEffect">
                                  <p:stCondLst>
                                    <p:cond delay="325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750"/>
                                        <p:tgtEl>
                                          <p:spTgt spid="39"/>
                                        </p:tgtEl>
                                      </p:cBhvr>
                                    </p:animEffect>
                                  </p:childTnLst>
                                </p:cTn>
                              </p:par>
                              <p:par>
                                <p:cTn id="50" presetID="22" presetClass="entr" presetSubtype="8" fill="hold" grpId="0" nodeType="withEffect">
                                  <p:stCondLst>
                                    <p:cond delay="325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750"/>
                                        <p:tgtEl>
                                          <p:spTgt spid="41"/>
                                        </p:tgtEl>
                                      </p:cBhvr>
                                    </p:animEffect>
                                  </p:childTnLst>
                                </p:cTn>
                              </p:par>
                              <p:par>
                                <p:cTn id="53" presetID="22" presetClass="entr" presetSubtype="8" fill="hold" grpId="0" nodeType="withEffect">
                                  <p:stCondLst>
                                    <p:cond delay="3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P spid="38" grpId="0"/>
      <p:bldP spid="39"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14</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82849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en-US" altLang="zh-CN" sz="3600" dirty="0" err="1" smtClean="0">
                <a:solidFill>
                  <a:schemeClr val="bg1"/>
                </a:solidFill>
                <a:latin typeface="Calibri Light" panose="020F0302020204030204" pitchFamily="34" charset="0"/>
                <a:ea typeface="宋体" panose="02010600030101010101" pitchFamily="2" charset="-122"/>
              </a:rPr>
              <a:t>Github</a:t>
            </a:r>
            <a:r>
              <a:rPr lang="zh-CN" altLang="en-US" sz="3600" dirty="0" smtClean="0">
                <a:solidFill>
                  <a:schemeClr val="bg1"/>
                </a:solidFill>
                <a:latin typeface="Calibri Light" panose="020F0302020204030204" pitchFamily="34" charset="0"/>
                <a:ea typeface="宋体" panose="02010600030101010101" pitchFamily="2" charset="-122"/>
              </a:rPr>
              <a:t>版本控制</a:t>
            </a:r>
            <a:endParaRPr lang="zh-CN" sz="3600" dirty="0">
              <a:solidFill>
                <a:schemeClr val="bg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905"/>
            <a:ext cx="4199890" cy="363855"/>
          </a:xfrm>
          <a:prstGeom prst="rect">
            <a:avLst/>
          </a:prstGeom>
        </p:spPr>
        <p:txBody>
          <a:bodyPr anchor="ctr">
            <a:normAutofit/>
            <a:scene3d>
              <a:camera prst="orthographicFront"/>
              <a:lightRig rig="threePt" dir="t"/>
            </a:scene3d>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fontAlgn="auto">
              <a:spcAft>
                <a:spcPts val="0"/>
              </a:spcAft>
              <a:defRPr/>
            </a:pPr>
            <a:r>
              <a:rPr lang="en-US" sz="1600" dirty="0" smtClean="0">
                <a:solidFill>
                  <a:schemeClr val="accent1"/>
                </a:solidFill>
                <a:effectLst>
                  <a:outerShdw blurRad="38100" dist="25400" dir="5400000" algn="ctr" rotWithShape="0">
                    <a:srgbClr val="6E747A">
                      <a:alpha val="43000"/>
                    </a:srgbClr>
                  </a:outerShdw>
                </a:effectLst>
                <a:latin typeface="+mn-lt"/>
                <a:ea typeface="Roboto" pitchFamily="2" charset="0"/>
              </a:rPr>
              <a:t>Use </a:t>
            </a:r>
            <a:r>
              <a:rPr lang="en-US" sz="1600" dirty="0" err="1" smtClean="0">
                <a:solidFill>
                  <a:schemeClr val="accent1"/>
                </a:solidFill>
                <a:effectLst>
                  <a:outerShdw blurRad="38100" dist="25400" dir="5400000" algn="ctr" rotWithShape="0">
                    <a:srgbClr val="6E747A">
                      <a:alpha val="43000"/>
                    </a:srgbClr>
                  </a:outerShdw>
                </a:effectLst>
                <a:latin typeface="+mn-lt"/>
                <a:ea typeface="Roboto" pitchFamily="2" charset="0"/>
              </a:rPr>
              <a:t>Github</a:t>
            </a:r>
            <a:r>
              <a:rPr lang="en-US" sz="1600" dirty="0" smtClean="0">
                <a:solidFill>
                  <a:schemeClr val="accent1"/>
                </a:solidFill>
                <a:effectLst>
                  <a:outerShdw blurRad="38100" dist="25400" dir="5400000" algn="ctr" rotWithShape="0">
                    <a:srgbClr val="6E747A">
                      <a:alpha val="43000"/>
                    </a:srgbClr>
                  </a:outerShdw>
                </a:effectLst>
                <a:latin typeface="+mn-lt"/>
                <a:ea typeface="Roboto" pitchFamily="2" charset="0"/>
              </a:rPr>
              <a:t> for Revision Control</a:t>
            </a:r>
            <a:endParaRPr kumimoji="0" lang="en-US" sz="16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4" y="1441210"/>
            <a:ext cx="8537055" cy="4796852"/>
          </a:xfrm>
          <a:prstGeom prst="rect">
            <a:avLst/>
          </a:prstGeom>
        </p:spPr>
      </p:pic>
      <p:sp>
        <p:nvSpPr>
          <p:cNvPr id="3" name="文本框 2"/>
          <p:cNvSpPr txBox="1"/>
          <p:nvPr/>
        </p:nvSpPr>
        <p:spPr>
          <a:xfrm>
            <a:off x="9449842" y="1289954"/>
            <a:ext cx="2742158" cy="3539430"/>
          </a:xfrm>
          <a:prstGeom prst="rect">
            <a:avLst/>
          </a:prstGeom>
          <a:noFill/>
        </p:spPr>
        <p:txBody>
          <a:bodyPr wrap="square" rtlCol="0">
            <a:spAutoFit/>
          </a:bodyPr>
          <a:lstStyle/>
          <a:p>
            <a:r>
              <a:rPr lang="en-US" altLang="zh-CN" sz="3200" b="1" dirty="0" err="1">
                <a:solidFill>
                  <a:schemeClr val="bg1">
                    <a:lumMod val="95000"/>
                  </a:schemeClr>
                </a:solidFill>
              </a:rPr>
              <a:t>Git</a:t>
            </a:r>
            <a:r>
              <a:rPr lang="en-US" altLang="zh-CN" sz="2400" dirty="0">
                <a:solidFill>
                  <a:schemeClr val="bg1">
                    <a:lumMod val="95000"/>
                  </a:schemeClr>
                </a:solidFill>
              </a:rPr>
              <a:t> is a free and open source distributed version control system designed to handle everything from small to very large projects with speed and efficiency.</a:t>
            </a:r>
            <a:endParaRPr lang="zh-CN" altLang="en-US" sz="2400" dirty="0">
              <a:solidFill>
                <a:schemeClr val="bg1">
                  <a:lumMod val="95000"/>
                </a:schemeClr>
              </a:solidFill>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15</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严格按照代码规范编写</a:t>
            </a:r>
          </a:p>
        </p:txBody>
      </p:sp>
      <p:sp>
        <p:nvSpPr>
          <p:cNvPr id="412" name="Title 1"/>
          <p:cNvSpPr txBox="1"/>
          <p:nvPr/>
        </p:nvSpPr>
        <p:spPr>
          <a:xfrm>
            <a:off x="561975" y="1017905"/>
            <a:ext cx="4199890" cy="363855"/>
          </a:xfrm>
          <a:prstGeom prst="rect">
            <a:avLst/>
          </a:prstGeom>
        </p:spPr>
        <p:txBody>
          <a:bodyPr anchor="ctr">
            <a:normAutofit/>
            <a:scene3d>
              <a:camera prst="orthographicFront"/>
              <a:lightRig rig="threePt" dir="t"/>
            </a:scene3d>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Comply with the “Code Format”  document</a:t>
            </a:r>
          </a:p>
        </p:txBody>
      </p:sp>
      <p:cxnSp>
        <p:nvCxnSpPr>
          <p:cNvPr id="30" name="Straight Connector 29"/>
          <p:cNvCxnSpPr/>
          <p:nvPr/>
        </p:nvCxnSpPr>
        <p:spPr>
          <a:xfrm flipH="1">
            <a:off x="5894388" y="4654550"/>
            <a:ext cx="5092700" cy="0"/>
          </a:xfrm>
          <a:prstGeom prst="line">
            <a:avLst/>
          </a:prstGeom>
          <a:ln w="63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Content Placeholder 2"/>
          <p:cNvSpPr txBox="1"/>
          <p:nvPr/>
        </p:nvSpPr>
        <p:spPr>
          <a:xfrm>
            <a:off x="5456421" y="5178425"/>
            <a:ext cx="6340838" cy="6699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bg1">
                    <a:lumMod val="95000"/>
                  </a:schemeClr>
                </a:solidFill>
                <a:effectLst/>
                <a:uLnTx/>
                <a:uFillTx/>
                <a:latin typeface="+mn-lt"/>
                <a:ea typeface="+mn-ea"/>
                <a:cs typeface="+mn-cs"/>
              </a:rPr>
              <a:t>1、尽可能的减少一个软件的维护成本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bg1">
                    <a:lumMod val="95000"/>
                  </a:schemeClr>
                </a:solidFill>
                <a:effectLst/>
                <a:uLnTx/>
                <a:uFillTx/>
                <a:latin typeface="+mn-lt"/>
                <a:ea typeface="+mn-ea"/>
                <a:cs typeface="+mn-cs"/>
              </a:rPr>
              <a:t>2、改善软件的可读性，让开发人员尽快而彻底地理解新的代码；</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bg1">
                    <a:lumMod val="95000"/>
                  </a:schemeClr>
                </a:solidFill>
                <a:effectLst/>
                <a:uLnTx/>
                <a:uFillTx/>
                <a:latin typeface="+mn-lt"/>
                <a:ea typeface="+mn-ea"/>
                <a:cs typeface="+mn-cs"/>
              </a:rPr>
              <a:t>3、最大限度的提高团队开发的合作效率；</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chemeClr val="bg1">
                    <a:lumMod val="95000"/>
                  </a:schemeClr>
                </a:solidFill>
                <a:effectLst/>
                <a:uLnTx/>
                <a:uFillTx/>
                <a:latin typeface="+mn-lt"/>
                <a:ea typeface="+mn-ea"/>
                <a:cs typeface="+mn-cs"/>
              </a:rPr>
              <a:t>4、让开发人员养成好的编码习惯，甚至锻炼出更加严谨的思维；</a:t>
            </a:r>
          </a:p>
        </p:txBody>
      </p:sp>
      <p:sp>
        <p:nvSpPr>
          <p:cNvPr id="32" name="Content Placeholder 2"/>
          <p:cNvSpPr txBox="1"/>
          <p:nvPr/>
        </p:nvSpPr>
        <p:spPr>
          <a:xfrm>
            <a:off x="5464359" y="4718051"/>
            <a:ext cx="2073275" cy="4000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chemeClr val="bg1">
                    <a:lumMod val="95000"/>
                  </a:schemeClr>
                </a:solidFill>
                <a:effectLst/>
                <a:uLnTx/>
                <a:uFillTx/>
                <a:latin typeface="+mn-lt"/>
                <a:ea typeface="+mn-ea"/>
                <a:cs typeface="+mn-cs"/>
              </a:rPr>
              <a:t>Purpose</a:t>
            </a:r>
            <a:endParaRPr kumimoji="0" lang="en-US" altLang="zh-CN" sz="2400" b="1" i="0" u="none" strike="noStrike" kern="1200" cap="none" spc="0" normalizeH="0" baseline="0" noProof="0" dirty="0" smtClean="0">
              <a:ln>
                <a:noFill/>
              </a:ln>
              <a:solidFill>
                <a:schemeClr val="bg1">
                  <a:lumMod val="95000"/>
                </a:schemeClr>
              </a:solidFill>
              <a:effectLst/>
              <a:uLnTx/>
              <a:uFillTx/>
              <a:latin typeface="+mn-lt"/>
              <a:ea typeface="+mn-ea"/>
              <a:cs typeface="+mn-cs"/>
            </a:endParaRPr>
          </a:p>
        </p:txBody>
      </p:sp>
      <p:grpSp>
        <p:nvGrpSpPr>
          <p:cNvPr id="46" name="Group 45"/>
          <p:cNvGrpSpPr/>
          <p:nvPr/>
        </p:nvGrpSpPr>
        <p:grpSpPr>
          <a:xfrm>
            <a:off x="5728691" y="3335659"/>
            <a:ext cx="540000" cy="540000"/>
            <a:chOff x="5607375" y="3562825"/>
            <a:chExt cx="587140" cy="587140"/>
          </a:xfrm>
          <a:solidFill>
            <a:schemeClr val="accent3"/>
          </a:solidFill>
        </p:grpSpPr>
        <p:sp>
          <p:nvSpPr>
            <p:cNvPr id="47"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8"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9" name="Group 48"/>
          <p:cNvGrpSpPr/>
          <p:nvPr/>
        </p:nvGrpSpPr>
        <p:grpSpPr>
          <a:xfrm>
            <a:off x="5730877" y="1045053"/>
            <a:ext cx="540000" cy="540000"/>
            <a:chOff x="6665323" y="3562825"/>
            <a:chExt cx="587140" cy="587140"/>
          </a:xfrm>
          <a:solidFill>
            <a:schemeClr val="accent1"/>
          </a:solidFill>
        </p:grpSpPr>
        <p:sp>
          <p:nvSpPr>
            <p:cNvPr id="50"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1"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2" name="Group 51"/>
          <p:cNvGrpSpPr/>
          <p:nvPr/>
        </p:nvGrpSpPr>
        <p:grpSpPr>
          <a:xfrm>
            <a:off x="5711825" y="2313060"/>
            <a:ext cx="540000" cy="540000"/>
            <a:chOff x="7740352" y="3562825"/>
            <a:chExt cx="587140" cy="587140"/>
          </a:xfrm>
          <a:solidFill>
            <a:schemeClr val="accent2"/>
          </a:solidFill>
        </p:grpSpPr>
        <p:sp>
          <p:nvSpPr>
            <p:cNvPr id="53" name="Freeform 52"/>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4"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55" name="Content Placeholder 2"/>
          <p:cNvSpPr txBox="1"/>
          <p:nvPr/>
        </p:nvSpPr>
        <p:spPr>
          <a:xfrm>
            <a:off x="6384925" y="1012301"/>
            <a:ext cx="4597400" cy="78740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chemeClr val="accent4"/>
                </a:solidFill>
                <a:effectLst/>
                <a:uLnTx/>
                <a:uFillTx/>
                <a:latin typeface="+mn-lt"/>
                <a:ea typeface="+mn-ea"/>
                <a:cs typeface="+mn-cs"/>
              </a:rPr>
              <a:t>编程风格</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err="1">
                <a:ln>
                  <a:noFill/>
                </a:ln>
                <a:solidFill>
                  <a:schemeClr val="bg1">
                    <a:lumMod val="95000"/>
                  </a:schemeClr>
                </a:solidFill>
                <a:effectLst/>
                <a:uLnTx/>
                <a:uFillTx/>
                <a:latin typeface="+mn-lt"/>
                <a:ea typeface="+mn-ea"/>
                <a:cs typeface="+mn-cs"/>
              </a:rPr>
              <a:t>统一编程风格</a:t>
            </a:r>
            <a:r>
              <a:rPr kumimoji="0" lang="zh-CN" altLang="en-US" sz="2000" b="0" i="0" u="none" strike="noStrike" kern="1200" cap="none" spc="0" normalizeH="0" baseline="0" noProof="0" dirty="0">
                <a:ln>
                  <a:noFill/>
                </a:ln>
                <a:solidFill>
                  <a:schemeClr val="bg1">
                    <a:lumMod val="95000"/>
                  </a:schemeClr>
                </a:solidFill>
                <a:effectLst/>
                <a:uLnTx/>
                <a:uFillTx/>
                <a:latin typeface="+mn-lt"/>
                <a:ea typeface="+mn-ea"/>
                <a:cs typeface="+mn-cs"/>
              </a:rPr>
              <a:t>，如变量与函数的命名，函数参数规范，注释规范等</a:t>
            </a:r>
          </a:p>
        </p:txBody>
      </p:sp>
      <p:sp>
        <p:nvSpPr>
          <p:cNvPr id="56" name="Content Placeholder 2"/>
          <p:cNvSpPr txBox="1"/>
          <p:nvPr/>
        </p:nvSpPr>
        <p:spPr>
          <a:xfrm>
            <a:off x="6365875" y="2280535"/>
            <a:ext cx="4597400" cy="787401"/>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zh-CN" altLang="en-US" sz="2400" b="1" dirty="0">
                <a:solidFill>
                  <a:srgbClr val="4472C4"/>
                </a:solidFill>
                <a:ea typeface="宋体" panose="02010600030101010101" pitchFamily="2" charset="-122"/>
              </a:rPr>
              <a:t>代码组织</a:t>
            </a:r>
          </a:p>
          <a:p>
            <a:pPr marL="0" lvl="0" indent="0" eaLnBrk="1" hangingPunct="1">
              <a:lnSpc>
                <a:spcPct val="100000"/>
              </a:lnSpc>
              <a:spcBef>
                <a:spcPct val="20000"/>
              </a:spcBef>
              <a:buNone/>
            </a:pPr>
            <a:r>
              <a:rPr lang="en-US" altLang="zh-CN" sz="1800" dirty="0">
                <a:solidFill>
                  <a:schemeClr val="bg1">
                    <a:lumMod val="95000"/>
                  </a:schemeClr>
                </a:solidFill>
                <a:ea typeface="宋体" panose="02010600030101010101" pitchFamily="2" charset="-122"/>
              </a:rPr>
              <a:t>对整个项目的代码进行整理，使之更加有序</a:t>
            </a:r>
          </a:p>
        </p:txBody>
      </p:sp>
      <p:sp>
        <p:nvSpPr>
          <p:cNvPr id="57" name="Content Placeholder 2"/>
          <p:cNvSpPr txBox="1"/>
          <p:nvPr/>
        </p:nvSpPr>
        <p:spPr>
          <a:xfrm>
            <a:off x="6379777" y="3285876"/>
            <a:ext cx="4597400" cy="78967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zh-CN" altLang="en-US" sz="2400" b="1" dirty="0">
                <a:solidFill>
                  <a:schemeClr val="accent2"/>
                </a:solidFill>
                <a:ea typeface="宋体" panose="02010600030101010101" pitchFamily="2" charset="-122"/>
              </a:rPr>
              <a:t>代码优化与调试</a:t>
            </a:r>
          </a:p>
          <a:p>
            <a:pPr marL="0" lvl="0" indent="0" eaLnBrk="1" hangingPunct="1">
              <a:lnSpc>
                <a:spcPct val="100000"/>
              </a:lnSpc>
              <a:spcBef>
                <a:spcPct val="20000"/>
              </a:spcBef>
              <a:buNone/>
            </a:pPr>
            <a:r>
              <a:rPr lang="en-US" altLang="zh-CN" sz="2000" dirty="0">
                <a:solidFill>
                  <a:schemeClr val="bg1">
                    <a:lumMod val="95000"/>
                  </a:schemeClr>
                </a:solidFill>
                <a:ea typeface="宋体" panose="02010600030101010101" pitchFamily="2" charset="-122"/>
              </a:rPr>
              <a:t>提高代码的内聚程度，减少耦合程度</a:t>
            </a:r>
            <a:r>
              <a:rPr lang="zh-CN" altLang="en-US" sz="2000" dirty="0">
                <a:solidFill>
                  <a:schemeClr val="bg1">
                    <a:lumMod val="95000"/>
                  </a:schemeClr>
                </a:solidFill>
                <a:ea typeface="宋体" panose="02010600030101010101" pitchFamily="2" charset="-122"/>
              </a:rPr>
              <a:t>。调试时遵循一定调试技巧</a:t>
            </a:r>
          </a:p>
        </p:txBody>
      </p:sp>
      <p:pic>
        <p:nvPicPr>
          <p:cNvPr id="6" name="图片 5" descr="图片1_meitu_1"/>
          <p:cNvPicPr>
            <a:picLocks noChangeAspect="1"/>
          </p:cNvPicPr>
          <p:nvPr/>
        </p:nvPicPr>
        <p:blipFill>
          <a:blip r:embed="rId3"/>
          <a:stretch>
            <a:fillRect/>
          </a:stretch>
        </p:blipFill>
        <p:spPr>
          <a:xfrm>
            <a:off x="440690" y="1588770"/>
            <a:ext cx="4648835" cy="4587875"/>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par>
                          <p:cTn id="31" fill="hold">
                            <p:stCondLst>
                              <p:cond delay="2500"/>
                            </p:stCondLst>
                            <p:childTnLst>
                              <p:par>
                                <p:cTn id="32" presetID="16" presetClass="entr" presetSubtype="37"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outVertical)">
                                      <p:cBhvr>
                                        <p:cTn id="34" dur="500"/>
                                        <p:tgtEl>
                                          <p:spTgt spid="30"/>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fltVal val="0"/>
                                          </p:val>
                                        </p:tav>
                                        <p:tav tm="100000">
                                          <p:val>
                                            <p:strVal val="#ppt_h"/>
                                          </p:val>
                                        </p:tav>
                                      </p:tavLst>
                                    </p:anim>
                                    <p:animEffect transition="in" filter="fade">
                                      <p:cBhvr>
                                        <p:cTn id="50" dur="500"/>
                                        <p:tgtEl>
                                          <p:spTgt spid="52"/>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p:cTn id="58" dur="500" fill="hold"/>
                                        <p:tgtEl>
                                          <p:spTgt spid="46"/>
                                        </p:tgtEl>
                                        <p:attrNameLst>
                                          <p:attrName>ppt_w</p:attrName>
                                        </p:attrNameLst>
                                      </p:cBhvr>
                                      <p:tavLst>
                                        <p:tav tm="0">
                                          <p:val>
                                            <p:fltVal val="0"/>
                                          </p:val>
                                        </p:tav>
                                        <p:tav tm="100000">
                                          <p:val>
                                            <p:strVal val="#ppt_w"/>
                                          </p:val>
                                        </p:tav>
                                      </p:tavLst>
                                    </p:anim>
                                    <p:anim calcmode="lin" valueType="num">
                                      <p:cBhvr>
                                        <p:cTn id="59" dur="500" fill="hold"/>
                                        <p:tgtEl>
                                          <p:spTgt spid="46"/>
                                        </p:tgtEl>
                                        <p:attrNameLst>
                                          <p:attrName>ppt_h</p:attrName>
                                        </p:attrNameLst>
                                      </p:cBhvr>
                                      <p:tavLst>
                                        <p:tav tm="0">
                                          <p:val>
                                            <p:fltVal val="0"/>
                                          </p:val>
                                        </p:tav>
                                        <p:tav tm="100000">
                                          <p:val>
                                            <p:strVal val="#ppt_h"/>
                                          </p:val>
                                        </p:tav>
                                      </p:tavLst>
                                    </p:anim>
                                    <p:animEffect transition="in" filter="fade">
                                      <p:cBhvr>
                                        <p:cTn id="60" dur="500"/>
                                        <p:tgtEl>
                                          <p:spTgt spid="46"/>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1" grpId="0"/>
      <p:bldP spid="412" grpId="0"/>
      <p:bldP spid="31" grpId="0"/>
      <p:bldP spid="32" grpId="0"/>
      <p:bldP spid="55" grpId="0"/>
      <p:bldP spid="56"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rPr>
              <a:t>微信公众号平台</a:t>
            </a:r>
          </a:p>
        </p:txBody>
      </p:sp>
      <p:pic>
        <p:nvPicPr>
          <p:cNvPr id="4" name="内容占位符 3" descr="N$PKDX0}C78)Q[_EX[I1]Z7"/>
          <p:cNvPicPr>
            <a:picLocks noGrp="1" noChangeAspect="1"/>
          </p:cNvPicPr>
          <p:nvPr>
            <p:ph idx="1"/>
          </p:nvPr>
        </p:nvPicPr>
        <p:blipFill>
          <a:blip r:embed="rId2"/>
          <a:stretch>
            <a:fillRect/>
          </a:stretch>
        </p:blipFill>
        <p:spPr>
          <a:xfrm>
            <a:off x="1713230" y="1602105"/>
            <a:ext cx="2459990" cy="4351655"/>
          </a:xfrm>
          <a:prstGeom prst="rect">
            <a:avLst/>
          </a:prstGeom>
        </p:spPr>
      </p:pic>
      <p:sp>
        <p:nvSpPr>
          <p:cNvPr id="5" name="文本框 4"/>
          <p:cNvSpPr txBox="1"/>
          <p:nvPr/>
        </p:nvSpPr>
        <p:spPr>
          <a:xfrm>
            <a:off x="5601970" y="2210435"/>
            <a:ext cx="5028565" cy="1198880"/>
          </a:xfrm>
          <a:prstGeom prst="rect">
            <a:avLst/>
          </a:prstGeom>
          <a:noFill/>
        </p:spPr>
        <p:txBody>
          <a:bodyPr wrap="square" rtlCol="0">
            <a:spAutoFit/>
          </a:bodyPr>
          <a:lstStyle/>
          <a:p>
            <a:r>
              <a:rPr lang="zh-CN" altLang="zh-CN">
                <a:solidFill>
                  <a:schemeClr val="bg1"/>
                </a:solidFill>
                <a:ea typeface="宋体" panose="02010600030101010101" pitchFamily="2" charset="-122"/>
              </a:rPr>
              <a:t>设计了和</a:t>
            </a:r>
            <a:r>
              <a:rPr lang="en-US" altLang="zh-CN">
                <a:solidFill>
                  <a:schemeClr val="bg1"/>
                </a:solidFill>
                <a:ea typeface="宋体" panose="02010600030101010101" pitchFamily="2" charset="-122"/>
              </a:rPr>
              <a:t>app</a:t>
            </a:r>
            <a:r>
              <a:rPr lang="zh-CN" altLang="en-US">
                <a:solidFill>
                  <a:schemeClr val="bg1"/>
                </a:solidFill>
                <a:ea typeface="宋体" panose="02010600030101010101" pitchFamily="2" charset="-122"/>
              </a:rPr>
              <a:t>互动的微信公众号平台，可以让大家更为便捷的了解我们的实时动态，同时有一些简单的小功能，让大家能够更加方便的去使用我们的</a:t>
            </a:r>
            <a:r>
              <a:rPr lang="en-US" altLang="zh-CN">
                <a:solidFill>
                  <a:schemeClr val="bg1"/>
                </a:solidFill>
                <a:ea typeface="宋体" panose="02010600030101010101" pitchFamily="2" charset="-122"/>
              </a:rPr>
              <a:t>app</a:t>
            </a:r>
            <a:r>
              <a:rPr lang="zh-CN" altLang="en-US">
                <a:solidFill>
                  <a:schemeClr val="bg1"/>
                </a:solidFill>
                <a:ea typeface="宋体" panose="02010600030101010101" pitchFamily="2" charset="-122"/>
              </a:rPr>
              <a:t>。</a:t>
            </a:r>
          </a:p>
        </p:txBody>
      </p:sp>
      <p:sp>
        <p:nvSpPr>
          <p:cNvPr id="6" name="文本框 5"/>
          <p:cNvSpPr txBox="1"/>
          <p:nvPr/>
        </p:nvSpPr>
        <p:spPr>
          <a:xfrm>
            <a:off x="5786120" y="4211955"/>
            <a:ext cx="4751705" cy="922020"/>
          </a:xfrm>
          <a:prstGeom prst="rect">
            <a:avLst/>
          </a:prstGeom>
          <a:noFill/>
        </p:spPr>
        <p:txBody>
          <a:bodyPr wrap="square" rtlCol="0">
            <a:spAutoFit/>
          </a:bodyPr>
          <a:lstStyle/>
          <a:p>
            <a:r>
              <a:rPr lang="zh-CN" altLang="zh-CN">
                <a:solidFill>
                  <a:schemeClr val="bg1"/>
                </a:solidFill>
                <a:ea typeface="宋体" panose="02010600030101010101" pitchFamily="2" charset="-122"/>
              </a:rPr>
              <a:t>微信平台有同学实时管理和处理同学们在使用过程中的各种反馈，还能吸引一大批追求简单快捷的用户群体。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solidFill>
                  <a:schemeClr val="bg1"/>
                </a:solidFill>
              </a:rPr>
              <a:t>大家的感悟总结</a:t>
            </a:r>
          </a:p>
        </p:txBody>
      </p:sp>
      <p:sp>
        <p:nvSpPr>
          <p:cNvPr id="3" name="内容占位符 2"/>
          <p:cNvSpPr>
            <a:spLocks noGrp="1"/>
          </p:cNvSpPr>
          <p:nvPr>
            <p:ph idx="1"/>
          </p:nvPr>
        </p:nvSpPr>
        <p:spPr>
          <a:xfrm>
            <a:off x="838200" y="1253490"/>
            <a:ext cx="10515600" cy="4351338"/>
          </a:xfrm>
        </p:spPr>
        <p:txBody>
          <a:bodyPr/>
          <a:lstStyle/>
          <a:p>
            <a:r>
              <a:rPr lang="zh-CN" altLang="en-US" sz="2000">
                <a:solidFill>
                  <a:schemeClr val="bg1"/>
                </a:solidFill>
              </a:rPr>
              <a:t>曾四为：项目中的命名基本按照规范命名。但有些部分，比如activity中的view变量命名、view实例的命名，因为事先没有约定，比较混乱和随意。另外在开发过程中，我们利用了很多安卓新的特性，比如RecyclerView控件和view.onClickListener接口。在权衡利弊之后，选用创建一个单例模式的全局Application对象，而不是intent来传输数据。好处是登陆后的用户id等信息都可以记录在Application中。自己更加熟悉了百度地图api。</a:t>
            </a:r>
          </a:p>
          <a:p>
            <a:r>
              <a:rPr lang="zh-CN" altLang="en-US" sz="2000">
                <a:solidFill>
                  <a:schemeClr val="bg1"/>
                </a:solidFill>
              </a:rPr>
              <a:t>高智谋：通过这个项目，让自己更加了解了计算机软件的设计不是写几行程序代码的事情，是需要大家先进行需求分析，需求建模的，然后再进行软件的开发设计。而且通过对微信公众号平台的建设，他也明白了建立一个app不仅仅是单方面的，应该是要多管齐下，才能有很好的作用。</a:t>
            </a:r>
          </a:p>
          <a:p>
            <a:r>
              <a:rPr lang="zh-CN" altLang="en-US" sz="2000">
                <a:solidFill>
                  <a:schemeClr val="bg1"/>
                </a:solidFill>
              </a:rPr>
              <a:t>李一洲：通过这个项目，自己较为熟练地掌握了布局编写，常用自带控件以及部分第三方控件的使用方法。并通过阅读这些控件的源码以及查询网上的相关资料，对安卓View的绘制机理以及工作原理有了一个基本的认识，能够理解OnMeasure，OnLayout，OnDraw等方法的原理以及运行时机，理解回掉方法的原理，如OnClickListener监听器的原理等等，并能通过这些知识自定义一些较简单的View。</a:t>
            </a:r>
          </a:p>
          <a:p>
            <a:r>
              <a:rPr lang="zh-CN" altLang="en-US" sz="2000">
                <a:solidFill>
                  <a:schemeClr val="bg1"/>
                </a:solidFill>
              </a:rPr>
              <a:t>沈宗毅：项目的设计比较完整，并且把所学的知识应用到了实践中，较好地实现了理论与实践的结合。在项目的开发中，前期构思设计上比较规范。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rPr>
              <a:t>一些遗憾一些不足</a:t>
            </a:r>
          </a:p>
        </p:txBody>
      </p:sp>
      <p:sp>
        <p:nvSpPr>
          <p:cNvPr id="3" name="内容占位符 2"/>
          <p:cNvSpPr>
            <a:spLocks noGrp="1"/>
          </p:cNvSpPr>
          <p:nvPr>
            <p:ph idx="1"/>
          </p:nvPr>
        </p:nvSpPr>
        <p:spPr>
          <a:xfrm>
            <a:off x="838200" y="1338580"/>
            <a:ext cx="10515600" cy="4351338"/>
          </a:xfrm>
        </p:spPr>
        <p:txBody>
          <a:bodyPr/>
          <a:lstStyle/>
          <a:p>
            <a:r>
              <a:rPr lang="zh-CN" altLang="en-US" sz="2000" dirty="0">
                <a:solidFill>
                  <a:schemeClr val="bg1"/>
                </a:solidFill>
              </a:rPr>
              <a:t>曾四为：出于经费考虑，验证码产生的费用无法准确估计，也无法报销，验证码功能未能正式上线。很多细节，比如滑动条和status bar的设置使用了github已有的封装类。在进度管理上，做得不太好。有的部分拖延时间较长，导致相关其他成员进度停滞。而且在具体业务逻辑方面，没有分配任务，提前设计，增加了负责界面编写成员的负担。以及没有</a:t>
            </a:r>
            <a:r>
              <a:rPr lang="zh-CN" altLang="en-US" sz="2000">
                <a:solidFill>
                  <a:schemeClr val="bg1"/>
                </a:solidFill>
              </a:rPr>
              <a:t>保证</a:t>
            </a:r>
            <a:r>
              <a:rPr lang="zh-CN" altLang="en-US" sz="2000" smtClean="0">
                <a:solidFill>
                  <a:schemeClr val="bg1"/>
                </a:solidFill>
              </a:rPr>
              <a:t>数据存储的</a:t>
            </a:r>
            <a:r>
              <a:rPr lang="zh-CN" altLang="en-US" sz="2000" dirty="0">
                <a:solidFill>
                  <a:schemeClr val="bg1"/>
                </a:solidFill>
              </a:rPr>
              <a:t>安全性。</a:t>
            </a:r>
          </a:p>
          <a:p>
            <a:r>
              <a:rPr lang="zh-CN" altLang="en-US" sz="2000" dirty="0">
                <a:solidFill>
                  <a:schemeClr val="bg1"/>
                </a:solidFill>
              </a:rPr>
              <a:t>李一洲：虽然能较为熟练地编写布局，但是对安卓View的绘制理解还不够透彻，还未能理解View的滑动，View的动画等的工作原理。自定义View也只能实现一些较基础的效果。且在UI设计方面缺乏自己的主见与特色，在UI设计过程中借鉴了不少大型企业成熟产品的UI界面。</a:t>
            </a:r>
          </a:p>
          <a:p>
            <a:r>
              <a:rPr lang="zh-CN" altLang="en-US" sz="2000" dirty="0">
                <a:solidFill>
                  <a:schemeClr val="bg1"/>
                </a:solidFill>
              </a:rPr>
              <a:t>高智谋：参与的编程比较少，因为自己的底子不够扎实，学习的编程技术不够娴熟，同时对于大创这类综合型的项目第一次参与，有许多生疏的地方，在选购器材，填写过程记录册的时候，都比较生疏。</a:t>
            </a:r>
          </a:p>
          <a:p>
            <a:r>
              <a:rPr lang="zh-CN" altLang="en-US" sz="2000" dirty="0">
                <a:solidFill>
                  <a:schemeClr val="bg1"/>
                </a:solidFill>
              </a:rPr>
              <a:t>沈宗毅：在项目的开发中，前期构思设计上比较规范。同时，也有一些问题，比如每一阶段没有及时核对进度，导致有一些安排不合理。在互借物品的选取上有些许少，初期物品不多不够太吸引人。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0"/>
            <a:ext cx="12192000" cy="6858000"/>
            <a:chOff x="0" y="-1"/>
            <a:chExt cx="9146438" cy="5143501"/>
          </a:xfrm>
        </p:grpSpPr>
        <p:sp>
          <p:nvSpPr>
            <p:cNvPr id="17" name="Rectangle 16"/>
            <p:cNvSpPr/>
            <p:nvPr/>
          </p:nvSpPr>
          <p:spPr>
            <a:xfrm flipH="1">
              <a:off x="0" y="-1"/>
              <a:ext cx="9146438" cy="5143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18" name="Rectangle 17"/>
            <p:cNvSpPr/>
            <p:nvPr/>
          </p:nvSpPr>
          <p:spPr>
            <a:xfrm>
              <a:off x="0" y="-1"/>
              <a:ext cx="9144056" cy="5143501"/>
            </a:xfrm>
            <a:prstGeom prst="rect">
              <a:avLst/>
            </a:prstGeom>
            <a:solidFill>
              <a:schemeClr val="tx1">
                <a:alpha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gr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19</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9" name="Title 1"/>
          <p:cNvSpPr txBox="1"/>
          <p:nvPr/>
        </p:nvSpPr>
        <p:spPr>
          <a:xfrm>
            <a:off x="3217545" y="2983865"/>
            <a:ext cx="5724525" cy="1204595"/>
          </a:xfrm>
          <a:prstGeom prst="rect">
            <a:avLst/>
          </a:prstGeom>
          <a:noFill/>
          <a:ln w="9525">
            <a:noFill/>
          </a:ln>
        </p:spPr>
        <p:txBody>
          <a:bodyPr wrap="squar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sz="4000" dirty="0">
                <a:solidFill>
                  <a:srgbClr val="A5A5A5"/>
                </a:solidFill>
                <a:latin typeface="Diavlo Medium" pitchFamily="50" charset="0"/>
                <a:ea typeface="宋体" panose="02010600030101010101" pitchFamily="2" charset="-122"/>
              </a:rPr>
              <a:t>Thanks For Watching</a:t>
            </a:r>
            <a:r>
              <a:rPr lang="en-US" altLang="zh-CN" sz="4000" dirty="0">
                <a:solidFill>
                  <a:srgbClr val="A5A5A5"/>
                </a:solidFill>
                <a:latin typeface="Diavlo Medium" pitchFamily="50" charset="0"/>
                <a:ea typeface="宋体" panose="02010600030101010101" pitchFamily="2" charset="-122"/>
              </a:rPr>
              <a:t/>
            </a:r>
            <a:br>
              <a:rPr lang="en-US" altLang="zh-CN" sz="4000" dirty="0">
                <a:solidFill>
                  <a:srgbClr val="A5A5A5"/>
                </a:solidFill>
                <a:latin typeface="Diavlo Medium" pitchFamily="50" charset="0"/>
                <a:ea typeface="宋体" panose="02010600030101010101" pitchFamily="2" charset="-122"/>
              </a:rPr>
            </a:br>
            <a:r>
              <a:rPr lang="en-US" altLang="zh-CN" sz="2400" dirty="0">
                <a:solidFill>
                  <a:schemeClr val="bg1"/>
                </a:solidFill>
                <a:ea typeface="宋体" panose="02010600030101010101" pitchFamily="2" charset="-122"/>
              </a:rPr>
              <a:t>We are serviceable and social</a:t>
            </a:r>
            <a:endParaRPr lang="en-US" altLang="zh-CN" dirty="0">
              <a:solidFill>
                <a:schemeClr val="bg1"/>
              </a:solidFill>
              <a:ea typeface="宋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1000"/>
                                        <p:tgtEl>
                                          <p:spTgt spid="16"/>
                                        </p:tgtEl>
                                      </p:cBhvr>
                                    </p:animEffect>
                                  </p:childTnLst>
                                </p:cTn>
                              </p:par>
                              <p:par>
                                <p:cTn id="8" presetID="21" presetClass="entr" presetSubtype="1" fill="hold" grpId="0" nodeType="withEffect">
                                  <p:stCondLst>
                                    <p:cond delay="1000"/>
                                  </p:stCondLst>
                                  <p:childTnLst>
                                    <p:set>
                                      <p:cBhvr>
                                        <p:cTn id="9" dur="1" fill="hold">
                                          <p:stCondLst>
                                            <p:cond delay="0"/>
                                          </p:stCondLst>
                                        </p:cTn>
                                        <p:tgtEl>
                                          <p:spTgt spid="29"/>
                                        </p:tgtEl>
                                        <p:attrNameLst>
                                          <p:attrName>style.visibility</p:attrName>
                                        </p:attrNameLst>
                                      </p:cBhvr>
                                      <p:to>
                                        <p:strVal val="visible"/>
                                      </p:to>
                                    </p:set>
                                    <p:animEffect transition="in" filter="wheel(1)">
                                      <p:cBhvr>
                                        <p:cTn id="10" dur="2000"/>
                                        <p:tgtEl>
                                          <p:spTgt spid="29"/>
                                        </p:tgtEl>
                                      </p:cBhvr>
                                    </p:animEffect>
                                  </p:childTnLst>
                                </p:cTn>
                              </p:par>
                              <p:par>
                                <p:cTn id="11" presetID="22" presetClass="entr" presetSubtype="8" fill="hold" grpId="0" nodeType="withEffect">
                                  <p:stCondLst>
                                    <p:cond delay="300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wipe(left)">
                                      <p:cBhvr>
                                        <p:cTn id="13" dur="500"/>
                                        <p:tgtEl>
                                          <p:spTgt spid="40">
                                            <p:txEl>
                                              <p:pRg st="0" end="0"/>
                                            </p:txEl>
                                          </p:spTgt>
                                        </p:tgtEl>
                                      </p:cBhvr>
                                    </p:animEffect>
                                  </p:childTnLst>
                                </p:cTn>
                              </p:par>
                              <p:par>
                                <p:cTn id="14" presetID="2" presetClass="entr" presetSubtype="4" fill="hold" nodeType="withEffect">
                                  <p:stCondLst>
                                    <p:cond delay="3250"/>
                                  </p:stCondLst>
                                  <p:childTnLst>
                                    <p:set>
                                      <p:cBhvr>
                                        <p:cTn id="15" dur="1" fill="hold">
                                          <p:stCondLst>
                                            <p:cond delay="0"/>
                                          </p:stCondLst>
                                        </p:cTn>
                                        <p:tgtEl>
                                          <p:spTgt spid="401"/>
                                        </p:tgtEl>
                                        <p:attrNameLst>
                                          <p:attrName>style.visibility</p:attrName>
                                        </p:attrNameLst>
                                      </p:cBhvr>
                                      <p:to>
                                        <p:strVal val="visible"/>
                                      </p:to>
                                    </p:set>
                                    <p:anim calcmode="lin" valueType="num">
                                      <p:cBhvr additive="base">
                                        <p:cTn id="16" dur="500" fill="hold"/>
                                        <p:tgtEl>
                                          <p:spTgt spid="401"/>
                                        </p:tgtEl>
                                        <p:attrNameLst>
                                          <p:attrName>ppt_x</p:attrName>
                                        </p:attrNameLst>
                                      </p:cBhvr>
                                      <p:tavLst>
                                        <p:tav tm="0">
                                          <p:val>
                                            <p:strVal val="#ppt_x"/>
                                          </p:val>
                                        </p:tav>
                                        <p:tav tm="100000">
                                          <p:val>
                                            <p:strVal val="#ppt_x"/>
                                          </p:val>
                                        </p:tav>
                                      </p:tavLst>
                                    </p:anim>
                                    <p:anim calcmode="lin" valueType="num">
                                      <p:cBhvr additive="base">
                                        <p:cTn id="17" dur="500" fill="hold"/>
                                        <p:tgtEl>
                                          <p:spTgt spid="401"/>
                                        </p:tgtEl>
                                        <p:attrNameLst>
                                          <p:attrName>ppt_y</p:attrName>
                                        </p:attrNameLst>
                                      </p:cBhvr>
                                      <p:tavLst>
                                        <p:tav tm="0">
                                          <p:val>
                                            <p:strVal val="1+#ppt_h/2"/>
                                          </p:val>
                                        </p:tav>
                                        <p:tav tm="100000">
                                          <p:val>
                                            <p:strVal val="#ppt_y"/>
                                          </p:val>
                                        </p:tav>
                                      </p:tavLst>
                                    </p:anim>
                                  </p:childTnLst>
                                </p:cTn>
                              </p:par>
                              <p:par>
                                <p:cTn id="18" presetID="22" presetClass="entr" presetSubtype="8" fill="hold" nodeType="withEffect">
                                  <p:stCondLst>
                                    <p:cond delay="1500"/>
                                  </p:stCondLst>
                                  <p:childTnLst>
                                    <p:set>
                                      <p:cBhvr>
                                        <p:cTn id="19" dur="1" fill="hold">
                                          <p:stCondLst>
                                            <p:cond delay="0"/>
                                          </p:stCondLst>
                                        </p:cTn>
                                        <p:tgtEl>
                                          <p:spTgt spid="402"/>
                                        </p:tgtEl>
                                        <p:attrNameLst>
                                          <p:attrName>style.visibility</p:attrName>
                                        </p:attrNameLst>
                                      </p:cBhvr>
                                      <p:to>
                                        <p:strVal val="visible"/>
                                      </p:to>
                                    </p:set>
                                    <p:animEffect transition="in" filter="wipe(left)">
                                      <p:cBhvr>
                                        <p:cTn id="20" dur="500"/>
                                        <p:tgtEl>
                                          <p:spTgt spid="402"/>
                                        </p:tgtEl>
                                      </p:cBhvr>
                                    </p:animEffect>
                                  </p:childTnLst>
                                </p:cTn>
                              </p:par>
                            </p:childTnLst>
                          </p:cTn>
                        </p:par>
                        <p:par>
                          <p:cTn id="21" fill="hold">
                            <p:stCondLst>
                              <p:cond delay="1000"/>
                            </p:stCondLst>
                            <p:childTnLst>
                              <p:par>
                                <p:cTn id="22" presetID="16" presetClass="entr" presetSubtype="37"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outVertical)">
                                      <p:cBhvr>
                                        <p:cTn id="2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2</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4" name="Straight Connector 19"/>
          <p:cNvCxnSpPr/>
          <p:nvPr/>
        </p:nvCxnSpPr>
        <p:spPr>
          <a:xfrm>
            <a:off x="0" y="985915"/>
            <a:ext cx="2240032" cy="0"/>
          </a:xfrm>
          <a:prstGeom prst="line">
            <a:avLst/>
          </a:prstGeom>
          <a:ln w="25400">
            <a:gradFill flip="none" rotWithShape="1">
              <a:gsLst>
                <a:gs pos="0">
                  <a:schemeClr val="accent2">
                    <a:lumMod val="20000"/>
                    <a:lumOff val="80000"/>
                  </a:schemeClr>
                </a:gs>
                <a:gs pos="35000">
                  <a:schemeClr val="accent2">
                    <a:lumMod val="40000"/>
                    <a:lumOff val="60000"/>
                  </a:schemeClr>
                </a:gs>
                <a:gs pos="100000">
                  <a:srgbClr val="FF0000"/>
                </a:gs>
              </a:gsLst>
              <a:lin ang="2700000" scaled="1"/>
              <a:tileRect/>
            </a:gra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5" name="Title 1"/>
          <p:cNvSpPr txBox="1"/>
          <p:nvPr/>
        </p:nvSpPr>
        <p:spPr>
          <a:xfrm>
            <a:off x="2484410" y="1997387"/>
            <a:ext cx="510857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1" i="0" u="none" strike="noStrike" kern="1200" cap="none" spc="0" normalizeH="0" baseline="0" noProof="0" dirty="0" smtClean="0">
                <a:ln>
                  <a:noFill/>
                </a:ln>
                <a:solidFill>
                  <a:schemeClr val="accent5"/>
                </a:solidFill>
                <a:effectLst/>
                <a:uLnTx/>
                <a:uFillTx/>
                <a:latin typeface="+mn-lt"/>
                <a:ea typeface="+mj-ea"/>
                <a:cs typeface="+mj-cs"/>
              </a:rPr>
              <a:t>Introduction to Background</a:t>
            </a:r>
            <a:endParaRPr kumimoji="0" lang="en-US" sz="1400" b="1" i="0" u="none" strike="noStrike" kern="1200" cap="none" spc="0" normalizeH="0" baseline="0" noProof="0" dirty="0">
              <a:ln>
                <a:noFill/>
              </a:ln>
              <a:solidFill>
                <a:schemeClr val="accent5"/>
              </a:solidFill>
              <a:effectLst/>
              <a:uLnTx/>
              <a:uFillTx/>
              <a:latin typeface="+mn-lt"/>
              <a:ea typeface="+mj-ea"/>
              <a:cs typeface="+mj-cs"/>
            </a:endParaRPr>
          </a:p>
        </p:txBody>
      </p:sp>
      <p:sp>
        <p:nvSpPr>
          <p:cNvPr id="26" name="Title 13"/>
          <p:cNvSpPr txBox="1"/>
          <p:nvPr/>
        </p:nvSpPr>
        <p:spPr>
          <a:xfrm>
            <a:off x="2459010" y="1529075"/>
            <a:ext cx="5110163" cy="585788"/>
          </a:xfrm>
          <a:prstGeom prst="rect">
            <a:avLst/>
          </a:prstGeom>
        </p:spPr>
        <p:txBody>
          <a:bodyPr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0" i="0" u="none" strike="noStrike" kern="1200" cap="none" spc="0" normalizeH="0" baseline="0" noProof="0" dirty="0" smtClean="0">
                <a:ln>
                  <a:noFill/>
                </a:ln>
                <a:solidFill>
                  <a:schemeClr val="bg1"/>
                </a:solidFill>
                <a:effectLst/>
                <a:uLnTx/>
                <a:uFillTx/>
                <a:latin typeface="+mj-lt"/>
                <a:ea typeface="+mj-ea"/>
                <a:cs typeface="+mj-cs"/>
              </a:rPr>
              <a:t>背景介绍</a:t>
            </a:r>
            <a:endParaRPr kumimoji="0" lang="zh-CN" alt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27" name="TextBox 18"/>
          <p:cNvSpPr txBox="1"/>
          <p:nvPr/>
        </p:nvSpPr>
        <p:spPr>
          <a:xfrm>
            <a:off x="2457423" y="2552422"/>
            <a:ext cx="7493000" cy="2852507"/>
          </a:xfrm>
          <a:prstGeom prst="rect">
            <a:avLst/>
          </a:prstGeom>
          <a:noFill/>
          <a:ln w="9525">
            <a:noFill/>
          </a:ln>
        </p:spPr>
        <p:txBody>
          <a:bodyPr rIns="144000" bIns="3600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en-US" altLang="zh-CN" sz="2000" dirty="0">
                <a:solidFill>
                  <a:schemeClr val="bg1">
                    <a:lumMod val="95000"/>
                  </a:schemeClr>
                </a:solidFill>
                <a:ea typeface="宋体" panose="02010600030101010101" pitchFamily="2" charset="-122"/>
                <a:sym typeface="+mn-ea"/>
              </a:rPr>
              <a:t>到目前为止，国内应用平台都没有将分享经济和校园结合在一起，我们希望填补这一空白。</a:t>
            </a:r>
            <a:endParaRPr lang="en-US" altLang="zh-CN" sz="2000" dirty="0">
              <a:solidFill>
                <a:schemeClr val="bg1">
                  <a:lumMod val="95000"/>
                </a:schemeClr>
              </a:solidFill>
              <a:ea typeface="宋体" panose="02010600030101010101" pitchFamily="2" charset="-122"/>
            </a:endParaRPr>
          </a:p>
          <a:p>
            <a:pPr marL="0" lvl="0" indent="0" algn="just" eaLnBrk="1" hangingPunct="1">
              <a:lnSpc>
                <a:spcPct val="100000"/>
              </a:lnSpc>
              <a:spcBef>
                <a:spcPct val="0"/>
              </a:spcBef>
              <a:buNone/>
            </a:pPr>
            <a:endParaRPr lang="en-US" altLang="zh-CN" sz="2000" dirty="0">
              <a:solidFill>
                <a:schemeClr val="bg1">
                  <a:lumMod val="95000"/>
                </a:schemeClr>
              </a:solidFill>
              <a:ea typeface="宋体" panose="02010600030101010101" pitchFamily="2" charset="-122"/>
            </a:endParaRPr>
          </a:p>
          <a:p>
            <a:pPr marL="0" lvl="0" indent="0" algn="just" eaLnBrk="1" hangingPunct="1">
              <a:lnSpc>
                <a:spcPct val="100000"/>
              </a:lnSpc>
              <a:spcBef>
                <a:spcPct val="0"/>
              </a:spcBef>
              <a:buNone/>
            </a:pPr>
            <a:r>
              <a:rPr lang="en-US" altLang="zh-CN" sz="2000" dirty="0">
                <a:solidFill>
                  <a:schemeClr val="bg1">
                    <a:lumMod val="95000"/>
                  </a:schemeClr>
                </a:solidFill>
                <a:ea typeface="宋体" panose="02010600030101010101" pitchFamily="2" charset="-122"/>
              </a:rPr>
              <a:t>我们的“校园互借平台”是一个根据分享经济理论、基于安卓客户端和微信、针对校园师生间进行闲置物品互借的实用型免费公益平台。我们希望这个平台能提高闲置物品的使用率，使用户在使用的过程中，除了享受便利之外，能有更多更好的人际沟通，感受到人与人之间互利互惠相互尊重的美好，得到有益于自身发展的收获。</a:t>
            </a:r>
          </a:p>
        </p:txBody>
      </p:sp>
      <p:sp>
        <p:nvSpPr>
          <p:cNvPr id="28" name="Oval 25"/>
          <p:cNvSpPr>
            <a:spLocks noChangeAspect="1"/>
          </p:cNvSpPr>
          <p:nvPr/>
        </p:nvSpPr>
        <p:spPr>
          <a:xfrm>
            <a:off x="2244209" y="1715362"/>
            <a:ext cx="213214" cy="213214"/>
          </a:xfrm>
          <a:prstGeom prst="ellipse">
            <a:avLst/>
          </a:prstGeom>
          <a:solidFill>
            <a:srgbClr val="FF0000"/>
          </a:solidFill>
          <a:ln w="2540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8" fill="hold" nodeType="withEffect">
                                  <p:stCondLst>
                                    <p:cond delay="250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par>
                                <p:cTn id="21" presetID="21" presetClass="entr" presetSubtype="1" fill="hold" grpId="0" nodeType="withEffect">
                                  <p:stCondLst>
                                    <p:cond delay="3000"/>
                                  </p:stCondLst>
                                  <p:childTnLst>
                                    <p:set>
                                      <p:cBhvr>
                                        <p:cTn id="22" dur="1" fill="hold">
                                          <p:stCondLst>
                                            <p:cond delay="0"/>
                                          </p:stCondLst>
                                        </p:cTn>
                                        <p:tgtEl>
                                          <p:spTgt spid="28"/>
                                        </p:tgtEl>
                                        <p:attrNameLst>
                                          <p:attrName>style.visibility</p:attrName>
                                        </p:attrNameLst>
                                      </p:cBhvr>
                                      <p:to>
                                        <p:strVal val="visible"/>
                                      </p:to>
                                    </p:set>
                                    <p:animEffect transition="in" filter="wheel(1)">
                                      <p:cBhvr>
                                        <p:cTn id="23" dur="2000"/>
                                        <p:tgtEl>
                                          <p:spTgt spid="28"/>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inVertical)">
                                      <p:cBhvr>
                                        <p:cTn id="30" dur="500"/>
                                        <p:tgtEl>
                                          <p:spTgt spid="25"/>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25" grpId="0"/>
      <p:bldP spid="26" grpId="0"/>
      <p:bldP spid="27"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74675" y="2857500"/>
            <a:ext cx="3552825" cy="4000500"/>
            <a:chOff x="7075488" y="1492250"/>
            <a:chExt cx="3382963" cy="4022726"/>
          </a:xfrm>
        </p:grpSpPr>
        <p:sp>
          <p:nvSpPr>
            <p:cNvPr id="396" name="Freeform 5"/>
            <p:cNvSpPr/>
            <p:nvPr/>
          </p:nvSpPr>
          <p:spPr bwMode="auto">
            <a:xfrm>
              <a:off x="7840358" y="3851611"/>
              <a:ext cx="2432166" cy="1663365"/>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7" name="Freeform 6"/>
            <p:cNvSpPr/>
            <p:nvPr/>
          </p:nvSpPr>
          <p:spPr bwMode="auto">
            <a:xfrm>
              <a:off x="7077000" y="4016032"/>
              <a:ext cx="2412515" cy="149894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8" name="Freeform 7"/>
            <p:cNvSpPr/>
            <p:nvPr/>
          </p:nvSpPr>
          <p:spPr bwMode="auto">
            <a:xfrm>
              <a:off x="8358838" y="4611459"/>
              <a:ext cx="1768573" cy="903517"/>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9" name="Freeform 8"/>
            <p:cNvSpPr/>
            <p:nvPr/>
          </p:nvSpPr>
          <p:spPr bwMode="auto">
            <a:xfrm>
              <a:off x="8290815" y="2949691"/>
              <a:ext cx="2167636" cy="1957088"/>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00" name="Freeform 9"/>
            <p:cNvSpPr/>
            <p:nvPr/>
          </p:nvSpPr>
          <p:spPr bwMode="auto">
            <a:xfrm>
              <a:off x="9744975" y="3323229"/>
              <a:ext cx="231275" cy="31926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3" name="Freeform 10"/>
            <p:cNvSpPr/>
            <p:nvPr/>
          </p:nvSpPr>
          <p:spPr bwMode="auto">
            <a:xfrm>
              <a:off x="7075488" y="3735080"/>
              <a:ext cx="981030" cy="1711255"/>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4" name="Freeform 11"/>
            <p:cNvSpPr/>
            <p:nvPr/>
          </p:nvSpPr>
          <p:spPr bwMode="auto">
            <a:xfrm>
              <a:off x="7589432" y="4047959"/>
              <a:ext cx="451969" cy="1160524"/>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5" name="Freeform 12"/>
            <p:cNvSpPr/>
            <p:nvPr/>
          </p:nvSpPr>
          <p:spPr bwMode="auto">
            <a:xfrm>
              <a:off x="7929543" y="1492250"/>
              <a:ext cx="1898571" cy="3719425"/>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6" name="Freeform 13"/>
            <p:cNvSpPr/>
            <p:nvPr/>
          </p:nvSpPr>
          <p:spPr bwMode="auto">
            <a:xfrm>
              <a:off x="7967333" y="1532158"/>
              <a:ext cx="1822991" cy="3641205"/>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7" name="Freeform 14"/>
            <p:cNvSpPr/>
            <p:nvPr/>
          </p:nvSpPr>
          <p:spPr bwMode="auto">
            <a:xfrm>
              <a:off x="8280234" y="1532158"/>
              <a:ext cx="1510089" cy="3630031"/>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8" name="Freeform 15"/>
            <p:cNvSpPr/>
            <p:nvPr/>
          </p:nvSpPr>
          <p:spPr bwMode="auto">
            <a:xfrm>
              <a:off x="8682320" y="4727991"/>
              <a:ext cx="389993" cy="389502"/>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19" name="Freeform 16"/>
            <p:cNvSpPr/>
            <p:nvPr/>
          </p:nvSpPr>
          <p:spPr bwMode="auto">
            <a:xfrm>
              <a:off x="8730692" y="4775880"/>
              <a:ext cx="296274" cy="296915"/>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0" name="Freeform 17"/>
            <p:cNvSpPr/>
            <p:nvPr/>
          </p:nvSpPr>
          <p:spPr bwMode="auto">
            <a:xfrm>
              <a:off x="8405697" y="1912083"/>
              <a:ext cx="1253118" cy="2755248"/>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C00000"/>
            </a:solidFill>
            <a:ln w="9525">
              <a:noFill/>
              <a:round/>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1" name="Freeform 18"/>
            <p:cNvSpPr/>
            <p:nvPr/>
          </p:nvSpPr>
          <p:spPr bwMode="auto">
            <a:xfrm>
              <a:off x="8171399" y="4892411"/>
              <a:ext cx="356738" cy="60660"/>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2" name="Freeform 19"/>
            <p:cNvSpPr/>
            <p:nvPr/>
          </p:nvSpPr>
          <p:spPr bwMode="auto">
            <a:xfrm>
              <a:off x="9229520" y="4892411"/>
              <a:ext cx="355226" cy="60660"/>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3" name="Freeform 20"/>
            <p:cNvSpPr/>
            <p:nvPr/>
          </p:nvSpPr>
          <p:spPr bwMode="auto">
            <a:xfrm>
              <a:off x="8100353" y="1912083"/>
              <a:ext cx="1231955" cy="2753651"/>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4" name="Freeform 21"/>
            <p:cNvSpPr/>
            <p:nvPr/>
          </p:nvSpPr>
          <p:spPr bwMode="auto">
            <a:xfrm>
              <a:off x="7250834" y="3414219"/>
              <a:ext cx="1162422" cy="906710"/>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5" name="Freeform 22"/>
            <p:cNvSpPr/>
            <p:nvPr/>
          </p:nvSpPr>
          <p:spPr bwMode="auto">
            <a:xfrm>
              <a:off x="7937101" y="3407834"/>
              <a:ext cx="424760" cy="30010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6" name="Freeform 23"/>
            <p:cNvSpPr/>
            <p:nvPr/>
          </p:nvSpPr>
          <p:spPr bwMode="auto">
            <a:xfrm>
              <a:off x="7477574" y="3931427"/>
              <a:ext cx="568362" cy="1321753"/>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7" name="Freeform 24"/>
            <p:cNvSpPr/>
            <p:nvPr/>
          </p:nvSpPr>
          <p:spPr bwMode="auto">
            <a:xfrm>
              <a:off x="7462458" y="3931427"/>
              <a:ext cx="547200" cy="1321753"/>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8" name="Freeform 25"/>
            <p:cNvSpPr/>
            <p:nvPr/>
          </p:nvSpPr>
          <p:spPr bwMode="auto">
            <a:xfrm>
              <a:off x="7621176" y="4051151"/>
              <a:ext cx="160230" cy="68641"/>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29" name="Freeform 26"/>
            <p:cNvSpPr/>
            <p:nvPr/>
          </p:nvSpPr>
          <p:spPr bwMode="auto">
            <a:xfrm>
              <a:off x="7421645" y="4370415"/>
              <a:ext cx="275111" cy="70238"/>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0" name="Freeform 27"/>
            <p:cNvSpPr/>
            <p:nvPr/>
          </p:nvSpPr>
          <p:spPr bwMode="auto">
            <a:xfrm>
              <a:off x="7444319" y="4423093"/>
              <a:ext cx="252438" cy="121320"/>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1" name="Freeform 28"/>
            <p:cNvSpPr/>
            <p:nvPr/>
          </p:nvSpPr>
          <p:spPr bwMode="auto">
            <a:xfrm>
              <a:off x="9394284" y="4526855"/>
              <a:ext cx="743708" cy="656087"/>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2" name="Freeform 29"/>
            <p:cNvSpPr/>
            <p:nvPr/>
          </p:nvSpPr>
          <p:spPr bwMode="auto">
            <a:xfrm>
              <a:off x="9441144" y="4737569"/>
              <a:ext cx="403597" cy="395887"/>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3" name="Freeform 30"/>
            <p:cNvSpPr/>
            <p:nvPr/>
          </p:nvSpPr>
          <p:spPr bwMode="auto">
            <a:xfrm>
              <a:off x="9614978" y="3744658"/>
              <a:ext cx="810218" cy="724729"/>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4" name="Freeform 31"/>
            <p:cNvSpPr/>
            <p:nvPr/>
          </p:nvSpPr>
          <p:spPr bwMode="auto">
            <a:xfrm>
              <a:off x="9660326" y="3985702"/>
              <a:ext cx="439876" cy="431006"/>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5" name="Freeform 32"/>
            <p:cNvSpPr/>
            <p:nvPr/>
          </p:nvSpPr>
          <p:spPr bwMode="auto">
            <a:xfrm>
              <a:off x="7937101" y="3538732"/>
              <a:ext cx="119417" cy="108550"/>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6" name="Freeform 33"/>
            <p:cNvSpPr/>
            <p:nvPr/>
          </p:nvSpPr>
          <p:spPr bwMode="auto">
            <a:xfrm>
              <a:off x="9909740" y="4012840"/>
              <a:ext cx="169299" cy="209117"/>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37" name="Freeform 34"/>
            <p:cNvSpPr/>
            <p:nvPr/>
          </p:nvSpPr>
          <p:spPr bwMode="auto">
            <a:xfrm>
              <a:off x="9642186" y="4761513"/>
              <a:ext cx="185927" cy="215504"/>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8" name="Group 17"/>
          <p:cNvGrpSpPr/>
          <p:nvPr/>
        </p:nvGrpSpPr>
        <p:grpSpPr>
          <a:xfrm>
            <a:off x="-2721" y="5752"/>
            <a:ext cx="7963349" cy="3988084"/>
            <a:chOff x="0" y="9525"/>
            <a:chExt cx="12492024" cy="6604001"/>
          </a:xfrm>
          <a:solidFill>
            <a:schemeClr val="accent4"/>
          </a:solidFill>
        </p:grpSpPr>
        <p:sp>
          <p:nvSpPr>
            <p:cNvPr id="186"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7"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8"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89"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0"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1"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2"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3"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4"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5"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6"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7"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8"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9"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0"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1"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2"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3"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4"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5"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6"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7"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8"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09"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0"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1"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2"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3"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4"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5"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6"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7"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8"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19"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0"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1"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2"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3"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4"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5"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6"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7"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8"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9"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0"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1"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2"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3"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4"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5"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6"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7"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8"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39"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0"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1"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2"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3"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4"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5"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6"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7"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8"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49"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0"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1"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2"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3"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4"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5"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6"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7"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8"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9"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0"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1"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2"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3"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4"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5"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6"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7"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8"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69"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0"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1"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2"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3"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4"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5"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6"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7"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8"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79"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0"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1"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2"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3"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4"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5"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6"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7"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8"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89"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0"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1"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2"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3"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4"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5"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6"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7"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8"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99"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0"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1"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2"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3"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4"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5"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6"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7"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8"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09"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0"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1"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2"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3"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4"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5"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6"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7"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8"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19"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0"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1"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2"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3"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4"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5"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6"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7"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8"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29"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0"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1"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2"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3"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4"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5"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6"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7"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8"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9"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0"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1"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2"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3"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4"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5" name="Rectangle 201"/>
            <p:cNvSpPr>
              <a:spLocks noChangeArrowheads="1"/>
            </p:cNvSpPr>
            <p:nvPr/>
          </p:nvSpPr>
          <p:spPr bwMode="auto">
            <a:xfrm>
              <a:off x="5154613" y="5362575"/>
              <a:ext cx="42703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6"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7"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8"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49"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0"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1"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2"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3"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4"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5"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6"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7"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8"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9"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0"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1"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2"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3"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4"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5"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6"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7"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8"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9"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0"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1"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2"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3"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4"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5"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6"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7"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8"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9"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0"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1"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2"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3"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4"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5"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6"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7"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8"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9"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0"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1"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2"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3"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4"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95"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9" name="Group 18"/>
          <p:cNvGrpSpPr/>
          <p:nvPr/>
        </p:nvGrpSpPr>
        <p:grpSpPr>
          <a:xfrm>
            <a:off x="185507" y="0"/>
            <a:ext cx="6775282" cy="4448248"/>
            <a:chOff x="295275" y="0"/>
            <a:chExt cx="10628313" cy="7366000"/>
          </a:xfrm>
          <a:solidFill>
            <a:schemeClr val="accent2"/>
          </a:solidFill>
        </p:grpSpPr>
        <p:sp>
          <p:nvSpPr>
            <p:cNvPr id="127"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28"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29"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0"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1"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2"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3"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4"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5"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6"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7"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8"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39"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0"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1"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2"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3"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4"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5"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6"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7"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8"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49"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0"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1"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2"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3"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4"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5"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6"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7"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8"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59"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0"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1"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2"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3"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4"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5"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6"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7"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8"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69"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0"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1"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2"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3"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4"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5"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6"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7"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8"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79"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0"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1"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2"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3"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4"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sp>
          <p:nvSpPr>
            <p:cNvPr id="185"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rgbClr val="358FCB"/>
                </a:solidFill>
                <a:effectLst/>
                <a:uLnTx/>
                <a:uFillTx/>
                <a:latin typeface="+mn-lt"/>
                <a:ea typeface="+mn-ea"/>
                <a:cs typeface="+mn-cs"/>
              </a:endParaRPr>
            </a:p>
          </p:txBody>
        </p:sp>
      </p:grpSp>
      <p:grpSp>
        <p:nvGrpSpPr>
          <p:cNvPr id="20" name="Group 19"/>
          <p:cNvGrpSpPr/>
          <p:nvPr/>
        </p:nvGrpSpPr>
        <p:grpSpPr>
          <a:xfrm>
            <a:off x="-13855" y="7671"/>
            <a:ext cx="7492786" cy="3953571"/>
            <a:chOff x="-17463" y="12700"/>
            <a:chExt cx="11753852" cy="6546851"/>
          </a:xfrm>
          <a:solidFill>
            <a:schemeClr val="accent1"/>
          </a:solidFill>
        </p:grpSpPr>
        <p:sp>
          <p:nvSpPr>
            <p:cNvPr id="51"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4"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6"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7"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8"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3"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8"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0"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2"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3"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4"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6"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8"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79"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0"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1"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2"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3"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4"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5"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7"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8"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89"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0"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1"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2"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3"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4"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5"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6"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7"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8"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99"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0"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1"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2"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3"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4"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5"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6"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7"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8"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09"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0"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1"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2"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3"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4"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5"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6"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7"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19"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1" name="Rectangle 20"/>
          <p:cNvSpPr/>
          <p:nvPr/>
        </p:nvSpPr>
        <p:spPr>
          <a:xfrm>
            <a:off x="6703328" y="2787038"/>
            <a:ext cx="345699" cy="3784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2" name="Rectangle 21"/>
          <p:cNvSpPr/>
          <p:nvPr/>
        </p:nvSpPr>
        <p:spPr>
          <a:xfrm>
            <a:off x="6703328" y="3543436"/>
            <a:ext cx="345699" cy="380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3" name="Rectangle 22"/>
          <p:cNvSpPr/>
          <p:nvPr/>
        </p:nvSpPr>
        <p:spPr>
          <a:xfrm>
            <a:off x="6703328" y="4228488"/>
            <a:ext cx="345699" cy="3784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24" name="Rectangle 23"/>
          <p:cNvSpPr/>
          <p:nvPr/>
        </p:nvSpPr>
        <p:spPr>
          <a:xfrm>
            <a:off x="6703328" y="4904763"/>
            <a:ext cx="345699" cy="3784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600" b="0" i="0" u="none" strike="noStrike" kern="1200" cap="none" spc="0" normalizeH="0" baseline="0" noProof="0">
              <a:ln>
                <a:noFill/>
              </a:ln>
              <a:solidFill>
                <a:srgbClr val="358FCB"/>
              </a:solidFill>
              <a:effectLst/>
              <a:uLnTx/>
              <a:uFillTx/>
              <a:latin typeface="+mn-lt"/>
              <a:ea typeface="+mn-ea"/>
              <a:cs typeface="+mn-cs"/>
            </a:endParaRPr>
          </a:p>
        </p:txBody>
      </p:sp>
      <p:grpSp>
        <p:nvGrpSpPr>
          <p:cNvPr id="25" name="Group 24"/>
          <p:cNvGrpSpPr/>
          <p:nvPr/>
        </p:nvGrpSpPr>
        <p:grpSpPr>
          <a:xfrm>
            <a:off x="7195642" y="2760916"/>
            <a:ext cx="425622" cy="456657"/>
            <a:chOff x="6297613" y="1392238"/>
            <a:chExt cx="498475" cy="490537"/>
          </a:xfrm>
          <a:solidFill>
            <a:schemeClr val="bg1">
              <a:lumMod val="95000"/>
            </a:schemeClr>
          </a:solidFill>
        </p:grpSpPr>
        <p:sp>
          <p:nvSpPr>
            <p:cNvPr id="48" name="Freeform 47"/>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9" name="Freeform 48"/>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50" name="Freeform 49"/>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grpSp>
        <p:nvGrpSpPr>
          <p:cNvPr id="26" name="Group 25"/>
          <p:cNvGrpSpPr/>
          <p:nvPr/>
        </p:nvGrpSpPr>
        <p:grpSpPr>
          <a:xfrm>
            <a:off x="7242491" y="3499373"/>
            <a:ext cx="394448" cy="456659"/>
            <a:chOff x="6881813" y="2154238"/>
            <a:chExt cx="461963" cy="490538"/>
          </a:xfrm>
          <a:solidFill>
            <a:schemeClr val="bg1">
              <a:lumMod val="95000"/>
            </a:schemeClr>
          </a:solidFill>
        </p:grpSpPr>
        <p:sp>
          <p:nvSpPr>
            <p:cNvPr id="45"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6"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7"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27" name="Freeform 28"/>
          <p:cNvSpPr>
            <a:spLocks noEditPoints="1"/>
          </p:cNvSpPr>
          <p:nvPr/>
        </p:nvSpPr>
        <p:spPr bwMode="auto">
          <a:xfrm>
            <a:off x="7275240" y="4202351"/>
            <a:ext cx="419477" cy="458521"/>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lumMod val="95000"/>
            </a:schemeClr>
          </a:solidFill>
          <a:ln>
            <a:noFill/>
          </a:ln>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nvGrpSpPr>
          <p:cNvPr id="28" name="Group 27"/>
          <p:cNvGrpSpPr/>
          <p:nvPr/>
        </p:nvGrpSpPr>
        <p:grpSpPr>
          <a:xfrm>
            <a:off x="7273522" y="4862006"/>
            <a:ext cx="422912" cy="456659"/>
            <a:chOff x="7219950" y="3429000"/>
            <a:chExt cx="495300" cy="490538"/>
          </a:xfrm>
          <a:solidFill>
            <a:schemeClr val="bg1">
              <a:lumMod val="95000"/>
            </a:schemeClr>
          </a:solidFill>
        </p:grpSpPr>
        <p:sp>
          <p:nvSpPr>
            <p:cNvPr id="38"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39"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1"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2"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3"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4"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6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30" name="TextBox 29"/>
          <p:cNvSpPr txBox="1"/>
          <p:nvPr/>
        </p:nvSpPr>
        <p:spPr>
          <a:xfrm>
            <a:off x="10586693" y="2756426"/>
            <a:ext cx="175338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id-ID" sz="2000" i="0" u="none" strike="noStrike" kern="1200" cap="none" spc="0" normalizeH="0" baseline="0" noProof="0" dirty="0">
                <a:ln>
                  <a:noFill/>
                </a:ln>
                <a:solidFill>
                  <a:schemeClr val="accent4"/>
                </a:solidFill>
                <a:effectLst/>
                <a:uLnTx/>
                <a:uFillTx/>
                <a:latin typeface="+mn-lt"/>
                <a:ea typeface="+mn-ea"/>
                <a:cs typeface="+mn-cs"/>
              </a:rPr>
              <a:t>Point</a:t>
            </a:r>
            <a:r>
              <a:rPr kumimoji="0" lang="id-ID" sz="2000" i="0" u="none" strike="noStrike" kern="1200" cap="none" spc="0" normalizeH="0" baseline="0" noProof="0" dirty="0">
                <a:ln>
                  <a:noFill/>
                </a:ln>
                <a:solidFill>
                  <a:schemeClr val="accent4"/>
                </a:solidFill>
                <a:effectLst/>
                <a:uLnTx/>
                <a:uFillTx/>
                <a:latin typeface="+mn-lt"/>
                <a:ea typeface="+mn-ea"/>
                <a:cs typeface="+mn-cs"/>
              </a:rPr>
              <a:t> </a:t>
            </a:r>
            <a:r>
              <a:rPr kumimoji="0" lang="id-ID" sz="2000" b="1" i="0" u="none" strike="noStrike" kern="1200" cap="none" spc="0" normalizeH="0" baseline="0" noProof="0" dirty="0">
                <a:ln>
                  <a:noFill/>
                </a:ln>
                <a:solidFill>
                  <a:schemeClr val="accent4"/>
                </a:solidFill>
                <a:effectLst/>
                <a:uLnTx/>
                <a:uFillTx/>
                <a:latin typeface="+mn-lt"/>
                <a:ea typeface="+mn-ea"/>
                <a:cs typeface="+mn-cs"/>
              </a:rPr>
              <a:t>01</a:t>
            </a:r>
          </a:p>
        </p:txBody>
      </p:sp>
      <p:sp>
        <p:nvSpPr>
          <p:cNvPr id="31" name="TextBox 30"/>
          <p:cNvSpPr txBox="1"/>
          <p:nvPr/>
        </p:nvSpPr>
        <p:spPr>
          <a:xfrm>
            <a:off x="7845227" y="2793108"/>
            <a:ext cx="31386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2000" dirty="0">
                <a:solidFill>
                  <a:schemeClr val="bg1">
                    <a:lumMod val="95000"/>
                  </a:schemeClr>
                </a:solidFill>
                <a:ea typeface="宋体" panose="02010600030101010101" pitchFamily="2" charset="-122"/>
              </a:rPr>
              <a:t>基于分享经济的模式</a:t>
            </a:r>
          </a:p>
        </p:txBody>
      </p:sp>
      <p:sp>
        <p:nvSpPr>
          <p:cNvPr id="32" name="TextBox 31"/>
          <p:cNvSpPr txBox="1"/>
          <p:nvPr/>
        </p:nvSpPr>
        <p:spPr>
          <a:xfrm>
            <a:off x="10581108" y="3492897"/>
            <a:ext cx="1366299"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2000" dirty="0">
                <a:solidFill>
                  <a:schemeClr val="accent2"/>
                </a:solidFill>
                <a:ea typeface="宋体" panose="02010600030101010101" pitchFamily="2" charset="-122"/>
              </a:rPr>
              <a:t>Point</a:t>
            </a:r>
            <a:r>
              <a:rPr lang="id-ID" altLang="zh-CN" sz="2000" b="1" dirty="0">
                <a:solidFill>
                  <a:schemeClr val="accent2"/>
                </a:solidFill>
                <a:ea typeface="宋体" panose="02010600030101010101" pitchFamily="2" charset="-122"/>
              </a:rPr>
              <a:t> 02</a:t>
            </a:r>
          </a:p>
        </p:txBody>
      </p:sp>
      <p:sp>
        <p:nvSpPr>
          <p:cNvPr id="33" name="TextBox 32"/>
          <p:cNvSpPr txBox="1"/>
          <p:nvPr/>
        </p:nvSpPr>
        <p:spPr>
          <a:xfrm>
            <a:off x="7802242" y="3542245"/>
            <a:ext cx="31386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2000" dirty="0" err="1" smtClean="0">
                <a:solidFill>
                  <a:schemeClr val="bg1">
                    <a:lumMod val="95000"/>
                  </a:schemeClr>
                </a:solidFill>
                <a:ea typeface="宋体" panose="02010600030101010101" pitchFamily="2" charset="-122"/>
              </a:rPr>
              <a:t>有丰富的群众基础</a:t>
            </a:r>
            <a:endParaRPr altLang="zh-CN" sz="2000" dirty="0">
              <a:solidFill>
                <a:schemeClr val="bg1">
                  <a:lumMod val="95000"/>
                </a:schemeClr>
              </a:solidFill>
              <a:ea typeface="宋体" panose="02010600030101010101" pitchFamily="2" charset="-122"/>
            </a:endParaRPr>
          </a:p>
        </p:txBody>
      </p:sp>
      <p:sp>
        <p:nvSpPr>
          <p:cNvPr id="34" name="TextBox 33"/>
          <p:cNvSpPr txBox="1"/>
          <p:nvPr/>
        </p:nvSpPr>
        <p:spPr>
          <a:xfrm>
            <a:off x="10581108" y="4179752"/>
            <a:ext cx="1181467"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2000" dirty="0">
                <a:solidFill>
                  <a:schemeClr val="accent1"/>
                </a:solidFill>
                <a:ea typeface="宋体" panose="02010600030101010101" pitchFamily="2" charset="-122"/>
              </a:rPr>
              <a:t>Point</a:t>
            </a:r>
            <a:r>
              <a:rPr lang="id-ID" altLang="zh-CN" sz="2000" b="1" dirty="0">
                <a:solidFill>
                  <a:schemeClr val="accent1"/>
                </a:solidFill>
                <a:ea typeface="宋体" panose="02010600030101010101" pitchFamily="2" charset="-122"/>
              </a:rPr>
              <a:t> 03</a:t>
            </a:r>
          </a:p>
        </p:txBody>
      </p:sp>
      <p:sp>
        <p:nvSpPr>
          <p:cNvPr id="35" name="TextBox 34"/>
          <p:cNvSpPr txBox="1"/>
          <p:nvPr/>
        </p:nvSpPr>
        <p:spPr>
          <a:xfrm>
            <a:off x="7874094" y="4246297"/>
            <a:ext cx="3138695" cy="33855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1600" dirty="0">
                <a:solidFill>
                  <a:schemeClr val="bg1">
                    <a:lumMod val="95000"/>
                  </a:schemeClr>
                </a:solidFill>
                <a:ea typeface="宋体" panose="02010600030101010101" pitchFamily="2" charset="-122"/>
              </a:rPr>
              <a:t>快速、便捷、低成本、多样化</a:t>
            </a:r>
          </a:p>
        </p:txBody>
      </p:sp>
      <p:sp>
        <p:nvSpPr>
          <p:cNvPr id="36" name="TextBox 35"/>
          <p:cNvSpPr txBox="1"/>
          <p:nvPr/>
        </p:nvSpPr>
        <p:spPr>
          <a:xfrm>
            <a:off x="10581108" y="4881164"/>
            <a:ext cx="1816986"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id-ID" sz="2000" dirty="0">
                <a:solidFill>
                  <a:srgbClr val="FF0000"/>
                </a:solidFill>
                <a:ea typeface="宋体" panose="02010600030101010101" pitchFamily="2" charset="-122"/>
              </a:rPr>
              <a:t>Point</a:t>
            </a:r>
            <a:r>
              <a:rPr lang="id-ID" altLang="zh-CN" sz="2000" b="1" dirty="0">
                <a:solidFill>
                  <a:srgbClr val="FF0000"/>
                </a:solidFill>
                <a:ea typeface="宋体" panose="02010600030101010101" pitchFamily="2" charset="-122"/>
              </a:rPr>
              <a:t> 04</a:t>
            </a:r>
          </a:p>
        </p:txBody>
      </p:sp>
      <p:sp>
        <p:nvSpPr>
          <p:cNvPr id="37" name="TextBox 36"/>
          <p:cNvSpPr txBox="1"/>
          <p:nvPr/>
        </p:nvSpPr>
        <p:spPr>
          <a:xfrm>
            <a:off x="7845227" y="4933878"/>
            <a:ext cx="3138695" cy="4001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altLang="zh-CN" sz="2000" dirty="0">
                <a:solidFill>
                  <a:schemeClr val="bg1">
                    <a:lumMod val="95000"/>
                  </a:schemeClr>
                </a:solidFill>
                <a:ea typeface="宋体" panose="02010600030101010101" pitchFamily="2" charset="-122"/>
              </a:rPr>
              <a:t>基于互联网平台</a:t>
            </a:r>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3</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38" name="Content Placeholder 2"/>
          <p:cNvSpPr txBox="1"/>
          <p:nvPr/>
        </p:nvSpPr>
        <p:spPr>
          <a:xfrm>
            <a:off x="6576710" y="1737972"/>
            <a:ext cx="4435475" cy="7413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id-ID" sz="4200" b="0" i="0" u="none" strike="noStrike" kern="1200" cap="none" spc="0" normalizeH="0" baseline="0" noProof="0" dirty="0" smtClean="0">
                <a:ln>
                  <a:noFill/>
                </a:ln>
                <a:solidFill>
                  <a:schemeClr val="bg1">
                    <a:lumMod val="95000"/>
                  </a:schemeClr>
                </a:solidFill>
                <a:effectLst/>
                <a:uLnTx/>
                <a:uFillTx/>
                <a:latin typeface="+mn-lt"/>
                <a:ea typeface="+mn-ea"/>
                <a:cs typeface="+mn-cs"/>
              </a:rPr>
              <a:t>项目特点简介</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500" b="0" i="0" u="none" strike="noStrike" kern="1200" cap="none" spc="0" normalizeH="0" baseline="0" noProof="0" dirty="0">
                <a:ln>
                  <a:noFill/>
                </a:ln>
                <a:solidFill>
                  <a:schemeClr val="bg1">
                    <a:lumMod val="75000"/>
                  </a:schemeClr>
                </a:solidFill>
                <a:effectLst/>
                <a:uLnTx/>
                <a:uFillTx/>
                <a:latin typeface="+mn-lt"/>
                <a:ea typeface="+mn-ea"/>
                <a:cs typeface="+mn-cs"/>
              </a:rPr>
              <a:t>Brief introduction of project characteristics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4" fill="hold" nodeType="withEffect">
                                  <p:stCondLst>
                                    <p:cond delay="50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1000"/>
                                        <p:tgtEl>
                                          <p:spTgt spid="17"/>
                                        </p:tgtEl>
                                      </p:cBhvr>
                                    </p:animEffect>
                                  </p:childTnLst>
                                </p:cTn>
                              </p:par>
                              <p:par>
                                <p:cTn id="21" presetID="22" presetClass="entr" presetSubtype="4" fill="hold" nodeType="withEffect">
                                  <p:stCondLst>
                                    <p:cond delay="145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1000"/>
                                        <p:tgtEl>
                                          <p:spTgt spid="18"/>
                                        </p:tgtEl>
                                      </p:cBhvr>
                                    </p:animEffect>
                                  </p:childTnLst>
                                </p:cTn>
                              </p:par>
                              <p:par>
                                <p:cTn id="24" presetID="22" presetClass="entr" presetSubtype="4" fill="hold" nodeType="withEffect">
                                  <p:stCondLst>
                                    <p:cond delay="145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par>
                                <p:cTn id="27" presetID="22" presetClass="entr" presetSubtype="4" fill="hold" nodeType="withEffect">
                                  <p:stCondLst>
                                    <p:cond delay="145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1000"/>
                                        <p:tgtEl>
                                          <p:spTgt spid="20"/>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438"/>
                                        </p:tgtEl>
                                        <p:attrNameLst>
                                          <p:attrName>style.visibility</p:attrName>
                                        </p:attrNameLst>
                                      </p:cBhvr>
                                      <p:to>
                                        <p:strVal val="visible"/>
                                      </p:to>
                                    </p:set>
                                    <p:animEffect transition="in" filter="fade">
                                      <p:cBhvr>
                                        <p:cTn id="33" dur="500"/>
                                        <p:tgtEl>
                                          <p:spTgt spid="438"/>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750"/>
                                        <p:tgtEl>
                                          <p:spTgt spid="21"/>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750"/>
                                        <p:tgtEl>
                                          <p:spTgt spid="22"/>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750"/>
                                        <p:tgtEl>
                                          <p:spTgt spid="23"/>
                                        </p:tgtEl>
                                      </p:cBhvr>
                                    </p:animEffect>
                                  </p:childTnLst>
                                </p:cTn>
                              </p:par>
                              <p:par>
                                <p:cTn id="43" presetID="22" presetClass="entr" presetSubtype="8" fill="hold" grpId="0" nodeType="withEffect">
                                  <p:stCondLst>
                                    <p:cond delay="50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750"/>
                                        <p:tgtEl>
                                          <p:spTgt spid="24"/>
                                        </p:tgtEl>
                                      </p:cBhvr>
                                    </p:animEffect>
                                  </p:childTnLst>
                                </p:cTn>
                              </p:par>
                              <p:par>
                                <p:cTn id="46" presetID="22" presetClass="entr" presetSubtype="8" fill="hold" nodeType="withEffect">
                                  <p:stCondLst>
                                    <p:cond delay="50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750"/>
                                        <p:tgtEl>
                                          <p:spTgt spid="25"/>
                                        </p:tgtEl>
                                      </p:cBhvr>
                                    </p:animEffect>
                                  </p:childTnLst>
                                </p:cTn>
                              </p:par>
                              <p:par>
                                <p:cTn id="49" presetID="22" presetClass="entr" presetSubtype="8" fill="hold" nodeType="withEffect">
                                  <p:stCondLst>
                                    <p:cond delay="50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750"/>
                                        <p:tgtEl>
                                          <p:spTgt spid="26"/>
                                        </p:tgtEl>
                                      </p:cBhvr>
                                    </p:animEffect>
                                  </p:childTnLst>
                                </p:cTn>
                              </p:par>
                              <p:par>
                                <p:cTn id="52" presetID="22" presetClass="entr" presetSubtype="8" fill="hold" nodeType="withEffect">
                                  <p:stCondLst>
                                    <p:cond delay="50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750"/>
                                        <p:tgtEl>
                                          <p:spTgt spid="27"/>
                                        </p:tgtEl>
                                      </p:cBhvr>
                                    </p:animEffect>
                                  </p:childTnLst>
                                </p:cTn>
                              </p:par>
                              <p:par>
                                <p:cTn id="55" presetID="22" presetClass="entr" presetSubtype="8" fill="hold" nodeType="withEffect">
                                  <p:stCondLst>
                                    <p:cond delay="50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750"/>
                                        <p:tgtEl>
                                          <p:spTgt spid="28"/>
                                        </p:tgtEl>
                                      </p:cBhvr>
                                    </p:animEffect>
                                  </p:childTnLst>
                                </p:cTn>
                              </p:par>
                              <p:par>
                                <p:cTn id="58" presetID="22" presetClass="entr" presetSubtype="8" fill="hold" grpId="0" nodeType="withEffect">
                                  <p:stCondLst>
                                    <p:cond delay="50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750"/>
                                        <p:tgtEl>
                                          <p:spTgt spid="30"/>
                                        </p:tgtEl>
                                      </p:cBhvr>
                                    </p:animEffect>
                                  </p:childTnLst>
                                </p:cTn>
                              </p:par>
                              <p:par>
                                <p:cTn id="61" presetID="22" presetClass="entr" presetSubtype="8" fill="hold" grpId="0" nodeType="with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75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750"/>
                                        <p:tgtEl>
                                          <p:spTgt spid="32"/>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750"/>
                                        <p:tgtEl>
                                          <p:spTgt spid="33"/>
                                        </p:tgtEl>
                                      </p:cBhvr>
                                    </p:animEffect>
                                  </p:childTnLst>
                                </p:cTn>
                              </p:par>
                              <p:par>
                                <p:cTn id="70" presetID="22" presetClass="entr" presetSubtype="8" fill="hold" grpId="0" nodeType="withEffect">
                                  <p:stCondLst>
                                    <p:cond delay="500"/>
                                  </p:stCondLst>
                                  <p:childTnLst>
                                    <p:set>
                                      <p:cBhvr>
                                        <p:cTn id="71" dur="1" fill="hold">
                                          <p:stCondLst>
                                            <p:cond delay="0"/>
                                          </p:stCondLst>
                                        </p:cTn>
                                        <p:tgtEl>
                                          <p:spTgt spid="34"/>
                                        </p:tgtEl>
                                        <p:attrNameLst>
                                          <p:attrName>style.visibility</p:attrName>
                                        </p:attrNameLst>
                                      </p:cBhvr>
                                      <p:to>
                                        <p:strVal val="visible"/>
                                      </p:to>
                                    </p:set>
                                    <p:animEffect transition="in" filter="wipe(left)">
                                      <p:cBhvr>
                                        <p:cTn id="72" dur="750"/>
                                        <p:tgtEl>
                                          <p:spTgt spid="34"/>
                                        </p:tgtEl>
                                      </p:cBhvr>
                                    </p:animEffect>
                                  </p:childTnLst>
                                </p:cTn>
                              </p:par>
                              <p:par>
                                <p:cTn id="73" presetID="22" presetClass="entr" presetSubtype="8" fill="hold" grpId="0" nodeType="withEffect">
                                  <p:stCondLst>
                                    <p:cond delay="50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750"/>
                                        <p:tgtEl>
                                          <p:spTgt spid="35"/>
                                        </p:tgtEl>
                                      </p:cBhvr>
                                    </p:animEffect>
                                  </p:childTnLst>
                                </p:cTn>
                              </p:par>
                              <p:par>
                                <p:cTn id="76" presetID="22" presetClass="entr" presetSubtype="8" fill="hold" grpId="0" nodeType="withEffect">
                                  <p:stCondLst>
                                    <p:cond delay="50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750"/>
                                        <p:tgtEl>
                                          <p:spTgt spid="36"/>
                                        </p:tgtEl>
                                      </p:cBhvr>
                                    </p:animEffect>
                                  </p:childTnLst>
                                </p:cTn>
                              </p:par>
                              <p:par>
                                <p:cTn id="79" presetID="22" presetClass="entr" presetSubtype="8" fill="hold" grpId="0" nodeType="withEffect">
                                  <p:stCondLst>
                                    <p:cond delay="500"/>
                                  </p:stCondLst>
                                  <p:childTnLst>
                                    <p:set>
                                      <p:cBhvr>
                                        <p:cTn id="80" dur="1" fill="hold">
                                          <p:stCondLst>
                                            <p:cond delay="0"/>
                                          </p:stCondLst>
                                        </p:cTn>
                                        <p:tgtEl>
                                          <p:spTgt spid="37"/>
                                        </p:tgtEl>
                                        <p:attrNameLst>
                                          <p:attrName>style.visibility</p:attrName>
                                        </p:attrNameLst>
                                      </p:cBhvr>
                                      <p:to>
                                        <p:strVal val="visible"/>
                                      </p:to>
                                    </p:set>
                                    <p:animEffect transition="in" filter="wipe(left)">
                                      <p:cBhvr>
                                        <p:cTn id="8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29" grpId="0" animBg="1"/>
      <p:bldP spid="40" grpId="0" build="p"/>
      <p:bldP spid="4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a:solidFill>
                  <a:srgbClr val="F2F2F2"/>
                </a:solidFill>
                <a:latin typeface="Calibri Light" panose="020F0302020204030204" pitchFamily="34" charset="0"/>
                <a:ea typeface="宋体" panose="02010600030101010101" pitchFamily="2" charset="-122"/>
              </a:rPr>
              <a:t>4</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3" name="Content Placeholder 7"/>
          <p:cNvSpPr txBox="1"/>
          <p:nvPr/>
        </p:nvSpPr>
        <p:spPr>
          <a:xfrm>
            <a:off x="4140200" y="209550"/>
            <a:ext cx="4125913"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优势介绍</a:t>
            </a:r>
          </a:p>
        </p:txBody>
      </p:sp>
      <p:sp>
        <p:nvSpPr>
          <p:cNvPr id="34" name="Title 1"/>
          <p:cNvSpPr txBox="1"/>
          <p:nvPr/>
        </p:nvSpPr>
        <p:spPr>
          <a:xfrm>
            <a:off x="4756150" y="885825"/>
            <a:ext cx="289242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Advantage</a:t>
            </a:r>
            <a:r>
              <a:rPr kumimoji="0" lang="en-US" sz="16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rPr>
              <a:t> </a:t>
            </a:r>
            <a:r>
              <a:rPr kumimoji="0" lang="en-US" sz="1600" b="0" i="0" u="none" strike="noStrike" kern="1200" cap="none" spc="0" normalizeH="0" baseline="0" noProof="0" dirty="0">
                <a:ln>
                  <a:noFill/>
                </a:ln>
                <a:solidFill>
                  <a:schemeClr val="bg1"/>
                </a:solidFill>
                <a:effectLst/>
                <a:uLnTx/>
                <a:uFillTx/>
                <a:latin typeface="+mn-lt"/>
                <a:ea typeface="Roboto" pitchFamily="2" charset="0"/>
                <a:cs typeface="+mj-cs"/>
              </a:rPr>
              <a:t>introduction</a:t>
            </a:r>
          </a:p>
        </p:txBody>
      </p:sp>
      <p:cxnSp>
        <p:nvCxnSpPr>
          <p:cNvPr id="35" name="Straight Connector 18"/>
          <p:cNvCxnSpPr/>
          <p:nvPr/>
        </p:nvCxnSpPr>
        <p:spPr>
          <a:xfrm>
            <a:off x="6151563" y="1492250"/>
            <a:ext cx="0" cy="979488"/>
          </a:xfrm>
          <a:prstGeom prst="line">
            <a:avLst/>
          </a:prstGeom>
          <a:ln w="101600" cmpd="dbl">
            <a:solidFill>
              <a:schemeClr val="bg2">
                <a:lumMod val="75000"/>
              </a:schemeClr>
            </a:solidFill>
            <a:prstDash val="solid"/>
            <a:headEnd type="oval" w="sm" len="sm"/>
          </a:ln>
        </p:spPr>
        <p:style>
          <a:lnRef idx="1">
            <a:schemeClr val="accent1"/>
          </a:lnRef>
          <a:fillRef idx="0">
            <a:schemeClr val="accent1"/>
          </a:fillRef>
          <a:effectRef idx="0">
            <a:schemeClr val="accent1"/>
          </a:effectRef>
          <a:fontRef idx="minor">
            <a:schemeClr val="tx1"/>
          </a:fontRef>
        </p:style>
      </p:cxnSp>
      <p:cxnSp>
        <p:nvCxnSpPr>
          <p:cNvPr id="36" name="Straight Connector 22"/>
          <p:cNvCxnSpPr/>
          <p:nvPr/>
        </p:nvCxnSpPr>
        <p:spPr>
          <a:xfrm>
            <a:off x="4781550" y="283051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a:xfrm>
            <a:off x="6529388" y="4627563"/>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p:nvPr/>
        </p:nvSpPr>
        <p:spPr>
          <a:xfrm>
            <a:off x="1471613" y="2649538"/>
            <a:ext cx="3246437"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b="1" dirty="0">
                <a:solidFill>
                  <a:srgbClr val="FFC000"/>
                </a:solidFill>
                <a:ea typeface="宋体" panose="02010600030101010101" pitchFamily="2" charset="-122"/>
              </a:rPr>
              <a:t>实用意义</a:t>
            </a:r>
          </a:p>
          <a:p>
            <a:pPr marL="0" lvl="0" indent="0" defTabSz="457200" eaLnBrk="1" hangingPunct="1">
              <a:lnSpc>
                <a:spcPct val="100000"/>
              </a:lnSpc>
              <a:spcBef>
                <a:spcPct val="20000"/>
              </a:spcBef>
              <a:spcAft>
                <a:spcPts val="600"/>
              </a:spcAft>
              <a:buClr>
                <a:srgbClr val="2E75B6"/>
              </a:buClr>
              <a:buSzPct val="145000"/>
              <a:buNone/>
            </a:pPr>
            <a:r>
              <a:rPr altLang="zh-CN" sz="2000" dirty="0" err="1">
                <a:solidFill>
                  <a:schemeClr val="bg1">
                    <a:lumMod val="95000"/>
                  </a:schemeClr>
                </a:solidFill>
              </a:rPr>
              <a:t>除了提供便利之外，</a:t>
            </a:r>
            <a:r>
              <a:rPr altLang="zh-CN" sz="2000" dirty="0" err="1" smtClean="0">
                <a:solidFill>
                  <a:schemeClr val="bg1">
                    <a:lumMod val="95000"/>
                  </a:schemeClr>
                </a:solidFill>
              </a:rPr>
              <a:t>能</a:t>
            </a:r>
            <a:r>
              <a:rPr lang="zh-CN" altLang="en-US" sz="2000" dirty="0" smtClean="0">
                <a:solidFill>
                  <a:schemeClr val="bg1">
                    <a:lumMod val="95000"/>
                  </a:schemeClr>
                </a:solidFill>
              </a:rPr>
              <a:t>促进</a:t>
            </a:r>
            <a:r>
              <a:rPr altLang="zh-CN" sz="2000" dirty="0" err="1" smtClean="0">
                <a:solidFill>
                  <a:schemeClr val="bg1">
                    <a:lumMod val="95000"/>
                  </a:schemeClr>
                </a:solidFill>
              </a:rPr>
              <a:t>更多更好的人际沟通</a:t>
            </a:r>
            <a:r>
              <a:rPr altLang="zh-CN" sz="2000" dirty="0" smtClean="0">
                <a:solidFill>
                  <a:schemeClr val="bg1">
                    <a:lumMod val="95000"/>
                  </a:schemeClr>
                </a:solidFill>
              </a:rPr>
              <a:t>，</a:t>
            </a:r>
            <a:r>
              <a:rPr lang="zh-CN" altLang="en-US" sz="2000" dirty="0" smtClean="0">
                <a:solidFill>
                  <a:schemeClr val="bg1">
                    <a:lumMod val="95000"/>
                  </a:schemeClr>
                </a:solidFill>
              </a:rPr>
              <a:t>使同学</a:t>
            </a:r>
            <a:r>
              <a:rPr altLang="zh-CN" sz="2000" dirty="0" err="1" smtClean="0">
                <a:solidFill>
                  <a:schemeClr val="bg1">
                    <a:lumMod val="95000"/>
                  </a:schemeClr>
                </a:solidFill>
              </a:rPr>
              <a:t>感受到人与人之间互利互惠相互尊重的美好</a:t>
            </a:r>
            <a:r>
              <a:rPr altLang="zh-CN" sz="2000" dirty="0" err="1">
                <a:solidFill>
                  <a:schemeClr val="bg1">
                    <a:lumMod val="95000"/>
                  </a:schemeClr>
                </a:solidFill>
              </a:rPr>
              <a:t>，得到有益于自身发展的收获</a:t>
            </a:r>
            <a:r>
              <a:rPr altLang="zh-CN" sz="1100" dirty="0">
                <a:solidFill>
                  <a:schemeClr val="bg1">
                    <a:lumMod val="95000"/>
                  </a:schemeClr>
                </a:solidFill>
              </a:rPr>
              <a:t>。</a:t>
            </a:r>
            <a:r>
              <a:rPr lang="en-US" altLang="zh-CN" sz="1100" dirty="0">
                <a:solidFill>
                  <a:schemeClr val="bg1">
                    <a:lumMod val="95000"/>
                  </a:schemeClr>
                </a:solidFill>
                <a:ea typeface="宋体" panose="02010600030101010101" pitchFamily="2" charset="-122"/>
              </a:rPr>
              <a:t> </a:t>
            </a:r>
            <a:endParaRPr lang="id-ID" altLang="zh-CN" sz="1100" dirty="0">
              <a:solidFill>
                <a:schemeClr val="bg1">
                  <a:lumMod val="95000"/>
                </a:schemeClr>
              </a:solidFill>
              <a:ea typeface="Roboto" pitchFamily="2" charset="0"/>
            </a:endParaRPr>
          </a:p>
        </p:txBody>
      </p:sp>
      <p:sp>
        <p:nvSpPr>
          <p:cNvPr id="39" name="Content Placeholder 2"/>
          <p:cNvSpPr txBox="1"/>
          <p:nvPr/>
        </p:nvSpPr>
        <p:spPr>
          <a:xfrm>
            <a:off x="7688263" y="4465638"/>
            <a:ext cx="3244850"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altLang="id-ID" b="1" dirty="0">
                <a:solidFill>
                  <a:schemeClr val="accent2"/>
                </a:solidFill>
                <a:ea typeface="宋体" panose="02010600030101010101" pitchFamily="2" charset="-122"/>
              </a:rPr>
              <a:t>针对问题</a:t>
            </a:r>
          </a:p>
          <a:p>
            <a:pPr marL="0" lvl="0" indent="0" defTabSz="457200" eaLnBrk="1" hangingPunct="1">
              <a:lnSpc>
                <a:spcPct val="100000"/>
              </a:lnSpc>
              <a:spcBef>
                <a:spcPct val="20000"/>
              </a:spcBef>
              <a:spcAft>
                <a:spcPts val="600"/>
              </a:spcAft>
              <a:buClr>
                <a:srgbClr val="2E75B6"/>
              </a:buClr>
              <a:buSzPct val="145000"/>
              <a:buNone/>
            </a:pPr>
            <a:r>
              <a:rPr altLang="zh-CN" sz="2000" dirty="0">
                <a:solidFill>
                  <a:schemeClr val="bg1">
                    <a:lumMod val="95000"/>
                  </a:schemeClr>
                </a:solidFill>
              </a:rPr>
              <a:t>充电宝，自行车，或是用过的书籍，摘抄的笔记等，都常常被拥有者忽视而处于闲置状态</a:t>
            </a:r>
          </a:p>
        </p:txBody>
      </p:sp>
      <p:sp>
        <p:nvSpPr>
          <p:cNvPr id="41" name="Freeform 50"/>
          <p:cNvSpPr/>
          <p:nvPr/>
        </p:nvSpPr>
        <p:spPr>
          <a:xfrm>
            <a:off x="5822950" y="2616200"/>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800" b="0" i="0" u="none" strike="noStrike" kern="1200" cap="none" spc="0" normalizeH="0" baseline="0" noProof="0">
                <a:ln>
                  <a:noFill/>
                </a:ln>
                <a:solidFill>
                  <a:srgbClr val="FFC000"/>
                </a:solidFill>
                <a:effectLst/>
                <a:uLnTx/>
                <a:uFillTx/>
                <a:latin typeface="FontAwesome" pitchFamily="2" charset="0"/>
                <a:ea typeface="+mn-ea"/>
                <a:cs typeface="+mn-cs"/>
              </a:rPr>
              <a:t></a:t>
            </a:r>
          </a:p>
        </p:txBody>
      </p:sp>
      <p:sp>
        <p:nvSpPr>
          <p:cNvPr id="42" name="Freeform 51"/>
          <p:cNvSpPr/>
          <p:nvPr/>
        </p:nvSpPr>
        <p:spPr>
          <a:xfrm>
            <a:off x="5830888" y="4395788"/>
            <a:ext cx="684213" cy="493713"/>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400" b="0" i="0" u="none" strike="noStrike" kern="1200" cap="none" spc="0" normalizeH="0" baseline="0" noProof="0">
                <a:ln>
                  <a:noFill/>
                </a:ln>
                <a:solidFill>
                  <a:schemeClr val="accent2"/>
                </a:solidFill>
                <a:effectLst/>
                <a:uLnTx/>
                <a:uFillTx/>
                <a:latin typeface="FontAwesome" pitchFamily="2" charset="0"/>
                <a:ea typeface="+mn-ea"/>
                <a:cs typeface="+mn-cs"/>
              </a:rPr>
              <a:t></a:t>
            </a:r>
            <a:endParaRPr kumimoji="0" lang="id-ID" altLang="zh-CN" sz="4800" b="0" i="0" u="none" strike="noStrike" kern="1200" cap="none" spc="0" normalizeH="0" baseline="0" noProof="0">
              <a:ln>
                <a:noFill/>
              </a:ln>
              <a:solidFill>
                <a:schemeClr val="accent2"/>
              </a:solidFill>
              <a:effectLst/>
              <a:uLnTx/>
              <a:uFillTx/>
              <a:latin typeface="FontAwesome" pitchFamily="2" charset="0"/>
              <a:ea typeface="+mn-ea"/>
              <a:cs typeface="+mn-cs"/>
            </a:endParaRPr>
          </a:p>
        </p:txBody>
      </p:sp>
      <p:cxnSp>
        <p:nvCxnSpPr>
          <p:cNvPr id="43" name="Straight Connector 25"/>
          <p:cNvCxnSpPr/>
          <p:nvPr/>
        </p:nvCxnSpPr>
        <p:spPr>
          <a:xfrm>
            <a:off x="6151563" y="3255963"/>
            <a:ext cx="0" cy="979488"/>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26"/>
          <p:cNvCxnSpPr/>
          <p:nvPr/>
        </p:nvCxnSpPr>
        <p:spPr>
          <a:xfrm>
            <a:off x="6157913" y="4911725"/>
            <a:ext cx="0" cy="1549400"/>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1000"/>
                                        <p:tgtEl>
                                          <p:spTgt spid="33"/>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1000"/>
                                        <p:tgtEl>
                                          <p:spTgt spid="34"/>
                                        </p:tgtEl>
                                      </p:cBhvr>
                                    </p:animEffect>
                                  </p:childTnLst>
                                </p:cTn>
                              </p:par>
                              <p:par>
                                <p:cTn id="24" presetID="22" presetClass="entr" presetSubtype="1" fill="hold" nodeType="withEffect">
                                  <p:stCondLst>
                                    <p:cond delay="200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1000"/>
                                        <p:tgtEl>
                                          <p:spTgt spid="35"/>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Effect transition="in" filter="fade">
                                      <p:cBhvr>
                                        <p:cTn id="31" dur="500"/>
                                        <p:tgtEl>
                                          <p:spTgt spid="41"/>
                                        </p:tgtEl>
                                      </p:cBhvr>
                                    </p:animEffect>
                                  </p:childTnLst>
                                </p:cTn>
                              </p:par>
                              <p:par>
                                <p:cTn id="32" presetID="22" presetClass="entr" presetSubtype="2" fill="hold" nodeType="withEffect">
                                  <p:stCondLst>
                                    <p:cond delay="3500"/>
                                  </p:stCondLst>
                                  <p:childTnLst>
                                    <p:set>
                                      <p:cBhvr>
                                        <p:cTn id="33" dur="1" fill="hold">
                                          <p:stCondLst>
                                            <p:cond delay="0"/>
                                          </p:stCondLst>
                                        </p:cTn>
                                        <p:tgtEl>
                                          <p:spTgt spid="36"/>
                                        </p:tgtEl>
                                        <p:attrNameLst>
                                          <p:attrName>style.visibility</p:attrName>
                                        </p:attrNameLst>
                                      </p:cBhvr>
                                      <p:to>
                                        <p:strVal val="visible"/>
                                      </p:to>
                                    </p:set>
                                    <p:animEffect transition="in" filter="wipe(right)">
                                      <p:cBhvr>
                                        <p:cTn id="34" dur="500"/>
                                        <p:tgtEl>
                                          <p:spTgt spid="36"/>
                                        </p:tgtEl>
                                      </p:cBhvr>
                                    </p:animEffect>
                                  </p:childTnLst>
                                </p:cTn>
                              </p:par>
                              <p:par>
                                <p:cTn id="35" presetID="22" presetClass="entr" presetSubtype="2" fill="hold" grpId="0" nodeType="withEffect">
                                  <p:stCondLst>
                                    <p:cond delay="4000"/>
                                  </p:stCondLst>
                                  <p:childTnLst>
                                    <p:set>
                                      <p:cBhvr>
                                        <p:cTn id="36" dur="1" fill="hold">
                                          <p:stCondLst>
                                            <p:cond delay="0"/>
                                          </p:stCondLst>
                                        </p:cTn>
                                        <p:tgtEl>
                                          <p:spTgt spid="38"/>
                                        </p:tgtEl>
                                        <p:attrNameLst>
                                          <p:attrName>style.visibility</p:attrName>
                                        </p:attrNameLst>
                                      </p:cBhvr>
                                      <p:to>
                                        <p:strVal val="visible"/>
                                      </p:to>
                                    </p:set>
                                    <p:animEffect transition="in" filter="wipe(right)">
                                      <p:cBhvr>
                                        <p:cTn id="37" dur="1000"/>
                                        <p:tgtEl>
                                          <p:spTgt spid="38"/>
                                        </p:tgtEl>
                                      </p:cBhvr>
                                    </p:animEffect>
                                  </p:childTnLst>
                                </p:cTn>
                              </p:par>
                              <p:par>
                                <p:cTn id="38" presetID="22" presetClass="entr" presetSubtype="1" fill="hold" nodeType="withEffect">
                                  <p:stCondLst>
                                    <p:cond delay="500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1000"/>
                                        <p:tgtEl>
                                          <p:spTgt spid="43"/>
                                        </p:tgtEl>
                                      </p:cBhvr>
                                    </p:animEffect>
                                  </p:childTnLst>
                                </p:cTn>
                              </p:par>
                              <p:par>
                                <p:cTn id="41" presetID="53" presetClass="entr" presetSubtype="16" fill="hold" grpId="0" nodeType="withEffect">
                                  <p:stCondLst>
                                    <p:cond delay="6000"/>
                                  </p:stCondLst>
                                  <p:childTnLst>
                                    <p:set>
                                      <p:cBhvr>
                                        <p:cTn id="42" dur="1" fill="hold">
                                          <p:stCondLst>
                                            <p:cond delay="0"/>
                                          </p:stCondLst>
                                        </p:cTn>
                                        <p:tgtEl>
                                          <p:spTgt spid="42"/>
                                        </p:tgtEl>
                                        <p:attrNameLst>
                                          <p:attrName>style.visibility</p:attrName>
                                        </p:attrNameLst>
                                      </p:cBhvr>
                                      <p:to>
                                        <p:strVal val="visible"/>
                                      </p:to>
                                    </p:set>
                                    <p:anim calcmode="lin" valueType="num">
                                      <p:cBhvr>
                                        <p:cTn id="43" dur="500" fill="hold"/>
                                        <p:tgtEl>
                                          <p:spTgt spid="42"/>
                                        </p:tgtEl>
                                        <p:attrNameLst>
                                          <p:attrName>ppt_w</p:attrName>
                                        </p:attrNameLst>
                                      </p:cBhvr>
                                      <p:tavLst>
                                        <p:tav tm="0">
                                          <p:val>
                                            <p:fltVal val="0"/>
                                          </p:val>
                                        </p:tav>
                                        <p:tav tm="100000">
                                          <p:val>
                                            <p:strVal val="#ppt_w"/>
                                          </p:val>
                                        </p:tav>
                                      </p:tavLst>
                                    </p:anim>
                                    <p:anim calcmode="lin" valueType="num">
                                      <p:cBhvr>
                                        <p:cTn id="44" dur="500" fill="hold"/>
                                        <p:tgtEl>
                                          <p:spTgt spid="42"/>
                                        </p:tgtEl>
                                        <p:attrNameLst>
                                          <p:attrName>ppt_h</p:attrName>
                                        </p:attrNameLst>
                                      </p:cBhvr>
                                      <p:tavLst>
                                        <p:tav tm="0">
                                          <p:val>
                                            <p:fltVal val="0"/>
                                          </p:val>
                                        </p:tav>
                                        <p:tav tm="100000">
                                          <p:val>
                                            <p:strVal val="#ppt_h"/>
                                          </p:val>
                                        </p:tav>
                                      </p:tavLst>
                                    </p:anim>
                                    <p:animEffect transition="in" filter="fade">
                                      <p:cBhvr>
                                        <p:cTn id="45" dur="500"/>
                                        <p:tgtEl>
                                          <p:spTgt spid="42"/>
                                        </p:tgtEl>
                                      </p:cBhvr>
                                    </p:animEffect>
                                  </p:childTnLst>
                                </p:cTn>
                              </p:par>
                              <p:par>
                                <p:cTn id="46" presetID="22" presetClass="entr" presetSubtype="8" fill="hold" nodeType="withEffect">
                                  <p:stCondLst>
                                    <p:cond delay="650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par>
                                <p:cTn id="49" presetID="22" presetClass="entr" presetSubtype="8" fill="hold" grpId="0" nodeType="withEffect">
                                  <p:stCondLst>
                                    <p:cond delay="7000"/>
                                  </p:stCondLst>
                                  <p:childTnLst>
                                    <p:set>
                                      <p:cBhvr>
                                        <p:cTn id="50" dur="1" fill="hold">
                                          <p:stCondLst>
                                            <p:cond delay="0"/>
                                          </p:stCondLst>
                                        </p:cTn>
                                        <p:tgtEl>
                                          <p:spTgt spid="39"/>
                                        </p:tgtEl>
                                        <p:attrNameLst>
                                          <p:attrName>style.visibility</p:attrName>
                                        </p:attrNameLst>
                                      </p:cBhvr>
                                      <p:to>
                                        <p:strVal val="visible"/>
                                      </p:to>
                                    </p:set>
                                    <p:animEffect transition="in" filter="wipe(left)">
                                      <p:cBhvr>
                                        <p:cTn id="51" dur="1000"/>
                                        <p:tgtEl>
                                          <p:spTgt spid="39"/>
                                        </p:tgtEl>
                                      </p:cBhvr>
                                    </p:animEffect>
                                  </p:childTnLst>
                                </p:cTn>
                              </p:par>
                              <p:par>
                                <p:cTn id="52" presetID="22" presetClass="entr" presetSubtype="1" fill="hold" nodeType="withEffect">
                                  <p:stCondLst>
                                    <p:cond delay="8000"/>
                                  </p:stCondLst>
                                  <p:childTnLst>
                                    <p:set>
                                      <p:cBhvr>
                                        <p:cTn id="53" dur="1" fill="hold">
                                          <p:stCondLst>
                                            <p:cond delay="0"/>
                                          </p:stCondLst>
                                        </p:cTn>
                                        <p:tgtEl>
                                          <p:spTgt spid="44"/>
                                        </p:tgtEl>
                                        <p:attrNameLst>
                                          <p:attrName>style.visibility</p:attrName>
                                        </p:attrNameLst>
                                      </p:cBhvr>
                                      <p:to>
                                        <p:strVal val="visible"/>
                                      </p:to>
                                    </p:set>
                                    <p:animEffect transition="in" filter="wipe(up)">
                                      <p:cBhvr>
                                        <p:cTn id="54"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33" grpId="0"/>
      <p:bldP spid="34" grpId="0"/>
      <p:bldP spid="38" grpId="0"/>
      <p:bldP spid="39" grpId="0"/>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5</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19" name="Straight Connector 43"/>
          <p:cNvCxnSpPr/>
          <p:nvPr/>
        </p:nvCxnSpPr>
        <p:spPr>
          <a:xfrm>
            <a:off x="6151563" y="-9525"/>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44"/>
          <p:cNvCxnSpPr/>
          <p:nvPr/>
        </p:nvCxnSpPr>
        <p:spPr>
          <a:xfrm>
            <a:off x="4722813" y="1344613"/>
            <a:ext cx="1081088"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45"/>
          <p:cNvCxnSpPr/>
          <p:nvPr/>
        </p:nvCxnSpPr>
        <p:spPr>
          <a:xfrm>
            <a:off x="6529388" y="3125788"/>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22" name="Content Placeholder 2"/>
          <p:cNvSpPr txBox="1"/>
          <p:nvPr/>
        </p:nvSpPr>
        <p:spPr>
          <a:xfrm>
            <a:off x="0" y="367665"/>
            <a:ext cx="4659630" cy="149352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dirty="0">
                <a:solidFill>
                  <a:srgbClr val="FF0000"/>
                </a:solidFill>
                <a:ea typeface="宋体" panose="02010600030101010101" pitchFamily="2" charset="-122"/>
              </a:rPr>
              <a:t>例子一</a:t>
            </a:r>
          </a:p>
          <a:p>
            <a:pPr marL="0" lvl="0" indent="0" defTabSz="457200" eaLnBrk="1" hangingPunct="1">
              <a:lnSpc>
                <a:spcPct val="100000"/>
              </a:lnSpc>
              <a:spcBef>
                <a:spcPct val="20000"/>
              </a:spcBef>
              <a:spcAft>
                <a:spcPts val="600"/>
              </a:spcAft>
              <a:buClr>
                <a:srgbClr val="2E75B6"/>
              </a:buClr>
              <a:buSzPct val="145000"/>
              <a:buNone/>
            </a:pPr>
            <a:r>
              <a:rPr altLang="zh-CN" sz="2000" dirty="0" err="1">
                <a:solidFill>
                  <a:schemeClr val="bg1">
                    <a:lumMod val="95000"/>
                  </a:schemeClr>
                </a:solidFill>
              </a:rPr>
              <a:t>平时师生们在自习教室，图书馆时，一些同学会遇到手机即将没有电的尴尬局面，</a:t>
            </a:r>
            <a:r>
              <a:rPr altLang="zh-CN" sz="2000" dirty="0" err="1" smtClean="0">
                <a:solidFill>
                  <a:schemeClr val="bg1">
                    <a:lumMod val="95000"/>
                  </a:schemeClr>
                </a:solidFill>
              </a:rPr>
              <a:t>这时也不知道怎么寻求帮助</a:t>
            </a:r>
            <a:r>
              <a:rPr lang="zh-CN" altLang="en-US" sz="2000" dirty="0">
                <a:solidFill>
                  <a:schemeClr val="bg1">
                    <a:lumMod val="95000"/>
                  </a:schemeClr>
                </a:solidFill>
              </a:rPr>
              <a:t>。</a:t>
            </a:r>
            <a:r>
              <a:rPr altLang="zh-CN" sz="2000" dirty="0" err="1" smtClean="0">
                <a:solidFill>
                  <a:schemeClr val="bg1">
                    <a:lumMod val="95000"/>
                  </a:schemeClr>
                </a:solidFill>
              </a:rPr>
              <a:t>通过我们的校园互借平台，同学就能够借到充电宝</a:t>
            </a:r>
            <a:r>
              <a:rPr altLang="zh-CN" sz="2000" dirty="0" err="1">
                <a:solidFill>
                  <a:schemeClr val="bg1">
                    <a:lumMod val="95000"/>
                  </a:schemeClr>
                </a:solidFill>
              </a:rPr>
              <a:t>，同时能够加强与其他同学的沟通，</a:t>
            </a:r>
            <a:r>
              <a:rPr altLang="zh-CN" sz="2000" dirty="0" err="1" smtClean="0">
                <a:solidFill>
                  <a:schemeClr val="bg1">
                    <a:lumMod val="95000"/>
                  </a:schemeClr>
                </a:solidFill>
              </a:rPr>
              <a:t>甚至结识一些志同道合的朋友</a:t>
            </a:r>
            <a:r>
              <a:rPr lang="zh-CN" altLang="en-US" sz="2000" dirty="0" smtClean="0">
                <a:solidFill>
                  <a:schemeClr val="bg1">
                    <a:lumMod val="95000"/>
                  </a:schemeClr>
                </a:solidFill>
              </a:rPr>
              <a:t>。</a:t>
            </a:r>
            <a:r>
              <a:rPr altLang="zh-CN" sz="2000" dirty="0" err="1" smtClean="0">
                <a:solidFill>
                  <a:schemeClr val="bg1">
                    <a:lumMod val="95000"/>
                  </a:schemeClr>
                </a:solidFill>
              </a:rPr>
              <a:t>对于借方同学</a:t>
            </a:r>
            <a:r>
              <a:rPr altLang="zh-CN" sz="2000" dirty="0" err="1">
                <a:solidFill>
                  <a:schemeClr val="bg1">
                    <a:lumMod val="95000"/>
                  </a:schemeClr>
                </a:solidFill>
              </a:rPr>
              <a:t>，不仅可以收获帮助别人的快乐，</a:t>
            </a:r>
            <a:r>
              <a:rPr altLang="zh-CN" sz="2000" dirty="0" err="1" smtClean="0">
                <a:solidFill>
                  <a:schemeClr val="bg1">
                    <a:lumMod val="95000"/>
                  </a:schemeClr>
                </a:solidFill>
              </a:rPr>
              <a:t>同时也能为将来</a:t>
            </a:r>
            <a:r>
              <a:rPr lang="zh-CN" altLang="en-US" sz="2000" dirty="0" smtClean="0">
                <a:solidFill>
                  <a:schemeClr val="bg1">
                    <a:lumMod val="95000"/>
                  </a:schemeClr>
                </a:solidFill>
              </a:rPr>
              <a:t>自己</a:t>
            </a:r>
            <a:r>
              <a:rPr altLang="zh-CN" sz="2000" dirty="0" err="1" smtClean="0">
                <a:solidFill>
                  <a:schemeClr val="bg1">
                    <a:lumMod val="95000"/>
                  </a:schemeClr>
                </a:solidFill>
              </a:rPr>
              <a:t>需要别人帮助</a:t>
            </a:r>
            <a:r>
              <a:rPr lang="zh-CN" altLang="en-US" sz="2000" dirty="0" smtClean="0">
                <a:solidFill>
                  <a:schemeClr val="bg1">
                    <a:lumMod val="95000"/>
                  </a:schemeClr>
                </a:solidFill>
              </a:rPr>
              <a:t>的情况埋下善意的种子</a:t>
            </a:r>
            <a:r>
              <a:rPr altLang="zh-CN" sz="2000" dirty="0" smtClean="0">
                <a:solidFill>
                  <a:schemeClr val="bg1">
                    <a:lumMod val="95000"/>
                  </a:schemeClr>
                </a:solidFill>
              </a:rPr>
              <a:t>。</a:t>
            </a:r>
            <a:r>
              <a:rPr lang="en-US" altLang="zh-CN" sz="3200" dirty="0" smtClean="0">
                <a:solidFill>
                  <a:schemeClr val="bg1">
                    <a:lumMod val="95000"/>
                  </a:schemeClr>
                </a:solidFill>
                <a:ea typeface="宋体" panose="02010600030101010101" pitchFamily="2" charset="-122"/>
              </a:rPr>
              <a:t> </a:t>
            </a:r>
            <a:endParaRPr lang="id-ID" altLang="zh-CN" sz="3200" dirty="0">
              <a:solidFill>
                <a:schemeClr val="bg1">
                  <a:lumMod val="95000"/>
                </a:schemeClr>
              </a:solidFill>
              <a:ea typeface="Roboto" pitchFamily="2" charset="0"/>
            </a:endParaRPr>
          </a:p>
        </p:txBody>
      </p:sp>
      <p:sp>
        <p:nvSpPr>
          <p:cNvPr id="23" name="Content Placeholder 2"/>
          <p:cNvSpPr txBox="1"/>
          <p:nvPr/>
        </p:nvSpPr>
        <p:spPr>
          <a:xfrm>
            <a:off x="7688580" y="2347755"/>
            <a:ext cx="4358958" cy="139954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altLang="id-ID" b="1" dirty="0">
                <a:solidFill>
                  <a:srgbClr val="7030A0"/>
                </a:solidFill>
                <a:ea typeface="宋体" panose="02010600030101010101" pitchFamily="2" charset="-122"/>
              </a:rPr>
              <a:t>例子二</a:t>
            </a:r>
            <a:endParaRPr lang="en-US" altLang="zh-CN" b="1" i="1" dirty="0">
              <a:solidFill>
                <a:srgbClr val="7030A0"/>
              </a:solidFill>
              <a:ea typeface="宋体" panose="02010600030101010101" pitchFamily="2" charset="-122"/>
            </a:endParaRPr>
          </a:p>
          <a:p>
            <a:pPr marL="0" lvl="0" indent="0" defTabSz="457200" eaLnBrk="1" hangingPunct="1">
              <a:lnSpc>
                <a:spcPct val="100000"/>
              </a:lnSpc>
              <a:spcBef>
                <a:spcPct val="20000"/>
              </a:spcBef>
              <a:spcAft>
                <a:spcPts val="600"/>
              </a:spcAft>
              <a:buClr>
                <a:srgbClr val="2E75B6"/>
              </a:buClr>
              <a:buSzPct val="145000"/>
              <a:buNone/>
            </a:pPr>
            <a:r>
              <a:rPr altLang="zh-CN" sz="2000" dirty="0" err="1">
                <a:solidFill>
                  <a:schemeClr val="bg1">
                    <a:lumMod val="95000"/>
                  </a:schemeClr>
                </a:solidFill>
              </a:rPr>
              <a:t>在学习生活中，总会有着急或者天气不佳的时候，而此刻自己却是独自一人，</a:t>
            </a:r>
            <a:r>
              <a:rPr altLang="zh-CN" sz="2000" dirty="0" err="1" smtClean="0">
                <a:solidFill>
                  <a:schemeClr val="bg1">
                    <a:lumMod val="95000"/>
                  </a:schemeClr>
                </a:solidFill>
              </a:rPr>
              <a:t>也不好厚脸皮当面求人</a:t>
            </a:r>
            <a:r>
              <a:rPr lang="zh-CN" altLang="en-US" sz="2000" dirty="0" smtClean="0">
                <a:solidFill>
                  <a:schemeClr val="bg1">
                    <a:lumMod val="95000"/>
                  </a:schemeClr>
                </a:solidFill>
              </a:rPr>
              <a:t>。</a:t>
            </a:r>
            <a:r>
              <a:rPr altLang="zh-CN" sz="2000" dirty="0" err="1" smtClean="0">
                <a:solidFill>
                  <a:schemeClr val="bg1">
                    <a:lumMod val="95000"/>
                  </a:schemeClr>
                </a:solidFill>
              </a:rPr>
              <a:t>我们的校园互借平台</a:t>
            </a:r>
            <a:r>
              <a:rPr altLang="zh-CN" sz="2000" dirty="0" err="1">
                <a:solidFill>
                  <a:schemeClr val="bg1">
                    <a:lumMod val="95000"/>
                  </a:schemeClr>
                </a:solidFill>
              </a:rPr>
              <a:t>，</a:t>
            </a:r>
            <a:r>
              <a:rPr altLang="zh-CN" sz="2000" dirty="0" err="1" smtClean="0">
                <a:solidFill>
                  <a:schemeClr val="bg1">
                    <a:lumMod val="95000"/>
                  </a:schemeClr>
                </a:solidFill>
              </a:rPr>
              <a:t>为同学们提供机会去</a:t>
            </a:r>
            <a:r>
              <a:rPr lang="zh-CN" altLang="en-US" sz="2000" dirty="0" smtClean="0">
                <a:solidFill>
                  <a:schemeClr val="bg1">
                    <a:lumMod val="95000"/>
                  </a:schemeClr>
                </a:solidFill>
              </a:rPr>
              <a:t>借到</a:t>
            </a:r>
            <a:r>
              <a:rPr altLang="zh-CN" sz="2000" dirty="0" err="1" smtClean="0">
                <a:solidFill>
                  <a:schemeClr val="bg1">
                    <a:lumMod val="95000"/>
                  </a:schemeClr>
                </a:solidFill>
              </a:rPr>
              <a:t>自行车</a:t>
            </a:r>
            <a:r>
              <a:rPr lang="en-US" altLang="zh-CN" sz="2000" dirty="0">
                <a:solidFill>
                  <a:schemeClr val="bg1">
                    <a:lumMod val="95000"/>
                  </a:schemeClr>
                </a:solidFill>
              </a:rPr>
              <a:t>/</a:t>
            </a:r>
            <a:r>
              <a:rPr altLang="zh-CN" sz="2000" dirty="0" err="1" smtClean="0">
                <a:solidFill>
                  <a:schemeClr val="bg1">
                    <a:lumMod val="95000"/>
                  </a:schemeClr>
                </a:solidFill>
              </a:rPr>
              <a:t>电瓶车和雨伞</a:t>
            </a:r>
            <a:r>
              <a:rPr lang="en-US" altLang="zh-CN" sz="2000" dirty="0" smtClean="0">
                <a:solidFill>
                  <a:schemeClr val="bg1">
                    <a:lumMod val="95000"/>
                  </a:schemeClr>
                </a:solidFill>
              </a:rPr>
              <a:t>/</a:t>
            </a:r>
            <a:r>
              <a:rPr altLang="zh-CN" sz="2000" dirty="0" err="1" smtClean="0">
                <a:solidFill>
                  <a:schemeClr val="bg1">
                    <a:lumMod val="95000"/>
                  </a:schemeClr>
                </a:solidFill>
              </a:rPr>
              <a:t>太阳伞</a:t>
            </a:r>
            <a:r>
              <a:rPr lang="zh-CN" altLang="en-US" sz="2000" dirty="0" smtClean="0">
                <a:solidFill>
                  <a:schemeClr val="bg1">
                    <a:lumMod val="95000"/>
                  </a:schemeClr>
                </a:solidFill>
              </a:rPr>
              <a:t>等</a:t>
            </a:r>
            <a:r>
              <a:rPr altLang="zh-CN" sz="2000" dirty="0" smtClean="0">
                <a:solidFill>
                  <a:schemeClr val="bg1">
                    <a:lumMod val="95000"/>
                  </a:schemeClr>
                </a:solidFill>
              </a:rPr>
              <a:t>。</a:t>
            </a:r>
            <a:r>
              <a:rPr altLang="zh-CN" sz="2000" dirty="0" err="1">
                <a:solidFill>
                  <a:schemeClr val="bg1">
                    <a:lumMod val="95000"/>
                  </a:schemeClr>
                </a:solidFill>
              </a:rPr>
              <a:t>特别是雨天，许多同学独自打伞，</a:t>
            </a:r>
            <a:r>
              <a:rPr altLang="zh-CN" sz="2000" dirty="0" err="1" smtClean="0">
                <a:solidFill>
                  <a:schemeClr val="bg1">
                    <a:lumMod val="95000"/>
                  </a:schemeClr>
                </a:solidFill>
              </a:rPr>
              <a:t>许多同学只有淋着大雨跑回去</a:t>
            </a:r>
            <a:r>
              <a:rPr lang="zh-CN" altLang="en-US" sz="2000" dirty="0" smtClean="0">
                <a:solidFill>
                  <a:schemeClr val="bg1">
                    <a:lumMod val="95000"/>
                  </a:schemeClr>
                </a:solidFill>
              </a:rPr>
              <a:t>。</a:t>
            </a:r>
            <a:r>
              <a:rPr altLang="zh-CN" sz="2000" dirty="0" err="1" smtClean="0">
                <a:solidFill>
                  <a:schemeClr val="bg1">
                    <a:lumMod val="95000"/>
                  </a:schemeClr>
                </a:solidFill>
              </a:rPr>
              <a:t>通过互借平台</a:t>
            </a:r>
            <a:r>
              <a:rPr altLang="zh-CN" sz="2000" dirty="0" err="1">
                <a:solidFill>
                  <a:schemeClr val="bg1">
                    <a:lumMod val="95000"/>
                  </a:schemeClr>
                </a:solidFill>
              </a:rPr>
              <a:t>，同学们就能够互相帮助，让彼此感受到被帮助的温暖以及帮助他人的快乐</a:t>
            </a:r>
            <a:r>
              <a:rPr altLang="zh-CN" sz="2000" dirty="0">
                <a:solidFill>
                  <a:schemeClr val="bg1">
                    <a:lumMod val="95000"/>
                  </a:schemeClr>
                </a:solidFill>
              </a:rPr>
              <a:t>。</a:t>
            </a:r>
          </a:p>
        </p:txBody>
      </p:sp>
      <p:sp>
        <p:nvSpPr>
          <p:cNvPr id="24" name="Freeform 53"/>
          <p:cNvSpPr/>
          <p:nvPr/>
        </p:nvSpPr>
        <p:spPr>
          <a:xfrm>
            <a:off x="5822950" y="1114425"/>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FF0000"/>
                </a:solidFill>
                <a:effectLst/>
                <a:uLnTx/>
                <a:uFillTx/>
                <a:latin typeface="FontAwesome" pitchFamily="2" charset="0"/>
                <a:ea typeface="+mn-ea"/>
                <a:cs typeface="+mn-cs"/>
              </a:rPr>
              <a:t></a:t>
            </a:r>
          </a:p>
        </p:txBody>
      </p:sp>
      <p:sp>
        <p:nvSpPr>
          <p:cNvPr id="25" name="Freeform 54"/>
          <p:cNvSpPr/>
          <p:nvPr/>
        </p:nvSpPr>
        <p:spPr>
          <a:xfrm>
            <a:off x="5815013" y="2851150"/>
            <a:ext cx="685800"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000" b="0" i="0" u="none" strike="noStrike" kern="1200" cap="none" spc="0" normalizeH="0" baseline="0" noProof="0">
                <a:ln>
                  <a:noFill/>
                </a:ln>
                <a:solidFill>
                  <a:srgbClr val="7030A0"/>
                </a:solidFill>
                <a:effectLst/>
                <a:uLnTx/>
                <a:uFillTx/>
                <a:latin typeface="FontAwesome" pitchFamily="2" charset="0"/>
                <a:ea typeface="+mn-ea"/>
                <a:cs typeface="+mn-cs"/>
              </a:rPr>
              <a:t></a:t>
            </a:r>
            <a:endParaRPr kumimoji="0" lang="id-ID" altLang="zh-CN" sz="4400" b="0" i="0" u="none" strike="noStrike" kern="1200" cap="none" spc="0" normalizeH="0" baseline="0" noProof="0">
              <a:ln>
                <a:noFill/>
              </a:ln>
              <a:solidFill>
                <a:srgbClr val="7030A0"/>
              </a:solidFill>
              <a:effectLst/>
              <a:uLnTx/>
              <a:uFillTx/>
              <a:latin typeface="FontAwesome" pitchFamily="2" charset="0"/>
              <a:ea typeface="+mn-ea"/>
              <a:cs typeface="+mn-cs"/>
            </a:endParaRPr>
          </a:p>
        </p:txBody>
      </p:sp>
      <p:cxnSp>
        <p:nvCxnSpPr>
          <p:cNvPr id="26" name="Straight Connector 55"/>
          <p:cNvCxnSpPr/>
          <p:nvPr/>
        </p:nvCxnSpPr>
        <p:spPr>
          <a:xfrm>
            <a:off x="6151563" y="1754188"/>
            <a:ext cx="0" cy="979488"/>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56"/>
          <p:cNvCxnSpPr/>
          <p:nvPr/>
        </p:nvCxnSpPr>
        <p:spPr>
          <a:xfrm>
            <a:off x="6157913" y="3409950"/>
            <a:ext cx="0" cy="1549400"/>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
        <p:nvSpPr>
          <p:cNvPr id="28" name="Rectangle 1"/>
          <p:cNvSpPr/>
          <p:nvPr/>
        </p:nvSpPr>
        <p:spPr>
          <a:xfrm>
            <a:off x="5757863" y="4887913"/>
            <a:ext cx="842962" cy="8302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id-ID" altLang="zh-CN" sz="4800" dirty="0">
                <a:solidFill>
                  <a:schemeClr val="accent1"/>
                </a:solidFill>
                <a:latin typeface="FontAwesome" pitchFamily="2" charset="0"/>
                <a:ea typeface="宋体" panose="02010600030101010101" pitchFamily="2" charset="-122"/>
              </a:rPr>
              <a:t></a:t>
            </a:r>
            <a:endParaRPr lang="id-ID" altLang="zh-CN" sz="4800" dirty="0">
              <a:solidFill>
                <a:schemeClr val="accent1"/>
              </a:solidFill>
              <a:ea typeface="宋体" panose="02010600030101010101" pitchFamily="2" charset="-122"/>
            </a:endParaRPr>
          </a:p>
        </p:txBody>
      </p:sp>
      <p:cxnSp>
        <p:nvCxnSpPr>
          <p:cNvPr id="30" name="Straight Connector 57"/>
          <p:cNvCxnSpPr/>
          <p:nvPr/>
        </p:nvCxnSpPr>
        <p:spPr>
          <a:xfrm>
            <a:off x="4738688" y="523716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sp>
        <p:nvSpPr>
          <p:cNvPr id="31" name="Content Placeholder 2"/>
          <p:cNvSpPr txBox="1"/>
          <p:nvPr/>
        </p:nvSpPr>
        <p:spPr>
          <a:xfrm>
            <a:off x="134911" y="3957637"/>
            <a:ext cx="4524719" cy="100171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zh-CN" altLang="id-ID" b="1" dirty="0">
                <a:solidFill>
                  <a:schemeClr val="accent1"/>
                </a:solidFill>
                <a:ea typeface="宋体" panose="02010600030101010101" pitchFamily="2" charset="-122"/>
              </a:rPr>
              <a:t>例子三</a:t>
            </a:r>
            <a:endParaRPr lang="zh-CN" altLang="id-ID" b="1" i="1" dirty="0">
              <a:solidFill>
                <a:schemeClr val="accent1"/>
              </a:solidFill>
              <a:ea typeface="宋体" panose="02010600030101010101" pitchFamily="2" charset="-122"/>
            </a:endParaRPr>
          </a:p>
          <a:p>
            <a:pPr marL="0" lvl="0" indent="0" defTabSz="457200" eaLnBrk="1" hangingPunct="1">
              <a:lnSpc>
                <a:spcPct val="100000"/>
              </a:lnSpc>
              <a:spcBef>
                <a:spcPct val="20000"/>
              </a:spcBef>
              <a:spcAft>
                <a:spcPts val="600"/>
              </a:spcAft>
              <a:buClr>
                <a:srgbClr val="2E75B6"/>
              </a:buClr>
              <a:buSzPct val="145000"/>
              <a:buNone/>
            </a:pPr>
            <a:r>
              <a:rPr altLang="zh-CN" sz="2000" dirty="0" err="1">
                <a:solidFill>
                  <a:schemeClr val="bg1">
                    <a:lumMod val="95000"/>
                  </a:schemeClr>
                </a:solidFill>
              </a:rPr>
              <a:t>对于学生，书籍笔记是非常宝贵的资源，但同时也是值得分享和有待充分利用的资源，</a:t>
            </a:r>
            <a:r>
              <a:rPr altLang="zh-CN" sz="2000" dirty="0" err="1" smtClean="0">
                <a:solidFill>
                  <a:schemeClr val="bg1">
                    <a:lumMod val="95000"/>
                  </a:schemeClr>
                </a:solidFill>
              </a:rPr>
              <a:t>所以我们的平台特别设计了书籍</a:t>
            </a:r>
            <a:r>
              <a:rPr lang="zh-CN" altLang="en-US" sz="2000" dirty="0" smtClean="0">
                <a:solidFill>
                  <a:schemeClr val="bg1">
                    <a:lumMod val="95000"/>
                  </a:schemeClr>
                </a:solidFill>
              </a:rPr>
              <a:t>、</a:t>
            </a:r>
            <a:r>
              <a:rPr altLang="zh-CN" sz="2000" dirty="0" err="1" smtClean="0">
                <a:solidFill>
                  <a:schemeClr val="bg1">
                    <a:lumMod val="95000"/>
                  </a:schemeClr>
                </a:solidFill>
              </a:rPr>
              <a:t>笔记的互借项目</a:t>
            </a:r>
            <a:r>
              <a:rPr altLang="zh-CN" sz="2000" dirty="0" err="1">
                <a:solidFill>
                  <a:schemeClr val="bg1">
                    <a:lumMod val="95000"/>
                  </a:schemeClr>
                </a:solidFill>
              </a:rPr>
              <a:t>，同学们可以通过平台，让知识共有化，让处于闲置状态的书籍笔记发挥巨大作用</a:t>
            </a:r>
            <a:r>
              <a:rPr altLang="zh-CN" sz="900" dirty="0">
                <a:solidFill>
                  <a:schemeClr val="bg1">
                    <a:lumMod val="95000"/>
                  </a:schemeClr>
                </a:solidFill>
              </a:rPr>
              <a:t>。</a:t>
            </a:r>
            <a:r>
              <a:rPr lang="en-US" altLang="zh-CN" sz="1100" dirty="0">
                <a:solidFill>
                  <a:schemeClr val="bg1">
                    <a:lumMod val="95000"/>
                  </a:schemeClr>
                </a:solidFill>
                <a:ea typeface="宋体" panose="02010600030101010101" pitchFamily="2" charset="-122"/>
              </a:rPr>
              <a:t> </a:t>
            </a:r>
            <a:endParaRPr lang="id-ID" altLang="zh-CN" sz="1100" dirty="0">
              <a:solidFill>
                <a:schemeClr val="bg1">
                  <a:lumMod val="95000"/>
                </a:schemeClr>
              </a:solidFill>
              <a:ea typeface="Roboto" pitchFamily="2" charset="0"/>
            </a:endParaRPr>
          </a:p>
        </p:txBody>
      </p:sp>
      <p:cxnSp>
        <p:nvCxnSpPr>
          <p:cNvPr id="32" name="Straight Connector 59"/>
          <p:cNvCxnSpPr/>
          <p:nvPr/>
        </p:nvCxnSpPr>
        <p:spPr>
          <a:xfrm>
            <a:off x="6151563" y="5689600"/>
            <a:ext cx="0" cy="771525"/>
          </a:xfrm>
          <a:prstGeom prst="line">
            <a:avLst/>
          </a:prstGeom>
          <a:ln w="101600" cmpd="dbl">
            <a:solidFill>
              <a:schemeClr val="bg2">
                <a:lumMod val="75000"/>
              </a:schemeClr>
            </a:solidFill>
            <a:prstDash val="solid"/>
            <a:headEnd type="non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nodeType="withEffect">
                                  <p:stCondLst>
                                    <p:cond delay="200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1000"/>
                                        <p:tgtEl>
                                          <p:spTgt spid="19"/>
                                        </p:tgtEl>
                                      </p:cBhvr>
                                    </p:animEffect>
                                  </p:childTnLst>
                                </p:cTn>
                              </p:par>
                              <p:par>
                                <p:cTn id="21" presetID="53" presetClass="entr" presetSubtype="16" fill="hold" grpId="0" nodeType="withEffect">
                                  <p:stCondLst>
                                    <p:cond delay="300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animEffect transition="in" filter="fade">
                                      <p:cBhvr>
                                        <p:cTn id="25" dur="500"/>
                                        <p:tgtEl>
                                          <p:spTgt spid="24"/>
                                        </p:tgtEl>
                                      </p:cBhvr>
                                    </p:animEffect>
                                  </p:childTnLst>
                                </p:cTn>
                              </p:par>
                              <p:par>
                                <p:cTn id="26" presetID="22" presetClass="entr" presetSubtype="2" fill="hold" nodeType="withEffect">
                                  <p:stCondLst>
                                    <p:cond delay="350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22" presetClass="entr" presetSubtype="2" fill="hold" grpId="0" nodeType="withEffect">
                                  <p:stCondLst>
                                    <p:cond delay="400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1000"/>
                                        <p:tgtEl>
                                          <p:spTgt spid="22"/>
                                        </p:tgtEl>
                                      </p:cBhvr>
                                    </p:animEffect>
                                  </p:childTnLst>
                                </p:cTn>
                              </p:par>
                              <p:par>
                                <p:cTn id="32" presetID="22" presetClass="entr" presetSubtype="1" fill="hold" nodeType="withEffect">
                                  <p:stCondLst>
                                    <p:cond delay="500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1000"/>
                                        <p:tgtEl>
                                          <p:spTgt spid="26"/>
                                        </p:tgtEl>
                                      </p:cBhvr>
                                    </p:animEffect>
                                  </p:childTnLst>
                                </p:cTn>
                              </p:par>
                              <p:par>
                                <p:cTn id="35" presetID="53" presetClass="entr" presetSubtype="16" fill="hold" grpId="0" nodeType="withEffect">
                                  <p:stCondLst>
                                    <p:cond delay="60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22" presetClass="entr" presetSubtype="8" fill="hold" nodeType="withEffect">
                                  <p:stCondLst>
                                    <p:cond delay="650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700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1000"/>
                                        <p:tgtEl>
                                          <p:spTgt spid="23"/>
                                        </p:tgtEl>
                                      </p:cBhvr>
                                    </p:animEffect>
                                  </p:childTnLst>
                                </p:cTn>
                              </p:par>
                              <p:par>
                                <p:cTn id="46" presetID="22" presetClass="entr" presetSubtype="1" fill="hold" nodeType="withEffect">
                                  <p:stCondLst>
                                    <p:cond delay="800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1000"/>
                                        <p:tgtEl>
                                          <p:spTgt spid="27"/>
                                        </p:tgtEl>
                                      </p:cBhvr>
                                    </p:animEffect>
                                  </p:childTnLst>
                                </p:cTn>
                              </p:par>
                              <p:par>
                                <p:cTn id="49" presetID="53" presetClass="entr" presetSubtype="16" fill="hold" grpId="0" nodeType="withEffect">
                                  <p:stCondLst>
                                    <p:cond delay="90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par>
                                <p:cTn id="54" presetID="22" presetClass="entr" presetSubtype="2" fill="hold" nodeType="withEffect">
                                  <p:stCondLst>
                                    <p:cond delay="9500"/>
                                  </p:stCondLst>
                                  <p:childTnLst>
                                    <p:set>
                                      <p:cBhvr>
                                        <p:cTn id="55" dur="1" fill="hold">
                                          <p:stCondLst>
                                            <p:cond delay="0"/>
                                          </p:stCondLst>
                                        </p:cTn>
                                        <p:tgtEl>
                                          <p:spTgt spid="30"/>
                                        </p:tgtEl>
                                        <p:attrNameLst>
                                          <p:attrName>style.visibility</p:attrName>
                                        </p:attrNameLst>
                                      </p:cBhvr>
                                      <p:to>
                                        <p:strVal val="visible"/>
                                      </p:to>
                                    </p:set>
                                    <p:animEffect transition="in" filter="wipe(right)">
                                      <p:cBhvr>
                                        <p:cTn id="56" dur="500"/>
                                        <p:tgtEl>
                                          <p:spTgt spid="30"/>
                                        </p:tgtEl>
                                      </p:cBhvr>
                                    </p:animEffect>
                                  </p:childTnLst>
                                </p:cTn>
                              </p:par>
                              <p:par>
                                <p:cTn id="57" presetID="22" presetClass="entr" presetSubtype="2" fill="hold" grpId="0" nodeType="withEffect">
                                  <p:stCondLst>
                                    <p:cond delay="10000"/>
                                  </p:stCondLst>
                                  <p:childTnLst>
                                    <p:set>
                                      <p:cBhvr>
                                        <p:cTn id="58" dur="1" fill="hold">
                                          <p:stCondLst>
                                            <p:cond delay="0"/>
                                          </p:stCondLst>
                                        </p:cTn>
                                        <p:tgtEl>
                                          <p:spTgt spid="31"/>
                                        </p:tgtEl>
                                        <p:attrNameLst>
                                          <p:attrName>style.visibility</p:attrName>
                                        </p:attrNameLst>
                                      </p:cBhvr>
                                      <p:to>
                                        <p:strVal val="visible"/>
                                      </p:to>
                                    </p:set>
                                    <p:animEffect transition="in" filter="wipe(right)">
                                      <p:cBhvr>
                                        <p:cTn id="59" dur="1000"/>
                                        <p:tgtEl>
                                          <p:spTgt spid="31"/>
                                        </p:tgtEl>
                                      </p:cBhvr>
                                    </p:animEffect>
                                  </p:childTnLst>
                                </p:cTn>
                              </p:par>
                              <p:par>
                                <p:cTn id="60" presetID="22" presetClass="entr" presetSubtype="1" fill="hold" nodeType="withEffect">
                                  <p:stCondLst>
                                    <p:cond delay="11000"/>
                                  </p:stCondLst>
                                  <p:childTnLst>
                                    <p:set>
                                      <p:cBhvr>
                                        <p:cTn id="61" dur="1" fill="hold">
                                          <p:stCondLst>
                                            <p:cond delay="0"/>
                                          </p:stCondLst>
                                        </p:cTn>
                                        <p:tgtEl>
                                          <p:spTgt spid="32"/>
                                        </p:tgtEl>
                                        <p:attrNameLst>
                                          <p:attrName>style.visibility</p:attrName>
                                        </p:attrNameLst>
                                      </p:cBhvr>
                                      <p:to>
                                        <p:strVal val="visible"/>
                                      </p:to>
                                    </p:set>
                                    <p:animEffect transition="in" filter="wipe(up)">
                                      <p:cBhvr>
                                        <p:cTn id="62"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22" grpId="0"/>
      <p:bldP spid="23" grpId="0"/>
      <p:bldP spid="24" grpId="0"/>
      <p:bldP spid="25" grpId="0"/>
      <p:bldP spid="2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a:solidFill>
                  <a:srgbClr val="F2F2F2"/>
                </a:solidFill>
                <a:latin typeface="Calibri Light" panose="020F0302020204030204" pitchFamily="34" charset="0"/>
                <a:ea typeface="宋体" panose="02010600030101010101" pitchFamily="2" charset="-122"/>
              </a:rPr>
              <a:t>6</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62" name="Content Placeholder 7"/>
          <p:cNvSpPr txBox="1"/>
          <p:nvPr/>
        </p:nvSpPr>
        <p:spPr>
          <a:xfrm>
            <a:off x="519113" y="330200"/>
            <a:ext cx="4125912"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altLang="en-US" sz="3600" dirty="0">
                <a:solidFill>
                  <a:schemeClr val="bg1"/>
                </a:solidFill>
                <a:latin typeface="Calibri Light" panose="020F0302020204030204" pitchFamily="34" charset="0"/>
                <a:ea typeface="宋体" panose="02010600030101010101" pitchFamily="2" charset="-122"/>
              </a:rPr>
              <a:t>实用场景</a:t>
            </a:r>
          </a:p>
        </p:txBody>
      </p:sp>
      <p:sp>
        <p:nvSpPr>
          <p:cNvPr id="63"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noFill/>
                </a:ln>
                <a:solidFill>
                  <a:schemeClr val="bg1"/>
                </a:solidFill>
                <a:effectLst/>
                <a:uLnTx/>
                <a:uFillTx/>
                <a:latin typeface="+mn-lt"/>
                <a:ea typeface="Roboto" pitchFamily="2" charset="0"/>
                <a:cs typeface="+mj-cs"/>
              </a:rPr>
              <a:t>Use </a:t>
            </a:r>
            <a:r>
              <a:rPr kumimoji="0" lang="en-US" sz="1600" b="0" i="0" u="none" strike="noStrike" kern="1200" cap="none" spc="0" normalizeH="0" baseline="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Scene</a:t>
            </a:r>
          </a:p>
        </p:txBody>
      </p:sp>
      <p:sp>
        <p:nvSpPr>
          <p:cNvPr id="64" name="Rectangle 42"/>
          <p:cNvSpPr/>
          <p:nvPr/>
        </p:nvSpPr>
        <p:spPr>
          <a:xfrm>
            <a:off x="4353878" y="3417253"/>
            <a:ext cx="7837488" cy="27295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65" name="Content Placeholder 2"/>
          <p:cNvSpPr txBox="1"/>
          <p:nvPr/>
        </p:nvSpPr>
        <p:spPr>
          <a:xfrm>
            <a:off x="4645025" y="730249"/>
            <a:ext cx="6734175" cy="1657350"/>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en-US" sz="2000" b="0" i="0" u="none" strike="noStrike" kern="1200" cap="none" spc="0" normalizeH="0" baseline="0" noProof="0" dirty="0" smtClean="0">
                <a:ln>
                  <a:noFill/>
                </a:ln>
                <a:solidFill>
                  <a:schemeClr val="bg1">
                    <a:lumMod val="95000"/>
                  </a:schemeClr>
                </a:solidFill>
                <a:effectLst/>
                <a:uLnTx/>
                <a:uFillTx/>
                <a:latin typeface="+mn-lt"/>
                <a:ea typeface="Roboto" pitchFamily="2" charset="0"/>
                <a:cs typeface="+mn-cs"/>
              </a:rPr>
              <a:t>场景1：自习教室，图书馆，手机即将没有电而自己独自一人或同行的同学朋友没有充电宝，即可通过平台借充电宝。</a:t>
            </a:r>
          </a:p>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endParaRPr kumimoji="0" lang="en-US" sz="2000" b="0" i="0" u="none" strike="noStrike" kern="1200" cap="none" spc="0" normalizeH="0" baseline="0" noProof="0" dirty="0" smtClean="0">
              <a:ln>
                <a:noFill/>
              </a:ln>
              <a:solidFill>
                <a:schemeClr val="bg1">
                  <a:lumMod val="95000"/>
                </a:schemeClr>
              </a:solidFill>
              <a:effectLst/>
              <a:uLnTx/>
              <a:uFillTx/>
              <a:latin typeface="+mn-lt"/>
              <a:ea typeface="Roboto" pitchFamily="2" charset="0"/>
              <a:cs typeface="+mn-cs"/>
            </a:endParaRPr>
          </a:p>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en-US" sz="2000" b="0" i="0" u="none" strike="noStrike" kern="1200" cap="none" spc="0" normalizeH="0" baseline="0" noProof="0" dirty="0" smtClean="0">
                <a:ln>
                  <a:noFill/>
                </a:ln>
                <a:solidFill>
                  <a:schemeClr val="bg1">
                    <a:lumMod val="95000"/>
                  </a:schemeClr>
                </a:solidFill>
                <a:effectLst/>
                <a:uLnTx/>
                <a:uFillTx/>
                <a:latin typeface="+mn-lt"/>
                <a:ea typeface="Roboto" pitchFamily="2" charset="0"/>
                <a:cs typeface="+mn-cs"/>
              </a:rPr>
              <a:t>场景2：学习结束从自习教室和图书馆返回时，遇到天下大雨而独自一个人无伞，即可通过平台寻找有伞的同学同行或者来救济。</a:t>
            </a:r>
          </a:p>
        </p:txBody>
      </p:sp>
      <p:sp>
        <p:nvSpPr>
          <p:cNvPr id="66" name="Content Placeholder 2"/>
          <p:cNvSpPr txBox="1"/>
          <p:nvPr/>
        </p:nvSpPr>
        <p:spPr>
          <a:xfrm>
            <a:off x="4645025" y="3547428"/>
            <a:ext cx="7097713" cy="14525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zh-CN" sz="2000" dirty="0">
                <a:ea typeface="Roboto" pitchFamily="2" charset="0"/>
              </a:rPr>
              <a:t>场景3：自己在宿舍或者学习区突然遇到有紧急事件，需要去处理，但考虑学校较大，而自己没有交通工具，可以通过平台借闲置车快速到达目的地。</a:t>
            </a:r>
          </a:p>
          <a:p>
            <a:pPr marL="0" lvl="0" indent="0" defTabSz="457200" eaLnBrk="1" hangingPunct="1">
              <a:lnSpc>
                <a:spcPct val="100000"/>
              </a:lnSpc>
              <a:spcBef>
                <a:spcPct val="20000"/>
              </a:spcBef>
              <a:spcAft>
                <a:spcPts val="600"/>
              </a:spcAft>
              <a:buClr>
                <a:srgbClr val="2E75B6"/>
              </a:buClr>
              <a:buSzPct val="145000"/>
              <a:buNone/>
            </a:pPr>
            <a:endParaRPr lang="zh-CN" sz="2000" dirty="0">
              <a:ea typeface="Roboto" pitchFamily="2" charset="0"/>
            </a:endParaRPr>
          </a:p>
          <a:p>
            <a:pPr marL="0" lvl="0" indent="0" defTabSz="457200" eaLnBrk="1" hangingPunct="1">
              <a:lnSpc>
                <a:spcPct val="100000"/>
              </a:lnSpc>
              <a:spcBef>
                <a:spcPct val="20000"/>
              </a:spcBef>
              <a:spcAft>
                <a:spcPts val="600"/>
              </a:spcAft>
              <a:buClr>
                <a:srgbClr val="2E75B6"/>
              </a:buClr>
              <a:buSzPct val="145000"/>
              <a:buNone/>
            </a:pPr>
            <a:r>
              <a:rPr lang="en-US" altLang="zh-CN" sz="2000" dirty="0">
                <a:ea typeface="宋体" panose="02010600030101010101" pitchFamily="2" charset="-122"/>
              </a:rPr>
              <a:t>场景4：想要学习一些知识时，缺少相关学习资料和笔记，也没有较好办法寻找，可以通过互借平台来寻求有相关方面资料笔记的同学的帮助。</a:t>
            </a:r>
          </a:p>
        </p:txBody>
      </p:sp>
      <p:pic>
        <p:nvPicPr>
          <p:cNvPr id="67" name="图片 66" descr="2015111614503875"/>
          <p:cNvPicPr>
            <a:picLocks noChangeAspect="1"/>
          </p:cNvPicPr>
          <p:nvPr/>
        </p:nvPicPr>
        <p:blipFill>
          <a:blip r:embed="rId3"/>
          <a:stretch>
            <a:fillRect/>
          </a:stretch>
        </p:blipFill>
        <p:spPr>
          <a:xfrm>
            <a:off x="664210" y="1521460"/>
            <a:ext cx="3039110" cy="455993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62"/>
                                        </p:tgtEl>
                                        <p:attrNameLst>
                                          <p:attrName>style.visibility</p:attrName>
                                        </p:attrNameLst>
                                      </p:cBhvr>
                                      <p:to>
                                        <p:strVal val="visible"/>
                                      </p:to>
                                    </p:set>
                                    <p:animEffect transition="in" filter="wipe(up)">
                                      <p:cBhvr>
                                        <p:cTn id="20" dur="1000"/>
                                        <p:tgtEl>
                                          <p:spTgt spid="6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wipe(down)">
                                      <p:cBhvr>
                                        <p:cTn id="23" dur="1000"/>
                                        <p:tgtEl>
                                          <p:spTgt spid="63"/>
                                        </p:tgtEl>
                                      </p:cBhvr>
                                    </p:animEffect>
                                  </p:childTnLst>
                                </p:cTn>
                              </p:par>
                              <p:par>
                                <p:cTn id="24" presetID="22" presetClass="entr" presetSubtype="8" fill="hold" grpId="0" nodeType="withEffect">
                                  <p:stCondLst>
                                    <p:cond delay="2500"/>
                                  </p:stCondLst>
                                  <p:childTnLst>
                                    <p:set>
                                      <p:cBhvr>
                                        <p:cTn id="25" dur="1" fill="hold">
                                          <p:stCondLst>
                                            <p:cond delay="0"/>
                                          </p:stCondLst>
                                        </p:cTn>
                                        <p:tgtEl>
                                          <p:spTgt spid="65"/>
                                        </p:tgtEl>
                                        <p:attrNameLst>
                                          <p:attrName>style.visibility</p:attrName>
                                        </p:attrNameLst>
                                      </p:cBhvr>
                                      <p:to>
                                        <p:strVal val="visible"/>
                                      </p:to>
                                    </p:set>
                                    <p:animEffect transition="in" filter="wipe(left)">
                                      <p:cBhvr>
                                        <p:cTn id="26" dur="750"/>
                                        <p:tgtEl>
                                          <p:spTgt spid="65"/>
                                        </p:tgtEl>
                                      </p:cBhvr>
                                    </p:animEffect>
                                  </p:childTnLst>
                                </p:cTn>
                              </p:par>
                              <p:par>
                                <p:cTn id="27" presetID="2" presetClass="entr" presetSubtype="4" fill="hold" grpId="0" nodeType="withEffect">
                                  <p:stCondLst>
                                    <p:cond delay="30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ppt_x"/>
                                          </p:val>
                                        </p:tav>
                                        <p:tav tm="100000">
                                          <p:val>
                                            <p:strVal val="#ppt_x"/>
                                          </p:val>
                                        </p:tav>
                                      </p:tavLst>
                                    </p:anim>
                                    <p:anim calcmode="lin" valueType="num">
                                      <p:cBhvr additive="base">
                                        <p:cTn id="30" dur="500" fill="hold"/>
                                        <p:tgtEl>
                                          <p:spTgt spid="64"/>
                                        </p:tgtEl>
                                        <p:attrNameLst>
                                          <p:attrName>ppt_y</p:attrName>
                                        </p:attrNameLst>
                                      </p:cBhvr>
                                      <p:tavLst>
                                        <p:tav tm="0">
                                          <p:val>
                                            <p:strVal val="1+#ppt_h/2"/>
                                          </p:val>
                                        </p:tav>
                                        <p:tav tm="100000">
                                          <p:val>
                                            <p:strVal val="#ppt_y"/>
                                          </p:val>
                                        </p:tav>
                                      </p:tavLst>
                                    </p:anim>
                                  </p:childTnLst>
                                </p:cTn>
                              </p:par>
                              <p:par>
                                <p:cTn id="31" presetID="22" presetClass="entr" presetSubtype="1" fill="hold" grpId="0" nodeType="withEffect">
                                  <p:stCondLst>
                                    <p:cond delay="3400"/>
                                  </p:stCondLst>
                                  <p:childTnLst>
                                    <p:set>
                                      <p:cBhvr>
                                        <p:cTn id="32" dur="1" fill="hold">
                                          <p:stCondLst>
                                            <p:cond delay="0"/>
                                          </p:stCondLst>
                                        </p:cTn>
                                        <p:tgtEl>
                                          <p:spTgt spid="66"/>
                                        </p:tgtEl>
                                        <p:attrNameLst>
                                          <p:attrName>style.visibility</p:attrName>
                                        </p:attrNameLst>
                                      </p:cBhvr>
                                      <p:to>
                                        <p:strVal val="visible"/>
                                      </p:to>
                                    </p:set>
                                    <p:animEffect transition="in" filter="wipe(up)">
                                      <p:cBhvr>
                                        <p:cTn id="3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62" grpId="0"/>
      <p:bldP spid="63" grpId="0"/>
      <p:bldP spid="64" grpId="0" bldLvl="0" animBg="1"/>
      <p:bldP spid="65"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7</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5" name="Content Placeholder 7"/>
          <p:cNvSpPr txBox="1"/>
          <p:nvPr/>
        </p:nvSpPr>
        <p:spPr>
          <a:xfrm>
            <a:off x="519113" y="330200"/>
            <a:ext cx="5611812"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成员介绍</a:t>
            </a:r>
          </a:p>
        </p:txBody>
      </p:sp>
      <p:sp>
        <p:nvSpPr>
          <p:cNvPr id="36"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Introduction to members</a:t>
            </a:r>
            <a:endParaRPr kumimoji="0" lang="en-US" sz="14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endParaRPr>
          </a:p>
        </p:txBody>
      </p:sp>
      <p:sp>
        <p:nvSpPr>
          <p:cNvPr id="38" name="Oval 15"/>
          <p:cNvSpPr>
            <a:spLocks noChangeAspect="1"/>
          </p:cNvSpPr>
          <p:nvPr/>
        </p:nvSpPr>
        <p:spPr>
          <a:xfrm>
            <a:off x="1925638"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9" name="Oval 16"/>
          <p:cNvSpPr>
            <a:spLocks noChangeAspect="1"/>
          </p:cNvSpPr>
          <p:nvPr/>
        </p:nvSpPr>
        <p:spPr>
          <a:xfrm>
            <a:off x="2103438"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1" name="Oval 17"/>
          <p:cNvSpPr>
            <a:spLocks noChangeAspect="1"/>
          </p:cNvSpPr>
          <p:nvPr/>
        </p:nvSpPr>
        <p:spPr>
          <a:xfrm>
            <a:off x="2271713"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2" name="Content Placeholder 2"/>
          <p:cNvSpPr txBox="1"/>
          <p:nvPr/>
        </p:nvSpPr>
        <p:spPr>
          <a:xfrm>
            <a:off x="764498" y="4235450"/>
            <a:ext cx="2688314" cy="173228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2400" b="1" dirty="0">
                <a:solidFill>
                  <a:srgbClr val="F2F2F2"/>
                </a:solidFill>
                <a:latin typeface="+mj-ea"/>
                <a:ea typeface="宋体" panose="02010600030101010101" pitchFamily="2" charset="-122"/>
              </a:rPr>
              <a:t>曾四为</a:t>
            </a: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rgbClr val="F2F2F2"/>
                </a:solidFill>
                <a:latin typeface="+mj-ea"/>
                <a:ea typeface="Roboto" pitchFamily="2" charset="0"/>
              </a:rPr>
              <a:t> </a:t>
            </a:r>
            <a:r>
              <a:rPr lang="en-US" altLang="id-ID" sz="1600" i="1" dirty="0">
                <a:solidFill>
                  <a:srgbClr val="F2F2F2"/>
                </a:solidFill>
                <a:ea typeface="Roboto" pitchFamily="2" charset="0"/>
              </a:rPr>
              <a:t> </a:t>
            </a:r>
            <a:r>
              <a:rPr lang="en-US" altLang="id-ID" sz="1600" i="1" dirty="0">
                <a:solidFill>
                  <a:schemeClr val="bg2"/>
                </a:solidFill>
                <a:ea typeface="Roboto" pitchFamily="2" charset="0"/>
              </a:rPr>
              <a:t>Team Leader</a:t>
            </a:r>
          </a:p>
          <a:p>
            <a:pPr marL="0" lvl="0" indent="0" defTabSz="457200" eaLnBrk="1" hangingPunct="1">
              <a:lnSpc>
                <a:spcPct val="100000"/>
              </a:lnSpc>
              <a:spcBef>
                <a:spcPct val="20000"/>
              </a:spcBef>
              <a:spcAft>
                <a:spcPts val="600"/>
              </a:spcAft>
              <a:buClr>
                <a:srgbClr val="2E75B6"/>
              </a:buClr>
              <a:buSzPct val="145000"/>
              <a:buNone/>
            </a:pPr>
            <a:r>
              <a:rPr altLang="zh-CN" sz="1600" dirty="0">
                <a:solidFill>
                  <a:schemeClr val="bg1">
                    <a:lumMod val="95000"/>
                  </a:schemeClr>
                </a:solidFill>
              </a:rPr>
              <a:t>曾四为作为ACM集训队成员，有一定的算法设计和数据结构基础，在四川2016年省赛获得银牌</a:t>
            </a:r>
            <a:r>
              <a:rPr lang="zh-CN" sz="1600" dirty="0">
                <a:solidFill>
                  <a:schemeClr val="bg1">
                    <a:lumMod val="95000"/>
                  </a:schemeClr>
                </a:solidFill>
              </a:rPr>
              <a:t>，在计算机学院名列前茅，获得二等奖学金</a:t>
            </a:r>
          </a:p>
        </p:txBody>
      </p:sp>
      <p:sp>
        <p:nvSpPr>
          <p:cNvPr id="43" name="Oval 20"/>
          <p:cNvSpPr>
            <a:spLocks noChangeAspect="1"/>
          </p:cNvSpPr>
          <p:nvPr/>
        </p:nvSpPr>
        <p:spPr>
          <a:xfrm>
            <a:off x="4451350"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4" name="Oval 21"/>
          <p:cNvSpPr>
            <a:spLocks noChangeAspect="1"/>
          </p:cNvSpPr>
          <p:nvPr/>
        </p:nvSpPr>
        <p:spPr>
          <a:xfrm>
            <a:off x="4629150"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5" name="Oval 22"/>
          <p:cNvSpPr>
            <a:spLocks noChangeAspect="1"/>
          </p:cNvSpPr>
          <p:nvPr/>
        </p:nvSpPr>
        <p:spPr>
          <a:xfrm>
            <a:off x="4797425"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6" name="Content Placeholder 2"/>
          <p:cNvSpPr txBox="1"/>
          <p:nvPr/>
        </p:nvSpPr>
        <p:spPr>
          <a:xfrm>
            <a:off x="3452812" y="4235450"/>
            <a:ext cx="2586038" cy="173228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2400" b="1" dirty="0">
                <a:solidFill>
                  <a:srgbClr val="F2F2F2"/>
                </a:solidFill>
                <a:ea typeface="宋体" panose="02010600030101010101" pitchFamily="2" charset="-122"/>
              </a:rPr>
              <a:t>高智谋</a:t>
            </a:r>
          </a:p>
          <a:p>
            <a:pPr marL="0" lvl="0" indent="0" algn="ctr" defTabSz="457200" eaLnBrk="1" hangingPunct="1">
              <a:lnSpc>
                <a:spcPct val="100000"/>
              </a:lnSpc>
              <a:spcBef>
                <a:spcPct val="20000"/>
              </a:spcBef>
              <a:spcAft>
                <a:spcPts val="600"/>
              </a:spcAft>
              <a:buClr>
                <a:srgbClr val="2E75B6"/>
              </a:buClr>
              <a:buSzPct val="145000"/>
              <a:buNone/>
            </a:pPr>
            <a:r>
              <a:rPr lang="id-ID" altLang="zh-CN" sz="1600" b="1" i="1" dirty="0">
                <a:solidFill>
                  <a:schemeClr val="bg2"/>
                </a:solidFill>
                <a:ea typeface="Roboto" pitchFamily="2" charset="0"/>
              </a:rPr>
              <a:t> </a:t>
            </a:r>
            <a:r>
              <a:rPr lang="en-US" altLang="id-ID" sz="1600" i="1" dirty="0">
                <a:solidFill>
                  <a:schemeClr val="bg2"/>
                </a:solidFill>
                <a:ea typeface="Roboto" pitchFamily="2" charset="0"/>
              </a:rPr>
              <a:t>Member</a:t>
            </a:r>
          </a:p>
          <a:p>
            <a:pPr marL="0" lvl="0" indent="0" defTabSz="457200" eaLnBrk="1" hangingPunct="1">
              <a:lnSpc>
                <a:spcPct val="100000"/>
              </a:lnSpc>
              <a:spcBef>
                <a:spcPct val="20000"/>
              </a:spcBef>
              <a:spcAft>
                <a:spcPts val="600"/>
              </a:spcAft>
              <a:buClr>
                <a:srgbClr val="2E75B6"/>
              </a:buClr>
              <a:buSzPct val="145000"/>
              <a:buNone/>
            </a:pPr>
            <a:r>
              <a:rPr altLang="zh-CN" sz="1600" dirty="0">
                <a:solidFill>
                  <a:schemeClr val="bg1">
                    <a:lumMod val="95000"/>
                  </a:schemeClr>
                </a:solidFill>
              </a:rPr>
              <a:t>高智谋逻辑清楚，思维缜密，对于经济理论有一定了解和体会，对于共享经济方面的学习有一定基础</a:t>
            </a:r>
          </a:p>
        </p:txBody>
      </p:sp>
      <p:sp>
        <p:nvSpPr>
          <p:cNvPr id="47" name="Oval 24"/>
          <p:cNvSpPr>
            <a:spLocks noChangeAspect="1"/>
          </p:cNvSpPr>
          <p:nvPr/>
        </p:nvSpPr>
        <p:spPr>
          <a:xfrm>
            <a:off x="6318250" y="1941513"/>
            <a:ext cx="1798638" cy="1800225"/>
          </a:xfrm>
          <a:prstGeom prst="ellipse">
            <a:avLst/>
          </a:prstGeom>
          <a:blipFill>
            <a:blip r:embed="rId3"/>
            <a:srcRect/>
            <a:stretch>
              <a:fillRect l="-8044" t="6" r="-8044" b="-15992"/>
            </a:stretch>
          </a:bli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8" name="Oval 30"/>
          <p:cNvSpPr>
            <a:spLocks noChangeAspect="1"/>
          </p:cNvSpPr>
          <p:nvPr/>
        </p:nvSpPr>
        <p:spPr>
          <a:xfrm>
            <a:off x="6977063"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9" name="Oval 31"/>
          <p:cNvSpPr>
            <a:spLocks noChangeAspect="1"/>
          </p:cNvSpPr>
          <p:nvPr/>
        </p:nvSpPr>
        <p:spPr>
          <a:xfrm>
            <a:off x="7154863"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0" name="Oval 32"/>
          <p:cNvSpPr>
            <a:spLocks noChangeAspect="1"/>
          </p:cNvSpPr>
          <p:nvPr/>
        </p:nvSpPr>
        <p:spPr>
          <a:xfrm>
            <a:off x="7323138"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1" name="Content Placeholder 2"/>
          <p:cNvSpPr txBox="1"/>
          <p:nvPr/>
        </p:nvSpPr>
        <p:spPr>
          <a:xfrm>
            <a:off x="5894389" y="4236085"/>
            <a:ext cx="2590044" cy="173164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2400" b="1" dirty="0">
                <a:solidFill>
                  <a:srgbClr val="F2F2F2"/>
                </a:solidFill>
                <a:ea typeface="宋体" panose="02010600030101010101" pitchFamily="2" charset="-122"/>
              </a:rPr>
              <a:t>沈宗毅</a:t>
            </a: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rgbClr val="F2F2F2"/>
                </a:solidFill>
                <a:ea typeface="Roboto" pitchFamily="2" charset="0"/>
              </a:rPr>
              <a:t> </a:t>
            </a:r>
            <a:r>
              <a:rPr lang="en-US" altLang="id-ID" sz="1600" i="1" dirty="0">
                <a:solidFill>
                  <a:schemeClr val="bg2"/>
                </a:solidFill>
                <a:ea typeface="Roboto" pitchFamily="2" charset="0"/>
              </a:rPr>
              <a:t>Member</a:t>
            </a:r>
          </a:p>
          <a:p>
            <a:pPr marL="0" lvl="0" indent="0" defTabSz="457200" eaLnBrk="1" hangingPunct="1">
              <a:lnSpc>
                <a:spcPct val="100000"/>
              </a:lnSpc>
              <a:spcBef>
                <a:spcPct val="20000"/>
              </a:spcBef>
              <a:spcAft>
                <a:spcPts val="600"/>
              </a:spcAft>
              <a:buClr>
                <a:srgbClr val="2E75B6"/>
              </a:buClr>
              <a:buSzPct val="145000"/>
              <a:buNone/>
            </a:pPr>
            <a:r>
              <a:rPr altLang="zh-CN" sz="1600" dirty="0">
                <a:solidFill>
                  <a:schemeClr val="bg1">
                    <a:lumMod val="95000"/>
                  </a:schemeClr>
                </a:solidFill>
              </a:rPr>
              <a:t>沈宗毅在物联网专业大一综合排名第一，获得国家奖学金。有较好的c、c++、java基础</a:t>
            </a:r>
            <a:r>
              <a:rPr lang="zh-CN" sz="1600" dirty="0">
                <a:solidFill>
                  <a:schemeClr val="bg1">
                    <a:lumMod val="95000"/>
                  </a:schemeClr>
                </a:solidFill>
              </a:rPr>
              <a:t>，有对数据库的编写的经验</a:t>
            </a:r>
          </a:p>
        </p:txBody>
      </p:sp>
      <p:sp>
        <p:nvSpPr>
          <p:cNvPr id="52" name="Oval 34"/>
          <p:cNvSpPr>
            <a:spLocks noChangeAspect="1"/>
          </p:cNvSpPr>
          <p:nvPr/>
        </p:nvSpPr>
        <p:spPr>
          <a:xfrm>
            <a:off x="8843963" y="1941513"/>
            <a:ext cx="1798638" cy="1800225"/>
          </a:xfrm>
          <a:prstGeom prst="ellipse">
            <a:avLst/>
          </a:prstGeom>
          <a:blipFill>
            <a:blip r:embed="rId4"/>
            <a:srcRect/>
            <a:stretch>
              <a:fillRect l="-5042" t="1007" r="-5042" b="-22991"/>
            </a:stretch>
          </a:bli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rgbClr val="FFFFFF"/>
              </a:solidFill>
              <a:effectLst/>
              <a:uLnTx/>
              <a:uFillTx/>
              <a:latin typeface="+mn-lt"/>
              <a:ea typeface="+mn-ea"/>
              <a:cs typeface="+mn-cs"/>
            </a:endParaRPr>
          </a:p>
        </p:txBody>
      </p:sp>
      <p:sp>
        <p:nvSpPr>
          <p:cNvPr id="53" name="Oval 35"/>
          <p:cNvSpPr>
            <a:spLocks noChangeAspect="1"/>
          </p:cNvSpPr>
          <p:nvPr/>
        </p:nvSpPr>
        <p:spPr>
          <a:xfrm>
            <a:off x="9502775" y="3875088"/>
            <a:ext cx="142875" cy="144463"/>
          </a:xfrm>
          <a:prstGeom prst="ellipse">
            <a:avLst/>
          </a:prstGeom>
          <a:solidFill>
            <a:schemeClr val="accent1">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4" name="Oval 36"/>
          <p:cNvSpPr>
            <a:spLocks noChangeAspect="1"/>
          </p:cNvSpPr>
          <p:nvPr/>
        </p:nvSpPr>
        <p:spPr>
          <a:xfrm>
            <a:off x="9680575" y="3875088"/>
            <a:ext cx="142875" cy="144463"/>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5" name="Oval 37"/>
          <p:cNvSpPr>
            <a:spLocks noChangeAspect="1"/>
          </p:cNvSpPr>
          <p:nvPr/>
        </p:nvSpPr>
        <p:spPr>
          <a:xfrm>
            <a:off x="9848850" y="3875088"/>
            <a:ext cx="144463" cy="144463"/>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6" name="Content Placeholder 2"/>
          <p:cNvSpPr txBox="1"/>
          <p:nvPr/>
        </p:nvSpPr>
        <p:spPr>
          <a:xfrm>
            <a:off x="8480426" y="4236085"/>
            <a:ext cx="2642276" cy="173164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20000"/>
              </a:spcBef>
              <a:spcAft>
                <a:spcPts val="600"/>
              </a:spcAft>
              <a:buClr>
                <a:srgbClr val="2E75B6"/>
              </a:buClr>
              <a:buSzPct val="145000"/>
              <a:buNone/>
            </a:pPr>
            <a:r>
              <a:rPr lang="zh-CN" altLang="id-ID" sz="2400" b="1" dirty="0">
                <a:solidFill>
                  <a:srgbClr val="F2F2F2"/>
                </a:solidFill>
                <a:ea typeface="宋体" panose="02010600030101010101" pitchFamily="2" charset="-122"/>
              </a:rPr>
              <a:t>李一洲</a:t>
            </a:r>
          </a:p>
          <a:p>
            <a:pPr marL="0" lvl="0" indent="0" algn="ctr" defTabSz="457200" eaLnBrk="1" hangingPunct="1">
              <a:lnSpc>
                <a:spcPct val="100000"/>
              </a:lnSpc>
              <a:spcBef>
                <a:spcPct val="20000"/>
              </a:spcBef>
              <a:spcAft>
                <a:spcPts val="600"/>
              </a:spcAft>
              <a:buClr>
                <a:srgbClr val="2E75B6"/>
              </a:buClr>
              <a:buSzPct val="145000"/>
              <a:buNone/>
            </a:pPr>
            <a:r>
              <a:rPr lang="id-ID" altLang="zh-CN" sz="1600" b="1" dirty="0">
                <a:solidFill>
                  <a:schemeClr val="bg2"/>
                </a:solidFill>
                <a:ea typeface="Roboto" pitchFamily="2" charset="0"/>
              </a:rPr>
              <a:t> </a:t>
            </a:r>
            <a:r>
              <a:rPr lang="id-ID" altLang="zh-CN" sz="1600" i="1" dirty="0">
                <a:solidFill>
                  <a:schemeClr val="bg2"/>
                </a:solidFill>
                <a:ea typeface="Roboto" pitchFamily="2" charset="0"/>
              </a:rPr>
              <a:t>M</a:t>
            </a:r>
            <a:r>
              <a:rPr lang="en-US" altLang="id-ID" sz="1600" i="1" dirty="0">
                <a:solidFill>
                  <a:schemeClr val="bg2"/>
                </a:solidFill>
                <a:ea typeface="Roboto" pitchFamily="2" charset="0"/>
              </a:rPr>
              <a:t>ember</a:t>
            </a:r>
          </a:p>
          <a:p>
            <a:pPr marL="0" lvl="0" indent="0" defTabSz="457200" eaLnBrk="1" hangingPunct="1">
              <a:lnSpc>
                <a:spcPct val="100000"/>
              </a:lnSpc>
              <a:spcBef>
                <a:spcPct val="20000"/>
              </a:spcBef>
              <a:spcAft>
                <a:spcPts val="600"/>
              </a:spcAft>
              <a:buClr>
                <a:srgbClr val="2E75B6"/>
              </a:buClr>
              <a:buSzPct val="145000"/>
              <a:buNone/>
            </a:pPr>
            <a:r>
              <a:rPr altLang="zh-CN" sz="1600" dirty="0">
                <a:solidFill>
                  <a:schemeClr val="bg1">
                    <a:lumMod val="95000"/>
                  </a:schemeClr>
                </a:solidFill>
              </a:rPr>
              <a:t>李一洲熟练掌握了Java编程，安卓编程的经验也很丰富，在程序开发上有一定经验积累</a:t>
            </a:r>
            <a:r>
              <a:rPr lang="zh-CN" sz="1600" dirty="0">
                <a:solidFill>
                  <a:schemeClr val="bg1">
                    <a:lumMod val="95000"/>
                  </a:schemeClr>
                </a:solidFill>
              </a:rPr>
              <a:t>，在计算机学院名列前茅，获得二等奖学金</a:t>
            </a:r>
          </a:p>
        </p:txBody>
      </p:sp>
      <p:cxnSp>
        <p:nvCxnSpPr>
          <p:cNvPr id="57" name="Straight Connector 25"/>
          <p:cNvCxnSpPr/>
          <p:nvPr/>
        </p:nvCxnSpPr>
        <p:spPr>
          <a:xfrm>
            <a:off x="3420297" y="3357147"/>
            <a:ext cx="25661" cy="3091305"/>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25"/>
          <p:cNvCxnSpPr/>
          <p:nvPr/>
        </p:nvCxnSpPr>
        <p:spPr>
          <a:xfrm>
            <a:off x="5865301" y="3369820"/>
            <a:ext cx="25661" cy="3091305"/>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25"/>
          <p:cNvCxnSpPr/>
          <p:nvPr/>
        </p:nvCxnSpPr>
        <p:spPr>
          <a:xfrm>
            <a:off x="8428571" y="3357146"/>
            <a:ext cx="25661" cy="3091305"/>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1248654" y="1938562"/>
            <a:ext cx="1800000" cy="1800000"/>
          </a:xfrm>
          <a:prstGeom prst="ellipse">
            <a:avLst/>
          </a:prstGeom>
          <a:blipFill dpi="0" rotWithShape="1">
            <a:blip r:embed="rId5" cstate="print">
              <a:extLst>
                <a:ext uri="{28A0092B-C50C-407E-A947-70E740481C1C}">
                  <a14:useLocalDpi xmlns:a14="http://schemas.microsoft.com/office/drawing/2010/main" val="0"/>
                </a:ext>
              </a:extLst>
            </a:blip>
            <a:srcRect/>
            <a:stretch>
              <a:fillRect l="1000" r="1000" b="-4000"/>
            </a:stretch>
          </a:blipFill>
          <a:ln w="50800">
            <a:solidFill>
              <a:schemeClr val="lt1">
                <a:hueOff val="0"/>
                <a:satOff val="0"/>
                <a:lumOff val="0"/>
              </a:schemeClr>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1" name="椭圆 60"/>
          <p:cNvSpPr/>
          <p:nvPr/>
        </p:nvSpPr>
        <p:spPr>
          <a:xfrm>
            <a:off x="3738958" y="1935582"/>
            <a:ext cx="1800000" cy="1800000"/>
          </a:xfrm>
          <a:prstGeom prst="ellipse">
            <a:avLst/>
          </a:prstGeom>
          <a:blipFill dpi="0" rotWithShape="1">
            <a:blip r:embed="rId6"/>
            <a:srcRect/>
            <a:stretch>
              <a:fillRect l="-3000" t="-5000" r="-3000" b="-9000"/>
            </a:stretch>
          </a:blipFill>
          <a:ln w="50800">
            <a:solidFill>
              <a:schemeClr val="lt1">
                <a:hueOff val="0"/>
                <a:satOff val="0"/>
                <a:lumOff val="0"/>
              </a:schemeClr>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up)">
                                      <p:cBhvr>
                                        <p:cTn id="20" dur="1000"/>
                                        <p:tgtEl>
                                          <p:spTgt spid="35"/>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1000"/>
                                        <p:tgtEl>
                                          <p:spTgt spid="36"/>
                                        </p:tgtEl>
                                      </p:cBhvr>
                                    </p:animEffect>
                                  </p:childTnLst>
                                </p:cTn>
                              </p:par>
                              <p:par>
                                <p:cTn id="24" presetID="42" presetClass="entr" presetSubtype="0" fill="hold" grpId="0" nodeType="withEffect">
                                  <p:stCondLst>
                                    <p:cond delay="200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50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30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1000"/>
                                        <p:tgtEl>
                                          <p:spTgt spid="41"/>
                                        </p:tgtEl>
                                      </p:cBhvr>
                                    </p:animEffect>
                                    <p:anim calcmode="lin" valueType="num">
                                      <p:cBhvr>
                                        <p:cTn id="37" dur="1000" fill="hold"/>
                                        <p:tgtEl>
                                          <p:spTgt spid="41"/>
                                        </p:tgtEl>
                                        <p:attrNameLst>
                                          <p:attrName>ppt_x</p:attrName>
                                        </p:attrNameLst>
                                      </p:cBhvr>
                                      <p:tavLst>
                                        <p:tav tm="0">
                                          <p:val>
                                            <p:strVal val="#ppt_x"/>
                                          </p:val>
                                        </p:tav>
                                        <p:tav tm="100000">
                                          <p:val>
                                            <p:strVal val="#ppt_x"/>
                                          </p:val>
                                        </p:tav>
                                      </p:tavLst>
                                    </p:anim>
                                    <p:anim calcmode="lin" valueType="num">
                                      <p:cBhvr>
                                        <p:cTn id="38" dur="1000" fill="hold"/>
                                        <p:tgtEl>
                                          <p:spTgt spid="41"/>
                                        </p:tgtEl>
                                        <p:attrNameLst>
                                          <p:attrName>ppt_y</p:attrName>
                                        </p:attrNameLst>
                                      </p:cBhvr>
                                      <p:tavLst>
                                        <p:tav tm="0">
                                          <p:val>
                                            <p:strVal val="#ppt_y+.1"/>
                                          </p:val>
                                        </p:tav>
                                        <p:tav tm="100000">
                                          <p:val>
                                            <p:strVal val="#ppt_y"/>
                                          </p:val>
                                        </p:tav>
                                      </p:tavLst>
                                    </p:anim>
                                  </p:childTnLst>
                                </p:cTn>
                              </p:par>
                              <p:par>
                                <p:cTn id="39" presetID="45"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2000"/>
                                        <p:tgtEl>
                                          <p:spTgt spid="42"/>
                                        </p:tgtEl>
                                      </p:cBhvr>
                                    </p:animEffect>
                                    <p:anim calcmode="lin" valueType="num">
                                      <p:cBhvr>
                                        <p:cTn id="42" dur="2000" fill="hold"/>
                                        <p:tgtEl>
                                          <p:spTgt spid="42"/>
                                        </p:tgtEl>
                                        <p:attrNameLst>
                                          <p:attrName>ppt_w</p:attrName>
                                        </p:attrNameLst>
                                      </p:cBhvr>
                                      <p:tavLst>
                                        <p:tav tm="0" fmla="#ppt_w*sin(2.5*pi*$)">
                                          <p:val>
                                            <p:fltVal val="0"/>
                                          </p:val>
                                        </p:tav>
                                        <p:tav tm="100000">
                                          <p:val>
                                            <p:fltVal val="1"/>
                                          </p:val>
                                        </p:tav>
                                      </p:tavLst>
                                    </p:anim>
                                    <p:anim calcmode="lin" valueType="num">
                                      <p:cBhvr>
                                        <p:cTn id="43" dur="2000" fill="hold"/>
                                        <p:tgtEl>
                                          <p:spTgt spid="42"/>
                                        </p:tgtEl>
                                        <p:attrNameLst>
                                          <p:attrName>ppt_h</p:attrName>
                                        </p:attrNameLst>
                                      </p:cBhvr>
                                      <p:tavLst>
                                        <p:tav tm="0">
                                          <p:val>
                                            <p:strVal val="#ppt_h"/>
                                          </p:val>
                                        </p:tav>
                                        <p:tav tm="100000">
                                          <p:val>
                                            <p:strVal val="#ppt_h"/>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250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300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1000"/>
                                        <p:tgtEl>
                                          <p:spTgt spid="45"/>
                                        </p:tgtEl>
                                      </p:cBhvr>
                                    </p:animEffect>
                                    <p:anim calcmode="lin" valueType="num">
                                      <p:cBhvr>
                                        <p:cTn id="57" dur="1000" fill="hold"/>
                                        <p:tgtEl>
                                          <p:spTgt spid="45"/>
                                        </p:tgtEl>
                                        <p:attrNameLst>
                                          <p:attrName>ppt_x</p:attrName>
                                        </p:attrNameLst>
                                      </p:cBhvr>
                                      <p:tavLst>
                                        <p:tav tm="0">
                                          <p:val>
                                            <p:strVal val="#ppt_x"/>
                                          </p:val>
                                        </p:tav>
                                        <p:tav tm="100000">
                                          <p:val>
                                            <p:strVal val="#ppt_x"/>
                                          </p:val>
                                        </p:tav>
                                      </p:tavLst>
                                    </p:anim>
                                    <p:anim calcmode="lin" valueType="num">
                                      <p:cBhvr>
                                        <p:cTn id="58" dur="1000" fill="hold"/>
                                        <p:tgtEl>
                                          <p:spTgt spid="45"/>
                                        </p:tgtEl>
                                        <p:attrNameLst>
                                          <p:attrName>ppt_y</p:attrName>
                                        </p:attrNameLst>
                                      </p:cBhvr>
                                      <p:tavLst>
                                        <p:tav tm="0">
                                          <p:val>
                                            <p:strVal val="#ppt_y+.1"/>
                                          </p:val>
                                        </p:tav>
                                        <p:tav tm="100000">
                                          <p:val>
                                            <p:strVal val="#ppt_y"/>
                                          </p:val>
                                        </p:tav>
                                      </p:tavLst>
                                    </p:anim>
                                  </p:childTnLst>
                                </p:cTn>
                              </p:par>
                              <p:par>
                                <p:cTn id="59" presetID="45"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2000"/>
                                        <p:tgtEl>
                                          <p:spTgt spid="46"/>
                                        </p:tgtEl>
                                      </p:cBhvr>
                                    </p:animEffect>
                                    <p:anim calcmode="lin" valueType="num">
                                      <p:cBhvr>
                                        <p:cTn id="62" dur="2000" fill="hold"/>
                                        <p:tgtEl>
                                          <p:spTgt spid="46"/>
                                        </p:tgtEl>
                                        <p:attrNameLst>
                                          <p:attrName>ppt_w</p:attrName>
                                        </p:attrNameLst>
                                      </p:cBhvr>
                                      <p:tavLst>
                                        <p:tav tm="0" fmla="#ppt_w*sin(2.5*pi*$)">
                                          <p:val>
                                            <p:fltVal val="0"/>
                                          </p:val>
                                        </p:tav>
                                        <p:tav tm="100000">
                                          <p:val>
                                            <p:fltVal val="1"/>
                                          </p:val>
                                        </p:tav>
                                      </p:tavLst>
                                    </p:anim>
                                    <p:anim calcmode="lin" valueType="num">
                                      <p:cBhvr>
                                        <p:cTn id="63" dur="2000" fill="hold"/>
                                        <p:tgtEl>
                                          <p:spTgt spid="46"/>
                                        </p:tgtEl>
                                        <p:attrNameLst>
                                          <p:attrName>ppt_h</p:attrName>
                                        </p:attrNameLst>
                                      </p:cBhvr>
                                      <p:tavLst>
                                        <p:tav tm="0">
                                          <p:val>
                                            <p:strVal val="#ppt_h"/>
                                          </p:val>
                                        </p:tav>
                                        <p:tav tm="100000">
                                          <p:val>
                                            <p:strVal val="#ppt_h"/>
                                          </p:val>
                                        </p:tav>
                                      </p:tavLst>
                                    </p:anim>
                                  </p:childTnLst>
                                </p:cTn>
                              </p:par>
                              <p:par>
                                <p:cTn id="64" presetID="14" presetClass="entr" presetSubtype="5" fill="hold" grpId="0" nodeType="withEffect">
                                  <p:stCondLst>
                                    <p:cond delay="2000"/>
                                  </p:stCondLst>
                                  <p:childTnLst>
                                    <p:set>
                                      <p:cBhvr>
                                        <p:cTn id="65" dur="1" fill="hold">
                                          <p:stCondLst>
                                            <p:cond delay="0"/>
                                          </p:stCondLst>
                                        </p:cTn>
                                        <p:tgtEl>
                                          <p:spTgt spid="47"/>
                                        </p:tgtEl>
                                        <p:attrNameLst>
                                          <p:attrName>style.visibility</p:attrName>
                                        </p:attrNameLst>
                                      </p:cBhvr>
                                      <p:to>
                                        <p:strVal val="visible"/>
                                      </p:to>
                                    </p:set>
                                    <p:animEffect transition="in" filter="randombar(vertical)">
                                      <p:cBhvr>
                                        <p:cTn id="66" dur="1500"/>
                                        <p:tgtEl>
                                          <p:spTgt spid="47"/>
                                        </p:tgtEl>
                                      </p:cBhvr>
                                    </p:animEffect>
                                  </p:childTnLst>
                                </p:cTn>
                              </p:par>
                              <p:par>
                                <p:cTn id="67" presetID="42" presetClass="entr" presetSubtype="0" fill="hold" grpId="0" nodeType="withEffect">
                                  <p:stCondLst>
                                    <p:cond delay="200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1000"/>
                                        <p:tgtEl>
                                          <p:spTgt spid="48"/>
                                        </p:tgtEl>
                                      </p:cBhvr>
                                    </p:animEffect>
                                    <p:anim calcmode="lin" valueType="num">
                                      <p:cBhvr>
                                        <p:cTn id="70" dur="1000" fill="hold"/>
                                        <p:tgtEl>
                                          <p:spTgt spid="48"/>
                                        </p:tgtEl>
                                        <p:attrNameLst>
                                          <p:attrName>ppt_x</p:attrName>
                                        </p:attrNameLst>
                                      </p:cBhvr>
                                      <p:tavLst>
                                        <p:tav tm="0">
                                          <p:val>
                                            <p:strVal val="#ppt_x"/>
                                          </p:val>
                                        </p:tav>
                                        <p:tav tm="100000">
                                          <p:val>
                                            <p:strVal val="#ppt_x"/>
                                          </p:val>
                                        </p:tav>
                                      </p:tavLst>
                                    </p:anim>
                                    <p:anim calcmode="lin" valueType="num">
                                      <p:cBhvr>
                                        <p:cTn id="71" dur="1000" fill="hold"/>
                                        <p:tgtEl>
                                          <p:spTgt spid="4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50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1000"/>
                                        <p:tgtEl>
                                          <p:spTgt spid="49"/>
                                        </p:tgtEl>
                                      </p:cBhvr>
                                    </p:animEffect>
                                    <p:anim calcmode="lin" valueType="num">
                                      <p:cBhvr>
                                        <p:cTn id="75" dur="1000" fill="hold"/>
                                        <p:tgtEl>
                                          <p:spTgt spid="49"/>
                                        </p:tgtEl>
                                        <p:attrNameLst>
                                          <p:attrName>ppt_x</p:attrName>
                                        </p:attrNameLst>
                                      </p:cBhvr>
                                      <p:tavLst>
                                        <p:tav tm="0">
                                          <p:val>
                                            <p:strVal val="#ppt_x"/>
                                          </p:val>
                                        </p:tav>
                                        <p:tav tm="100000">
                                          <p:val>
                                            <p:strVal val="#ppt_x"/>
                                          </p:val>
                                        </p:tav>
                                      </p:tavLst>
                                    </p:anim>
                                    <p:anim calcmode="lin" valueType="num">
                                      <p:cBhvr>
                                        <p:cTn id="76" dur="1000" fill="hold"/>
                                        <p:tgtEl>
                                          <p:spTgt spid="4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300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1000"/>
                                        <p:tgtEl>
                                          <p:spTgt spid="50"/>
                                        </p:tgtEl>
                                      </p:cBhvr>
                                    </p:animEffect>
                                    <p:anim calcmode="lin" valueType="num">
                                      <p:cBhvr>
                                        <p:cTn id="80" dur="1000" fill="hold"/>
                                        <p:tgtEl>
                                          <p:spTgt spid="50"/>
                                        </p:tgtEl>
                                        <p:attrNameLst>
                                          <p:attrName>ppt_x</p:attrName>
                                        </p:attrNameLst>
                                      </p:cBhvr>
                                      <p:tavLst>
                                        <p:tav tm="0">
                                          <p:val>
                                            <p:strVal val="#ppt_x"/>
                                          </p:val>
                                        </p:tav>
                                        <p:tav tm="100000">
                                          <p:val>
                                            <p:strVal val="#ppt_x"/>
                                          </p:val>
                                        </p:tav>
                                      </p:tavLst>
                                    </p:anim>
                                    <p:anim calcmode="lin" valueType="num">
                                      <p:cBhvr>
                                        <p:cTn id="81" dur="1000" fill="hold"/>
                                        <p:tgtEl>
                                          <p:spTgt spid="50"/>
                                        </p:tgtEl>
                                        <p:attrNameLst>
                                          <p:attrName>ppt_y</p:attrName>
                                        </p:attrNameLst>
                                      </p:cBhvr>
                                      <p:tavLst>
                                        <p:tav tm="0">
                                          <p:val>
                                            <p:strVal val="#ppt_y+.1"/>
                                          </p:val>
                                        </p:tav>
                                        <p:tav tm="100000">
                                          <p:val>
                                            <p:strVal val="#ppt_y"/>
                                          </p:val>
                                        </p:tav>
                                      </p:tavLst>
                                    </p:anim>
                                  </p:childTnLst>
                                </p:cTn>
                              </p:par>
                              <p:par>
                                <p:cTn id="82" presetID="45" presetClass="entr" presetSubtype="0"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000"/>
                                        <p:tgtEl>
                                          <p:spTgt spid="51"/>
                                        </p:tgtEl>
                                      </p:cBhvr>
                                    </p:animEffect>
                                    <p:anim calcmode="lin" valueType="num">
                                      <p:cBhvr>
                                        <p:cTn id="85" dur="2000" fill="hold"/>
                                        <p:tgtEl>
                                          <p:spTgt spid="51"/>
                                        </p:tgtEl>
                                        <p:attrNameLst>
                                          <p:attrName>ppt_w</p:attrName>
                                        </p:attrNameLst>
                                      </p:cBhvr>
                                      <p:tavLst>
                                        <p:tav tm="0" fmla="#ppt_w*sin(2.5*pi*$)">
                                          <p:val>
                                            <p:fltVal val="0"/>
                                          </p:val>
                                        </p:tav>
                                        <p:tav tm="100000">
                                          <p:val>
                                            <p:fltVal val="1"/>
                                          </p:val>
                                        </p:tav>
                                      </p:tavLst>
                                    </p:anim>
                                    <p:anim calcmode="lin" valueType="num">
                                      <p:cBhvr>
                                        <p:cTn id="86" dur="2000" fill="hold"/>
                                        <p:tgtEl>
                                          <p:spTgt spid="51"/>
                                        </p:tgtEl>
                                        <p:attrNameLst>
                                          <p:attrName>ppt_h</p:attrName>
                                        </p:attrNameLst>
                                      </p:cBhvr>
                                      <p:tavLst>
                                        <p:tav tm="0">
                                          <p:val>
                                            <p:strVal val="#ppt_h"/>
                                          </p:val>
                                        </p:tav>
                                        <p:tav tm="100000">
                                          <p:val>
                                            <p:strVal val="#ppt_h"/>
                                          </p:val>
                                        </p:tav>
                                      </p:tavLst>
                                    </p:anim>
                                  </p:childTnLst>
                                </p:cTn>
                              </p:par>
                              <p:par>
                                <p:cTn id="87" presetID="14" presetClass="entr" presetSubtype="5" fill="hold" grpId="0" nodeType="withEffect">
                                  <p:stCondLst>
                                    <p:cond delay="2000"/>
                                  </p:stCondLst>
                                  <p:childTnLst>
                                    <p:set>
                                      <p:cBhvr>
                                        <p:cTn id="88" dur="1" fill="hold">
                                          <p:stCondLst>
                                            <p:cond delay="0"/>
                                          </p:stCondLst>
                                        </p:cTn>
                                        <p:tgtEl>
                                          <p:spTgt spid="52"/>
                                        </p:tgtEl>
                                        <p:attrNameLst>
                                          <p:attrName>style.visibility</p:attrName>
                                        </p:attrNameLst>
                                      </p:cBhvr>
                                      <p:to>
                                        <p:strVal val="visible"/>
                                      </p:to>
                                    </p:set>
                                    <p:animEffect transition="in" filter="randombar(vertical)">
                                      <p:cBhvr>
                                        <p:cTn id="89" dur="1500"/>
                                        <p:tgtEl>
                                          <p:spTgt spid="52"/>
                                        </p:tgtEl>
                                      </p:cBhvr>
                                    </p:animEffect>
                                  </p:childTnLst>
                                </p:cTn>
                              </p:par>
                              <p:par>
                                <p:cTn id="90" presetID="42" presetClass="entr" presetSubtype="0" fill="hold" grpId="0" nodeType="withEffect">
                                  <p:stCondLst>
                                    <p:cond delay="200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1000"/>
                                        <p:tgtEl>
                                          <p:spTgt spid="53"/>
                                        </p:tgtEl>
                                      </p:cBhvr>
                                    </p:animEffect>
                                    <p:anim calcmode="lin" valueType="num">
                                      <p:cBhvr>
                                        <p:cTn id="93" dur="1000" fill="hold"/>
                                        <p:tgtEl>
                                          <p:spTgt spid="53"/>
                                        </p:tgtEl>
                                        <p:attrNameLst>
                                          <p:attrName>ppt_x</p:attrName>
                                        </p:attrNameLst>
                                      </p:cBhvr>
                                      <p:tavLst>
                                        <p:tav tm="0">
                                          <p:val>
                                            <p:strVal val="#ppt_x"/>
                                          </p:val>
                                        </p:tav>
                                        <p:tav tm="100000">
                                          <p:val>
                                            <p:strVal val="#ppt_x"/>
                                          </p:val>
                                        </p:tav>
                                      </p:tavLst>
                                    </p:anim>
                                    <p:anim calcmode="lin" valueType="num">
                                      <p:cBhvr>
                                        <p:cTn id="94" dur="1000" fill="hold"/>
                                        <p:tgtEl>
                                          <p:spTgt spid="53"/>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250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1000"/>
                                        <p:tgtEl>
                                          <p:spTgt spid="54"/>
                                        </p:tgtEl>
                                      </p:cBhvr>
                                    </p:animEffect>
                                    <p:anim calcmode="lin" valueType="num">
                                      <p:cBhvr>
                                        <p:cTn id="98" dur="1000" fill="hold"/>
                                        <p:tgtEl>
                                          <p:spTgt spid="54"/>
                                        </p:tgtEl>
                                        <p:attrNameLst>
                                          <p:attrName>ppt_x</p:attrName>
                                        </p:attrNameLst>
                                      </p:cBhvr>
                                      <p:tavLst>
                                        <p:tav tm="0">
                                          <p:val>
                                            <p:strVal val="#ppt_x"/>
                                          </p:val>
                                        </p:tav>
                                        <p:tav tm="100000">
                                          <p:val>
                                            <p:strVal val="#ppt_x"/>
                                          </p:val>
                                        </p:tav>
                                      </p:tavLst>
                                    </p:anim>
                                    <p:anim calcmode="lin" valueType="num">
                                      <p:cBhvr>
                                        <p:cTn id="99" dur="1000" fill="hold"/>
                                        <p:tgtEl>
                                          <p:spTgt spid="5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3000"/>
                                  </p:stCondLst>
                                  <p:childTnLst>
                                    <p:set>
                                      <p:cBhvr>
                                        <p:cTn id="101" dur="1" fill="hold">
                                          <p:stCondLst>
                                            <p:cond delay="0"/>
                                          </p:stCondLst>
                                        </p:cTn>
                                        <p:tgtEl>
                                          <p:spTgt spid="55"/>
                                        </p:tgtEl>
                                        <p:attrNameLst>
                                          <p:attrName>style.visibility</p:attrName>
                                        </p:attrNameLst>
                                      </p:cBhvr>
                                      <p:to>
                                        <p:strVal val="visible"/>
                                      </p:to>
                                    </p:set>
                                    <p:animEffect transition="in" filter="fade">
                                      <p:cBhvr>
                                        <p:cTn id="102" dur="1000"/>
                                        <p:tgtEl>
                                          <p:spTgt spid="55"/>
                                        </p:tgtEl>
                                      </p:cBhvr>
                                    </p:animEffect>
                                    <p:anim calcmode="lin" valueType="num">
                                      <p:cBhvr>
                                        <p:cTn id="103" dur="1000" fill="hold"/>
                                        <p:tgtEl>
                                          <p:spTgt spid="55"/>
                                        </p:tgtEl>
                                        <p:attrNameLst>
                                          <p:attrName>ppt_x</p:attrName>
                                        </p:attrNameLst>
                                      </p:cBhvr>
                                      <p:tavLst>
                                        <p:tav tm="0">
                                          <p:val>
                                            <p:strVal val="#ppt_x"/>
                                          </p:val>
                                        </p:tav>
                                        <p:tav tm="100000">
                                          <p:val>
                                            <p:strVal val="#ppt_x"/>
                                          </p:val>
                                        </p:tav>
                                      </p:tavLst>
                                    </p:anim>
                                    <p:anim calcmode="lin" valueType="num">
                                      <p:cBhvr>
                                        <p:cTn id="104" dur="1000" fill="hold"/>
                                        <p:tgtEl>
                                          <p:spTgt spid="55"/>
                                        </p:tgtEl>
                                        <p:attrNameLst>
                                          <p:attrName>ppt_y</p:attrName>
                                        </p:attrNameLst>
                                      </p:cBhvr>
                                      <p:tavLst>
                                        <p:tav tm="0">
                                          <p:val>
                                            <p:strVal val="#ppt_y+.1"/>
                                          </p:val>
                                        </p:tav>
                                        <p:tav tm="100000">
                                          <p:val>
                                            <p:strVal val="#ppt_y"/>
                                          </p:val>
                                        </p:tav>
                                      </p:tavLst>
                                    </p:anim>
                                  </p:childTnLst>
                                </p:cTn>
                              </p:par>
                              <p:par>
                                <p:cTn id="105" presetID="45"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2000"/>
                                        <p:tgtEl>
                                          <p:spTgt spid="56"/>
                                        </p:tgtEl>
                                      </p:cBhvr>
                                    </p:animEffect>
                                    <p:anim calcmode="lin" valueType="num">
                                      <p:cBhvr>
                                        <p:cTn id="108" dur="2000" fill="hold"/>
                                        <p:tgtEl>
                                          <p:spTgt spid="56"/>
                                        </p:tgtEl>
                                        <p:attrNameLst>
                                          <p:attrName>ppt_w</p:attrName>
                                        </p:attrNameLst>
                                      </p:cBhvr>
                                      <p:tavLst>
                                        <p:tav tm="0" fmla="#ppt_w*sin(2.5*pi*$)">
                                          <p:val>
                                            <p:fltVal val="0"/>
                                          </p:val>
                                        </p:tav>
                                        <p:tav tm="100000">
                                          <p:val>
                                            <p:fltVal val="1"/>
                                          </p:val>
                                        </p:tav>
                                      </p:tavLst>
                                    </p:anim>
                                    <p:anim calcmode="lin" valueType="num">
                                      <p:cBhvr>
                                        <p:cTn id="109" dur="2000" fill="hold"/>
                                        <p:tgtEl>
                                          <p:spTgt spid="56"/>
                                        </p:tgtEl>
                                        <p:attrNameLst>
                                          <p:attrName>ppt_h</p:attrName>
                                        </p:attrNameLst>
                                      </p:cBhvr>
                                      <p:tavLst>
                                        <p:tav tm="0">
                                          <p:val>
                                            <p:strVal val="#ppt_h"/>
                                          </p:val>
                                        </p:tav>
                                        <p:tav tm="100000">
                                          <p:val>
                                            <p:strVal val="#ppt_h"/>
                                          </p:val>
                                        </p:tav>
                                      </p:tavLst>
                                    </p:anim>
                                  </p:childTnLst>
                                </p:cTn>
                              </p:par>
                              <p:par>
                                <p:cTn id="110" presetID="22" presetClass="entr" presetSubtype="1" fill="hold" nodeType="withEffect">
                                  <p:stCondLst>
                                    <p:cond delay="5000"/>
                                  </p:stCondLst>
                                  <p:childTnLst>
                                    <p:set>
                                      <p:cBhvr>
                                        <p:cTn id="111" dur="1" fill="hold">
                                          <p:stCondLst>
                                            <p:cond delay="0"/>
                                          </p:stCondLst>
                                        </p:cTn>
                                        <p:tgtEl>
                                          <p:spTgt spid="57"/>
                                        </p:tgtEl>
                                        <p:attrNameLst>
                                          <p:attrName>style.visibility</p:attrName>
                                        </p:attrNameLst>
                                      </p:cBhvr>
                                      <p:to>
                                        <p:strVal val="visible"/>
                                      </p:to>
                                    </p:set>
                                    <p:animEffect transition="in" filter="wipe(up)">
                                      <p:cBhvr>
                                        <p:cTn id="112" dur="1000"/>
                                        <p:tgtEl>
                                          <p:spTgt spid="57"/>
                                        </p:tgtEl>
                                      </p:cBhvr>
                                    </p:animEffect>
                                  </p:childTnLst>
                                </p:cTn>
                              </p:par>
                              <p:par>
                                <p:cTn id="113" presetID="22" presetClass="entr" presetSubtype="1" fill="hold" nodeType="withEffect">
                                  <p:stCondLst>
                                    <p:cond delay="5000"/>
                                  </p:stCondLst>
                                  <p:childTnLst>
                                    <p:set>
                                      <p:cBhvr>
                                        <p:cTn id="114" dur="1" fill="hold">
                                          <p:stCondLst>
                                            <p:cond delay="0"/>
                                          </p:stCondLst>
                                        </p:cTn>
                                        <p:tgtEl>
                                          <p:spTgt spid="58"/>
                                        </p:tgtEl>
                                        <p:attrNameLst>
                                          <p:attrName>style.visibility</p:attrName>
                                        </p:attrNameLst>
                                      </p:cBhvr>
                                      <p:to>
                                        <p:strVal val="visible"/>
                                      </p:to>
                                    </p:set>
                                    <p:animEffect transition="in" filter="wipe(up)">
                                      <p:cBhvr>
                                        <p:cTn id="115" dur="1000"/>
                                        <p:tgtEl>
                                          <p:spTgt spid="58"/>
                                        </p:tgtEl>
                                      </p:cBhvr>
                                    </p:animEffect>
                                  </p:childTnLst>
                                </p:cTn>
                              </p:par>
                              <p:par>
                                <p:cTn id="116" presetID="22" presetClass="entr" presetSubtype="1" fill="hold" nodeType="withEffect">
                                  <p:stCondLst>
                                    <p:cond delay="5000"/>
                                  </p:stCondLst>
                                  <p:childTnLst>
                                    <p:set>
                                      <p:cBhvr>
                                        <p:cTn id="117" dur="1" fill="hold">
                                          <p:stCondLst>
                                            <p:cond delay="0"/>
                                          </p:stCondLst>
                                        </p:cTn>
                                        <p:tgtEl>
                                          <p:spTgt spid="59"/>
                                        </p:tgtEl>
                                        <p:attrNameLst>
                                          <p:attrName>style.visibility</p:attrName>
                                        </p:attrNameLst>
                                      </p:cBhvr>
                                      <p:to>
                                        <p:strVal val="visible"/>
                                      </p:to>
                                    </p:set>
                                    <p:animEffect transition="in" filter="wipe(up)">
                                      <p:cBhvr>
                                        <p:cTn id="118"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35" grpId="0"/>
      <p:bldP spid="36" grpId="0"/>
      <p:bldP spid="38" grpId="0" animBg="1"/>
      <p:bldP spid="39" grpId="0" animBg="1"/>
      <p:bldP spid="41" grpId="0" animBg="1"/>
      <p:bldP spid="42" grpId="0"/>
      <p:bldP spid="43" grpId="0" animBg="1"/>
      <p:bldP spid="44" grpId="0" animBg="1"/>
      <p:bldP spid="45" grpId="0" animBg="1"/>
      <p:bldP spid="46" grpId="0"/>
      <p:bldP spid="47" grpId="0" animBg="1"/>
      <p:bldP spid="48" grpId="0" animBg="1"/>
      <p:bldP spid="49" grpId="0" animBg="1"/>
      <p:bldP spid="50" grpId="0" animBg="1"/>
      <p:bldP spid="51" grpId="0"/>
      <p:bldP spid="52" grpId="0" animBg="1"/>
      <p:bldP spid="53" grpId="0" animBg="1"/>
      <p:bldP spid="54" grpId="0" animBg="1"/>
      <p:bldP spid="55"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t>8</a:t>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1" name="Content Placeholder 7"/>
          <p:cNvSpPr txBox="1"/>
          <p:nvPr/>
        </p:nvSpPr>
        <p:spPr>
          <a:xfrm>
            <a:off x="519113" y="330200"/>
            <a:ext cx="6034087" cy="914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20000"/>
              </a:spcBef>
              <a:buNone/>
            </a:pPr>
            <a:r>
              <a:rPr lang="zh-CN" sz="3600" dirty="0">
                <a:solidFill>
                  <a:schemeClr val="bg1"/>
                </a:solidFill>
                <a:latin typeface="Calibri Light" panose="020F0302020204030204" pitchFamily="34" charset="0"/>
                <a:ea typeface="宋体" panose="02010600030101010101" pitchFamily="2" charset="-122"/>
              </a:rPr>
              <a:t>成员分工</a:t>
            </a: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Member Division</a:t>
            </a:r>
          </a:p>
        </p:txBody>
      </p:sp>
      <p:sp>
        <p:nvSpPr>
          <p:cNvPr id="16" name="Content Placeholder 2"/>
          <p:cNvSpPr txBox="1"/>
          <p:nvPr/>
        </p:nvSpPr>
        <p:spPr>
          <a:xfrm>
            <a:off x="2186149" y="1827212"/>
            <a:ext cx="3806825" cy="79216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buNone/>
            </a:pPr>
            <a:r>
              <a:rPr lang="en-US" altLang="zh-CN" sz="1800" dirty="0">
                <a:solidFill>
                  <a:schemeClr val="bg2"/>
                </a:solidFill>
                <a:ea typeface="宋体" panose="02010600030101010101" pitchFamily="2" charset="-122"/>
              </a:rPr>
              <a:t>Team Leader, Algorithm </a:t>
            </a:r>
            <a:r>
              <a:rPr lang="en-US" altLang="zh-CN" sz="1800" dirty="0" smtClean="0">
                <a:solidFill>
                  <a:schemeClr val="bg2"/>
                </a:solidFill>
                <a:ea typeface="宋体" panose="02010600030101010101" pitchFamily="2" charset="-122"/>
              </a:rPr>
              <a:t>Designer</a:t>
            </a:r>
            <a:endParaRPr lang="en-US" altLang="zh-CN" sz="1800" dirty="0">
              <a:solidFill>
                <a:schemeClr val="bg2"/>
              </a:solidFill>
              <a:ea typeface="宋体" panose="02010600030101010101" pitchFamily="2" charset="-122"/>
            </a:endParaRPr>
          </a:p>
          <a:p>
            <a:pPr marL="0" lvl="0" indent="0" eaLnBrk="1" hangingPunct="1">
              <a:buNone/>
            </a:pPr>
            <a:r>
              <a:rPr lang="en-US" altLang="zh-CN" sz="1200" dirty="0">
                <a:solidFill>
                  <a:srgbClr val="A6A6A6"/>
                </a:solidFill>
                <a:ea typeface="宋体" panose="02010600030101010101" pitchFamily="2" charset="-122"/>
              </a:rPr>
              <a:t/>
            </a:r>
            <a:br>
              <a:rPr lang="en-US" altLang="zh-CN" sz="1200" dirty="0">
                <a:solidFill>
                  <a:srgbClr val="A6A6A6"/>
                </a:solidFill>
                <a:ea typeface="宋体" panose="02010600030101010101" pitchFamily="2" charset="-122"/>
              </a:rPr>
            </a:br>
            <a:r>
              <a:rPr lang="zh-CN" altLang="en-US" sz="2000" dirty="0">
                <a:solidFill>
                  <a:schemeClr val="bg1">
                    <a:lumMod val="95000"/>
                  </a:schemeClr>
                </a:solidFill>
                <a:ea typeface="宋体" panose="02010600030101010101" pitchFamily="2" charset="-122"/>
              </a:rPr>
              <a:t>负责成员组织，工作安排以及编写地图功能，进行匹配算法的设计与编码</a:t>
            </a:r>
          </a:p>
        </p:txBody>
      </p:sp>
      <p:sp>
        <p:nvSpPr>
          <p:cNvPr id="17" name="Title 13"/>
          <p:cNvSpPr txBox="1"/>
          <p:nvPr/>
        </p:nvSpPr>
        <p:spPr>
          <a:xfrm>
            <a:off x="2208374" y="1412875"/>
            <a:ext cx="3632200" cy="531812"/>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sz="3200" dirty="0">
                <a:solidFill>
                  <a:srgbClr val="7030A0"/>
                </a:solidFill>
                <a:ea typeface="宋体" panose="02010600030101010101" pitchFamily="2" charset="-122"/>
              </a:rPr>
              <a:t>曾四为</a:t>
            </a:r>
          </a:p>
        </p:txBody>
      </p:sp>
      <p:sp>
        <p:nvSpPr>
          <p:cNvPr id="19" name="Content Placeholder 2"/>
          <p:cNvSpPr txBox="1"/>
          <p:nvPr/>
        </p:nvSpPr>
        <p:spPr>
          <a:xfrm>
            <a:off x="2186149" y="4114853"/>
            <a:ext cx="3806825" cy="7921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800" dirty="0">
                <a:solidFill>
                  <a:schemeClr val="bg2"/>
                </a:solidFill>
                <a:ea typeface="宋体" panose="02010600030101010101" pitchFamily="2" charset="-122"/>
              </a:rPr>
              <a:t>Member,  Theoretical Researcher</a:t>
            </a:r>
          </a:p>
          <a:p>
            <a:pPr marL="0" lvl="0" indent="0" eaLnBrk="1" hangingPunct="1">
              <a:lnSpc>
                <a:spcPct val="100000"/>
              </a:lnSpc>
              <a:spcBef>
                <a:spcPct val="20000"/>
              </a:spcBef>
              <a:buNone/>
            </a:pPr>
            <a:r>
              <a:rPr lang="en-US" altLang="zh-CN" sz="1200" dirty="0">
                <a:solidFill>
                  <a:srgbClr val="A6A6A6"/>
                </a:solidFill>
                <a:ea typeface="宋体" panose="02010600030101010101" pitchFamily="2" charset="-122"/>
              </a:rPr>
              <a:t/>
            </a:r>
            <a:br>
              <a:rPr lang="en-US" altLang="zh-CN" sz="1200" dirty="0">
                <a:solidFill>
                  <a:srgbClr val="A6A6A6"/>
                </a:solidFill>
                <a:ea typeface="宋体" panose="02010600030101010101" pitchFamily="2" charset="-122"/>
              </a:rPr>
            </a:br>
            <a:r>
              <a:rPr lang="en-US" altLang="zh-CN" sz="2000" dirty="0">
                <a:solidFill>
                  <a:schemeClr val="bg1">
                    <a:lumMod val="95000"/>
                  </a:schemeClr>
                </a:solidFill>
                <a:ea typeface="宋体" panose="02010600030101010101" pitchFamily="2" charset="-122"/>
              </a:rPr>
              <a:t>研究分享经济，搭建微信平台,</a:t>
            </a:r>
            <a:r>
              <a:rPr lang="zh-CN" altLang="en-US" sz="2000" dirty="0">
                <a:solidFill>
                  <a:schemeClr val="bg1">
                    <a:lumMod val="95000"/>
                  </a:schemeClr>
                </a:solidFill>
                <a:ea typeface="宋体" panose="02010600030101010101" pitchFamily="2" charset="-122"/>
              </a:rPr>
              <a:t>文案工作</a:t>
            </a:r>
          </a:p>
        </p:txBody>
      </p:sp>
      <p:sp>
        <p:nvSpPr>
          <p:cNvPr id="20" name="Title 13"/>
          <p:cNvSpPr txBox="1"/>
          <p:nvPr/>
        </p:nvSpPr>
        <p:spPr>
          <a:xfrm>
            <a:off x="2208374" y="3700515"/>
            <a:ext cx="3632200" cy="531813"/>
          </a:xfrm>
          <a:prstGeom prst="rect">
            <a:avLst/>
          </a:prstGeom>
        </p:spPr>
        <p:txBody>
          <a:bodyPr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smtClean="0">
                <a:ln>
                  <a:noFill/>
                </a:ln>
                <a:solidFill>
                  <a:schemeClr val="accent1"/>
                </a:solidFill>
                <a:effectLst/>
                <a:uLnTx/>
                <a:uFillTx/>
                <a:latin typeface="+mn-lt"/>
                <a:ea typeface="+mj-ea"/>
                <a:cs typeface="+mj-cs"/>
              </a:rPr>
              <a:t>高智谋</a:t>
            </a:r>
            <a:endParaRPr kumimoji="0" lang="zh-CN" altLang="en-US" b="0" i="0" u="none" strike="noStrike" kern="1200" cap="none" spc="0" normalizeH="0" baseline="0" noProof="0" dirty="0">
              <a:ln>
                <a:noFill/>
              </a:ln>
              <a:solidFill>
                <a:schemeClr val="accent1"/>
              </a:solidFill>
              <a:effectLst/>
              <a:uLnTx/>
              <a:uFillTx/>
              <a:latin typeface="+mn-lt"/>
              <a:ea typeface="+mj-ea"/>
              <a:cs typeface="+mj-cs"/>
            </a:endParaRPr>
          </a:p>
        </p:txBody>
      </p:sp>
      <p:sp>
        <p:nvSpPr>
          <p:cNvPr id="21" name="Content Placeholder 2"/>
          <p:cNvSpPr txBox="1"/>
          <p:nvPr/>
        </p:nvSpPr>
        <p:spPr>
          <a:xfrm>
            <a:off x="7101434" y="1829360"/>
            <a:ext cx="3976688" cy="79216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800" dirty="0">
                <a:solidFill>
                  <a:schemeClr val="bg2">
                    <a:lumMod val="90000"/>
                  </a:schemeClr>
                </a:solidFill>
                <a:ea typeface="宋体" panose="02010600030101010101" pitchFamily="2" charset="-122"/>
              </a:rPr>
              <a:t>Member, UI Designer</a:t>
            </a:r>
            <a:endParaRPr lang="zh-CN" altLang="en-US" sz="1800" dirty="0">
              <a:solidFill>
                <a:schemeClr val="bg2">
                  <a:lumMod val="90000"/>
                </a:schemeClr>
              </a:solidFill>
              <a:ea typeface="宋体" panose="02010600030101010101" pitchFamily="2" charset="-122"/>
            </a:endParaRPr>
          </a:p>
          <a:p>
            <a:pPr marL="0" lvl="0" indent="0" eaLnBrk="1" hangingPunct="1">
              <a:lnSpc>
                <a:spcPct val="100000"/>
              </a:lnSpc>
              <a:spcBef>
                <a:spcPct val="20000"/>
              </a:spcBef>
              <a:buNone/>
            </a:pPr>
            <a:r>
              <a:rPr lang="en-US" altLang="zh-CN" sz="2000" dirty="0">
                <a:solidFill>
                  <a:schemeClr val="bg1">
                    <a:lumMod val="95000"/>
                  </a:schemeClr>
                </a:solidFill>
                <a:ea typeface="宋体" panose="02010600030101010101" pitchFamily="2" charset="-122"/>
              </a:rPr>
              <a:t/>
            </a:r>
            <a:br>
              <a:rPr lang="en-US" altLang="zh-CN" sz="2000" dirty="0">
                <a:solidFill>
                  <a:schemeClr val="bg1">
                    <a:lumMod val="95000"/>
                  </a:schemeClr>
                </a:solidFill>
                <a:ea typeface="宋体" panose="02010600030101010101" pitchFamily="2" charset="-122"/>
              </a:rPr>
            </a:br>
            <a:r>
              <a:rPr lang="zh-CN" altLang="en-US" sz="2000" dirty="0">
                <a:solidFill>
                  <a:schemeClr val="bg1">
                    <a:lumMod val="95000"/>
                  </a:schemeClr>
                </a:solidFill>
                <a:ea typeface="宋体" panose="02010600030101010101" pitchFamily="2" charset="-122"/>
              </a:rPr>
              <a:t>负责</a:t>
            </a:r>
            <a:r>
              <a:rPr lang="en-US" altLang="zh-CN" sz="2000" dirty="0">
                <a:solidFill>
                  <a:schemeClr val="bg1">
                    <a:lumMod val="95000"/>
                  </a:schemeClr>
                </a:solidFill>
                <a:ea typeface="宋体" panose="02010600030101010101" pitchFamily="2" charset="-122"/>
              </a:rPr>
              <a:t>安卓程序</a:t>
            </a:r>
            <a:r>
              <a:rPr lang="zh-CN" altLang="en-US" sz="2000" dirty="0">
                <a:solidFill>
                  <a:schemeClr val="bg1">
                    <a:lumMod val="95000"/>
                  </a:schemeClr>
                </a:solidFill>
                <a:ea typeface="宋体" panose="02010600030101010101" pitchFamily="2" charset="-122"/>
              </a:rPr>
              <a:t>图形界面设计编码</a:t>
            </a:r>
          </a:p>
        </p:txBody>
      </p:sp>
      <p:sp>
        <p:nvSpPr>
          <p:cNvPr id="22" name="Title 13"/>
          <p:cNvSpPr txBox="1"/>
          <p:nvPr/>
        </p:nvSpPr>
        <p:spPr>
          <a:xfrm>
            <a:off x="7088734" y="1415023"/>
            <a:ext cx="2884488" cy="531813"/>
          </a:xfrm>
          <a:prstGeom prst="rect">
            <a:avLst/>
          </a:prstGeom>
        </p:spPr>
        <p:txBody>
          <a:bodyPr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a:noFill/>
                </a:ln>
                <a:solidFill>
                  <a:srgbClr val="FF0000"/>
                </a:solidFill>
                <a:effectLst/>
                <a:uLnTx/>
                <a:uFillTx/>
                <a:latin typeface="+mn-lt"/>
                <a:ea typeface="+mj-ea"/>
                <a:cs typeface="+mj-cs"/>
              </a:rPr>
              <a:t>李一洲</a:t>
            </a:r>
          </a:p>
        </p:txBody>
      </p:sp>
      <p:sp>
        <p:nvSpPr>
          <p:cNvPr id="23" name="Content Placeholder 2"/>
          <p:cNvSpPr txBox="1"/>
          <p:nvPr/>
        </p:nvSpPr>
        <p:spPr>
          <a:xfrm>
            <a:off x="7101434" y="4108230"/>
            <a:ext cx="3976688" cy="7921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20000"/>
              </a:spcBef>
              <a:buNone/>
            </a:pPr>
            <a:r>
              <a:rPr lang="en-US" altLang="zh-CN" sz="1800" dirty="0">
                <a:solidFill>
                  <a:schemeClr val="bg2"/>
                </a:solidFill>
                <a:ea typeface="宋体" panose="02010600030101010101" pitchFamily="2" charset="-122"/>
              </a:rPr>
              <a:t>Member, Database Designer</a:t>
            </a:r>
          </a:p>
          <a:p>
            <a:pPr marL="0" lvl="0" indent="0" eaLnBrk="1" hangingPunct="1">
              <a:lnSpc>
                <a:spcPct val="100000"/>
              </a:lnSpc>
              <a:spcBef>
                <a:spcPct val="20000"/>
              </a:spcBef>
              <a:buNone/>
            </a:pPr>
            <a:r>
              <a:rPr lang="en-US" altLang="zh-CN" sz="1200" dirty="0">
                <a:solidFill>
                  <a:srgbClr val="A6A6A6"/>
                </a:solidFill>
                <a:ea typeface="宋体" panose="02010600030101010101" pitchFamily="2" charset="-122"/>
              </a:rPr>
              <a:t/>
            </a:r>
            <a:br>
              <a:rPr lang="en-US" altLang="zh-CN" sz="1200" dirty="0">
                <a:solidFill>
                  <a:srgbClr val="A6A6A6"/>
                </a:solidFill>
                <a:ea typeface="宋体" panose="02010600030101010101" pitchFamily="2" charset="-122"/>
              </a:rPr>
            </a:br>
            <a:r>
              <a:rPr lang="en-US" altLang="zh-CN" sz="2000" dirty="0">
                <a:solidFill>
                  <a:schemeClr val="bg1">
                    <a:lumMod val="95000"/>
                  </a:schemeClr>
                </a:solidFill>
                <a:ea typeface="宋体" panose="02010600030101010101" pitchFamily="2" charset="-122"/>
              </a:rPr>
              <a:t>编写并管理数据库</a:t>
            </a:r>
          </a:p>
        </p:txBody>
      </p:sp>
      <p:sp>
        <p:nvSpPr>
          <p:cNvPr id="24" name="Title 13"/>
          <p:cNvSpPr txBox="1"/>
          <p:nvPr/>
        </p:nvSpPr>
        <p:spPr>
          <a:xfrm>
            <a:off x="7088734" y="3693892"/>
            <a:ext cx="2884488" cy="531813"/>
          </a:xfrm>
          <a:prstGeom prst="rect">
            <a:avLst/>
          </a:prstGeom>
        </p:spPr>
        <p:txBody>
          <a:bodyPr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smtClean="0">
                <a:ln>
                  <a:noFill/>
                </a:ln>
                <a:solidFill>
                  <a:schemeClr val="accent4"/>
                </a:solidFill>
                <a:effectLst/>
                <a:uLnTx/>
                <a:uFillTx/>
                <a:latin typeface="+mn-lt"/>
                <a:ea typeface="+mj-ea"/>
                <a:cs typeface="+mj-cs"/>
              </a:rPr>
              <a:t>沈宗毅</a:t>
            </a:r>
            <a:endParaRPr kumimoji="0" lang="zh-CN" altLang="en-US" b="0" i="0" u="none" strike="noStrike" kern="1200" cap="none" spc="0" normalizeH="0" baseline="0" noProof="0" dirty="0">
              <a:ln>
                <a:noFill/>
              </a:ln>
              <a:solidFill>
                <a:schemeClr val="accent4"/>
              </a:solidFill>
              <a:effectLst/>
              <a:uLnTx/>
              <a:uFillTx/>
              <a:latin typeface="+mn-lt"/>
              <a:ea typeface="+mj-ea"/>
              <a:cs typeface="+mj-cs"/>
            </a:endParaRPr>
          </a:p>
        </p:txBody>
      </p:sp>
      <p:grpSp>
        <p:nvGrpSpPr>
          <p:cNvPr id="2" name="Group 1"/>
          <p:cNvGrpSpPr/>
          <p:nvPr/>
        </p:nvGrpSpPr>
        <p:grpSpPr>
          <a:xfrm>
            <a:off x="1319374" y="1546225"/>
            <a:ext cx="685800" cy="685800"/>
            <a:chOff x="1214680" y="2030923"/>
            <a:chExt cx="685799" cy="685799"/>
          </a:xfrm>
        </p:grpSpPr>
        <p:sp>
          <p:nvSpPr>
            <p:cNvPr id="18" name="Oval 17"/>
            <p:cNvSpPr>
              <a:spLocks noChangeAspect="1"/>
            </p:cNvSpPr>
            <p:nvPr/>
          </p:nvSpPr>
          <p:spPr>
            <a:xfrm>
              <a:off x="1214680" y="2030923"/>
              <a:ext cx="685799" cy="6857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37" name="Freeform 31"/>
            <p:cNvSpPr>
              <a:spLocks noChangeAspect="1" noEditPoints="1"/>
            </p:cNvSpPr>
            <p:nvPr/>
          </p:nvSpPr>
          <p:spPr bwMode="auto">
            <a:xfrm>
              <a:off x="1414705" y="2175385"/>
              <a:ext cx="285750" cy="396874"/>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lumMod val="95000"/>
              </a:schemeClr>
            </a:solid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 name="Group 2"/>
          <p:cNvGrpSpPr/>
          <p:nvPr/>
        </p:nvGrpSpPr>
        <p:grpSpPr>
          <a:xfrm>
            <a:off x="1319374" y="3833865"/>
            <a:ext cx="685800" cy="685800"/>
            <a:chOff x="1214680" y="3594740"/>
            <a:chExt cx="685799" cy="685799"/>
          </a:xfrm>
        </p:grpSpPr>
        <p:sp>
          <p:nvSpPr>
            <p:cNvPr id="34" name="Oval 33"/>
            <p:cNvSpPr/>
            <p:nvPr/>
          </p:nvSpPr>
          <p:spPr>
            <a:xfrm>
              <a:off x="1214680" y="3594740"/>
              <a:ext cx="685799" cy="6857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5" name="Freeform 36"/>
            <p:cNvSpPr>
              <a:spLocks noEditPoints="1"/>
            </p:cNvSpPr>
            <p:nvPr/>
          </p:nvSpPr>
          <p:spPr>
            <a:xfrm>
              <a:off x="1319616" y="3805674"/>
              <a:ext cx="475926" cy="266700"/>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alpha val="100000"/>
              </a:schemeClr>
            </a:solidFill>
            <a:ln w="9525">
              <a:noFill/>
            </a:ln>
          </p:spPr>
          <p:txBody>
            <a:bodyPr/>
            <a:lstStyle/>
            <a:p>
              <a:endParaRPr lang="zh-CN" altLang="en-US"/>
            </a:p>
          </p:txBody>
        </p:sp>
      </p:grpSp>
      <p:grpSp>
        <p:nvGrpSpPr>
          <p:cNvPr id="4" name="Group 3"/>
          <p:cNvGrpSpPr/>
          <p:nvPr/>
        </p:nvGrpSpPr>
        <p:grpSpPr>
          <a:xfrm>
            <a:off x="6236247" y="1548373"/>
            <a:ext cx="685800" cy="685800"/>
            <a:chOff x="6173579" y="2030923"/>
            <a:chExt cx="685799" cy="685799"/>
          </a:xfrm>
        </p:grpSpPr>
        <p:sp>
          <p:nvSpPr>
            <p:cNvPr id="27" name="Oval 26"/>
            <p:cNvSpPr/>
            <p:nvPr/>
          </p:nvSpPr>
          <p:spPr>
            <a:xfrm>
              <a:off x="6173579" y="2030923"/>
              <a:ext cx="685799" cy="685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3" name="Freeform 16"/>
            <p:cNvSpPr>
              <a:spLocks noEditPoints="1"/>
            </p:cNvSpPr>
            <p:nvPr/>
          </p:nvSpPr>
          <p:spPr>
            <a:xfrm>
              <a:off x="6353623" y="2210584"/>
              <a:ext cx="325709" cy="326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alpha val="100000"/>
              </a:schemeClr>
            </a:solidFill>
            <a:ln w="9525">
              <a:noFill/>
            </a:ln>
          </p:spPr>
          <p:txBody>
            <a:bodyPr/>
            <a:lstStyle/>
            <a:p>
              <a:endParaRPr lang="zh-CN" altLang="en-US"/>
            </a:p>
          </p:txBody>
        </p:sp>
      </p:grpSp>
      <p:grpSp>
        <p:nvGrpSpPr>
          <p:cNvPr id="5" name="Group 4"/>
          <p:cNvGrpSpPr/>
          <p:nvPr/>
        </p:nvGrpSpPr>
        <p:grpSpPr>
          <a:xfrm>
            <a:off x="6236247" y="3827242"/>
            <a:ext cx="685800" cy="685800"/>
            <a:chOff x="6173591" y="3594745"/>
            <a:chExt cx="685800" cy="685800"/>
          </a:xfrm>
        </p:grpSpPr>
        <p:sp>
          <p:nvSpPr>
            <p:cNvPr id="31" name="Oval 30"/>
            <p:cNvSpPr/>
            <p:nvPr/>
          </p:nvSpPr>
          <p:spPr>
            <a:xfrm>
              <a:off x="6173591" y="3594745"/>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58391" name="TextBox 41"/>
            <p:cNvSpPr txBox="1"/>
            <p:nvPr/>
          </p:nvSpPr>
          <p:spPr>
            <a:xfrm>
              <a:off x="6330753" y="3691583"/>
              <a:ext cx="387350" cy="4921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id-ID" altLang="zh-CN" sz="2600" dirty="0">
                  <a:solidFill>
                    <a:srgbClr val="F2F2F2"/>
                  </a:solidFill>
                  <a:latin typeface="FontAwesome" pitchFamily="2" charset="0"/>
                  <a:ea typeface="宋体" panose="02010600030101010101" pitchFamily="2" charset="-122"/>
                </a:rPr>
                <a:t></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411"/>
                                        </p:tgtEl>
                                        <p:attrNameLst>
                                          <p:attrName>style.visibility</p:attrName>
                                        </p:attrNameLst>
                                      </p:cBhvr>
                                      <p:to>
                                        <p:strVal val="visible"/>
                                      </p:to>
                                    </p:set>
                                    <p:animEffect transition="in" filter="wipe(up)">
                                      <p:cBhvr>
                                        <p:cTn id="20" dur="1000"/>
                                        <p:tgtEl>
                                          <p:spTgt spid="411"/>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2"/>
                                        </p:tgtEl>
                                        <p:attrNameLst>
                                          <p:attrName>style.visibility</p:attrName>
                                        </p:attrNameLst>
                                      </p:cBhvr>
                                      <p:to>
                                        <p:strVal val="visible"/>
                                      </p:to>
                                    </p:set>
                                    <p:animEffect transition="in" filter="wipe(down)">
                                      <p:cBhvr>
                                        <p:cTn id="23" dur="1000"/>
                                        <p:tgtEl>
                                          <p:spTgt spid="41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21" presetClass="entr" presetSubtype="1" fill="hold" nodeType="withEffect">
                                  <p:stCondLst>
                                    <p:cond delay="500"/>
                                  </p:stCondLst>
                                  <p:childTnLst>
                                    <p:set>
                                      <p:cBhvr>
                                        <p:cTn id="57" dur="1" fill="hold">
                                          <p:stCondLst>
                                            <p:cond delay="0"/>
                                          </p:stCondLst>
                                        </p:cTn>
                                        <p:tgtEl>
                                          <p:spTgt spid="2"/>
                                        </p:tgtEl>
                                        <p:attrNameLst>
                                          <p:attrName>style.visibility</p:attrName>
                                        </p:attrNameLst>
                                      </p:cBhvr>
                                      <p:to>
                                        <p:strVal val="visible"/>
                                      </p:to>
                                    </p:set>
                                    <p:animEffect transition="in" filter="wheel(1)">
                                      <p:cBhvr>
                                        <p:cTn id="58" dur="2000"/>
                                        <p:tgtEl>
                                          <p:spTgt spid="2"/>
                                        </p:tgtEl>
                                      </p:cBhvr>
                                    </p:animEffect>
                                  </p:childTnLst>
                                </p:cTn>
                              </p:par>
                              <p:par>
                                <p:cTn id="59" presetID="21" presetClass="entr" presetSubtype="1" fill="hold" nodeType="withEffect">
                                  <p:stCondLst>
                                    <p:cond delay="500"/>
                                  </p:stCondLst>
                                  <p:childTnLst>
                                    <p:set>
                                      <p:cBhvr>
                                        <p:cTn id="60" dur="1" fill="hold">
                                          <p:stCondLst>
                                            <p:cond delay="0"/>
                                          </p:stCondLst>
                                        </p:cTn>
                                        <p:tgtEl>
                                          <p:spTgt spid="3"/>
                                        </p:tgtEl>
                                        <p:attrNameLst>
                                          <p:attrName>style.visibility</p:attrName>
                                        </p:attrNameLst>
                                      </p:cBhvr>
                                      <p:to>
                                        <p:strVal val="visible"/>
                                      </p:to>
                                    </p:set>
                                    <p:animEffect transition="in" filter="wheel(1)">
                                      <p:cBhvr>
                                        <p:cTn id="61" dur="2000"/>
                                        <p:tgtEl>
                                          <p:spTgt spid="3"/>
                                        </p:tgtEl>
                                      </p:cBhvr>
                                    </p:animEffect>
                                  </p:childTnLst>
                                </p:cTn>
                              </p:par>
                              <p:par>
                                <p:cTn id="62" presetID="21" presetClass="entr" presetSubtype="1" fill="hold" nodeType="withEffect">
                                  <p:stCondLst>
                                    <p:cond delay="500"/>
                                  </p:stCondLst>
                                  <p:childTnLst>
                                    <p:set>
                                      <p:cBhvr>
                                        <p:cTn id="63" dur="1" fill="hold">
                                          <p:stCondLst>
                                            <p:cond delay="0"/>
                                          </p:stCondLst>
                                        </p:cTn>
                                        <p:tgtEl>
                                          <p:spTgt spid="4"/>
                                        </p:tgtEl>
                                        <p:attrNameLst>
                                          <p:attrName>style.visibility</p:attrName>
                                        </p:attrNameLst>
                                      </p:cBhvr>
                                      <p:to>
                                        <p:strVal val="visible"/>
                                      </p:to>
                                    </p:set>
                                    <p:animEffect transition="in" filter="wheel(1)">
                                      <p:cBhvr>
                                        <p:cTn id="64" dur="2000"/>
                                        <p:tgtEl>
                                          <p:spTgt spid="4"/>
                                        </p:tgtEl>
                                      </p:cBhvr>
                                    </p:animEffect>
                                  </p:childTnLst>
                                </p:cTn>
                              </p:par>
                              <p:par>
                                <p:cTn id="65" presetID="21" presetClass="entr" presetSubtype="1" fill="hold" nodeType="withEffect">
                                  <p:stCondLst>
                                    <p:cond delay="500"/>
                                  </p:stCondLst>
                                  <p:childTnLst>
                                    <p:set>
                                      <p:cBhvr>
                                        <p:cTn id="66" dur="1" fill="hold">
                                          <p:stCondLst>
                                            <p:cond delay="0"/>
                                          </p:stCondLst>
                                        </p:cTn>
                                        <p:tgtEl>
                                          <p:spTgt spid="5"/>
                                        </p:tgtEl>
                                        <p:attrNameLst>
                                          <p:attrName>style.visibility</p:attrName>
                                        </p:attrNameLst>
                                      </p:cBhvr>
                                      <p:to>
                                        <p:strVal val="visible"/>
                                      </p:to>
                                    </p:set>
                                    <p:animEffect transition="in" filter="wheel(1)">
                                      <p:cBhvr>
                                        <p:cTn id="6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build="p"/>
      <p:bldP spid="411" grpId="0"/>
      <p:bldP spid="412" grpId="0"/>
      <p:bldP spid="16" grpId="0"/>
      <p:bldP spid="17" grpId="0"/>
      <p:bldP spid="19" grpId="0"/>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US" altLang="zh-CN" sz="1600" dirty="0" smtClean="0">
                <a:solidFill>
                  <a:srgbClr val="F2F2F2"/>
                </a:solidFill>
                <a:latin typeface="Calibri Light" panose="020F0302020204030204" pitchFamily="34" charset="0"/>
                <a:ea typeface="宋体" panose="02010600030101010101" pitchFamily="2" charset="-122"/>
              </a:rPr>
              <a:t>9</a:t>
            </a:r>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3" name="Content Placeholder 7"/>
          <p:cNvSpPr txBox="1"/>
          <p:nvPr/>
        </p:nvSpPr>
        <p:spPr>
          <a:xfrm>
            <a:off x="4140200" y="209550"/>
            <a:ext cx="4389203" cy="9233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50000"/>
              </a:lnSpc>
              <a:spcBef>
                <a:spcPct val="20000"/>
              </a:spcBef>
              <a:buNone/>
            </a:pPr>
            <a:r>
              <a:rPr lang="zh-CN" altLang="en-US" sz="3600" dirty="0" smtClean="0">
                <a:solidFill>
                  <a:schemeClr val="bg1"/>
                </a:solidFill>
                <a:latin typeface="Calibri Light" panose="020F0302020204030204" pitchFamily="34" charset="0"/>
                <a:ea typeface="宋体" panose="02010600030101010101" pitchFamily="2" charset="-122"/>
              </a:rPr>
              <a:t>严格的</a:t>
            </a:r>
            <a:r>
              <a:rPr lang="zh-CN" sz="3600" dirty="0" smtClean="0">
                <a:solidFill>
                  <a:schemeClr val="bg1"/>
                </a:solidFill>
                <a:latin typeface="Calibri Light" panose="020F0302020204030204" pitchFamily="34" charset="0"/>
                <a:ea typeface="宋体" panose="02010600030101010101" pitchFamily="2" charset="-122"/>
              </a:rPr>
              <a:t>项目</a:t>
            </a:r>
            <a:r>
              <a:rPr lang="zh-CN" sz="3600" dirty="0">
                <a:solidFill>
                  <a:schemeClr val="bg1"/>
                </a:solidFill>
                <a:latin typeface="Calibri Light" panose="020F0302020204030204" pitchFamily="34" charset="0"/>
                <a:ea typeface="宋体" panose="02010600030101010101" pitchFamily="2" charset="-122"/>
              </a:rPr>
              <a:t>进度安排</a:t>
            </a:r>
          </a:p>
        </p:txBody>
      </p:sp>
      <p:sp>
        <p:nvSpPr>
          <p:cNvPr id="36" name="Title 1"/>
          <p:cNvSpPr txBox="1"/>
          <p:nvPr/>
        </p:nvSpPr>
        <p:spPr>
          <a:xfrm>
            <a:off x="4756150" y="885825"/>
            <a:ext cx="2892425"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1600" b="0" i="0" u="none" strike="noStrike" kern="1200" cap="none" spc="0" normalizeH="0" baseline="0" noProof="0" dirty="0" smtClean="0">
                <a:solidFill>
                  <a:schemeClr val="accent1"/>
                </a:solidFill>
                <a:effectLst>
                  <a:outerShdw blurRad="38100" dist="25400" dir="5400000" algn="ctr" rotWithShape="0">
                    <a:srgbClr val="6E747A">
                      <a:alpha val="43000"/>
                    </a:srgbClr>
                  </a:outerShdw>
                </a:effectLst>
                <a:uLnTx/>
                <a:uFillTx/>
                <a:latin typeface="+mn-lt"/>
                <a:ea typeface="Roboto" pitchFamily="2" charset="0"/>
                <a:cs typeface="+mj-cs"/>
              </a:rPr>
              <a:t>Project Timeline</a:t>
            </a:r>
          </a:p>
        </p:txBody>
      </p:sp>
      <p:cxnSp>
        <p:nvCxnSpPr>
          <p:cNvPr id="38" name="Straight Connector 18"/>
          <p:cNvCxnSpPr/>
          <p:nvPr/>
        </p:nvCxnSpPr>
        <p:spPr>
          <a:xfrm>
            <a:off x="6151563" y="1492250"/>
            <a:ext cx="0" cy="979488"/>
          </a:xfrm>
          <a:prstGeom prst="line">
            <a:avLst/>
          </a:prstGeom>
          <a:ln w="101600" cmpd="dbl">
            <a:solidFill>
              <a:schemeClr val="bg2">
                <a:lumMod val="75000"/>
              </a:schemeClr>
            </a:solidFill>
            <a:prstDash val="solid"/>
            <a:headEnd type="oval" w="sm" len="sm"/>
          </a:ln>
        </p:spPr>
        <p:style>
          <a:lnRef idx="1">
            <a:schemeClr val="accent1"/>
          </a:lnRef>
          <a:fillRef idx="0">
            <a:schemeClr val="accent1"/>
          </a:fillRef>
          <a:effectRef idx="0">
            <a:schemeClr val="accent1"/>
          </a:effectRef>
          <a:fontRef idx="minor">
            <a:schemeClr val="tx1"/>
          </a:fontRef>
        </p:style>
      </p:cxnSp>
      <p:cxnSp>
        <p:nvCxnSpPr>
          <p:cNvPr id="39" name="Straight Connector 22"/>
          <p:cNvCxnSpPr/>
          <p:nvPr/>
        </p:nvCxnSpPr>
        <p:spPr>
          <a:xfrm>
            <a:off x="4781550" y="2830513"/>
            <a:ext cx="1079500" cy="3175"/>
          </a:xfrm>
          <a:prstGeom prst="line">
            <a:avLst/>
          </a:prstGeom>
          <a:ln w="25400">
            <a:solidFill>
              <a:schemeClr val="bg1">
                <a:lumMod val="75000"/>
              </a:schemeClr>
            </a:solidFill>
            <a:prstDash val="solid"/>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p:nvCxnSpPr>
        <p:spPr>
          <a:xfrm>
            <a:off x="6529388" y="4627563"/>
            <a:ext cx="1079500" cy="3175"/>
          </a:xfrm>
          <a:prstGeom prst="line">
            <a:avLst/>
          </a:prstGeom>
          <a:ln w="25400">
            <a:solidFill>
              <a:schemeClr val="bg1">
                <a:lumMod val="75000"/>
              </a:schemeClr>
            </a:solidFill>
            <a:prstDash val="solid"/>
            <a:headEnd type="oval"/>
            <a:tailEnd type="oval" w="lg" len="lg"/>
          </a:ln>
        </p:spPr>
        <p:style>
          <a:lnRef idx="1">
            <a:schemeClr val="accent1"/>
          </a:lnRef>
          <a:fillRef idx="0">
            <a:schemeClr val="accent1"/>
          </a:fillRef>
          <a:effectRef idx="0">
            <a:schemeClr val="accent1"/>
          </a:effectRef>
          <a:fontRef idx="minor">
            <a:schemeClr val="tx1"/>
          </a:fontRef>
        </p:style>
      </p:cxnSp>
      <p:sp>
        <p:nvSpPr>
          <p:cNvPr id="42" name="Content Placeholder 2"/>
          <p:cNvSpPr txBox="1"/>
          <p:nvPr/>
        </p:nvSpPr>
        <p:spPr>
          <a:xfrm>
            <a:off x="404734" y="2709863"/>
            <a:ext cx="4351417" cy="100171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r" defTabSz="457200" eaLnBrk="1" hangingPunct="1">
              <a:lnSpc>
                <a:spcPct val="100000"/>
              </a:lnSpc>
              <a:spcBef>
                <a:spcPct val="20000"/>
              </a:spcBef>
              <a:spcAft>
                <a:spcPts val="600"/>
              </a:spcAft>
              <a:buClr>
                <a:srgbClr val="2E75B6"/>
              </a:buClr>
              <a:buSzPct val="145000"/>
              <a:buNone/>
            </a:pPr>
            <a:r>
              <a:rPr lang="id-ID" altLang="zh-CN" sz="2400" b="1" dirty="0">
                <a:solidFill>
                  <a:srgbClr val="FFC000"/>
                </a:solidFill>
                <a:ea typeface="Roboto" pitchFamily="2" charset="0"/>
              </a:rPr>
              <a:t>市场需求分析用户社会调查</a:t>
            </a:r>
          </a:p>
          <a:p>
            <a:pPr marL="0" lvl="0" indent="0" algn="r" defTabSz="457200" eaLnBrk="1" hangingPunct="1">
              <a:lnSpc>
                <a:spcPct val="100000"/>
              </a:lnSpc>
              <a:spcBef>
                <a:spcPct val="20000"/>
              </a:spcBef>
              <a:spcAft>
                <a:spcPts val="600"/>
              </a:spcAft>
              <a:buClr>
                <a:srgbClr val="2E75B6"/>
              </a:buClr>
              <a:buSzPct val="145000"/>
              <a:buNone/>
            </a:pPr>
            <a:r>
              <a:rPr altLang="zh-CN" sz="2000" dirty="0">
                <a:solidFill>
                  <a:srgbClr val="BFBFBF"/>
                </a:solidFill>
              </a:rPr>
              <a:t>201</a:t>
            </a:r>
            <a:r>
              <a:rPr lang="en-US" sz="2000" dirty="0">
                <a:solidFill>
                  <a:srgbClr val="BFBFBF"/>
                </a:solidFill>
              </a:rPr>
              <a:t>6</a:t>
            </a:r>
            <a:r>
              <a:rPr altLang="zh-CN" sz="2000" dirty="0">
                <a:solidFill>
                  <a:srgbClr val="BFBFBF"/>
                </a:solidFill>
              </a:rPr>
              <a:t>.12 - 201</a:t>
            </a:r>
            <a:r>
              <a:rPr lang="en-US" sz="2000" dirty="0">
                <a:solidFill>
                  <a:srgbClr val="BFBFBF"/>
                </a:solidFill>
              </a:rPr>
              <a:t>7</a:t>
            </a:r>
            <a:r>
              <a:rPr altLang="zh-CN" sz="2000" dirty="0">
                <a:solidFill>
                  <a:srgbClr val="BFBFBF"/>
                </a:solidFill>
              </a:rPr>
              <a:t>.1</a:t>
            </a:r>
            <a:r>
              <a:rPr lang="en-US" altLang="zh-CN" sz="2000" dirty="0">
                <a:solidFill>
                  <a:srgbClr val="BFBFBF"/>
                </a:solidFill>
                <a:ea typeface="宋体" panose="02010600030101010101" pitchFamily="2" charset="-122"/>
              </a:rPr>
              <a:t> </a:t>
            </a:r>
          </a:p>
          <a:p>
            <a:pPr marL="0" lvl="0" indent="0" algn="r" defTabSz="457200" eaLnBrk="1" hangingPunct="1">
              <a:lnSpc>
                <a:spcPct val="100000"/>
              </a:lnSpc>
              <a:spcBef>
                <a:spcPct val="20000"/>
              </a:spcBef>
              <a:spcAft>
                <a:spcPts val="600"/>
              </a:spcAft>
              <a:buClr>
                <a:srgbClr val="2E75B6"/>
              </a:buClr>
              <a:buSzPct val="145000"/>
              <a:buNone/>
            </a:pPr>
            <a:r>
              <a:rPr lang="zh-CN" altLang="id-ID" sz="2000" dirty="0">
                <a:solidFill>
                  <a:schemeClr val="bg1">
                    <a:lumMod val="95000"/>
                  </a:schemeClr>
                </a:solidFill>
                <a:ea typeface="宋体" panose="02010600030101010101" pitchFamily="2" charset="-122"/>
              </a:rPr>
              <a:t>生成</a:t>
            </a:r>
            <a:r>
              <a:rPr lang="id-ID" altLang="zh-CN" sz="2000" dirty="0">
                <a:solidFill>
                  <a:schemeClr val="bg1">
                    <a:lumMod val="95000"/>
                  </a:schemeClr>
                </a:solidFill>
                <a:ea typeface="Roboto" pitchFamily="2" charset="0"/>
              </a:rPr>
              <a:t>可行性报告</a:t>
            </a:r>
            <a:r>
              <a:rPr lang="zh-CN" altLang="id-ID" sz="2000" dirty="0">
                <a:solidFill>
                  <a:schemeClr val="bg1">
                    <a:lumMod val="95000"/>
                  </a:schemeClr>
                </a:solidFill>
                <a:ea typeface="宋体" panose="02010600030101010101" pitchFamily="2" charset="-122"/>
              </a:rPr>
              <a:t>，</a:t>
            </a:r>
            <a:r>
              <a:rPr lang="id-ID" altLang="zh-CN" sz="2000" dirty="0">
                <a:solidFill>
                  <a:schemeClr val="bg1">
                    <a:lumMod val="95000"/>
                  </a:schemeClr>
                </a:solidFill>
                <a:ea typeface="Roboto" pitchFamily="2" charset="0"/>
              </a:rPr>
              <a:t>项目初步开发计划</a:t>
            </a:r>
          </a:p>
        </p:txBody>
      </p:sp>
      <p:sp>
        <p:nvSpPr>
          <p:cNvPr id="44" name="Content Placeholder 2"/>
          <p:cNvSpPr txBox="1"/>
          <p:nvPr/>
        </p:nvSpPr>
        <p:spPr>
          <a:xfrm>
            <a:off x="7688262" y="4465638"/>
            <a:ext cx="3824183" cy="100012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20000"/>
              </a:spcBef>
              <a:spcAft>
                <a:spcPts val="600"/>
              </a:spcAft>
              <a:buClr>
                <a:srgbClr val="2E75B6"/>
              </a:buClr>
              <a:buSzPct val="145000"/>
              <a:buNone/>
            </a:pPr>
            <a:r>
              <a:rPr lang="id-ID" altLang="zh-CN" sz="2400" b="1" dirty="0">
                <a:solidFill>
                  <a:schemeClr val="accent2"/>
                </a:solidFill>
                <a:ea typeface="Roboto" pitchFamily="2" charset="0"/>
              </a:rPr>
              <a:t>方案设计</a:t>
            </a:r>
          </a:p>
          <a:p>
            <a:pPr marL="0" lvl="0" indent="0" defTabSz="457200" eaLnBrk="1" hangingPunct="1">
              <a:lnSpc>
                <a:spcPct val="100000"/>
              </a:lnSpc>
              <a:spcBef>
                <a:spcPct val="20000"/>
              </a:spcBef>
              <a:spcAft>
                <a:spcPts val="600"/>
              </a:spcAft>
              <a:buClr>
                <a:srgbClr val="2E75B6"/>
              </a:buClr>
              <a:buSzPct val="145000"/>
              <a:buNone/>
            </a:pPr>
            <a:r>
              <a:rPr lang="id-ID" altLang="zh-CN" sz="2000" dirty="0">
                <a:solidFill>
                  <a:schemeClr val="bg2">
                    <a:lumMod val="90000"/>
                  </a:schemeClr>
                </a:solidFill>
                <a:ea typeface="Roboto" pitchFamily="2" charset="0"/>
              </a:rPr>
              <a:t>201</a:t>
            </a:r>
            <a:r>
              <a:rPr lang="en-US" altLang="id-ID" sz="2000" dirty="0">
                <a:solidFill>
                  <a:schemeClr val="bg2">
                    <a:lumMod val="90000"/>
                  </a:schemeClr>
                </a:solidFill>
                <a:ea typeface="Roboto" pitchFamily="2" charset="0"/>
              </a:rPr>
              <a:t>7</a:t>
            </a:r>
            <a:r>
              <a:rPr lang="id-ID" altLang="zh-CN" sz="2000" dirty="0">
                <a:solidFill>
                  <a:schemeClr val="bg2">
                    <a:lumMod val="90000"/>
                  </a:schemeClr>
                </a:solidFill>
                <a:ea typeface="Roboto" pitchFamily="2" charset="0"/>
              </a:rPr>
              <a:t>.2</a:t>
            </a:r>
            <a:r>
              <a:rPr lang="id-ID" altLang="zh-CN" sz="2000" dirty="0">
                <a:solidFill>
                  <a:schemeClr val="bg1">
                    <a:lumMod val="95000"/>
                  </a:schemeClr>
                </a:solidFill>
                <a:ea typeface="Roboto" pitchFamily="2" charset="0"/>
              </a:rPr>
              <a:t>   需求分析</a:t>
            </a:r>
            <a:r>
              <a:rPr lang="zh-CN" altLang="id-ID" sz="2000" dirty="0">
                <a:solidFill>
                  <a:schemeClr val="bg1">
                    <a:lumMod val="95000"/>
                  </a:schemeClr>
                </a:solidFill>
                <a:ea typeface="宋体" panose="02010600030101010101" pitchFamily="2" charset="-122"/>
              </a:rPr>
              <a:t>，</a:t>
            </a:r>
            <a:r>
              <a:rPr lang="id-ID" altLang="zh-CN" sz="2000" dirty="0">
                <a:solidFill>
                  <a:schemeClr val="bg1">
                    <a:lumMod val="95000"/>
                  </a:schemeClr>
                </a:solidFill>
                <a:ea typeface="Roboto" pitchFamily="2" charset="0"/>
              </a:rPr>
              <a:t>总体设计</a:t>
            </a:r>
            <a:r>
              <a:rPr lang="zh-CN" altLang="id-ID" sz="2000" dirty="0">
                <a:solidFill>
                  <a:schemeClr val="bg1">
                    <a:lumMod val="95000"/>
                  </a:schemeClr>
                </a:solidFill>
                <a:ea typeface="宋体" panose="02010600030101010101" pitchFamily="2" charset="-122"/>
              </a:rPr>
              <a:t>，流程修改与更正</a:t>
            </a:r>
          </a:p>
          <a:p>
            <a:pPr marL="0" lvl="0" indent="0" defTabSz="457200" eaLnBrk="1" hangingPunct="1">
              <a:lnSpc>
                <a:spcPct val="100000"/>
              </a:lnSpc>
              <a:spcBef>
                <a:spcPct val="20000"/>
              </a:spcBef>
              <a:spcAft>
                <a:spcPts val="600"/>
              </a:spcAft>
              <a:buClr>
                <a:srgbClr val="2E75B6"/>
              </a:buClr>
              <a:buSzPct val="145000"/>
              <a:buNone/>
            </a:pPr>
            <a:r>
              <a:rPr lang="en-US" altLang="zh-CN" sz="2000" dirty="0">
                <a:solidFill>
                  <a:schemeClr val="bg2">
                    <a:lumMod val="90000"/>
                  </a:schemeClr>
                </a:solidFill>
                <a:ea typeface="宋体" panose="02010600030101010101" pitchFamily="2" charset="-122"/>
              </a:rPr>
              <a:t>2017.2-2017.4 </a:t>
            </a:r>
            <a:r>
              <a:rPr lang="en-US" altLang="zh-CN" sz="2000" dirty="0">
                <a:solidFill>
                  <a:schemeClr val="bg1">
                    <a:lumMod val="95000"/>
                  </a:schemeClr>
                </a:solidFill>
                <a:ea typeface="宋体" panose="02010600030101010101" pitchFamily="2" charset="-122"/>
              </a:rPr>
              <a:t>  布局细节设计</a:t>
            </a:r>
            <a:r>
              <a:rPr lang="zh-CN" altLang="en-US" sz="2000" dirty="0">
                <a:solidFill>
                  <a:schemeClr val="bg1">
                    <a:lumMod val="95000"/>
                  </a:schemeClr>
                </a:solidFill>
                <a:ea typeface="宋体" panose="02010600030101010101" pitchFamily="2" charset="-122"/>
              </a:rPr>
              <a:t>，生成单元测试计划</a:t>
            </a:r>
          </a:p>
          <a:p>
            <a:pPr marL="0" lvl="0" indent="0" defTabSz="457200" eaLnBrk="1" hangingPunct="1">
              <a:lnSpc>
                <a:spcPct val="100000"/>
              </a:lnSpc>
              <a:spcBef>
                <a:spcPct val="20000"/>
              </a:spcBef>
              <a:spcAft>
                <a:spcPts val="600"/>
              </a:spcAft>
              <a:buClr>
                <a:srgbClr val="2E75B6"/>
              </a:buClr>
              <a:buSzPct val="145000"/>
              <a:buNone/>
            </a:pPr>
            <a:endParaRPr lang="id-ID" altLang="zh-CN" sz="2000" dirty="0">
              <a:solidFill>
                <a:schemeClr val="bg1">
                  <a:lumMod val="95000"/>
                </a:schemeClr>
              </a:solidFill>
              <a:ea typeface="Roboto" pitchFamily="2" charset="0"/>
            </a:endParaRPr>
          </a:p>
        </p:txBody>
      </p:sp>
      <p:sp>
        <p:nvSpPr>
          <p:cNvPr id="45" name="Freeform 50"/>
          <p:cNvSpPr/>
          <p:nvPr/>
        </p:nvSpPr>
        <p:spPr>
          <a:xfrm>
            <a:off x="5822950" y="2616200"/>
            <a:ext cx="684213" cy="492125"/>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800" b="0" i="0" u="none" strike="noStrike" kern="1200" cap="none" spc="0" normalizeH="0" baseline="0" noProof="0">
                <a:ln>
                  <a:noFill/>
                </a:ln>
                <a:solidFill>
                  <a:srgbClr val="FFC000"/>
                </a:solidFill>
                <a:effectLst/>
                <a:uLnTx/>
                <a:uFillTx/>
                <a:latin typeface="FontAwesome" pitchFamily="2" charset="0"/>
                <a:ea typeface="+mn-ea"/>
                <a:cs typeface="+mn-cs"/>
              </a:rPr>
              <a:t></a:t>
            </a:r>
          </a:p>
        </p:txBody>
      </p:sp>
      <p:sp>
        <p:nvSpPr>
          <p:cNvPr id="46" name="Freeform 51"/>
          <p:cNvSpPr/>
          <p:nvPr/>
        </p:nvSpPr>
        <p:spPr>
          <a:xfrm>
            <a:off x="5830888" y="4395788"/>
            <a:ext cx="684213" cy="493713"/>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no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lIns="406664" tIns="319483" rIns="406664" bIns="319483"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4400" b="0" i="0" u="none" strike="noStrike" kern="1200" cap="none" spc="0" normalizeH="0" baseline="0" noProof="0">
                <a:ln>
                  <a:noFill/>
                </a:ln>
                <a:solidFill>
                  <a:schemeClr val="accent2"/>
                </a:solidFill>
                <a:effectLst/>
                <a:uLnTx/>
                <a:uFillTx/>
                <a:latin typeface="FontAwesome" pitchFamily="2" charset="0"/>
                <a:ea typeface="+mn-ea"/>
                <a:cs typeface="+mn-cs"/>
              </a:rPr>
              <a:t></a:t>
            </a:r>
            <a:endParaRPr kumimoji="0" lang="id-ID" altLang="zh-CN" sz="4800" b="0" i="0" u="none" strike="noStrike" kern="1200" cap="none" spc="0" normalizeH="0" baseline="0" noProof="0">
              <a:ln>
                <a:noFill/>
              </a:ln>
              <a:solidFill>
                <a:schemeClr val="accent2"/>
              </a:solidFill>
              <a:effectLst/>
              <a:uLnTx/>
              <a:uFillTx/>
              <a:latin typeface="FontAwesome" pitchFamily="2" charset="0"/>
              <a:ea typeface="+mn-ea"/>
              <a:cs typeface="+mn-cs"/>
            </a:endParaRPr>
          </a:p>
        </p:txBody>
      </p:sp>
      <p:cxnSp>
        <p:nvCxnSpPr>
          <p:cNvPr id="47" name="Straight Connector 25"/>
          <p:cNvCxnSpPr/>
          <p:nvPr/>
        </p:nvCxnSpPr>
        <p:spPr>
          <a:xfrm>
            <a:off x="6151563" y="3255963"/>
            <a:ext cx="0" cy="979488"/>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26"/>
          <p:cNvCxnSpPr/>
          <p:nvPr/>
        </p:nvCxnSpPr>
        <p:spPr>
          <a:xfrm>
            <a:off x="6157913" y="4911725"/>
            <a:ext cx="0" cy="1549400"/>
          </a:xfrm>
          <a:prstGeom prst="line">
            <a:avLst/>
          </a:prstGeom>
          <a:ln w="101600" cmpd="dbl">
            <a:solidFill>
              <a:schemeClr val="bg2">
                <a:lumMod val="75000"/>
              </a:schemeClr>
            </a:solidFill>
            <a:prstDash val="solid"/>
            <a:head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pRg st="0" end="0"/>
                                            </p:txEl>
                                          </p:spTgt>
                                        </p:tgtEl>
                                        <p:attrNameLst>
                                          <p:attrName>style.visibility</p:attrName>
                                        </p:attrNameLst>
                                      </p:cBhvr>
                                      <p:to>
                                        <p:strVal val="visible"/>
                                      </p:to>
                                    </p:set>
                                    <p:animEffect transition="in" filter="wipe(left)">
                                      <p:cBhvr>
                                        <p:cTn id="10" dur="500"/>
                                        <p:tgtEl>
                                          <p:spTgt spid="40">
                                            <p:txEl>
                                              <p:pRg st="0" end="0"/>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1" fill="hold" grpId="0" nodeType="withEffect">
                                  <p:stCondLst>
                                    <p:cond delay="100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1000"/>
                                        <p:tgtEl>
                                          <p:spTgt spid="33"/>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1000"/>
                                        <p:tgtEl>
                                          <p:spTgt spid="36"/>
                                        </p:tgtEl>
                                      </p:cBhvr>
                                    </p:animEffect>
                                  </p:childTnLst>
                                </p:cTn>
                              </p:par>
                              <p:par>
                                <p:cTn id="24" presetID="22" presetClass="entr" presetSubtype="1" fill="hold" nodeType="withEffect">
                                  <p:stCondLst>
                                    <p:cond delay="2000"/>
                                  </p:stCondLst>
                                  <p:childTnLst>
                                    <p:set>
                                      <p:cBhvr>
                                        <p:cTn id="25" dur="1" fill="hold">
                                          <p:stCondLst>
                                            <p:cond delay="0"/>
                                          </p:stCondLst>
                                        </p:cTn>
                                        <p:tgtEl>
                                          <p:spTgt spid="38"/>
                                        </p:tgtEl>
                                        <p:attrNameLst>
                                          <p:attrName>style.visibility</p:attrName>
                                        </p:attrNameLst>
                                      </p:cBhvr>
                                      <p:to>
                                        <p:strVal val="visible"/>
                                      </p:to>
                                    </p:set>
                                    <p:animEffect transition="in" filter="wipe(up)">
                                      <p:cBhvr>
                                        <p:cTn id="26" dur="1000"/>
                                        <p:tgtEl>
                                          <p:spTgt spid="38"/>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Effect transition="in" filter="fade">
                                      <p:cBhvr>
                                        <p:cTn id="31" dur="500"/>
                                        <p:tgtEl>
                                          <p:spTgt spid="45"/>
                                        </p:tgtEl>
                                      </p:cBhvr>
                                    </p:animEffect>
                                  </p:childTnLst>
                                </p:cTn>
                              </p:par>
                              <p:par>
                                <p:cTn id="32" presetID="22" presetClass="entr" presetSubtype="2" fill="hold" nodeType="withEffect">
                                  <p:stCondLst>
                                    <p:cond delay="3500"/>
                                  </p:stCondLst>
                                  <p:childTnLst>
                                    <p:set>
                                      <p:cBhvr>
                                        <p:cTn id="33" dur="1" fill="hold">
                                          <p:stCondLst>
                                            <p:cond delay="0"/>
                                          </p:stCondLst>
                                        </p:cTn>
                                        <p:tgtEl>
                                          <p:spTgt spid="39"/>
                                        </p:tgtEl>
                                        <p:attrNameLst>
                                          <p:attrName>style.visibility</p:attrName>
                                        </p:attrNameLst>
                                      </p:cBhvr>
                                      <p:to>
                                        <p:strVal val="visible"/>
                                      </p:to>
                                    </p:set>
                                    <p:animEffect transition="in" filter="wipe(right)">
                                      <p:cBhvr>
                                        <p:cTn id="34" dur="500"/>
                                        <p:tgtEl>
                                          <p:spTgt spid="39"/>
                                        </p:tgtEl>
                                      </p:cBhvr>
                                    </p:animEffect>
                                  </p:childTnLst>
                                </p:cTn>
                              </p:par>
                              <p:par>
                                <p:cTn id="35" presetID="22" presetClass="entr" presetSubtype="2" fill="hold" grpId="0" nodeType="withEffect">
                                  <p:stCondLst>
                                    <p:cond delay="4000"/>
                                  </p:stCondLst>
                                  <p:childTnLst>
                                    <p:set>
                                      <p:cBhvr>
                                        <p:cTn id="36" dur="1" fill="hold">
                                          <p:stCondLst>
                                            <p:cond delay="0"/>
                                          </p:stCondLst>
                                        </p:cTn>
                                        <p:tgtEl>
                                          <p:spTgt spid="42"/>
                                        </p:tgtEl>
                                        <p:attrNameLst>
                                          <p:attrName>style.visibility</p:attrName>
                                        </p:attrNameLst>
                                      </p:cBhvr>
                                      <p:to>
                                        <p:strVal val="visible"/>
                                      </p:to>
                                    </p:set>
                                    <p:animEffect transition="in" filter="wipe(right)">
                                      <p:cBhvr>
                                        <p:cTn id="37" dur="1000"/>
                                        <p:tgtEl>
                                          <p:spTgt spid="42"/>
                                        </p:tgtEl>
                                      </p:cBhvr>
                                    </p:animEffect>
                                  </p:childTnLst>
                                </p:cTn>
                              </p:par>
                              <p:par>
                                <p:cTn id="38" presetID="22" presetClass="entr" presetSubtype="1" fill="hold" nodeType="withEffect">
                                  <p:stCondLst>
                                    <p:cond delay="500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1000"/>
                                        <p:tgtEl>
                                          <p:spTgt spid="47"/>
                                        </p:tgtEl>
                                      </p:cBhvr>
                                    </p:animEffect>
                                  </p:childTnLst>
                                </p:cTn>
                              </p:par>
                              <p:par>
                                <p:cTn id="41" presetID="53" presetClass="entr" presetSubtype="16" fill="hold" grpId="0" nodeType="withEffect">
                                  <p:stCondLst>
                                    <p:cond delay="60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par>
                                <p:cTn id="46" presetID="22" presetClass="entr" presetSubtype="8" fill="hold" nodeType="withEffect">
                                  <p:stCondLst>
                                    <p:cond delay="650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par>
                                <p:cTn id="49" presetID="22" presetClass="entr" presetSubtype="8" fill="hold" grpId="0" nodeType="withEffect">
                                  <p:stCondLst>
                                    <p:cond delay="700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1000"/>
                                        <p:tgtEl>
                                          <p:spTgt spid="44"/>
                                        </p:tgtEl>
                                      </p:cBhvr>
                                    </p:animEffect>
                                  </p:childTnLst>
                                </p:cTn>
                              </p:par>
                              <p:par>
                                <p:cTn id="52" presetID="22" presetClass="entr" presetSubtype="1" fill="hold" nodeType="withEffect">
                                  <p:stCondLst>
                                    <p:cond delay="8000"/>
                                  </p:stCondLst>
                                  <p:childTnLst>
                                    <p:set>
                                      <p:cBhvr>
                                        <p:cTn id="53" dur="1" fill="hold">
                                          <p:stCondLst>
                                            <p:cond delay="0"/>
                                          </p:stCondLst>
                                        </p:cTn>
                                        <p:tgtEl>
                                          <p:spTgt spid="48"/>
                                        </p:tgtEl>
                                        <p:attrNameLst>
                                          <p:attrName>style.visibility</p:attrName>
                                        </p:attrNameLst>
                                      </p:cBhvr>
                                      <p:to>
                                        <p:strVal val="visible"/>
                                      </p:to>
                                    </p:set>
                                    <p:animEffect transition="in" filter="wipe(up)">
                                      <p:cBhvr>
                                        <p:cTn id="54"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33" grpId="0"/>
      <p:bldP spid="36" grpId="0"/>
      <p:bldP spid="42" grpId="0"/>
      <p:bldP spid="44" grpId="0"/>
      <p:bldP spid="45" grpId="0" bldLvl="0" animBg="1"/>
      <p:bldP spid="46"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tretch>
            <a:fillRect/>
          </a:stretch>
        </a:blipFill>
        <a:ln w="50800">
          <a:solidFill>
            <a:schemeClr val="bg1"/>
          </a:solidFill>
        </a:ln>
      </a:spPr>
      <a:bodyPr anchor="ctr"/>
      <a:lstStyle>
        <a:defPPr marL="0" marR="0" indent="0" algn="ctr" defTabSz="914400" rtl="0" eaLnBrk="1" fontAlgn="base" latinLnBrk="0" hangingPunct="1">
          <a:lnSpc>
            <a:spcPct val="100000"/>
          </a:lnSpc>
          <a:spcBef>
            <a:spcPct val="0"/>
          </a:spcBef>
          <a:spcAft>
            <a:spcPct val="0"/>
          </a:spcAft>
          <a:buClrTx/>
          <a:buSzTx/>
          <a:buFontTx/>
          <a:buNone/>
          <a:defRPr kumimoji="0" sz="1800" b="0" i="0" u="none" strike="noStrike" kern="1200" cap="none" spc="0" normalizeH="0" baseline="0" noProof="0">
            <a:ln>
              <a:noFill/>
            </a:ln>
            <a:solidFill>
              <a:srgbClr val="FFFFFF"/>
            </a:solidFill>
            <a:effectLst/>
            <a:uLnTx/>
            <a:uFillTx/>
            <a:latin typeface="+mn-lt"/>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1374</Words>
  <Application>Microsoft Office PowerPoint</Application>
  <PresentationFormat>宽屏</PresentationFormat>
  <Paragraphs>193</Paragraphs>
  <Slides>19</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Diavlo Bold</vt:lpstr>
      <vt:lpstr>Diavlo Medium</vt:lpstr>
      <vt:lpstr>FontAwesome</vt:lpstr>
      <vt:lpstr>宋体</vt:lpstr>
      <vt:lpstr>Arial</vt:lpstr>
      <vt:lpstr>Calibri</vt:lpstr>
      <vt:lpstr>Calibri Light</vt:lpstr>
      <vt:lpstr>Roboto</vt:lpstr>
      <vt:lpstr>Office Theme</vt:lpstr>
      <vt:lpstr>校园互借平台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微信公众号平台</vt:lpstr>
      <vt:lpstr>大家的感悟总结</vt:lpstr>
      <vt:lpstr>一些遗憾一些不足</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unine</dc:title>
  <dc:creator>EndlessLethe</dc:creator>
  <cp:lastModifiedBy>EndlessLethe</cp:lastModifiedBy>
  <cp:revision>400</cp:revision>
  <dcterms:created xsi:type="dcterms:W3CDTF">2014-12-03T01:56:00Z</dcterms:created>
  <dcterms:modified xsi:type="dcterms:W3CDTF">2017-11-17T04:30:20Z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