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aven Pro Bold" charset="1" panose="00000800000000000000"/>
      <p:regular r:id="rId11"/>
    </p:embeddedFont>
    <p:embeddedFont>
      <p:font typeface="Maven Pro" charset="1" panose="000005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3669352"/>
            <a:ext cx="13112360" cy="215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b="true" sz="9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AIRFLOW RATE PREDICTION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45017" y="7152139"/>
            <a:ext cx="11632453" cy="143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Automated Airflow Rate </a:t>
            </a: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Prediction from IR Imaging:</a:t>
            </a:r>
          </a:p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 Hybrid Segmentation &amp; Machine Learning Pipeline</a:t>
            </a:r>
          </a:p>
          <a:p>
            <a:pPr algn="ctr">
              <a:lnSpc>
                <a:spcPts val="3736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02433" y="274171"/>
            <a:ext cx="6629328" cy="4869329"/>
          </a:xfrm>
          <a:custGeom>
            <a:avLst/>
            <a:gdLst/>
            <a:ahLst/>
            <a:cxnLst/>
            <a:rect r="r" b="b" t="t" l="l"/>
            <a:pathLst>
              <a:path h="4869329" w="6629328">
                <a:moveTo>
                  <a:pt x="0" y="0"/>
                </a:moveTo>
                <a:lnTo>
                  <a:pt x="6629327" y="0"/>
                </a:lnTo>
                <a:lnTo>
                  <a:pt x="6629327" y="4869329"/>
                </a:lnTo>
                <a:lnTo>
                  <a:pt x="0" y="4869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02433" y="5258523"/>
            <a:ext cx="6629328" cy="5028477"/>
          </a:xfrm>
          <a:custGeom>
            <a:avLst/>
            <a:gdLst/>
            <a:ahLst/>
            <a:cxnLst/>
            <a:rect r="r" b="b" t="t" l="l"/>
            <a:pathLst>
              <a:path h="5028477" w="6629328">
                <a:moveTo>
                  <a:pt x="0" y="0"/>
                </a:moveTo>
                <a:lnTo>
                  <a:pt x="6629327" y="0"/>
                </a:lnTo>
                <a:lnTo>
                  <a:pt x="6629327" y="5028477"/>
                </a:lnTo>
                <a:lnTo>
                  <a:pt x="0" y="5028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50690" y="266700"/>
            <a:ext cx="8297704" cy="876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1"/>
              </a:lnSpc>
            </a:pPr>
            <a:r>
              <a:rPr lang="en-US" b="true" sz="75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249285"/>
            <a:ext cx="9502255" cy="2086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After applying temporal smoothing on the raw IR videos, we use Theil-Sen slope on IR videos to generate Activity Maps.</a:t>
            </a:r>
          </a:p>
          <a:p>
            <a:pPr algn="l">
              <a:lnSpc>
                <a:spcPts val="41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584818"/>
            <a:ext cx="656956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</a:t>
            </a:r>
            <a:r>
              <a:rPr lang="en-US" b="true" sz="3999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1: Temporal Analysis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4220611"/>
            <a:ext cx="829954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</a:t>
            </a:r>
            <a:r>
              <a:rPr lang="en-US" sz="3999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2: ROI &amp; Prompt Generation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6215406"/>
            <a:ext cx="656956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</a:t>
            </a:r>
            <a:r>
              <a:rPr lang="en-US" sz="3999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3: SAM Segmentation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8209306"/>
            <a:ext cx="656956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</a:t>
            </a:r>
            <a:r>
              <a:rPr lang="en-US" sz="3999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4: Final Output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4871487"/>
            <a:ext cx="849038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Otsu</a:t>
            </a:r>
            <a:r>
              <a:rPr lang="en-US" sz="3000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 Thresholding to define ROI, identify peaks for prompts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8723656"/>
            <a:ext cx="8746283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Accurate spatial</a:t>
            </a:r>
            <a:r>
              <a:rPr lang="en-US" sz="3000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 segmentation to yield Hotspot Mask.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6953611"/>
            <a:ext cx="8746283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Use</a:t>
            </a:r>
            <a:r>
              <a:rPr lang="en-US" sz="3000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 Segment Anything Model (SAM) with generated prompts.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855310"/>
            <a:ext cx="12647568" cy="741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4"/>
              </a:lnSpc>
            </a:pPr>
            <a:r>
              <a:rPr lang="en-US" b="true" sz="348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</a:t>
            </a:r>
            <a:r>
              <a:rPr lang="en-US" b="true" sz="348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ethodology:</a:t>
            </a:r>
          </a:p>
          <a:p>
            <a:pPr algn="just">
              <a:lnSpc>
                <a:spcPts val="4884"/>
              </a:lnSpc>
            </a:pPr>
            <a:r>
              <a:rPr lang="en-US" sz="3488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• Inputs: Auto-generated Masks, IR Videos</a:t>
            </a:r>
          </a:p>
          <a:p>
            <a:pPr algn="just">
              <a:lnSpc>
                <a:spcPts val="4884"/>
              </a:lnSpc>
            </a:pPr>
            <a:r>
              <a:rPr lang="en-US" sz="3488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•Features:hotspot_area_log,hotspot_avg_temp_change_rate_initial_norm, material</a:t>
            </a:r>
          </a:p>
          <a:p>
            <a:pPr algn="just">
              <a:lnSpc>
                <a:spcPts val="4884"/>
              </a:lnSpc>
            </a:pPr>
            <a:r>
              <a:rPr lang="en-US" sz="3488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• Evaluation: Nested CV (N=33), Hold-Out Set (N=6)</a:t>
            </a:r>
          </a:p>
          <a:p>
            <a:pPr algn="just">
              <a:lnSpc>
                <a:spcPts val="4884"/>
              </a:lnSpc>
            </a:pPr>
          </a:p>
          <a:p>
            <a:pPr algn="just">
              <a:lnSpc>
                <a:spcPts val="4884"/>
              </a:lnSpc>
            </a:pPr>
            <a:r>
              <a:rPr lang="en-US" b="true" sz="348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 Performance:</a:t>
            </a:r>
          </a:p>
          <a:p>
            <a:pPr algn="just">
              <a:lnSpc>
                <a:spcPts val="4884"/>
              </a:lnSpc>
            </a:pPr>
            <a:r>
              <a:rPr lang="en-US" sz="3488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• Nested CV Mean R²: 0.62 (Realistic estimate)</a:t>
            </a:r>
          </a:p>
          <a:p>
            <a:pPr algn="just">
              <a:lnSpc>
                <a:spcPts val="4884"/>
              </a:lnSpc>
            </a:pPr>
            <a:r>
              <a:rPr lang="en-US" sz="3488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• Hold-Out Set R²: 0.96 (Small test dataset result)</a:t>
            </a:r>
          </a:p>
          <a:p>
            <a:pPr algn="just">
              <a:lnSpc>
                <a:spcPts val="4884"/>
              </a:lnSpc>
            </a:pPr>
          </a:p>
          <a:p>
            <a:pPr algn="just">
              <a:lnSpc>
                <a:spcPts val="4884"/>
              </a:lnSpc>
            </a:pPr>
            <a:r>
              <a:rPr lang="en-US" b="true" sz="348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Insights:</a:t>
            </a:r>
          </a:p>
          <a:p>
            <a:pPr algn="just">
              <a:lnSpc>
                <a:spcPts val="4884"/>
              </a:lnSpc>
            </a:pPr>
            <a:r>
              <a:rPr lang="en-US" sz="3488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• Variance is limited; more data will improve the  performance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12242" y="295275"/>
            <a:ext cx="9095826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547210"/>
            <a:ext cx="1141926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sz="3999" b="true">
                <a:solidFill>
                  <a:srgbClr val="252D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achine Learning Pipeline &amp; Performance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45169" y="2344169"/>
            <a:ext cx="7942831" cy="7942831"/>
          </a:xfrm>
          <a:custGeom>
            <a:avLst/>
            <a:gdLst/>
            <a:ahLst/>
            <a:cxnLst/>
            <a:rect r="r" b="b" t="t" l="l"/>
            <a:pathLst>
              <a:path h="7942831" w="7942831">
                <a:moveTo>
                  <a:pt x="0" y="0"/>
                </a:moveTo>
                <a:lnTo>
                  <a:pt x="7942831" y="0"/>
                </a:lnTo>
                <a:lnTo>
                  <a:pt x="7942831" y="7942831"/>
                </a:lnTo>
                <a:lnTo>
                  <a:pt x="0" y="79428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3158675"/>
            <a:ext cx="10345169" cy="6099625"/>
          </a:xfrm>
          <a:custGeom>
            <a:avLst/>
            <a:gdLst/>
            <a:ahLst/>
            <a:cxnLst/>
            <a:rect r="r" b="b" t="t" l="l"/>
            <a:pathLst>
              <a:path h="6099625" w="10345169">
                <a:moveTo>
                  <a:pt x="0" y="0"/>
                </a:moveTo>
                <a:lnTo>
                  <a:pt x="10345169" y="0"/>
                </a:lnTo>
                <a:lnTo>
                  <a:pt x="10345169" y="6099625"/>
                </a:lnTo>
                <a:lnTo>
                  <a:pt x="0" y="60996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881" r="0" b="-88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86762" y="519634"/>
            <a:ext cx="11823748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ML PIPELINE RESULTS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DAGsytrisaE</dc:identifier>
  <dcterms:modified xsi:type="dcterms:W3CDTF">2011-08-01T06:04:30Z</dcterms:modified>
  <cp:revision>1</cp:revision>
  <dc:title>Abstract</dc:title>
</cp:coreProperties>
</file>