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438912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E7F3F4"/>
          </a:solidFill>
        </a:fill>
      </a:tcStyle>
    </a:wholeTbl>
    <a:band2H>
      <a:tcTxStyle b="def" i="def"/>
      <a:tcStyle>
        <a:tcBdr/>
        <a:fill>
          <a:solidFill>
            <a:srgbClr val="F3F9FA"/>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3">
              <a:lumOff val="44000"/>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CCCD9"/>
          </a:solidFill>
        </a:fill>
      </a:tcStyle>
    </a:wholeTbl>
    <a:band2H>
      <a:tcTxStyle b="def" i="def"/>
      <a:tcStyle>
        <a:tcBdr/>
        <a:fill>
          <a:solidFill>
            <a:srgbClr val="E7E7ED"/>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3">
              <a:lumOff val="44000"/>
            </a:schemeClr>
          </a:solidFill>
        </a:fill>
      </a:tcStyle>
    </a:band2H>
    <a:firstCol>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lumOff val="44000"/>
            </a:schemeClr>
          </a:solidFill>
        </a:fill>
      </a:tcStyle>
    </a:lastRow>
    <a:firstRow>
      <a:tcTxStyle b="on" i="off">
        <a:fontRef idx="minor">
          <a:schemeClr val="accent3">
            <a:lumOff val="44000"/>
          </a:schemeClr>
        </a:fontRef>
        <a:schemeClr val="accent3">
          <a:lumOff val="44000"/>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Col>
    <a:la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38100" cap="flat">
              <a:solidFill>
                <a:schemeClr val="accent3">
                  <a:lumOff val="44000"/>
                </a:schemeClr>
              </a:solidFill>
              <a:prstDash val="solid"/>
              <a:round/>
            </a:ln>
          </a:top>
          <a:bottom>
            <a:ln w="127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lastRow>
    <a:firstRow>
      <a:tcTxStyle b="on" i="off">
        <a:fontRef idx="minor">
          <a:schemeClr val="accent3">
            <a:lumOff val="44000"/>
          </a:schemeClr>
        </a:fontRef>
        <a:schemeClr val="accent3">
          <a:lumOff val="44000"/>
        </a:schemeClr>
      </a:tcTxStyle>
      <a:tcStyle>
        <a:tcBdr>
          <a:left>
            <a:ln w="12700" cap="flat">
              <a:solidFill>
                <a:schemeClr val="accent3">
                  <a:lumOff val="44000"/>
                </a:schemeClr>
              </a:solidFill>
              <a:prstDash val="solid"/>
              <a:round/>
            </a:ln>
          </a:left>
          <a:right>
            <a:ln w="12700" cap="flat">
              <a:solidFill>
                <a:schemeClr val="accent3">
                  <a:lumOff val="44000"/>
                </a:schemeClr>
              </a:solidFill>
              <a:prstDash val="solid"/>
              <a:round/>
            </a:ln>
          </a:right>
          <a:top>
            <a:ln w="12700" cap="flat">
              <a:solidFill>
                <a:schemeClr val="accent3">
                  <a:lumOff val="44000"/>
                </a:schemeClr>
              </a:solidFill>
              <a:prstDash val="solid"/>
              <a:round/>
            </a:ln>
          </a:top>
          <a:bottom>
            <a:ln w="38100" cap="flat">
              <a:solidFill>
                <a:schemeClr val="accent3">
                  <a:lumOff val="44000"/>
                </a:schemeClr>
              </a:solidFill>
              <a:prstDash val="solid"/>
              <a:round/>
            </a:ln>
          </a:bottom>
          <a:insideH>
            <a:ln w="12700" cap="flat">
              <a:solidFill>
                <a:schemeClr val="accent3">
                  <a:lumOff val="44000"/>
                </a:schemeClr>
              </a:solidFill>
              <a:prstDash val="solid"/>
              <a:round/>
            </a:ln>
          </a:insideH>
          <a:insideV>
            <a:ln w="12700" cap="flat">
              <a:solidFill>
                <a:schemeClr val="accent3">
                  <a:lumOff val="44000"/>
                </a:schemeClr>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3">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2" name="Shape 112"/>
          <p:cNvSpPr/>
          <p:nvPr>
            <p:ph type="sldImg"/>
          </p:nvPr>
        </p:nvSpPr>
        <p:spPr>
          <a:xfrm>
            <a:off x="1143000" y="685800"/>
            <a:ext cx="4572000" cy="3429000"/>
          </a:xfrm>
          <a:prstGeom prst="rect">
            <a:avLst/>
          </a:prstGeom>
        </p:spPr>
        <p:txBody>
          <a:bodyPr/>
          <a:lstStyle/>
          <a:p>
            <a:pPr/>
          </a:p>
        </p:txBody>
      </p:sp>
      <p:sp>
        <p:nvSpPr>
          <p:cNvPr id="113" name="Shape 11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1828800" latinLnBrk="0">
      <a:defRPr sz="2400">
        <a:latin typeface="+mn-lt"/>
        <a:ea typeface="+mn-ea"/>
        <a:cs typeface="+mn-cs"/>
        <a:sym typeface="Arial"/>
      </a:defRPr>
    </a:lvl1pPr>
    <a:lvl2pPr indent="228600" defTabSz="1828800" latinLnBrk="0">
      <a:defRPr sz="2400">
        <a:latin typeface="+mn-lt"/>
        <a:ea typeface="+mn-ea"/>
        <a:cs typeface="+mn-cs"/>
        <a:sym typeface="Arial"/>
      </a:defRPr>
    </a:lvl2pPr>
    <a:lvl3pPr indent="457200" defTabSz="1828800" latinLnBrk="0">
      <a:defRPr sz="2400">
        <a:latin typeface="+mn-lt"/>
        <a:ea typeface="+mn-ea"/>
        <a:cs typeface="+mn-cs"/>
        <a:sym typeface="Arial"/>
      </a:defRPr>
    </a:lvl3pPr>
    <a:lvl4pPr indent="685800" defTabSz="1828800" latinLnBrk="0">
      <a:defRPr sz="2400">
        <a:latin typeface="+mn-lt"/>
        <a:ea typeface="+mn-ea"/>
        <a:cs typeface="+mn-cs"/>
        <a:sym typeface="Arial"/>
      </a:defRPr>
    </a:lvl4pPr>
    <a:lvl5pPr indent="914400" defTabSz="1828800" latinLnBrk="0">
      <a:defRPr sz="2400">
        <a:latin typeface="+mn-lt"/>
        <a:ea typeface="+mn-ea"/>
        <a:cs typeface="+mn-cs"/>
        <a:sym typeface="Arial"/>
      </a:defRPr>
    </a:lvl5pPr>
    <a:lvl6pPr indent="1143000" defTabSz="1828800" latinLnBrk="0">
      <a:defRPr sz="2400">
        <a:latin typeface="+mn-lt"/>
        <a:ea typeface="+mn-ea"/>
        <a:cs typeface="+mn-cs"/>
        <a:sym typeface="Arial"/>
      </a:defRPr>
    </a:lvl6pPr>
    <a:lvl7pPr indent="1371600" defTabSz="1828800" latinLnBrk="0">
      <a:defRPr sz="2400">
        <a:latin typeface="+mn-lt"/>
        <a:ea typeface="+mn-ea"/>
        <a:cs typeface="+mn-cs"/>
        <a:sym typeface="Arial"/>
      </a:defRPr>
    </a:lvl7pPr>
    <a:lvl8pPr indent="1600200" defTabSz="1828800" latinLnBrk="0">
      <a:defRPr sz="2400">
        <a:latin typeface="+mn-lt"/>
        <a:ea typeface="+mn-ea"/>
        <a:cs typeface="+mn-cs"/>
        <a:sym typeface="Arial"/>
      </a:defRPr>
    </a:lvl8pPr>
    <a:lvl9pPr indent="1828800" defTabSz="1828800" latinLnBrk="0">
      <a:defRPr sz="24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3292476" y="10226674"/>
            <a:ext cx="37306248" cy="7054848"/>
          </a:xfrm>
          <a:prstGeom prst="rect">
            <a:avLst/>
          </a:prstGeom>
        </p:spPr>
        <p:txBody>
          <a:bodyPr/>
          <a:lstStyle/>
          <a:p>
            <a:pPr/>
            <a:r>
              <a:t>Title Text</a:t>
            </a:r>
          </a:p>
        </p:txBody>
      </p:sp>
      <p:sp>
        <p:nvSpPr>
          <p:cNvPr id="12" name="Body Level One…"/>
          <p:cNvSpPr txBox="1"/>
          <p:nvPr>
            <p:ph type="body" sz="quarter" idx="1"/>
          </p:nvPr>
        </p:nvSpPr>
        <p:spPr>
          <a:xfrm>
            <a:off x="6584950" y="18653126"/>
            <a:ext cx="30721300" cy="8413749"/>
          </a:xfrm>
          <a:prstGeom prst="rect">
            <a:avLst/>
          </a:prstGeom>
        </p:spPr>
        <p:txBody>
          <a:bodyPr/>
          <a:lstStyle>
            <a:lvl1pPr marL="0" indent="0" algn="ctr">
              <a:buClrTx/>
              <a:buSzTx/>
              <a:buFontTx/>
              <a:buNone/>
            </a:lvl1pPr>
            <a:lvl2pPr marL="0" indent="914400" algn="ctr">
              <a:buClrTx/>
              <a:buSzTx/>
              <a:buFontTx/>
              <a:buNone/>
            </a:lvl2pPr>
            <a:lvl3pPr marL="0" indent="1828800" algn="ctr">
              <a:buClrTx/>
              <a:buSzTx/>
              <a:buFontTx/>
              <a:buNone/>
            </a:lvl3pPr>
            <a:lvl4pPr marL="0" indent="2743200" algn="ctr">
              <a:buClrTx/>
              <a:buSzTx/>
              <a:buFontTx/>
              <a:buNone/>
            </a:lvl4pPr>
            <a:lvl5pPr marL="0" indent="3657600" algn="ct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x">
    <p:spTree>
      <p:nvGrpSpPr>
        <p:cNvPr id="1" name=""/>
        <p:cNvGrpSpPr/>
        <p:nvPr/>
      </p:nvGrpSpPr>
      <p:grpSpPr>
        <a:xfrm>
          <a:off x="0" y="0"/>
          <a:ext cx="0" cy="0"/>
          <a:chOff x="0" y="0"/>
          <a:chExt cx="0" cy="0"/>
        </a:xfrm>
      </p:grpSpPr>
      <p:sp>
        <p:nvSpPr>
          <p:cNvPr id="95" name="Title Text"/>
          <p:cNvSpPr txBox="1"/>
          <p:nvPr>
            <p:ph type="title"/>
          </p:nvPr>
        </p:nvSpPr>
        <p:spPr>
          <a:prstGeom prst="rect">
            <a:avLst/>
          </a:prstGeom>
        </p:spPr>
        <p:txBody>
          <a:bodyPr/>
          <a:lstStyle/>
          <a:p>
            <a:pPr/>
            <a:r>
              <a:t>Title Text</a:t>
            </a:r>
          </a:p>
        </p:txBody>
      </p:sp>
      <p:sp>
        <p:nvSpPr>
          <p:cNvPr id="96" name="Body Level One…"/>
          <p:cNvSpPr txBox="1"/>
          <p:nvPr>
            <p:ph type="body" idx="1"/>
          </p:nvPr>
        </p:nvSpPr>
        <p:spPr>
          <a:xfrm rot="5400000">
            <a:off x="11082336" y="-1208085"/>
            <a:ext cx="21726523" cy="3950335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9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TitleAndTx">
    <p:spTree>
      <p:nvGrpSpPr>
        <p:cNvPr id="1" name=""/>
        <p:cNvGrpSpPr/>
        <p:nvPr/>
      </p:nvGrpSpPr>
      <p:grpSpPr>
        <a:xfrm>
          <a:off x="0" y="0"/>
          <a:ext cx="0" cy="0"/>
          <a:chOff x="0" y="0"/>
          <a:chExt cx="0" cy="0"/>
        </a:xfrm>
      </p:grpSpPr>
      <p:sp>
        <p:nvSpPr>
          <p:cNvPr id="104" name="Title Text"/>
          <p:cNvSpPr txBox="1"/>
          <p:nvPr>
            <p:ph type="title"/>
          </p:nvPr>
        </p:nvSpPr>
        <p:spPr>
          <a:xfrm rot="5400000">
            <a:off x="22715539" y="10425111"/>
            <a:ext cx="28089222" cy="9874249"/>
          </a:xfrm>
          <a:prstGeom prst="rect">
            <a:avLst/>
          </a:prstGeom>
        </p:spPr>
        <p:txBody>
          <a:bodyPr/>
          <a:lstStyle/>
          <a:p>
            <a:pPr/>
            <a:r>
              <a:t>Title Text</a:t>
            </a:r>
          </a:p>
        </p:txBody>
      </p:sp>
      <p:sp>
        <p:nvSpPr>
          <p:cNvPr id="105" name="Body Level One…"/>
          <p:cNvSpPr txBox="1"/>
          <p:nvPr>
            <p:ph type="body" idx="1"/>
          </p:nvPr>
        </p:nvSpPr>
        <p:spPr>
          <a:xfrm rot="5400000">
            <a:off x="2811463" y="700085"/>
            <a:ext cx="28089222" cy="293243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0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Head">
    <p:spTree>
      <p:nvGrpSpPr>
        <p:cNvPr id="1" name=""/>
        <p:cNvGrpSpPr/>
        <p:nvPr/>
      </p:nvGrpSpPr>
      <p:grpSpPr>
        <a:xfrm>
          <a:off x="0" y="0"/>
          <a:ext cx="0" cy="0"/>
          <a:chOff x="0" y="0"/>
          <a:chExt cx="0" cy="0"/>
        </a:xfrm>
      </p:grpSpPr>
      <p:sp>
        <p:nvSpPr>
          <p:cNvPr id="29" name="Title Text"/>
          <p:cNvSpPr txBox="1"/>
          <p:nvPr>
            <p:ph type="title"/>
          </p:nvPr>
        </p:nvSpPr>
        <p:spPr>
          <a:xfrm>
            <a:off x="3467100" y="21151850"/>
            <a:ext cx="37306247" cy="6540500"/>
          </a:xfrm>
          <a:prstGeom prst="rect">
            <a:avLst/>
          </a:prstGeom>
        </p:spPr>
        <p:txBody>
          <a:bodyPr anchor="t"/>
          <a:lstStyle>
            <a:lvl1pPr algn="l">
              <a:defRPr b="1" cap="small" sz="8000"/>
            </a:lvl1pPr>
          </a:lstStyle>
          <a:p>
            <a:pPr/>
            <a:r>
              <a:t>Title Text</a:t>
            </a:r>
          </a:p>
        </p:txBody>
      </p:sp>
      <p:sp>
        <p:nvSpPr>
          <p:cNvPr id="30" name="Body Level One…"/>
          <p:cNvSpPr txBox="1"/>
          <p:nvPr>
            <p:ph type="body" sz="quarter" idx="1"/>
          </p:nvPr>
        </p:nvSpPr>
        <p:spPr>
          <a:xfrm>
            <a:off x="3467100" y="13950950"/>
            <a:ext cx="37306247" cy="7200900"/>
          </a:xfrm>
          <a:prstGeom prst="rect">
            <a:avLst/>
          </a:prstGeom>
        </p:spPr>
        <p:txBody>
          <a:bodyPr anchor="b"/>
          <a:lstStyle>
            <a:lvl1pPr marL="0" indent="0">
              <a:spcBef>
                <a:spcPts val="1900"/>
              </a:spcBef>
              <a:buClrTx/>
              <a:buSzTx/>
              <a:buFontTx/>
              <a:buNone/>
              <a:defRPr sz="4000"/>
            </a:lvl1pPr>
            <a:lvl2pPr marL="0" indent="914400">
              <a:spcBef>
                <a:spcPts val="1900"/>
              </a:spcBef>
              <a:buClrTx/>
              <a:buSzTx/>
              <a:buFontTx/>
              <a:buNone/>
              <a:defRPr sz="4000"/>
            </a:lvl2pPr>
            <a:lvl3pPr marL="0" indent="1828800">
              <a:spcBef>
                <a:spcPts val="1900"/>
              </a:spcBef>
              <a:buClrTx/>
              <a:buSzTx/>
              <a:buFontTx/>
              <a:buNone/>
              <a:defRPr sz="4000"/>
            </a:lvl3pPr>
            <a:lvl4pPr marL="0" indent="2743200">
              <a:spcBef>
                <a:spcPts val="1900"/>
              </a:spcBef>
              <a:buClrTx/>
              <a:buSzTx/>
              <a:buFontTx/>
              <a:buNone/>
              <a:defRPr sz="4000"/>
            </a:lvl4pPr>
            <a:lvl5pPr marL="0" indent="3657600">
              <a:spcBef>
                <a:spcPts val="1900"/>
              </a:spcBef>
              <a:buClrTx/>
              <a:buSzTx/>
              <a:buFontTx/>
              <a:buNone/>
              <a:defRPr sz="4000"/>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Obj">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2193925" y="7680325"/>
            <a:ext cx="19599274" cy="21726522"/>
          </a:xfrm>
          <a:prstGeom prst="rect">
            <a:avLst/>
          </a:prstGeom>
        </p:spPr>
        <p:txBody>
          <a:bodyPr/>
          <a:lstStyle>
            <a:lvl1pPr marL="1058862" indent="-681037">
              <a:spcBef>
                <a:spcPts val="1900"/>
              </a:spcBef>
              <a:defRPr sz="5600"/>
            </a:lvl1pPr>
            <a:lvl2pPr marL="2384954" indent="-648229">
              <a:spcBef>
                <a:spcPts val="1900"/>
              </a:spcBef>
              <a:defRPr sz="5600"/>
            </a:lvl2pPr>
            <a:lvl3pPr marL="3697604" indent="-595629">
              <a:spcBef>
                <a:spcPts val="1900"/>
              </a:spcBef>
              <a:defRPr sz="5600"/>
            </a:lvl3pPr>
            <a:lvl4pPr marL="5199944" indent="-735894">
              <a:spcBef>
                <a:spcPts val="1900"/>
              </a:spcBef>
              <a:defRPr sz="5600"/>
            </a:lvl4pPr>
            <a:lvl5pPr marL="6612114" indent="-738363">
              <a:spcBef>
                <a:spcPts val="1900"/>
              </a:spcBef>
              <a:defRPr sz="5600"/>
            </a:lvl5pPr>
          </a:lstStyle>
          <a:p>
            <a:pPr/>
            <a:r>
              <a:t>Body Level One</a:t>
            </a:r>
          </a:p>
          <a:p>
            <a:pPr lvl="1"/>
            <a:r>
              <a:t>Body Level Two</a:t>
            </a:r>
          </a:p>
          <a:p>
            <a:pPr lvl="2"/>
            <a:r>
              <a:t>Body Level Three</a:t>
            </a:r>
          </a:p>
          <a:p>
            <a:pPr lvl="3"/>
            <a:r>
              <a:t>Body Level Four</a:t>
            </a:r>
          </a:p>
          <a:p>
            <a:pPr lvl="4"/>
            <a:r>
              <a:t>Body Level Five</a:t>
            </a:r>
          </a:p>
        </p:txBody>
      </p:sp>
      <p:sp>
        <p:nvSpPr>
          <p:cNvPr id="40" name="Shape 31"/>
          <p:cNvSpPr txBox="1"/>
          <p:nvPr>
            <p:ph type="body" sz="half" idx="21"/>
          </p:nvPr>
        </p:nvSpPr>
        <p:spPr>
          <a:xfrm>
            <a:off x="22098000" y="7680325"/>
            <a:ext cx="19599277" cy="21726522"/>
          </a:xfrm>
          <a:prstGeom prst="rect">
            <a:avLst/>
          </a:prstGeom>
        </p:spPr>
        <p:txBody>
          <a:bodyPr/>
          <a:lstStyle/>
          <a:p>
            <a:pPr marL="1058862" indent="-681037">
              <a:spcBef>
                <a:spcPts val="1900"/>
              </a:spcBef>
              <a:defRPr sz="5600"/>
            </a:pP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TxTwoObj">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lvl1pPr>
              <a:defRPr sz="13600"/>
            </a:lvl1pPr>
          </a:lstStyle>
          <a:p>
            <a:pPr/>
            <a:r>
              <a:t>Title Text</a:t>
            </a:r>
          </a:p>
        </p:txBody>
      </p:sp>
      <p:sp>
        <p:nvSpPr>
          <p:cNvPr id="49" name="Body Level One…"/>
          <p:cNvSpPr txBox="1"/>
          <p:nvPr>
            <p:ph type="body" sz="quarter" idx="1"/>
          </p:nvPr>
        </p:nvSpPr>
        <p:spPr>
          <a:xfrm>
            <a:off x="2193924" y="7369174"/>
            <a:ext cx="19392901" cy="3070225"/>
          </a:xfrm>
          <a:prstGeom prst="rect">
            <a:avLst/>
          </a:prstGeom>
        </p:spPr>
        <p:txBody>
          <a:bodyPr anchor="b"/>
          <a:lstStyle>
            <a:lvl1pPr marL="0" indent="0">
              <a:spcBef>
                <a:spcPts val="1900"/>
              </a:spcBef>
              <a:buClrTx/>
              <a:buSzTx/>
              <a:buFontTx/>
              <a:buNone/>
              <a:defRPr b="1" sz="4800"/>
            </a:lvl1pPr>
            <a:lvl2pPr marL="0" indent="914400">
              <a:spcBef>
                <a:spcPts val="1900"/>
              </a:spcBef>
              <a:buClrTx/>
              <a:buSzTx/>
              <a:buFontTx/>
              <a:buNone/>
              <a:defRPr b="1" sz="4800"/>
            </a:lvl2pPr>
            <a:lvl3pPr marL="0" indent="1828800">
              <a:spcBef>
                <a:spcPts val="1900"/>
              </a:spcBef>
              <a:buClrTx/>
              <a:buSzTx/>
              <a:buFontTx/>
              <a:buNone/>
              <a:defRPr b="1" sz="4800"/>
            </a:lvl3pPr>
            <a:lvl4pPr marL="0" indent="2743200">
              <a:spcBef>
                <a:spcPts val="1900"/>
              </a:spcBef>
              <a:buClrTx/>
              <a:buSzTx/>
              <a:buFontTx/>
              <a:buNone/>
              <a:defRPr b="1" sz="4800"/>
            </a:lvl4pPr>
            <a:lvl5pPr marL="0" indent="3657600">
              <a:spcBef>
                <a:spcPts val="1900"/>
              </a:spcBef>
              <a:buClrTx/>
              <a:buSzTx/>
              <a:buFontTx/>
              <a:buNone/>
              <a:defRPr b="1" sz="4800"/>
            </a:lvl5pPr>
          </a:lstStyle>
          <a:p>
            <a:pPr/>
            <a:r>
              <a:t>Body Level One</a:t>
            </a:r>
          </a:p>
          <a:p>
            <a:pPr lvl="1"/>
            <a:r>
              <a:t>Body Level Two</a:t>
            </a:r>
          </a:p>
          <a:p>
            <a:pPr lvl="2"/>
            <a:r>
              <a:t>Body Level Three</a:t>
            </a:r>
          </a:p>
          <a:p>
            <a:pPr lvl="3"/>
            <a:r>
              <a:t>Body Level Four</a:t>
            </a:r>
          </a:p>
          <a:p>
            <a:pPr lvl="4"/>
            <a:r>
              <a:t>Body Level Five</a:t>
            </a:r>
          </a:p>
        </p:txBody>
      </p:sp>
      <p:sp>
        <p:nvSpPr>
          <p:cNvPr id="50" name="Shape 38"/>
          <p:cNvSpPr txBox="1"/>
          <p:nvPr>
            <p:ph type="body" sz="half" idx="21"/>
          </p:nvPr>
        </p:nvSpPr>
        <p:spPr>
          <a:xfrm>
            <a:off x="2193924" y="10439400"/>
            <a:ext cx="19392901" cy="18967451"/>
          </a:xfrm>
          <a:prstGeom prst="rect">
            <a:avLst/>
          </a:prstGeom>
        </p:spPr>
        <p:txBody>
          <a:bodyPr/>
          <a:lstStyle/>
          <a:p>
            <a:pPr marL="1058862" indent="-681037">
              <a:spcBef>
                <a:spcPts val="1900"/>
              </a:spcBef>
              <a:defRPr sz="4800"/>
            </a:pPr>
          </a:p>
        </p:txBody>
      </p:sp>
      <p:sp>
        <p:nvSpPr>
          <p:cNvPr id="51" name="Shape 39"/>
          <p:cNvSpPr txBox="1"/>
          <p:nvPr>
            <p:ph type="body" sz="quarter" idx="22"/>
          </p:nvPr>
        </p:nvSpPr>
        <p:spPr>
          <a:xfrm>
            <a:off x="22294851" y="7369174"/>
            <a:ext cx="19402428" cy="3070225"/>
          </a:xfrm>
          <a:prstGeom prst="rect">
            <a:avLst/>
          </a:prstGeom>
        </p:spPr>
        <p:txBody>
          <a:bodyPr anchor="b"/>
          <a:lstStyle/>
          <a:p>
            <a:pPr marL="0" indent="0">
              <a:spcBef>
                <a:spcPts val="1900"/>
              </a:spcBef>
              <a:buClrTx/>
              <a:buSzTx/>
              <a:buFontTx/>
              <a:buNone/>
              <a:defRPr b="1" sz="4800"/>
            </a:pPr>
          </a:p>
        </p:txBody>
      </p:sp>
      <p:sp>
        <p:nvSpPr>
          <p:cNvPr id="52" name="Shape 40"/>
          <p:cNvSpPr txBox="1"/>
          <p:nvPr>
            <p:ph type="body" sz="half" idx="23"/>
          </p:nvPr>
        </p:nvSpPr>
        <p:spPr>
          <a:xfrm>
            <a:off x="22294851" y="10439400"/>
            <a:ext cx="19402428" cy="18967451"/>
          </a:xfrm>
          <a:prstGeom prst="rect">
            <a:avLst/>
          </a:prstGeom>
        </p:spPr>
        <p:txBody>
          <a:bodyPr/>
          <a:lstStyle/>
          <a:p>
            <a:pPr marL="1058862" indent="-681037">
              <a:spcBef>
                <a:spcPts val="1900"/>
              </a:spcBef>
              <a:defRPr sz="4800"/>
            </a:pP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Only">
    <p:spTree>
      <p:nvGrpSpPr>
        <p:cNvPr id="1" name=""/>
        <p:cNvGrpSpPr/>
        <p:nvPr/>
      </p:nvGrpSpPr>
      <p:grpSpPr>
        <a:xfrm>
          <a:off x="0" y="0"/>
          <a:ext cx="0" cy="0"/>
          <a:chOff x="0" y="0"/>
          <a:chExt cx="0" cy="0"/>
        </a:xfrm>
      </p:grpSpPr>
      <p:sp>
        <p:nvSpPr>
          <p:cNvPr id="60" name="Title Text"/>
          <p:cNvSpPr txBox="1"/>
          <p:nvPr>
            <p:ph type="title"/>
          </p:nvPr>
        </p:nvSpPr>
        <p:spPr>
          <a:prstGeom prst="rect">
            <a:avLst/>
          </a:prstGeom>
        </p:spPr>
        <p:txBody>
          <a:bodyPr/>
          <a:lstStyle/>
          <a:p>
            <a:pPr/>
            <a:r>
              <a:t>Title Text</a:t>
            </a:r>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Tx">
    <p:spTree>
      <p:nvGrpSpPr>
        <p:cNvPr id="1" name=""/>
        <p:cNvGrpSpPr/>
        <p:nvPr/>
      </p:nvGrpSpPr>
      <p:grpSpPr>
        <a:xfrm>
          <a:off x="0" y="0"/>
          <a:ext cx="0" cy="0"/>
          <a:chOff x="0" y="0"/>
          <a:chExt cx="0" cy="0"/>
        </a:xfrm>
      </p:grpSpPr>
      <p:sp>
        <p:nvSpPr>
          <p:cNvPr id="75" name="Title Text"/>
          <p:cNvSpPr txBox="1"/>
          <p:nvPr>
            <p:ph type="title"/>
          </p:nvPr>
        </p:nvSpPr>
        <p:spPr>
          <a:xfrm>
            <a:off x="2193924" y="1311275"/>
            <a:ext cx="14439901" cy="5578474"/>
          </a:xfrm>
          <a:prstGeom prst="rect">
            <a:avLst/>
          </a:prstGeom>
        </p:spPr>
        <p:txBody>
          <a:bodyPr anchor="b"/>
          <a:lstStyle>
            <a:lvl1pPr algn="l">
              <a:defRPr b="1" sz="4000"/>
            </a:lvl1pPr>
          </a:lstStyle>
          <a:p>
            <a:pPr/>
            <a:r>
              <a:t>Title Text</a:t>
            </a:r>
          </a:p>
        </p:txBody>
      </p:sp>
      <p:sp>
        <p:nvSpPr>
          <p:cNvPr id="76" name="Body Level One…"/>
          <p:cNvSpPr txBox="1"/>
          <p:nvPr>
            <p:ph type="body" idx="1"/>
          </p:nvPr>
        </p:nvSpPr>
        <p:spPr>
          <a:xfrm>
            <a:off x="17160876" y="1311275"/>
            <a:ext cx="24536399" cy="28095575"/>
          </a:xfrm>
          <a:prstGeom prst="rect">
            <a:avLst/>
          </a:prstGeom>
        </p:spPr>
        <p:txBody>
          <a:bodyPr/>
          <a:lstStyle>
            <a:lvl1pPr marL="1058862" indent="-681037">
              <a:spcBef>
                <a:spcPts val="1900"/>
              </a:spcBef>
              <a:defRPr sz="6400"/>
            </a:lvl1pPr>
            <a:lvl2pPr marL="2371725" indent="-635000">
              <a:spcBef>
                <a:spcPts val="1900"/>
              </a:spcBef>
              <a:defRPr sz="6400"/>
            </a:lvl2pPr>
            <a:lvl3pPr marL="3669241" indent="-567266">
              <a:spcBef>
                <a:spcPts val="1900"/>
              </a:spcBef>
              <a:defRPr sz="6400"/>
            </a:lvl3pPr>
            <a:lvl4pPr marL="5220970" indent="-756920">
              <a:spcBef>
                <a:spcPts val="1900"/>
              </a:spcBef>
              <a:defRPr sz="6400"/>
            </a:lvl4pPr>
            <a:lvl5pPr marL="6633209" indent="-759459">
              <a:spcBef>
                <a:spcPts val="1900"/>
              </a:spcBef>
              <a:defRPr sz="6400"/>
            </a:lvl5pPr>
          </a:lstStyle>
          <a:p>
            <a:pPr/>
            <a:r>
              <a:t>Body Level One</a:t>
            </a:r>
          </a:p>
          <a:p>
            <a:pPr lvl="1"/>
            <a:r>
              <a:t>Body Level Two</a:t>
            </a:r>
          </a:p>
          <a:p>
            <a:pPr lvl="2"/>
            <a:r>
              <a:t>Body Level Three</a:t>
            </a:r>
          </a:p>
          <a:p>
            <a:pPr lvl="3"/>
            <a:r>
              <a:t>Body Level Four</a:t>
            </a:r>
          </a:p>
          <a:p>
            <a:pPr lvl="4"/>
            <a:r>
              <a:t>Body Level Five</a:t>
            </a:r>
          </a:p>
        </p:txBody>
      </p:sp>
      <p:sp>
        <p:nvSpPr>
          <p:cNvPr id="77" name="Shape 56"/>
          <p:cNvSpPr txBox="1"/>
          <p:nvPr>
            <p:ph type="body" sz="half" idx="21"/>
          </p:nvPr>
        </p:nvSpPr>
        <p:spPr>
          <a:xfrm>
            <a:off x="2193924" y="6889750"/>
            <a:ext cx="14439901" cy="22517100"/>
          </a:xfrm>
          <a:prstGeom prst="rect">
            <a:avLst/>
          </a:prstGeom>
        </p:spPr>
        <p:txBody>
          <a:bodyPr/>
          <a:lstStyle/>
          <a:p>
            <a:pPr marL="0" indent="0">
              <a:spcBef>
                <a:spcPts val="1900"/>
              </a:spcBef>
              <a:buClrTx/>
              <a:buSzTx/>
              <a:buFontTx/>
              <a:buNone/>
              <a:defRPr sz="2800"/>
            </a:pP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x">
    <p:spTree>
      <p:nvGrpSpPr>
        <p:cNvPr id="1" name=""/>
        <p:cNvGrpSpPr/>
        <p:nvPr/>
      </p:nvGrpSpPr>
      <p:grpSpPr>
        <a:xfrm>
          <a:off x="0" y="0"/>
          <a:ext cx="0" cy="0"/>
          <a:chOff x="0" y="0"/>
          <a:chExt cx="0" cy="0"/>
        </a:xfrm>
      </p:grpSpPr>
      <p:sp>
        <p:nvSpPr>
          <p:cNvPr id="85" name="Title Text"/>
          <p:cNvSpPr txBox="1"/>
          <p:nvPr>
            <p:ph type="title"/>
          </p:nvPr>
        </p:nvSpPr>
        <p:spPr>
          <a:xfrm>
            <a:off x="8604250" y="23044151"/>
            <a:ext cx="26333451" cy="2717799"/>
          </a:xfrm>
          <a:prstGeom prst="rect">
            <a:avLst/>
          </a:prstGeom>
        </p:spPr>
        <p:txBody>
          <a:bodyPr anchor="b"/>
          <a:lstStyle>
            <a:lvl1pPr algn="l">
              <a:defRPr b="1" sz="4000"/>
            </a:lvl1pPr>
          </a:lstStyle>
          <a:p>
            <a:pPr/>
            <a:r>
              <a:t>Title Text</a:t>
            </a:r>
          </a:p>
        </p:txBody>
      </p:sp>
      <p:sp>
        <p:nvSpPr>
          <p:cNvPr id="86" name="Shape 62"/>
          <p:cNvSpPr/>
          <p:nvPr>
            <p:ph type="pic" sz="half" idx="21"/>
          </p:nvPr>
        </p:nvSpPr>
        <p:spPr>
          <a:xfrm>
            <a:off x="8604250" y="2940050"/>
            <a:ext cx="26333451" cy="19751675"/>
          </a:xfrm>
          <a:prstGeom prst="rect">
            <a:avLst/>
          </a:prstGeom>
        </p:spPr>
        <p:txBody>
          <a:bodyPr lIns="91439" tIns="45719" rIns="91439" bIns="45719">
            <a:noAutofit/>
          </a:bodyPr>
          <a:lstStyle/>
          <a:p>
            <a:pPr/>
          </a:p>
        </p:txBody>
      </p:sp>
      <p:sp>
        <p:nvSpPr>
          <p:cNvPr id="87" name="Body Level One…"/>
          <p:cNvSpPr txBox="1"/>
          <p:nvPr>
            <p:ph type="body" sz="quarter" idx="1"/>
          </p:nvPr>
        </p:nvSpPr>
        <p:spPr>
          <a:xfrm>
            <a:off x="8604250" y="25761950"/>
            <a:ext cx="26333451" cy="3863977"/>
          </a:xfrm>
          <a:prstGeom prst="rect">
            <a:avLst/>
          </a:prstGeom>
        </p:spPr>
        <p:txBody>
          <a:bodyPr/>
          <a:lstStyle>
            <a:lvl1pPr marL="0" indent="0">
              <a:spcBef>
                <a:spcPts val="1900"/>
              </a:spcBef>
              <a:buClrTx/>
              <a:buSzTx/>
              <a:buFontTx/>
              <a:buNone/>
              <a:defRPr sz="2800"/>
            </a:lvl1pPr>
            <a:lvl2pPr marL="0" indent="914400">
              <a:spcBef>
                <a:spcPts val="1900"/>
              </a:spcBef>
              <a:buClrTx/>
              <a:buSzTx/>
              <a:buFontTx/>
              <a:buNone/>
              <a:defRPr sz="2800"/>
            </a:lvl2pPr>
            <a:lvl3pPr marL="0" indent="1828800">
              <a:spcBef>
                <a:spcPts val="1900"/>
              </a:spcBef>
              <a:buClrTx/>
              <a:buSzTx/>
              <a:buFontTx/>
              <a:buNone/>
              <a:defRPr sz="2800"/>
            </a:lvl3pPr>
            <a:lvl4pPr marL="0" indent="2743200">
              <a:spcBef>
                <a:spcPts val="1900"/>
              </a:spcBef>
              <a:buClrTx/>
              <a:buSzTx/>
              <a:buFontTx/>
              <a:buNone/>
              <a:defRPr sz="2800"/>
            </a:lvl4pPr>
            <a:lvl5pPr marL="0" indent="3657600">
              <a:spcBef>
                <a:spcPts val="1900"/>
              </a:spcBef>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3">
            <a:lumOff val="44000"/>
          </a:schemeClr>
        </a:solidFill>
      </p:bgPr>
    </p:bg>
    <p:spTree>
      <p:nvGrpSpPr>
        <p:cNvPr id="1" name=""/>
        <p:cNvGrpSpPr/>
        <p:nvPr/>
      </p:nvGrpSpPr>
      <p:grpSpPr>
        <a:xfrm>
          <a:off x="0" y="0"/>
          <a:ext cx="0" cy="0"/>
          <a:chOff x="0" y="0"/>
          <a:chExt cx="0" cy="0"/>
        </a:xfrm>
      </p:grpSpPr>
      <p:sp>
        <p:nvSpPr>
          <p:cNvPr id="2" name="Title Text"/>
          <p:cNvSpPr txBox="1"/>
          <p:nvPr>
            <p:ph type="title"/>
          </p:nvPr>
        </p:nvSpPr>
        <p:spPr>
          <a:xfrm>
            <a:off x="2193925" y="1317625"/>
            <a:ext cx="39503350" cy="5486399"/>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chor="ctr">
            <a:normAutofit fontScale="100000" lnSpcReduction="0"/>
          </a:bodyPr>
          <a:lstStyle/>
          <a:p>
            <a:pPr/>
            <a:r>
              <a:t>Title Text</a:t>
            </a:r>
          </a:p>
        </p:txBody>
      </p:sp>
      <p:sp>
        <p:nvSpPr>
          <p:cNvPr id="3" name="Body Level One…"/>
          <p:cNvSpPr txBox="1"/>
          <p:nvPr>
            <p:ph type="body" idx="1"/>
          </p:nvPr>
        </p:nvSpPr>
        <p:spPr>
          <a:xfrm>
            <a:off x="2193925" y="7680325"/>
            <a:ext cx="39503350" cy="21726522"/>
          </a:xfrm>
          <a:prstGeom prst="rect">
            <a:avLst/>
          </a:prstGeom>
          <a:ln w="12700">
            <a:miter lim="400000"/>
          </a:ln>
          <a:extLst>
            <a:ext uri="{C572A759-6A51-4108-AA02-DFA0A04FC94B}">
              <ma14:wrappingTextBoxFlag xmlns:ma14="http://schemas.microsoft.com/office/mac/drawingml/2011/main" val="1"/>
            </a:ext>
          </a:extLst>
        </p:spPr>
        <p:txBody>
          <a:bodyPr lIns="182849" tIns="182849" rIns="182849" bIns="18284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40104015" y="29978350"/>
            <a:ext cx="1593261" cy="1587269"/>
          </a:xfrm>
          <a:prstGeom prst="rect">
            <a:avLst/>
          </a:prstGeom>
          <a:ln w="12700">
            <a:miter lim="400000"/>
          </a:ln>
        </p:spPr>
        <p:txBody>
          <a:bodyPr wrap="none" lIns="182849" tIns="182849" rIns="182849" bIns="182849">
            <a:spAutoFit/>
          </a:bodyPr>
          <a:lstStyle>
            <a:lvl1pPr algn="r">
              <a:defRPr sz="86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5pPr>
      <a:lvl6pPr marL="0" marR="0" indent="9144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6pPr>
      <a:lvl7pPr marL="0" marR="0" indent="18288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7pPr>
      <a:lvl8pPr marL="0" marR="0" indent="27432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27200" u="none">
          <a:solidFill>
            <a:srgbClr val="000000"/>
          </a:solidFill>
          <a:uFillTx/>
          <a:latin typeface="+mn-lt"/>
          <a:ea typeface="+mn-ea"/>
          <a:cs typeface="+mn-cs"/>
          <a:sym typeface="Arial"/>
        </a:defRPr>
      </a:lvl9pPr>
    </p:titleStyle>
    <p:bodyStyle>
      <a:lvl1pPr marL="2117725" marR="0" indent="-1362075"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1pPr>
      <a:lvl2pPr marL="4752679" marR="0" indent="-127922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2pPr>
      <a:lvl3pPr marL="7342316" marR="0" indent="-113836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3pPr>
      <a:lvl4pPr marL="10438887" marR="0" indent="-1510787"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4pPr>
      <a:lvl5pPr marL="13263357" marR="0" indent="-1515856"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5pPr>
      <a:lvl6pPr marL="14177759" marR="0" indent="-1515858"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6pPr>
      <a:lvl7pPr marL="150921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7pPr>
      <a:lvl8pPr marL="160065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8pPr>
      <a:lvl9pPr marL="16920959" marR="0" indent="-1515859" algn="l" defTabSz="914400" rtl="0" latinLnBrk="0">
        <a:lnSpc>
          <a:spcPct val="100000"/>
        </a:lnSpc>
        <a:spcBef>
          <a:spcPts val="3900"/>
        </a:spcBef>
        <a:spcAft>
          <a:spcPts val="0"/>
        </a:spcAft>
        <a:buClr>
          <a:srgbClr val="000000"/>
        </a:buClr>
        <a:buSzPct val="100000"/>
        <a:buFont typeface="Arial"/>
        <a:buChar char="•"/>
        <a:tabLst/>
        <a:defRPr b="0" baseline="0" cap="none" i="0" spc="0" strike="noStrike" sz="198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1pPr>
      <a:lvl2pPr marL="0" marR="0" indent="914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2pPr>
      <a:lvl3pPr marL="0" marR="0" indent="1828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3pPr>
      <a:lvl4pPr marL="0" marR="0" indent="2743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4pPr>
      <a:lvl5pPr marL="0" marR="0" indent="36576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5pPr>
      <a:lvl6pPr marL="0" marR="0" indent="45720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6pPr>
      <a:lvl7pPr marL="0" marR="0" indent="54864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7pPr>
      <a:lvl8pPr marL="0" marR="0" indent="64008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8pPr>
      <a:lvl9pPr marL="0" marR="0" indent="7315200" algn="r" defTabSz="914400" rtl="0" latinLnBrk="0">
        <a:lnSpc>
          <a:spcPct val="100000"/>
        </a:lnSpc>
        <a:spcBef>
          <a:spcPts val="0"/>
        </a:spcBef>
        <a:spcAft>
          <a:spcPts val="0"/>
        </a:spcAft>
        <a:buClrTx/>
        <a:buSzTx/>
        <a:buFontTx/>
        <a:buNone/>
        <a:tabLst/>
        <a:defRPr b="0" baseline="0" cap="none" i="0" spc="0" strike="noStrike" sz="86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1.jpeg"/><Relationship Id="rId5" Type="http://schemas.openxmlformats.org/officeDocument/2006/relationships/image" Target="../media/image2.jpeg"/><Relationship Id="rId6"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 name="Group 48"/>
          <p:cNvGrpSpPr/>
          <p:nvPr/>
        </p:nvGrpSpPr>
        <p:grpSpPr>
          <a:xfrm>
            <a:off x="80183" y="245683"/>
            <a:ext cx="47208273" cy="32427033"/>
            <a:chOff x="0" y="0"/>
            <a:chExt cx="47208271" cy="32427031"/>
          </a:xfrm>
        </p:grpSpPr>
        <p:grpSp>
          <p:nvGrpSpPr>
            <p:cNvPr id="157" name="Group 49"/>
            <p:cNvGrpSpPr/>
            <p:nvPr/>
          </p:nvGrpSpPr>
          <p:grpSpPr>
            <a:xfrm>
              <a:off x="0" y="-1"/>
              <a:ext cx="47208273" cy="32427033"/>
              <a:chOff x="0" y="0"/>
              <a:chExt cx="47208272" cy="32427031"/>
            </a:xfrm>
          </p:grpSpPr>
          <p:grpSp>
            <p:nvGrpSpPr>
              <p:cNvPr id="119" name="Text Box 2"/>
              <p:cNvGrpSpPr/>
              <p:nvPr/>
            </p:nvGrpSpPr>
            <p:grpSpPr>
              <a:xfrm>
                <a:off x="2660446" y="8990705"/>
                <a:ext cx="19096804" cy="14617212"/>
                <a:chOff x="0" y="0"/>
                <a:chExt cx="19096803" cy="14617211"/>
              </a:xfrm>
            </p:grpSpPr>
            <p:sp>
              <p:nvSpPr>
                <p:cNvPr id="115" name="Rectangle"/>
                <p:cNvSpPr/>
                <p:nvPr/>
              </p:nvSpPr>
              <p:spPr>
                <a:xfrm>
                  <a:off x="-1" y="0"/>
                  <a:ext cx="19096805" cy="14617213"/>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1600">
                      <a:latin typeface="Calibri"/>
                      <a:ea typeface="Calibri"/>
                      <a:cs typeface="Calibri"/>
                      <a:sym typeface="Calibri"/>
                    </a:defRPr>
                  </a:pPr>
                </a:p>
              </p:txBody>
            </p:sp>
            <p:sp>
              <p:nvSpPr>
                <p:cNvPr id="116" name="It is incredibly advantageous to be able to make accurate predictions regarding the values of specific stocks. Doing so accurately is near impossible, though, due to the sheer number of external factors that simply cannot be accounted for realistically. "/>
                <p:cNvSpPr txBox="1"/>
                <p:nvPr/>
              </p:nvSpPr>
              <p:spPr>
                <a:xfrm>
                  <a:off x="47428" y="4474"/>
                  <a:ext cx="7961218" cy="143181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1000"/>
                    </a:spcBef>
                    <a:defRPr sz="1600">
                      <a:latin typeface="Calibri"/>
                      <a:ea typeface="Calibri"/>
                      <a:cs typeface="Calibri"/>
                      <a:sym typeface="Calibri"/>
                    </a:defRPr>
                  </a:pPr>
                  <a:r>
                    <a:t>It is incredibly advantageous to be able to make accurate predictions regarding the values of specific stocks. Doing so accurately is near impossible, though, due to the sheer number of external factors that simply cannot be accounted for realistically. The aggregate of all these variables can instead be considered. This resultant randomness can be modeled to some extent using a Wiener process. </a:t>
                  </a:r>
                </a:p>
                <a:p>
                  <a:pPr algn="just">
                    <a:spcBef>
                      <a:spcPts val="1000"/>
                    </a:spcBef>
                    <a:defRPr sz="1600">
                      <a:latin typeface="Calibri"/>
                      <a:ea typeface="Calibri"/>
                      <a:cs typeface="Calibri"/>
                      <a:sym typeface="Calibri"/>
                    </a:defRPr>
                  </a:pPr>
                  <a:r>
                    <a:t>The Wiener process is a stochastic process, meaning that it varies randomly with time. More specifically, it is comprised of the linear combination of infinite random variables that each follow the standard normal distribution; that is, random normal variables of mean 0 and variance 1. This creates a process that becomes increasingly unpredictable as time goes on, as randomness compounds, which is exactly what is needed for predicting stock price.</a:t>
                  </a:r>
                </a:p>
                <a:p>
                  <a:pPr algn="just">
                    <a:spcBef>
                      <a:spcPts val="1000"/>
                    </a:spcBef>
                    <a:defRPr sz="1600">
                      <a:latin typeface="Calibri"/>
                      <a:ea typeface="Calibri"/>
                      <a:cs typeface="Calibri"/>
                      <a:sym typeface="Calibri"/>
                    </a:defRPr>
                  </a:pPr>
                  <a:r>
                    <a:t>Let </a:t>
                  </a:r>
                  <a14:m>
                    <m:oMath>
                      <m:r>
                        <a:rPr xmlns:a="http://schemas.openxmlformats.org/drawingml/2006/main" sz="1950" i="1">
                          <a:solidFill>
                            <a:srgbClr val="000000"/>
                          </a:solidFill>
                          <a:latin typeface="Cambria Math" panose="02040503050406030204" pitchFamily="18" charset="0"/>
                        </a:rPr>
                        <m:t>ε</m:t>
                      </m:r>
                    </m:oMath>
                  </a14:m>
                  <a:r>
                    <a:t> be a continuous random variable that follows a standard normal distribution; that is, </a:t>
                  </a:r>
                  <a14:m>
                    <m:oMath>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0,1</m:t>
                      </m:r>
                      <m:r>
                        <a:rPr xmlns:a="http://schemas.openxmlformats.org/drawingml/2006/main" sz="1750" i="1">
                          <a:solidFill>
                            <a:srgbClr val="000000"/>
                          </a:solidFill>
                          <a:latin typeface="Cambria Math" panose="02040503050406030204" pitchFamily="18" charset="0"/>
                        </a:rPr>
                        <m:t>)</m:t>
                      </m:r>
                    </m:oMath>
                  </a14:m>
                  <a:r>
                    <a:t>. The change in the Wiener process can then be found as </a:t>
                  </a:r>
                  <a14:m>
                    <m:oMath>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ε</m:t>
                      </m:r>
                      <m:rad>
                        <m:radPr>
                          <m:ctrlPr>
                            <a:rPr xmlns:a="http://schemas.openxmlformats.org/drawingml/2006/main" sz="1700" i="1">
                              <a:solidFill>
                                <a:srgbClr val="000000"/>
                              </a:solidFill>
                              <a:latin typeface="Cambria Math" panose="02040503050406030204" pitchFamily="18" charset="0"/>
                            </a:rPr>
                          </m:ctrlPr>
                          <m:degHide m:val="on"/>
                        </m:radPr>
                        <m:deg/>
                        <m:e>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e>
                      </m:rad>
                    </m:oMath>
                  </a14:m>
                  <a:r>
                    <a:t>, where </a:t>
                  </a:r>
                  <a14:m>
                    <m:oMath>
                      <m:r>
                        <a:rPr xmlns:a="http://schemas.openxmlformats.org/drawingml/2006/main" sz="1700" i="1">
                          <a:solidFill>
                            <a:srgbClr val="000000"/>
                          </a:solidFill>
                          <a:latin typeface="Cambria Math" panose="02040503050406030204" pitchFamily="18" charset="0"/>
                        </a:rPr>
                        <m:t>W</m:t>
                      </m:r>
                    </m:oMath>
                  </a14:m>
                  <a:r>
                    <a:t> is the Wiener process and </a:t>
                  </a:r>
                  <a14:m>
                    <m:oMath>
                      <m:r>
                        <a:rPr xmlns:a="http://schemas.openxmlformats.org/drawingml/2006/main" sz="1850" i="1">
                          <a:solidFill>
                            <a:srgbClr val="000000"/>
                          </a:solidFill>
                          <a:latin typeface="Cambria Math" panose="02040503050406030204" pitchFamily="18" charset="0"/>
                        </a:rPr>
                        <m:t>t</m:t>
                      </m:r>
                    </m:oMath>
                  </a14:m>
                  <a:r>
                    <a:t> is time and </a:t>
                  </a:r>
                  <a14:m>
                    <m:oMath>
                      <m:r>
                        <m:rPr>
                          <m:sty m:val="p"/>
                        </m:rPr>
                        <a:rPr xmlns:a="http://schemas.openxmlformats.org/drawingml/2006/main" sz="1950" i="1">
                          <a:solidFill>
                            <a:srgbClr val="000000"/>
                          </a:solidFill>
                          <a:latin typeface="Cambria Math" panose="02040503050406030204" pitchFamily="18" charset="0"/>
                        </a:rPr>
                        <m:t>Δ</m:t>
                      </m:r>
                    </m:oMath>
                  </a14:m>
                  <a:r>
                    <a:t>, when preceding a variable, denotes the change in the value of that variable. For any given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then, </a:t>
                  </a:r>
                  <a14:m>
                    <m:oMath>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oMath>
                  </a14:m>
                  <a:r>
                    <a:t> is simply a constant multiple of </a:t>
                  </a:r>
                  <a14:m>
                    <m:oMath>
                      <m:r>
                        <a:rPr xmlns:a="http://schemas.openxmlformats.org/drawingml/2006/main" sz="1950" i="1">
                          <a:solidFill>
                            <a:srgbClr val="000000"/>
                          </a:solidFill>
                          <a:latin typeface="Cambria Math" panose="02040503050406030204" pitchFamily="18" charset="0"/>
                        </a:rPr>
                        <m:t>ε</m:t>
                      </m:r>
                    </m:oMath>
                  </a14:m>
                  <a:r>
                    <a:t>, as </a:t>
                  </a:r>
                  <a14:m>
                    <m:oMath>
                      <m:rad>
                        <m:radPr>
                          <m:ctrlPr>
                            <a:rPr xmlns:a="http://schemas.openxmlformats.org/drawingml/2006/main" sz="1700" i="1">
                              <a:solidFill>
                                <a:srgbClr val="000000"/>
                              </a:solidFill>
                              <a:latin typeface="Cambria Math" panose="02040503050406030204" pitchFamily="18" charset="0"/>
                            </a:rPr>
                          </m:ctrlPr>
                          <m:degHide m:val="on"/>
                        </m:radPr>
                        <m:deg/>
                        <m:e>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e>
                      </m:rad>
                    </m:oMath>
                  </a14:m>
                  <a:r>
                    <a:t> is rendered a constant. As such, the mean (or expected value) of the change in the Wiener process </a:t>
                  </a:r>
                  <a14:m>
                    <m:oMath>
                      <m:r>
                        <m:rPr>
                          <m:sty m:val="p"/>
                          <m:scr m:val="double-struck"/>
                        </m:rPr>
                        <a:rPr xmlns:a="http://schemas.openxmlformats.org/drawingml/2006/main" sz="1800" i="1">
                          <a:solidFill>
                            <a:srgbClr val="000000"/>
                          </a:solidFill>
                          <a:latin typeface="Cambria Math" panose="02040503050406030204" pitchFamily="18" charset="0"/>
                        </a:rPr>
                        <m:t>E</m:t>
                      </m:r>
                      <m:r>
                        <a:rPr xmlns:a="http://schemas.openxmlformats.org/drawingml/2006/main" sz="1800" i="1">
                          <a:solidFill>
                            <a:srgbClr val="000000"/>
                          </a:solidFill>
                          <a:latin typeface="Cambria Math" panose="02040503050406030204" pitchFamily="18" charset="0"/>
                        </a:rPr>
                        <m:t>[</m:t>
                      </m:r>
                      <m:r>
                        <m:rPr>
                          <m:sty m:val="p"/>
                        </m:rPr>
                        <a:rPr xmlns:a="http://schemas.openxmlformats.org/drawingml/2006/main" sz="1800" i="1">
                          <a:solidFill>
                            <a:srgbClr val="000000"/>
                          </a:solidFill>
                          <a:latin typeface="Cambria Math" panose="02040503050406030204" pitchFamily="18" charset="0"/>
                        </a:rPr>
                        <m:t>Δ</m:t>
                      </m:r>
                      <m:r>
                        <a:rPr xmlns:a="http://schemas.openxmlformats.org/drawingml/2006/main" sz="1800" i="1">
                          <a:solidFill>
                            <a:srgbClr val="000000"/>
                          </a:solidFill>
                          <a:latin typeface="Cambria Math" panose="02040503050406030204" pitchFamily="18" charset="0"/>
                        </a:rPr>
                        <m:t>W</m:t>
                      </m:r>
                      <m:r>
                        <a:rPr xmlns:a="http://schemas.openxmlformats.org/drawingml/2006/main" sz="1800" i="1">
                          <a:solidFill>
                            <a:srgbClr val="000000"/>
                          </a:solidFill>
                          <a:latin typeface="Cambria Math" panose="02040503050406030204" pitchFamily="18" charset="0"/>
                        </a:rPr>
                        <m:t>]</m:t>
                      </m:r>
                    </m:oMath>
                  </a14:m>
                  <a:r>
                    <a:t> (where </a:t>
                  </a:r>
                  <a14:m>
                    <m:oMath>
                      <m:r>
                        <m:rPr>
                          <m:sty m:val="p"/>
                          <m:scr m:val="double-struck"/>
                        </m:rPr>
                        <a:rPr xmlns:a="http://schemas.openxmlformats.org/drawingml/2006/main" sz="2150" i="1">
                          <a:solidFill>
                            <a:srgbClr val="000000"/>
                          </a:solidFill>
                          <a:latin typeface="Cambria Math" panose="02040503050406030204" pitchFamily="18" charset="0"/>
                        </a:rPr>
                        <m:t>E</m:t>
                      </m:r>
                    </m:oMath>
                  </a14:m>
                  <a:r>
                    <a:t> is the expectation operator, returning the expected value of the argument) is simply </a:t>
                  </a:r>
                  <a14:m>
                    <m:oMath>
                      <m:rad>
                        <m:radPr>
                          <m:ctrlPr>
                            <a:rPr xmlns:a="http://schemas.openxmlformats.org/drawingml/2006/main" sz="1750" i="1">
                              <a:solidFill>
                                <a:srgbClr val="000000"/>
                              </a:solidFill>
                              <a:latin typeface="Cambria Math" panose="02040503050406030204" pitchFamily="18" charset="0"/>
                            </a:rPr>
                          </m:ctrlPr>
                          <m:degHide m:val="on"/>
                        </m:radPr>
                        <m:deg/>
                        <m:e>
                          <m:r>
                            <a:rPr xmlns:a="http://schemas.openxmlformats.org/drawingml/2006/main" sz="1750" i="1">
                              <a:solidFill>
                                <a:srgbClr val="000000"/>
                              </a:solidFill>
                              <a:latin typeface="Cambria Math" panose="02040503050406030204" pitchFamily="18" charset="0"/>
                            </a:rPr>
                            <m:t>t</m:t>
                          </m:r>
                        </m:e>
                      </m:rad>
                      <m:r>
                        <a:rPr xmlns:a="http://schemas.openxmlformats.org/drawingml/2006/main" sz="1750" i="1">
                          <a:solidFill>
                            <a:srgbClr val="000000"/>
                          </a:solidFill>
                          <a:latin typeface="Cambria Math" panose="02040503050406030204" pitchFamily="18" charset="0"/>
                        </a:rPr>
                        <m:t>×</m:t>
                      </m:r>
                      <m:r>
                        <m:rPr>
                          <m:sty m:val="p"/>
                          <m:scr m:val="double-struck"/>
                        </m:rPr>
                        <a:rPr xmlns:a="http://schemas.openxmlformats.org/drawingml/2006/main" sz="1750" i="1">
                          <a:solidFill>
                            <a:srgbClr val="000000"/>
                          </a:solidFill>
                          <a:latin typeface="Cambria Math" panose="02040503050406030204" pitchFamily="18" charset="0"/>
                        </a:rPr>
                        <m:t>E</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oMath>
                  </a14:m>
                  <a:r>
                    <a:t>. Recall, however, that </a:t>
                  </a:r>
                  <a14:m>
                    <m:oMath>
                      <m:r>
                        <a:rPr xmlns:a="http://schemas.openxmlformats.org/drawingml/2006/main" sz="1950" i="1">
                          <a:solidFill>
                            <a:srgbClr val="000000"/>
                          </a:solidFill>
                          <a:latin typeface="Cambria Math" panose="02040503050406030204" pitchFamily="18" charset="0"/>
                        </a:rPr>
                        <m:t>ε</m:t>
                      </m:r>
                    </m:oMath>
                  </a14:m>
                  <a:r>
                    <a:t> is a standard Normal variable, making </a:t>
                  </a:r>
                  <a14:m>
                    <m:oMath>
                      <m:r>
                        <m:rPr>
                          <m:sty m:val="p"/>
                          <m:scr m:val="double-struck"/>
                        </m:rPr>
                        <a:rPr xmlns:a="http://schemas.openxmlformats.org/drawingml/2006/main" sz="1900" i="1">
                          <a:solidFill>
                            <a:srgbClr val="000000"/>
                          </a:solidFill>
                          <a:latin typeface="Cambria Math" panose="02040503050406030204" pitchFamily="18" charset="0"/>
                        </a:rPr>
                        <m:t>E</m:t>
                      </m:r>
                      <m:r>
                        <a:rPr xmlns:a="http://schemas.openxmlformats.org/drawingml/2006/main" sz="1900" i="1">
                          <a:solidFill>
                            <a:srgbClr val="000000"/>
                          </a:solidFill>
                          <a:latin typeface="Cambria Math" panose="02040503050406030204" pitchFamily="18" charset="0"/>
                        </a:rPr>
                        <m:t>[</m:t>
                      </m:r>
                      <m:r>
                        <a:rPr xmlns:a="http://schemas.openxmlformats.org/drawingml/2006/main" sz="1900" i="1">
                          <a:solidFill>
                            <a:srgbClr val="000000"/>
                          </a:solidFill>
                          <a:latin typeface="Cambria Math" panose="02040503050406030204" pitchFamily="18" charset="0"/>
                        </a:rPr>
                        <m:t>ε</m:t>
                      </m:r>
                      <m:r>
                        <a:rPr xmlns:a="http://schemas.openxmlformats.org/drawingml/2006/main" sz="1900" i="1">
                          <a:solidFill>
                            <a:srgbClr val="000000"/>
                          </a:solidFill>
                          <a:latin typeface="Cambria Math" panose="02040503050406030204" pitchFamily="18" charset="0"/>
                        </a:rPr>
                        <m:t>]</m:t>
                      </m:r>
                    </m:oMath>
                  </a14:m>
                  <a:r>
                    <a:t> and by proxy </a:t>
                  </a:r>
                  <a14:m>
                    <m:oMath>
                      <m:r>
                        <m:rPr>
                          <m:sty m:val="p"/>
                          <m:scr m:val="double-struck"/>
                        </m:rPr>
                        <a:rPr xmlns:a="http://schemas.openxmlformats.org/drawingml/2006/main" sz="1750" i="1">
                          <a:solidFill>
                            <a:srgbClr val="000000"/>
                          </a:solidFill>
                          <a:latin typeface="Cambria Math" panose="02040503050406030204" pitchFamily="18" charset="0"/>
                        </a:rPr>
                        <m:t>E</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The variance of the change in the Wiener process </a:t>
                  </a:r>
                  <a14:m>
                    <m:oMath>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oMath>
                  </a14:m>
                  <a:r>
                    <a:t> (where </a:t>
                  </a:r>
                  <a14:m>
                    <m:oMath>
                      <m:r>
                        <m:rPr>
                          <m:sty m:val="p"/>
                        </m:rPr>
                        <a:rPr xmlns:a="http://schemas.openxmlformats.org/drawingml/2006/main" sz="1750" i="1">
                          <a:solidFill>
                            <a:srgbClr val="000000"/>
                          </a:solidFill>
                          <a:latin typeface="Cambria Math" panose="02040503050406030204" pitchFamily="18" charset="0"/>
                        </a:rPr>
                        <m:t>var</m:t>
                      </m:r>
                    </m:oMath>
                  </a14:m>
                  <a:r>
                    <a:t> returns the variance of the argument) can be found to be </a:t>
                  </a:r>
                  <a14:m>
                    <m:oMath>
                      <m:sSup>
                        <m:e>
                          <m:d>
                            <m:dPr>
                              <m:ctrlPr>
                                <a:rPr xmlns:a="http://schemas.openxmlformats.org/drawingml/2006/main" sz="1750" i="1">
                                  <a:solidFill>
                                    <a:srgbClr val="000000"/>
                                  </a:solidFill>
                                  <a:latin typeface="Cambria Math" panose="02040503050406030204" pitchFamily="18" charset="0"/>
                                </a:rPr>
                              </m:ctrlPr>
                            </m:dPr>
                            <m:e>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e>
                          </m:d>
                        </m:e>
                        <m:sup>
                          <m:r>
                            <a:rPr xmlns:a="http://schemas.openxmlformats.org/drawingml/2006/main" sz="1750" i="1">
                              <a:solidFill>
                                <a:srgbClr val="000000"/>
                              </a:solidFill>
                              <a:latin typeface="Cambria Math" panose="02040503050406030204" pitchFamily="18" charset="0"/>
                            </a:rPr>
                            <m:t>2</m:t>
                          </m:r>
                        </m:sup>
                      </m:sSup>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var</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ε</m:t>
                      </m:r>
                      <m:r>
                        <a:rPr xmlns:a="http://schemas.openxmlformats.org/drawingml/2006/main" sz="1750" i="1">
                          <a:solidFill>
                            <a:srgbClr val="000000"/>
                          </a:solidFill>
                          <a:latin typeface="Cambria Math" panose="02040503050406030204" pitchFamily="18" charset="0"/>
                        </a:rPr>
                        <m:t>]</m:t>
                      </m:r>
                    </m:oMath>
                  </a14:m>
                  <a:r>
                    <a:t>. </a:t>
                  </a:r>
                  <a14:m>
                    <m:oMath>
                      <m:r>
                        <a:rPr xmlns:a="http://schemas.openxmlformats.org/drawingml/2006/main" sz="1950" i="1">
                          <a:solidFill>
                            <a:srgbClr val="000000"/>
                          </a:solidFill>
                          <a:latin typeface="Cambria Math" panose="02040503050406030204" pitchFamily="18" charset="0"/>
                        </a:rPr>
                        <m:t>ε</m:t>
                      </m:r>
                    </m:oMath>
                  </a14:m>
                  <a:r>
                    <a:t> being a standard Normal variable means that </a:t>
                  </a:r>
                  <a14:m>
                    <m:oMath>
                      <m:r>
                        <m:rPr>
                          <m:sty m:val="p"/>
                        </m:rPr>
                        <a:rPr xmlns:a="http://schemas.openxmlformats.org/drawingml/2006/main" sz="1800" i="1">
                          <a:solidFill>
                            <a:srgbClr val="000000"/>
                          </a:solidFill>
                          <a:latin typeface="Cambria Math" panose="02040503050406030204" pitchFamily="18" charset="0"/>
                        </a:rPr>
                        <m:t>var</m:t>
                      </m:r>
                      <m:r>
                        <a:rPr xmlns:a="http://schemas.openxmlformats.org/drawingml/2006/main" sz="1800" i="1">
                          <a:solidFill>
                            <a:srgbClr val="000000"/>
                          </a:solidFill>
                          <a:latin typeface="Cambria Math" panose="02040503050406030204" pitchFamily="18" charset="0"/>
                        </a:rPr>
                        <m:t>[</m:t>
                      </m:r>
                      <m:r>
                        <a:rPr xmlns:a="http://schemas.openxmlformats.org/drawingml/2006/main" sz="1800" i="1">
                          <a:solidFill>
                            <a:srgbClr val="000000"/>
                          </a:solidFill>
                          <a:latin typeface="Cambria Math" panose="02040503050406030204" pitchFamily="18" charset="0"/>
                        </a:rPr>
                        <m:t>ε</m:t>
                      </m:r>
                      <m:r>
                        <a:rPr xmlns:a="http://schemas.openxmlformats.org/drawingml/2006/main" sz="1800" i="1">
                          <a:solidFill>
                            <a:srgbClr val="000000"/>
                          </a:solidFill>
                          <a:latin typeface="Cambria Math" panose="02040503050406030204" pitchFamily="18" charset="0"/>
                        </a:rPr>
                        <m:t>]</m:t>
                      </m:r>
                    </m:oMath>
                  </a14:m>
                  <a:r>
                    <a:t> is 1, making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 The change in the Wiener process can therefore be denoted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oMath>
                  </a14:m>
                  <a:r>
                    <a:t>.</a:t>
                  </a:r>
                </a:p>
                <a:p>
                  <a:pPr algn="just">
                    <a:spcBef>
                      <a:spcPts val="1000"/>
                    </a:spcBef>
                    <a:defRPr sz="1600">
                      <a:latin typeface="Calibri"/>
                      <a:ea typeface="Calibri"/>
                      <a:cs typeface="Calibri"/>
                      <a:sym typeface="Calibri"/>
                    </a:defRPr>
                  </a:pPr>
                  <a:r>
                    <a:t>The difference between the Wiener process at times </a:t>
                  </a:r>
                  <a14:m>
                    <m:oMath>
                      <m:r>
                        <a:rPr xmlns:a="http://schemas.openxmlformats.org/drawingml/2006/main" sz="1650" i="1">
                          <a:solidFill>
                            <a:srgbClr val="000000"/>
                          </a:solidFill>
                          <a:latin typeface="Cambria Math" panose="02040503050406030204" pitchFamily="18" charset="0"/>
                        </a:rPr>
                        <m:t>T</m:t>
                      </m:r>
                    </m:oMath>
                  </a14:m>
                  <a:r>
                    <a:t> and 0, or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oMath>
                  </a14:m>
                  <a:r>
                    <a:t>, can be found as </a:t>
                  </a:r>
                  <a14:m>
                    <m:oMath>
                      <m:limUpp>
                        <m:e>
                          <m:limLow>
                            <m:e>
                              <m:r>
                                <a:rPr xmlns:a="http://schemas.openxmlformats.org/drawingml/2006/main" sz="1750" i="1">
                                  <a:solidFill>
                                    <a:srgbClr val="000000"/>
                                  </a:solidFill>
                                  <a:latin typeface="Cambria Math" panose="02040503050406030204" pitchFamily="18" charset="0"/>
                                </a:rPr>
                                <m:t>∑</m:t>
                              </m:r>
                            </m:e>
                            <m:lim>
                              <m:r>
                                <a:rPr xmlns:a="http://schemas.openxmlformats.org/drawingml/2006/main" sz="1750" i="1">
                                  <a:solidFill>
                                    <a:srgbClr val="000000"/>
                                  </a:solidFill>
                                  <a:latin typeface="Cambria Math" panose="02040503050406030204" pitchFamily="18" charset="0"/>
                                </a:rPr>
                                <m:t>i</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1</m:t>
                              </m:r>
                            </m:lim>
                          </m:limLow>
                        </m:e>
                        <m:lim>
                          <m:r>
                            <a:rPr xmlns:a="http://schemas.openxmlformats.org/drawingml/2006/main" sz="1750" i="1">
                              <a:solidFill>
                                <a:srgbClr val="000000"/>
                              </a:solidFill>
                              <a:latin typeface="Cambria Math" panose="02040503050406030204" pitchFamily="18" charset="0"/>
                            </a:rPr>
                            <m:t>n</m:t>
                          </m:r>
                        </m:lim>
                      </m:limUpp>
                      <m:sSub>
                        <m:e>
                          <m:r>
                            <a:rPr xmlns:a="http://schemas.openxmlformats.org/drawingml/2006/main" sz="1750" i="1">
                              <a:solidFill>
                                <a:srgbClr val="000000"/>
                              </a:solidFill>
                              <a:latin typeface="Cambria Math" panose="02040503050406030204" pitchFamily="18" charset="0"/>
                            </a:rPr>
                            <m:t>ε</m:t>
                          </m:r>
                        </m:e>
                        <m:sub>
                          <m:r>
                            <a:rPr xmlns:a="http://schemas.openxmlformats.org/drawingml/2006/main" sz="1750" i="1">
                              <a:solidFill>
                                <a:srgbClr val="000000"/>
                              </a:solidFill>
                              <a:latin typeface="Cambria Math" panose="02040503050406030204" pitchFamily="18" charset="0"/>
                            </a:rPr>
                            <m:t>i</m:t>
                          </m:r>
                        </m:sub>
                      </m:sSub>
                      <m:rad>
                        <m:radPr>
                          <m:ctrlPr>
                            <a:rPr xmlns:a="http://schemas.openxmlformats.org/drawingml/2006/main" sz="1750" i="1">
                              <a:solidFill>
                                <a:srgbClr val="000000"/>
                              </a:solidFill>
                              <a:latin typeface="Cambria Math" panose="02040503050406030204" pitchFamily="18" charset="0"/>
                            </a:rPr>
                          </m:ctrlPr>
                          <m:degHide m:val="on"/>
                        </m:radPr>
                        <m:deg/>
                        <m:e>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e>
                      </m:rad>
                    </m:oMath>
                  </a14:m>
                  <a:r>
                    <a:t> where </a:t>
                  </a:r>
                  <a14:m>
                    <m:oMath>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 is the number of steps of size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oMath>
                  </a14:m>
                  <a:r>
                    <a:t> being taken to reach </a:t>
                  </a:r>
                  <a14:m>
                    <m:oMath>
                      <m:r>
                        <a:rPr xmlns:a="http://schemas.openxmlformats.org/drawingml/2006/main" sz="1650" i="1">
                          <a:solidFill>
                            <a:srgbClr val="000000"/>
                          </a:solidFill>
                          <a:latin typeface="Cambria Math" panose="02040503050406030204" pitchFamily="18" charset="0"/>
                        </a:rPr>
                        <m:t>T</m:t>
                      </m:r>
                    </m:oMath>
                  </a14:m>
                  <a:r>
                    <a:t> from 0. From this, it can be seen that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m:t>
                      </m:r>
                    </m:oMath>
                  </a14:m>
                  <a:r>
                    <a:t> is a linear combination of </a:t>
                  </a:r>
                  <a14:m>
                    <m:oMath>
                      <m:r>
                        <a:rPr xmlns:a="http://schemas.openxmlformats.org/drawingml/2006/main" sz="1850" i="1">
                          <a:solidFill>
                            <a:srgbClr val="000000"/>
                          </a:solidFill>
                          <a:latin typeface="Cambria Math" panose="02040503050406030204" pitchFamily="18" charset="0"/>
                        </a:rPr>
                        <m:t>n</m:t>
                      </m:r>
                    </m:oMath>
                  </a14:m>
                  <a:r>
                    <a:t> random Normal variables, meaning that it must itself also follow a Normal distribution. </a:t>
                  </a:r>
                </a:p>
                <a:p>
                  <a:pPr algn="just">
                    <a:spcBef>
                      <a:spcPts val="1000"/>
                    </a:spcBef>
                    <a:defRPr sz="1600">
                      <a:latin typeface="Calibri"/>
                      <a:ea typeface="Calibri"/>
                      <a:cs typeface="Calibri"/>
                      <a:sym typeface="Calibri"/>
                    </a:defRPr>
                  </a:pPr>
                  <a:r>
                    <a:t>The only point at which the Wiener process is defined is the initial time 0. If it is fixed to 0, as in the case of the standard Wiener process used here,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oMath>
                  </a14:m>
                  <a:r>
                    <a:t>. It can then be seen that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 As this difference is simply a linear combination of </a:t>
                  </a:r>
                  <a14:m>
                    <m:oMath>
                      <m:r>
                        <m:rPr>
                          <m:sty m:val="p"/>
                        </m:rPr>
                        <a:rPr xmlns:a="http://schemas.openxmlformats.org/drawingml/2006/main" sz="1750" i="1">
                          <a:solidFill>
                            <a:srgbClr val="000000"/>
                          </a:solidFill>
                          <a:latin typeface="Cambria Math" panose="02040503050406030204" pitchFamily="18" charset="0"/>
                        </a:rPr>
                        <m:t>Δ</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i</m:t>
                          </m:r>
                        </m:sub>
                      </m:sSub>
                    </m:oMath>
                  </a14:m>
                  <a:r>
                    <a:t> </a:t>
                  </a:r>
                  <a14:m>
                    <m:oMath>
                      <m:r>
                        <a:rPr xmlns:a="http://schemas.openxmlformats.org/drawingml/2006/main" sz="1850" i="1">
                          <a:solidFill>
                            <a:srgbClr val="000000"/>
                          </a:solidFill>
                          <a:latin typeface="Cambria Math" panose="02040503050406030204" pitchFamily="18" charset="0"/>
                        </a:rPr>
                        <m:t>n</m:t>
                      </m:r>
                    </m:oMath>
                  </a14:m>
                  <a:r>
                    <a:t> times, </a:t>
                  </a:r>
                  <a14:m>
                    <m:oMath>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oMath>
                  </a14:m>
                  <a:r>
                    <a:t>.</a:t>
                  </a:r>
                </a:p>
                <a:p>
                  <a:pPr algn="just">
                    <a:spcBef>
                      <a:spcPts val="1000"/>
                    </a:spcBef>
                    <a:defRPr sz="1600">
                      <a:latin typeface="Calibri"/>
                      <a:ea typeface="Calibri"/>
                      <a:cs typeface="Calibri"/>
                      <a:sym typeface="Calibri"/>
                    </a:defRPr>
                  </a:pPr>
                  <a:r>
                    <a:t>The distributions of the values of the Wiener process at two distinct times are independent, so the variance of their difference is simply the sum of their variances. As such,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a14:m>
                  <a:r>
                    <a:t>. Using the fact that this difference is simply a combination, </a:t>
                  </a:r>
                  <a14:m>
                    <m:oMath>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W</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var</m:t>
                      </m:r>
                      <m:r>
                        <a:rPr xmlns:a="http://schemas.openxmlformats.org/drawingml/2006/main" sz="1700" i="1">
                          <a:solidFill>
                            <a:srgbClr val="000000"/>
                          </a:solidFill>
                          <a:latin typeface="Cambria Math" panose="02040503050406030204" pitchFamily="18" charset="0"/>
                        </a:rPr>
                        <m:t>[</m:t>
                      </m:r>
                      <m:r>
                        <m:rPr>
                          <m:sty m:val="p"/>
                        </m:rPr>
                        <a:rPr xmlns:a="http://schemas.openxmlformats.org/drawingml/2006/main" sz="1700" i="1">
                          <a:solidFill>
                            <a:srgbClr val="000000"/>
                          </a:solidFill>
                          <a:latin typeface="Cambria Math" panose="02040503050406030204" pitchFamily="18" charset="0"/>
                        </a:rPr>
                        <m:t>Δ</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n</m:t>
                      </m:r>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oMath>
                  </a14:m>
                  <a:r>
                    <a:t>.</a:t>
                  </a:r>
                </a:p>
                <a:p>
                  <a:pPr algn="just">
                    <a:spcBef>
                      <a:spcPts val="1000"/>
                    </a:spcBef>
                    <a:defRPr sz="1600">
                      <a:latin typeface="Calibri"/>
                      <a:ea typeface="Calibri"/>
                      <a:cs typeface="Calibri"/>
                      <a:sym typeface="Calibri"/>
                    </a:defRPr>
                  </a:pPr>
                  <a:r>
                    <a:t>In summary, </a:t>
                  </a:r>
                  <a14:m>
                    <m:oMath>
                      <m:r>
                        <a:rPr xmlns:a="http://schemas.openxmlformats.org/drawingml/2006/main" sz="1750" i="1">
                          <a:solidFill>
                            <a:srgbClr val="000000"/>
                          </a:solidFill>
                          <a:latin typeface="Cambria Math" panose="02040503050406030204" pitchFamily="18" charset="0"/>
                        </a:rPr>
                        <m:t>W</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m:t>
                      </m:r>
                      <m:r>
                        <m:rPr>
                          <m:scr m:val="script"/>
                        </m:rP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oMath>
                  </a14:m>
                  <a:r>
                    <a:t>. As </a:t>
                  </a:r>
                  <a14:m>
                    <m:oMath>
                      <m:r>
                        <a:rPr xmlns:a="http://schemas.openxmlformats.org/drawingml/2006/main" sz="1750" i="1">
                          <a:solidFill>
                            <a:srgbClr val="000000"/>
                          </a:solidFill>
                          <a:latin typeface="Cambria Math" panose="02040503050406030204" pitchFamily="18" charset="0"/>
                        </a:rPr>
                        <m:t>n</m:t>
                      </m:r>
                      <m:r>
                        <a:rPr xmlns:a="http://schemas.openxmlformats.org/drawingml/2006/main" sz="1750" i="1">
                          <a:solidFill>
                            <a:srgbClr val="000000"/>
                          </a:solidFill>
                          <a:latin typeface="Cambria Math" panose="02040503050406030204" pitchFamily="18" charset="0"/>
                        </a:rPr>
                        <m:t>→</m:t>
                      </m:r>
                      <m:r>
                        <m:rPr>
                          <m:sty m:val="p"/>
                        </m:rPr>
                        <a:rPr xmlns:a="http://schemas.openxmlformats.org/drawingml/2006/main" sz="1750" i="1">
                          <a:solidFill>
                            <a:srgbClr val="000000"/>
                          </a:solidFill>
                          <a:latin typeface="Cambria Math" panose="02040503050406030204" pitchFamily="18" charset="0"/>
                        </a:rPr>
                        <m:t>∞</m:t>
                      </m:r>
                    </m:oMath>
                  </a14:m>
                  <a:r>
                    <a:t>, </a:t>
                  </a:r>
                  <a14:m>
                    <m:oMath>
                      <m:r>
                        <m:rPr>
                          <m:sty m:val="p"/>
                        </m:rPr>
                        <a:rPr xmlns:a="http://schemas.openxmlformats.org/drawingml/2006/main" sz="1750" i="1">
                          <a:solidFill>
                            <a:srgbClr val="000000"/>
                          </a:solidFill>
                          <a:latin typeface="Cambria Math" panose="02040503050406030204" pitchFamily="18" charset="0"/>
                        </a:rPr>
                        <m:t>Δ</m:t>
                      </m:r>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and </a:t>
                  </a:r>
                  <a14:m>
                    <m:oMath>
                      <m:r>
                        <m:rPr>
                          <m:sty m:val="p"/>
                        </m:rPr>
                        <a:rPr xmlns:a="http://schemas.openxmlformats.org/drawingml/2006/main" sz="1750" i="1">
                          <a:solidFill>
                            <a:srgbClr val="000000"/>
                          </a:solidFill>
                          <a:latin typeface="Cambria Math" panose="02040503050406030204" pitchFamily="18" charset="0"/>
                        </a:rPr>
                        <m:t>Δ</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turning them into the differentials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and </a:t>
                  </a:r>
                  <a14:m>
                    <m:oMath>
                      <m:r>
                        <m:rPr>
                          <m:sty m:val="p"/>
                        </m:rPr>
                        <a:rPr xmlns:a="http://schemas.openxmlformats.org/drawingml/2006/main" sz="1750" i="1">
                          <a:solidFill>
                            <a:srgbClr val="000000"/>
                          </a:solidFill>
                          <a:latin typeface="Cambria Math" panose="02040503050406030204" pitchFamily="18" charset="0"/>
                        </a:rPr>
                        <m:t>d</m:t>
                      </m:r>
                      <m:sSub>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Sub>
                    </m:oMath>
                  </a14:m>
                  <a:r>
                    <a:t> respectively.</a:t>
                  </a:r>
                </a:p>
                <a:p>
                  <a:pPr algn="just">
                    <a:spcBef>
                      <a:spcPts val="1000"/>
                    </a:spcBef>
                    <a:defRPr sz="1600">
                      <a:latin typeface="Calibri"/>
                      <a:ea typeface="Calibri"/>
                      <a:cs typeface="Calibri"/>
                      <a:sym typeface="Calibri"/>
                    </a:defRPr>
                  </a:pPr>
                  <a:r>
                    <a:t>A baseline prediction can be made using recent data regarding the stock’s value. This creates a sort of “through-line” about which the randomness of the Wiener process occurs. This through-line can be found by treating the model as exponential, disregarding the randomness term. The growth rate is then the drift </a:t>
                  </a:r>
                  <a14:m>
                    <m:oMath>
                      <m:r>
                        <a:rPr xmlns:a="http://schemas.openxmlformats.org/drawingml/2006/main" sz="1750" i="1">
                          <a:solidFill>
                            <a:srgbClr val="000000"/>
                          </a:solidFill>
                          <a:latin typeface="Cambria Math" panose="02040503050406030204" pitchFamily="18" charset="0"/>
                        </a:rPr>
                        <m:t>μ</m:t>
                      </m:r>
                    </m:oMath>
                  </a14:m>
                  <a:r>
                    <a:t> of the stock, which is the change in the expected value of the stock price (which is different than the expected value of the change of the stock price).</a:t>
                  </a:r>
                </a:p>
                <a:p>
                  <a:pPr algn="just">
                    <a:spcBef>
                      <a:spcPts val="1000"/>
                    </a:spcBef>
                    <a:defRPr sz="1600">
                      <a:latin typeface="Calibri"/>
                      <a:ea typeface="Calibri"/>
                      <a:cs typeface="Calibri"/>
                      <a:sym typeface="Calibri"/>
                    </a:defRPr>
                  </a:pPr>
                  <a:r>
                    <a:t>As the Wiener process is inherently random, each simulation trial yields a different result. Examining multiple trials enables a more informed, accurate prediction to be made regarding the stock’s future value.</a:t>
                  </a:r>
                </a:p>
                <a:p>
                  <a:pPr algn="just">
                    <a:spcBef>
                      <a:spcPts val="1000"/>
                    </a:spcBef>
                    <a:defRPr sz="1600">
                      <a:latin typeface="Calibri"/>
                      <a:ea typeface="Calibri"/>
                      <a:cs typeface="Calibri"/>
                      <a:sym typeface="Calibri"/>
                    </a:defRPr>
                  </a:pPr>
                  <a:r>
                    <a:t>An understanding of both statistics and differential equations is required for traders to be able to make educated predictions regarding a stocks’ future pricing. Many firms already employ stochastic models such as that presented here in their own indicators. By using a more realistic model, traders are better able to make predictions, allowing investors to benefit more from financial gain.</a:t>
                  </a:r>
                </a:p>
                <a:p>
                  <a:pPr algn="just">
                    <a:spcBef>
                      <a:spcPts val="1000"/>
                    </a:spcBef>
                    <a:defRPr sz="1600">
                      <a:latin typeface="Calibri"/>
                      <a:ea typeface="Calibri"/>
                      <a:cs typeface="Calibri"/>
                      <a:sym typeface="Calibri"/>
                    </a:defRPr>
                  </a:pPr>
                  <a:r>
                    <a:t>As a case-study, the selected stock to be modeled is GOOG (Alphabet Inc.).</a:t>
                  </a:r>
                </a:p>
              </p:txBody>
            </p:sp>
            <p:pic>
              <p:nvPicPr>
                <p:cNvPr id="117" name="Z-CbFoE0j9a3opwRha9PVR7CeGjb4e70ZaB65WwsYZn4h-xVStq6agKaIK3cnMO1MNt-44tFtuaGpZ627FKA7XLGZhHP6Q2rvr3aQEOCHz9u6m_DVgjsWDTqfongc1KfYn9GUldxadZvqKnuqC0BTqiq6PCeFJh9KTART-V9xYvUxYcuh58CaozsnsDeVF49.png" descr="Z-CbFoE0j9a3opwRha9PVR7CeGjb4e70ZaB65WwsYZn4h-xVStq6agKaIK3cnMO1MNt-44tFtuaGpZ627FKA7XLGZhHP6Q2rvr3aQEOCHz9u6m_DVgjsWDTqfongc1KfYn9GUldxadZvqKnuqC0BTqiq6PCeFJh9KTART-V9xYvUxYcuh58CaozsnsDeVF49.png"/>
                <p:cNvPicPr>
                  <a:picLocks noChangeAspect="1"/>
                </p:cNvPicPr>
                <p:nvPr/>
              </p:nvPicPr>
              <p:blipFill>
                <a:blip r:embed="rId2">
                  <a:extLst/>
                </a:blip>
                <a:stretch>
                  <a:fillRect/>
                </a:stretch>
              </p:blipFill>
              <p:spPr>
                <a:xfrm>
                  <a:off x="10215527" y="262365"/>
                  <a:ext cx="7082288" cy="3302236"/>
                </a:xfrm>
                <a:prstGeom prst="rect">
                  <a:avLst/>
                </a:prstGeom>
                <a:ln w="12700" cap="flat">
                  <a:noFill/>
                  <a:miter lim="400000"/>
                </a:ln>
                <a:effectLst/>
              </p:spPr>
            </p:pic>
            <p:pic>
              <p:nvPicPr>
                <p:cNvPr id="118" name="T-cRA369uIc4WmvgPNsg2L8W9a7wPV8m-U6h9MXx_Sqb48P-89d-4za-ln7lF2WTXmWuM8C-zlc0hDByKDrBkJJlkq4bwGTQ115TPdbCKoMa-WmyEmuEuhKDSGYnjFRlOcFkUYjBOD8jMjaRaZ-cqItuMNzEPfZEgEB0bISp09KosBA6tF9OgynMvDuUcpmV.png" descr="T-cRA369uIc4WmvgPNsg2L8W9a7wPV8m-U6h9MXx_Sqb48P-89d-4za-ln7lF2WTXmWuM8C-zlc0hDByKDrBkJJlkq4bwGTQ115TPdbCKoMa-WmyEmuEuhKDSGYnjFRlOcFkUYjBOD8jMjaRaZ-cqItuMNzEPfZEgEB0bISp09KosBA6tF9OgynMvDuUcpmV.png"/>
                <p:cNvPicPr>
                  <a:picLocks noChangeAspect="1"/>
                </p:cNvPicPr>
                <p:nvPr/>
              </p:nvPicPr>
              <p:blipFill>
                <a:blip r:embed="rId3">
                  <a:extLst/>
                </a:blip>
                <a:srcRect l="0" t="0" r="0" b="0"/>
                <a:stretch>
                  <a:fillRect/>
                </a:stretch>
              </p:blipFill>
              <p:spPr>
                <a:xfrm>
                  <a:off x="10538610" y="4441652"/>
                  <a:ext cx="6436027" cy="4292026"/>
                </a:xfrm>
                <a:prstGeom prst="rect">
                  <a:avLst/>
                </a:prstGeom>
                <a:ln w="12700" cap="flat">
                  <a:noFill/>
                  <a:miter lim="400000"/>
                </a:ln>
                <a:effectLst/>
              </p:spPr>
            </p:pic>
          </p:grpSp>
          <p:sp>
            <p:nvSpPr>
              <p:cNvPr id="120" name="Text Box 2"/>
              <p:cNvSpPr/>
              <p:nvPr/>
            </p:nvSpPr>
            <p:spPr>
              <a:xfrm>
                <a:off x="22198562" y="9070166"/>
                <a:ext cx="9468165" cy="16485255"/>
              </a:xfrm>
              <a:prstGeom prst="rect">
                <a:avLst/>
              </a:prstGeom>
              <a:solidFill>
                <a:schemeClr val="accent3">
                  <a:lumOff val="44000"/>
                </a:schemeClr>
              </a:solidFill>
              <a:ln w="9525" cap="flat">
                <a:solidFill>
                  <a:srgbClr val="000000"/>
                </a:solidFill>
                <a:prstDash val="dash"/>
                <a:miter lim="8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just">
                  <a:lnSpc>
                    <a:spcPct val="115000"/>
                  </a:lnSpc>
                  <a:spcBef>
                    <a:spcPts val="1000"/>
                  </a:spcBef>
                  <a:defRPr sz="1600">
                    <a:latin typeface="Calibri"/>
                    <a:ea typeface="Calibri"/>
                    <a:cs typeface="Calibri"/>
                    <a:sym typeface="Calibri"/>
                  </a:defRPr>
                </a:lvl1pPr>
              </a:lstStyle>
              <a:p>
                <a:pPr/>
                <a14:m>
                  <m:oMathPara>
                    <m:oMathParaPr>
                      <m:jc m:val="left"/>
                    </m:oMathParaPr>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0.00064</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4.356</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oMath>
                  </m:oMathPara>
                </a14:m>
              </a:p>
            </p:txBody>
          </p:sp>
          <p:grpSp>
            <p:nvGrpSpPr>
              <p:cNvPr id="124" name="Text Box 2"/>
              <p:cNvGrpSpPr/>
              <p:nvPr/>
            </p:nvGrpSpPr>
            <p:grpSpPr>
              <a:xfrm>
                <a:off x="32235096" y="10497882"/>
                <a:ext cx="10536834" cy="21454943"/>
                <a:chOff x="0" y="0"/>
                <a:chExt cx="10536832" cy="21454941"/>
              </a:xfrm>
            </p:grpSpPr>
            <p:sp>
              <p:nvSpPr>
                <p:cNvPr id="121" name="Itô’s Lemma and Separation of Variables…"/>
                <p:cNvSpPr txBox="1"/>
                <p:nvPr/>
              </p:nvSpPr>
              <p:spPr>
                <a:xfrm>
                  <a:off x="0" y="0"/>
                  <a:ext cx="5125740" cy="214549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a:spcBef>
                      <a:spcPts val="1000"/>
                    </a:spcBef>
                    <a:defRPr b="1" sz="1600">
                      <a:latin typeface="Calibri"/>
                      <a:ea typeface="Calibri"/>
                      <a:cs typeface="Calibri"/>
                      <a:sym typeface="Calibri"/>
                    </a:defRPr>
                  </a:pPr>
                  <a:r>
                    <a:t>Itô’s Lemma and Separation of Variables</a:t>
                  </a:r>
                </a:p>
                <a:p>
                  <a:pPr algn="just">
                    <a:spcBef>
                      <a:spcPts val="1000"/>
                    </a:spcBef>
                    <a:defRPr sz="1600">
                      <a:latin typeface="Calibri"/>
                      <a:ea typeface="Calibri"/>
                      <a:cs typeface="Calibri"/>
                      <a:sym typeface="Calibri"/>
                    </a:defRPr>
                  </a:pPr>
                  <a:r>
                    <a:t>A stock’s price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(in USD) can be predicted with respect to time </a:t>
                  </a:r>
                  <a14:m>
                    <m:oMath>
                      <m:r>
                        <a:rPr xmlns:a="http://schemas.openxmlformats.org/drawingml/2006/main" sz="1850" i="1">
                          <a:solidFill>
                            <a:srgbClr val="000000"/>
                          </a:solidFill>
                          <a:latin typeface="Cambria Math" panose="02040503050406030204" pitchFamily="18" charset="0"/>
                        </a:rPr>
                        <m:t>t</m:t>
                      </m:r>
                    </m:oMath>
                  </a14:m>
                  <a:r>
                    <a:t> (in days from the starting time) using a growth function; that is, by relating the rate at which the stock price is changing to the current stock price as a proportion:</a:t>
                  </a:r>
                </a:p>
                <a:p>
                  <a:pPr algn="ctr">
                    <a:spcBef>
                      <a:spcPts val="1000"/>
                    </a:spcBef>
                    <a:defRPr sz="1600">
                      <a:latin typeface="Calibri"/>
                      <a:ea typeface="Calibri"/>
                      <a:cs typeface="Calibri"/>
                      <a:sym typeface="Calibri"/>
                    </a:defRPr>
                  </a:pPr>
                  <a14:m>
                    <m:oMathPara>
                      <m:oMathParaPr>
                        <m:jc m:val="center"/>
                      </m:oMathParaPr>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m:oMathPara>
                  </a14:m>
                </a:p>
                <a:p>
                  <a:pPr algn="just">
                    <a:spcBef>
                      <a:spcPts val="1000"/>
                    </a:spcBef>
                    <a:defRPr sz="1600">
                      <a:latin typeface="Calibri"/>
                      <a:ea typeface="Calibri"/>
                      <a:cs typeface="Calibri"/>
                      <a:sym typeface="Calibri"/>
                    </a:defRPr>
                  </a:pPr>
                  <a:r>
                    <a:t>The constant of proportionality is the drift </a:t>
                  </a:r>
                  <a14:m>
                    <m:oMath>
                      <m:r>
                        <a:rPr xmlns:a="http://schemas.openxmlformats.org/drawingml/2006/main" sz="1750" i="1">
                          <a:solidFill>
                            <a:srgbClr val="000000"/>
                          </a:solidFill>
                          <a:latin typeface="Cambria Math" panose="02040503050406030204" pitchFamily="18" charset="0"/>
                        </a:rPr>
                        <m:t>μ</m:t>
                      </m:r>
                    </m:oMath>
                  </a14:m>
                  <a:r>
                    <a:t> of the stock, which is the rate of change of the expected value of the stock price; that is,</a:t>
                  </a:r>
                </a:p>
                <a:p>
                  <a:pPr lvl="5" algn="ctr">
                    <a:spcBef>
                      <a:spcPts val="1000"/>
                    </a:spcBef>
                    <a:defRPr sz="1600">
                      <a:latin typeface="Calibri"/>
                      <a:ea typeface="Calibri"/>
                      <a:cs typeface="Calibri"/>
                      <a:sym typeface="Calibri"/>
                    </a:defRPr>
                  </a:pPr>
                  <a14:m>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where     </a:t>
                  </a:r>
                  <a14:m>
                    <m:oMath>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Δ</m:t>
                          </m:r>
                          <m:r>
                            <m:rPr>
                              <m:sty m:val="p"/>
                              <m:scr m:val="double-struck"/>
                            </m:rPr>
                            <a:rPr xmlns:a="http://schemas.openxmlformats.org/drawingml/2006/main" sz="1700" i="1">
                              <a:solidFill>
                                <a:srgbClr val="000000"/>
                              </a:solidFill>
                              <a:latin typeface="Cambria Math" panose="02040503050406030204" pitchFamily="18" charset="0"/>
                            </a:rPr>
                            <m:t>E</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num>
                        <m:den>
                          <m:r>
                            <m:rPr>
                              <m:sty m:val="p"/>
                            </m:rPr>
                            <a:rPr xmlns:a="http://schemas.openxmlformats.org/drawingml/2006/main" sz="1700" i="1">
                              <a:solidFill>
                                <a:srgbClr val="000000"/>
                              </a:solidFill>
                              <a:latin typeface="Cambria Math" panose="02040503050406030204" pitchFamily="18" charset="0"/>
                            </a:rPr>
                            <m:t>Δ</m:t>
                          </m:r>
                          <m:r>
                            <a:rPr xmlns:a="http://schemas.openxmlformats.org/drawingml/2006/main" sz="1700" i="1">
                              <a:solidFill>
                                <a:srgbClr val="000000"/>
                              </a:solidFill>
                              <a:latin typeface="Cambria Math" panose="02040503050406030204" pitchFamily="18" charset="0"/>
                            </a:rPr>
                            <m:t>t</m:t>
                          </m:r>
                        </m:den>
                      </m:f>
                    </m:oMath>
                  </a14:m>
                </a:p>
                <a:p>
                  <a:pPr lvl="5">
                    <a:spcBef>
                      <a:spcPts val="1000"/>
                    </a:spcBef>
                    <a:defRPr sz="1600">
                      <a:latin typeface="Calibri"/>
                      <a:ea typeface="Calibri"/>
                      <a:cs typeface="Calibri"/>
                      <a:sym typeface="Calibri"/>
                    </a:defRPr>
                  </a:pPr>
                  <a:r>
                    <a:t>The stock market is constantly volatile, though, resulting in a stock’s price changing in unpredictable ways. This element of randomness can be modeled by a randomness term, which is the product of the stock price and the rate of change of the standard Wiener process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with respect to time:</a:t>
                  </a:r>
                </a:p>
                <a:p>
                  <a:pPr lvl="5" algn="ctr">
                    <a:spcBef>
                      <a:spcPts val="1000"/>
                    </a:spcBef>
                    <a:defRPr sz="1600">
                      <a:latin typeface="Calibri"/>
                      <a:ea typeface="Calibri"/>
                      <a:cs typeface="Calibri"/>
                      <a:sym typeface="Calibri"/>
                    </a:defRPr>
                  </a:pPr>
                  <a14:m>
                    <m:oMathPara>
                      <m:oMathParaPr>
                        <m:jc m:val="center"/>
                      </m:oMathParaPr>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m:oMathPara>
                  </a14:m>
                </a:p>
                <a:p>
                  <a:pPr lvl="5">
                    <a:spcBef>
                      <a:spcPts val="1000"/>
                    </a:spcBef>
                    <a:defRPr sz="1600">
                      <a:latin typeface="Calibri"/>
                      <a:ea typeface="Calibri"/>
                      <a:cs typeface="Calibri"/>
                      <a:sym typeface="Calibri"/>
                    </a:defRPr>
                  </a:pPr>
                  <a:r>
                    <a:t>The proportionality constant is the volatility </a:t>
                  </a:r>
                  <a14:m>
                    <m:oMath>
                      <m:r>
                        <a:rPr xmlns:a="http://schemas.openxmlformats.org/drawingml/2006/main" sz="1700" i="1">
                          <a:solidFill>
                            <a:srgbClr val="000000"/>
                          </a:solidFill>
                          <a:latin typeface="Cambria Math" panose="02040503050406030204" pitchFamily="18" charset="0"/>
                        </a:rPr>
                        <m:t>σ</m:t>
                      </m:r>
                    </m:oMath>
                  </a14:m>
                  <a:r>
                    <a:t> of the stock, which is simply its standard deviation over some timeframe over which data is collected:</a:t>
                  </a:r>
                </a:p>
                <a:p>
                  <a:pPr lvl="5" algn="ctr">
                    <a:spcBef>
                      <a:spcPts val="1000"/>
                    </a:spcBef>
                    <a:defRPr sz="1600">
                      <a:latin typeface="Calibri"/>
                      <a:ea typeface="Calibri"/>
                      <a:cs typeface="Calibri"/>
                      <a:sym typeface="Calibri"/>
                    </a:defRPr>
                  </a:pPr>
                  <a14:m>
                    <m:oMath>
                      <m:r>
                        <m:rPr>
                          <m:nor/>
                        </m:rPr>
                        <a:rPr xmlns:a="http://schemas.openxmlformats.org/drawingml/2006/main" sz="1650" i="1">
                          <a:solidFill>
                            <a:srgbClr val="000000"/>
                          </a:solidFill>
                          <a:latin typeface="Cambria Math" panose="02040503050406030204" pitchFamily="18" charset="0"/>
                        </a:rPr>
                        <m:t>rate of randomness</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σ</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f>
                        <m:fPr>
                          <m:ctrlPr>
                            <a:rPr xmlns:a="http://schemas.openxmlformats.org/drawingml/2006/main" sz="1650" i="1">
                              <a:solidFill>
                                <a:srgbClr val="000000"/>
                              </a:solidFill>
                              <a:latin typeface="Cambria Math" panose="02040503050406030204" pitchFamily="18" charset="0"/>
                            </a:rPr>
                          </m:ctrlPr>
                          <m:type m:val="bar"/>
                        </m:fPr>
                        <m:num>
                          <m:r>
                            <m:rPr>
                              <m:sty m:val="p"/>
                            </m:rPr>
                            <a:rPr xmlns:a="http://schemas.openxmlformats.org/drawingml/2006/main" sz="1650" i="1">
                              <a:solidFill>
                                <a:srgbClr val="000000"/>
                              </a:solidFill>
                              <a:latin typeface="Cambria Math" panose="02040503050406030204" pitchFamily="18" charset="0"/>
                            </a:rPr>
                            <m:t>d</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num>
                        <m:den>
                          <m:r>
                            <m:rPr>
                              <m:sty m:val="p"/>
                            </m:rPr>
                            <a:rPr xmlns:a="http://schemas.openxmlformats.org/drawingml/2006/main" sz="1650" i="1">
                              <a:solidFill>
                                <a:srgbClr val="000000"/>
                              </a:solidFill>
                              <a:latin typeface="Cambria Math" panose="02040503050406030204" pitchFamily="18" charset="0"/>
                            </a:rPr>
                            <m:t>d</m:t>
                          </m:r>
                          <m:r>
                            <a:rPr xmlns:a="http://schemas.openxmlformats.org/drawingml/2006/main" sz="1650" i="1">
                              <a:solidFill>
                                <a:srgbClr val="000000"/>
                              </a:solidFill>
                              <a:latin typeface="Cambria Math" panose="02040503050406030204" pitchFamily="18" charset="0"/>
                            </a:rPr>
                            <m:t>t</m:t>
                          </m:r>
                        </m:den>
                      </m:f>
                    </m:oMath>
                  </a14:m>
                  <a:r>
                    <a:t>     where     </a:t>
                  </a:r>
                  <a14:m>
                    <m:oMath>
                      <m:r>
                        <a:rPr xmlns:a="http://schemas.openxmlformats.org/drawingml/2006/main" sz="1700" i="1">
                          <a:solidFill>
                            <a:srgbClr val="000000"/>
                          </a:solidFill>
                          <a:latin typeface="Cambria Math" panose="02040503050406030204" pitchFamily="18" charset="0"/>
                        </a:rPr>
                        <m:t>σ</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i</m:t>
                              </m:r>
                            </m:sub>
                          </m:sSub>
                          <m:r>
                            <a:rPr xmlns:a="http://schemas.openxmlformats.org/drawingml/2006/main" sz="1700" i="1">
                              <a:solidFill>
                                <a:srgbClr val="000000"/>
                              </a:solidFill>
                              <a:latin typeface="Cambria Math" panose="02040503050406030204" pitchFamily="18" charset="0"/>
                            </a:rPr>
                            <m:t>-</m:t>
                          </m:r>
                          <m:bar>
                            <m:barPr>
                              <m:ctrlPr>
                                <a:rPr xmlns:a="http://schemas.openxmlformats.org/drawingml/2006/main" sz="1700" i="1">
                                  <a:solidFill>
                                    <a:srgbClr val="000000"/>
                                  </a:solidFill>
                                  <a:latin typeface="Cambria Math" panose="02040503050406030204" pitchFamily="18" charset="0"/>
                                </a:rPr>
                              </m:ctrlPr>
                              <m:pos m:val="top"/>
                            </m:barPr>
                            <m:e>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e>
                          </m:bar>
                          <m:r>
                            <a:rPr xmlns:a="http://schemas.openxmlformats.org/drawingml/2006/main" sz="1700" i="1">
                              <a:solidFill>
                                <a:srgbClr val="000000"/>
                              </a:solidFill>
                              <a:latin typeface="Cambria Math" panose="02040503050406030204" pitchFamily="18" charset="0"/>
                            </a:rPr>
                            <m:t>)</m:t>
                          </m:r>
                        </m:num>
                        <m:den>
                          <m:r>
                            <a:rPr xmlns:a="http://schemas.openxmlformats.org/drawingml/2006/main" sz="1700" i="1">
                              <a:solidFill>
                                <a:srgbClr val="000000"/>
                              </a:solidFill>
                              <a:latin typeface="Cambria Math" panose="02040503050406030204" pitchFamily="18" charset="0"/>
                            </a:rPr>
                            <m:t>n</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m:t>
                          </m:r>
                        </m:den>
                      </m:f>
                    </m:oMath>
                  </a14:m>
                  <a:r>
                    <a:t>     where </a:t>
                  </a:r>
                  <a14:m>
                    <m:oMath>
                      <m:sSub>
                        <m:e>
                          <m:r>
                            <a:rPr xmlns:a="http://schemas.openxmlformats.org/drawingml/2006/main" sz="1750" i="1">
                              <a:solidFill>
                                <a:srgbClr val="000000"/>
                              </a:solidFill>
                              <a:latin typeface="Cambria Math" panose="02040503050406030204" pitchFamily="18" charset="0"/>
                            </a:rPr>
                            <m:t>S</m:t>
                          </m:r>
                        </m:e>
                        <m:sub>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i</m:t>
                          </m:r>
                        </m:sub>
                      </m:sSub>
                    </m:oMath>
                  </a14:m>
                  <a:r>
                    <a:t> is the stock’s price at time </a:t>
                  </a:r>
                  <a14:m>
                    <m:oMath>
                      <m:r>
                        <a:rPr xmlns:a="http://schemas.openxmlformats.org/drawingml/2006/main" sz="2200" i="1">
                          <a:solidFill>
                            <a:srgbClr val="000000"/>
                          </a:solidFill>
                          <a:latin typeface="Cambria Math" panose="02040503050406030204" pitchFamily="18" charset="0"/>
                        </a:rPr>
                        <m:t>i</m:t>
                      </m:r>
                    </m:oMath>
                  </a14:m>
                  <a:r>
                    <a:t>, </a:t>
                  </a:r>
                  <a14:m>
                    <m:oMath>
                      <m:r>
                        <a:rPr xmlns:a="http://schemas.openxmlformats.org/drawingml/2006/main" sz="1850" i="1">
                          <a:solidFill>
                            <a:srgbClr val="000000"/>
                          </a:solidFill>
                          <a:latin typeface="Cambria Math" panose="02040503050406030204" pitchFamily="18" charset="0"/>
                        </a:rPr>
                        <m:t>n</m:t>
                      </m:r>
                    </m:oMath>
                  </a14:m>
                  <a:r>
                    <a:t> is the number of entries being used to calculate the volatility, and     </a:t>
                  </a:r>
                  <a14:m>
                    <m:oMath>
                      <m:bar>
                        <m:barPr>
                          <m:ctrlPr>
                            <a:rPr xmlns:a="http://schemas.openxmlformats.org/drawingml/2006/main" sz="1700" i="1">
                              <a:solidFill>
                                <a:srgbClr val="000000"/>
                              </a:solidFill>
                              <a:latin typeface="Cambria Math" panose="02040503050406030204" pitchFamily="18" charset="0"/>
                            </a:rPr>
                          </m:ctrlPr>
                          <m:pos m:val="top"/>
                        </m:barPr>
                        <m:e>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e>
                      </m:ba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i</m:t>
                              </m:r>
                            </m:sub>
                          </m:sSub>
                        </m:num>
                        <m:den>
                          <m:r>
                            <a:rPr xmlns:a="http://schemas.openxmlformats.org/drawingml/2006/main" sz="1700" i="1">
                              <a:solidFill>
                                <a:srgbClr val="000000"/>
                              </a:solidFill>
                              <a:latin typeface="Cambria Math" panose="02040503050406030204" pitchFamily="18" charset="0"/>
                            </a:rPr>
                            <m:t>n</m:t>
                          </m:r>
                        </m:den>
                      </m:f>
                    </m:oMath>
                  </a14:m>
                </a:p>
                <a:p>
                  <a:pPr algn="just">
                    <a:spcBef>
                      <a:spcPts val="1000"/>
                    </a:spcBef>
                    <a:defRPr sz="1600">
                      <a:latin typeface="Calibri"/>
                      <a:ea typeface="Calibri"/>
                      <a:cs typeface="Calibri"/>
                      <a:sym typeface="Calibri"/>
                    </a:defRPr>
                  </a:pPr>
                  <a:r>
                    <a:t>Laid out mathematically, the differential equation model is</a:t>
                  </a:r>
                </a:p>
                <a:p>
                  <a:pPr algn="ctr">
                    <a:spcBef>
                      <a:spcPts val="1000"/>
                    </a:spcBef>
                    <a:defRPr sz="1600">
                      <a:latin typeface="Calibri"/>
                      <a:ea typeface="Calibri"/>
                      <a:cs typeface="Calibri"/>
                      <a:sym typeface="Calibri"/>
                    </a:defRPr>
                  </a:pPr>
                  <a:r>
                    <a:t> </a:t>
                  </a:r>
                  <a14:m>
                    <m:oMath>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p>
                <a:p>
                  <a:pPr algn="just">
                    <a:spcBef>
                      <a:spcPts val="1000"/>
                    </a:spcBef>
                    <a:defRPr sz="1600">
                      <a:latin typeface="Calibri"/>
                      <a:ea typeface="Calibri"/>
                      <a:cs typeface="Calibri"/>
                      <a:sym typeface="Calibri"/>
                    </a:defRPr>
                  </a:pPr>
                  <a:r>
                    <a:t>where </a:t>
                  </a:r>
                  <a14:m>
                    <m:oMath>
                      <m:r>
                        <a:rPr xmlns:a="http://schemas.openxmlformats.org/drawingml/2006/main" sz="1850" i="1">
                          <a:solidFill>
                            <a:srgbClr val="000000"/>
                          </a:solidFill>
                          <a:latin typeface="Cambria Math" panose="02040503050406030204" pitchFamily="18" charset="0"/>
                        </a:rPr>
                        <m:t>t</m:t>
                      </m:r>
                    </m:oMath>
                  </a14:m>
                  <a:r>
                    <a:t> is time (the independent variable),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is the stock’s price as a function of time (the dependent variable), </a:t>
                  </a:r>
                  <a14:m>
                    <m:oMath>
                      <m:r>
                        <a:rPr xmlns:a="http://schemas.openxmlformats.org/drawingml/2006/main" sz="1750" i="1">
                          <a:solidFill>
                            <a:srgbClr val="000000"/>
                          </a:solidFill>
                          <a:latin typeface="Cambria Math" panose="02040503050406030204" pitchFamily="18" charset="0"/>
                        </a:rPr>
                        <m:t>μ</m:t>
                      </m:r>
                    </m:oMath>
                  </a14:m>
                  <a:r>
                    <a:t> is the stock’s drift (the constant change in its expected value), </a:t>
                  </a:r>
                  <a14:m>
                    <m:oMath>
                      <m:r>
                        <a:rPr xmlns:a="http://schemas.openxmlformats.org/drawingml/2006/main" sz="1700" i="1">
                          <a:solidFill>
                            <a:srgbClr val="000000"/>
                          </a:solidFill>
                          <a:latin typeface="Cambria Math" panose="02040503050406030204" pitchFamily="18" charset="0"/>
                        </a:rPr>
                        <m:t>σ</m:t>
                      </m:r>
                    </m:oMath>
                  </a14:m>
                  <a:r>
                    <a:t> is the stock’s volatility (the constant standard deviation), and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is a standard Weiner process (with each random Normal variable having mean 0 and variance 1).</a:t>
                  </a:r>
                </a:p>
                <a:p>
                  <a:pPr algn="just">
                    <a:spcBef>
                      <a:spcPts val="1000"/>
                    </a:spcBef>
                    <a:defRPr sz="1600">
                      <a:latin typeface="Calibri"/>
                      <a:ea typeface="Calibri"/>
                      <a:cs typeface="Calibri"/>
                      <a:sym typeface="Calibri"/>
                    </a:defRPr>
                  </a:pPr>
                  <a:r>
                    <a:t>This differential equation can be rewritten as </a:t>
                  </a:r>
                </a:p>
                <a:p>
                  <a:pPr algn="ctr">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m:oMathPara>
                  </a14:m>
                </a:p>
                <a:p>
                  <a:pPr algn="just">
                    <a:spcBef>
                      <a:spcPts val="1000"/>
                    </a:spcBef>
                    <a:defRPr sz="1600">
                      <a:latin typeface="Calibri"/>
                      <a:ea typeface="Calibri"/>
                      <a:cs typeface="Calibri"/>
                      <a:sym typeface="Calibri"/>
                    </a:defRPr>
                  </a:pPr>
                  <a:r>
                    <a:t>where </a:t>
                  </a:r>
                  <a14:m>
                    <m:oMath>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μ</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and </a:t>
                  </a:r>
                  <a14:m>
                    <m:oMath>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Integrating from 0 to </a:t>
                  </a:r>
                  <a14:m>
                    <m:oMath>
                      <m:r>
                        <a:rPr xmlns:a="http://schemas.openxmlformats.org/drawingml/2006/main" sz="1850" i="1">
                          <a:solidFill>
                            <a:srgbClr val="000000"/>
                          </a:solidFill>
                          <a:latin typeface="Cambria Math" panose="02040503050406030204" pitchFamily="18" charset="0"/>
                        </a:rPr>
                        <m:t>t</m:t>
                      </m:r>
                    </m:oMath>
                  </a14:m>
                  <a:r>
                    <a:t> after reparameterizing </a:t>
                  </a:r>
                  <a14:m>
                    <m:oMath>
                      <m:sSub>
                        <m:e>
                          <m:r>
                            <a:rPr xmlns:a="http://schemas.openxmlformats.org/drawingml/2006/main" sz="1600" i="1">
                              <a:solidFill>
                                <a:srgbClr val="000000"/>
                              </a:solidFill>
                              <a:latin typeface="Cambria Math" panose="02040503050406030204" pitchFamily="18" charset="0"/>
                            </a:rPr>
                            <m:t>μ</m:t>
                          </m:r>
                        </m:e>
                        <m:sub>
                          <m:r>
                            <a:rPr xmlns:a="http://schemas.openxmlformats.org/drawingml/2006/main" sz="1600" i="1">
                              <a:solidFill>
                                <a:srgbClr val="000000"/>
                              </a:solidFill>
                              <a:latin typeface="Cambria Math" panose="02040503050406030204" pitchFamily="18" charset="0"/>
                            </a:rPr>
                            <m:t>t</m:t>
                          </m:r>
                        </m:sub>
                      </m:sSub>
                    </m:oMath>
                  </a14:m>
                  <a:r>
                    <a:t>, </a:t>
                  </a:r>
                  <a14:m>
                    <m:oMath>
                      <m:sSub>
                        <m:e>
                          <m:r>
                            <a:rPr xmlns:a="http://schemas.openxmlformats.org/drawingml/2006/main" sz="1750" i="1">
                              <a:solidFill>
                                <a:srgbClr val="000000"/>
                              </a:solidFill>
                              <a:latin typeface="Cambria Math" panose="02040503050406030204" pitchFamily="18" charset="0"/>
                            </a:rPr>
                            <m:t>σ</m:t>
                          </m:r>
                        </m:e>
                        <m:sub>
                          <m:r>
                            <a:rPr xmlns:a="http://schemas.openxmlformats.org/drawingml/2006/main" sz="1750" i="1">
                              <a:solidFill>
                                <a:srgbClr val="000000"/>
                              </a:solidFill>
                              <a:latin typeface="Cambria Math" panose="02040503050406030204" pitchFamily="18" charset="0"/>
                            </a:rPr>
                            <m:t>t</m:t>
                          </m:r>
                        </m:sub>
                      </m:sSub>
                    </m:oMath>
                  </a14:m>
                  <a:r>
                    <a:t>, and </a:t>
                  </a:r>
                  <a14:m>
                    <m:oMath>
                      <m:sSub>
                        <m:e>
                          <m:r>
                            <a:rPr xmlns:a="http://schemas.openxmlformats.org/drawingml/2006/main" sz="1800" i="1">
                              <a:solidFill>
                                <a:srgbClr val="000000"/>
                              </a:solidFill>
                              <a:latin typeface="Cambria Math" panose="02040503050406030204" pitchFamily="18" charset="0"/>
                            </a:rPr>
                            <m:t>W</m:t>
                          </m:r>
                        </m:e>
                        <m:sub>
                          <m:r>
                            <a:rPr xmlns:a="http://schemas.openxmlformats.org/drawingml/2006/main" sz="1800" i="1">
                              <a:solidFill>
                                <a:srgbClr val="000000"/>
                              </a:solidFill>
                              <a:latin typeface="Cambria Math" panose="02040503050406030204" pitchFamily="18" charset="0"/>
                            </a:rPr>
                            <m:t>t</m:t>
                          </m:r>
                        </m:sub>
                      </m:sSub>
                    </m:oMath>
                  </a14:m>
                  <a:r>
                    <a:t> with </a:t>
                  </a:r>
                  <a14:m>
                    <m:oMath>
                      <m:r>
                        <a:rPr xmlns:a="http://schemas.openxmlformats.org/drawingml/2006/main" sz="1900" i="1">
                          <a:solidFill>
                            <a:srgbClr val="000000"/>
                          </a:solidFill>
                          <a:latin typeface="Cambria Math" panose="02040503050406030204" pitchFamily="18" charset="0"/>
                        </a:rPr>
                        <m:t>s</m:t>
                      </m:r>
                    </m:oMath>
                  </a14:m>
                  <a:r>
                    <a:t> yields </a:t>
                  </a:r>
                </a:p>
                <a:p>
                  <a:pPr algn="ctr">
                    <a:spcBef>
                      <a:spcPts val="1000"/>
                    </a:spcBef>
                    <a:defRPr sz="1600">
                      <a:latin typeface="Calibri"/>
                      <a:ea typeface="Calibri"/>
                      <a:cs typeface="Calibri"/>
                      <a:sym typeface="Calibri"/>
                    </a:defRPr>
                  </a:pPr>
                  <a14:m>
                    <m:oMathPara>
                      <m:oMathParaPr>
                        <m:jc m:val="center"/>
                      </m:oMathParaPr>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m:t>
                            </m:r>
                          </m:e>
                          <m:sub>
                            <m:r>
                              <a:rPr xmlns:a="http://schemas.openxmlformats.org/drawingml/2006/main" sz="1700" i="1">
                                <a:solidFill>
                                  <a:srgbClr val="000000"/>
                                </a:solidFill>
                                <a:latin typeface="Cambria Math" panose="02040503050406030204" pitchFamily="18" charset="0"/>
                              </a:rPr>
                              <m:t>0</m:t>
                            </m:r>
                          </m:sub>
                          <m:sup>
                            <m:r>
                              <a:rPr xmlns:a="http://schemas.openxmlformats.org/drawingml/2006/main" sz="1700" i="1">
                                <a:solidFill>
                                  <a:srgbClr val="000000"/>
                                </a:solidFill>
                                <a:latin typeface="Cambria Math" panose="02040503050406030204" pitchFamily="18" charset="0"/>
                              </a:rPr>
                              <m:t>t</m:t>
                            </m:r>
                          </m:sup>
                        </m:sSubSup>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s</m:t>
                            </m:r>
                          </m:sub>
                        </m:sSub>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sSubSup>
                          <m:e>
                            <m:r>
                              <a:rPr xmlns:a="http://schemas.openxmlformats.org/drawingml/2006/main" sz="1700" i="1">
                                <a:solidFill>
                                  <a:srgbClr val="000000"/>
                                </a:solidFill>
                                <a:latin typeface="Cambria Math" panose="02040503050406030204" pitchFamily="18" charset="0"/>
                              </a:rPr>
                              <m:t>∫</m:t>
                            </m:r>
                          </m:e>
                          <m:sub>
                            <m:r>
                              <a:rPr xmlns:a="http://schemas.openxmlformats.org/drawingml/2006/main" sz="1700" i="1">
                                <a:solidFill>
                                  <a:srgbClr val="000000"/>
                                </a:solidFill>
                                <a:latin typeface="Cambria Math" panose="02040503050406030204" pitchFamily="18" charset="0"/>
                              </a:rPr>
                              <m:t>0</m:t>
                            </m:r>
                          </m:sub>
                          <m:sup>
                            <m:r>
                              <a:rPr xmlns:a="http://schemas.openxmlformats.org/drawingml/2006/main" sz="1700" i="1">
                                <a:solidFill>
                                  <a:srgbClr val="000000"/>
                                </a:solidFill>
                                <a:latin typeface="Cambria Math" panose="02040503050406030204" pitchFamily="18" charset="0"/>
                              </a:rPr>
                              <m:t>t</m:t>
                            </m:r>
                          </m:sup>
                        </m:sSubSup>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s</m:t>
                            </m:r>
                          </m:sub>
                        </m:sSub>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s</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oMath>
                    </m:oMathPara>
                  </a14:m>
                </a:p>
                <a:p>
                  <a:pPr>
                    <a:spcBef>
                      <a:spcPts val="1000"/>
                    </a:spcBef>
                    <a:defRPr sz="1600">
                      <a:latin typeface="Calibri"/>
                      <a:ea typeface="Calibri"/>
                      <a:cs typeface="Calibri"/>
                      <a:sym typeface="Calibri"/>
                    </a:defRPr>
                  </a:pPr>
                  <a:r>
                    <a:t>where </a:t>
                  </a:r>
                  <a14:m>
                    <m:oMath>
                      <m:r>
                        <a:rPr xmlns:a="http://schemas.openxmlformats.org/drawingml/2006/main" sz="1850" i="1">
                          <a:solidFill>
                            <a:srgbClr val="000000"/>
                          </a:solidFill>
                          <a:latin typeface="Cambria Math" panose="02040503050406030204" pitchFamily="18" charset="0"/>
                        </a:rPr>
                        <m:t>C</m:t>
                      </m:r>
                    </m:oMath>
                  </a14:m>
                  <a:r>
                    <a:t> is the constant of integration (the initial stock price).</a:t>
                  </a:r>
                </a:p>
                <a:p>
                  <a:pPr>
                    <a:spcBef>
                      <a:spcPts val="1000"/>
                    </a:spcBef>
                    <a:defRPr sz="1600">
                      <a:latin typeface="Calibri"/>
                      <a:ea typeface="Calibri"/>
                      <a:cs typeface="Calibri"/>
                      <a:sym typeface="Calibri"/>
                    </a:defRPr>
                  </a:pPr>
                  <a:r>
                    <a:t>An Itô process is a stochastic process that is expressible as the sum of 2 integrals, one with respect to a stochastic process and another with respect to time, and a constant. The above expression for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is evidently an example of one.</a:t>
                  </a:r>
                </a:p>
                <a:p>
                  <a:pPr>
                    <a:spcBef>
                      <a:spcPts val="1000"/>
                    </a:spcBef>
                    <a:defRPr sz="1600">
                      <a:latin typeface="Calibri"/>
                      <a:ea typeface="Calibri"/>
                      <a:cs typeface="Calibri"/>
                      <a:sym typeface="Calibri"/>
                    </a:defRPr>
                  </a:pPr>
                  <a:r>
                    <a:t>The Taylor expansion of a twice-differentiable scalar function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t</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s</m:t>
                      </m:r>
                      <m:r>
                        <a:rPr xmlns:a="http://schemas.openxmlformats.org/drawingml/2006/main" sz="1600" i="1">
                          <a:solidFill>
                            <a:srgbClr val="000000"/>
                          </a:solidFill>
                          <a:latin typeface="Cambria Math" panose="02040503050406030204" pitchFamily="18" charset="0"/>
                        </a:rPr>
                        <m:t>)</m:t>
                      </m:r>
                    </m:oMath>
                  </a14:m>
                  <a:r>
                    <a:t> is</a:t>
                  </a:r>
                </a:p>
                <a:p>
                  <a:pPr algn="ctr">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den>
                        </m:f>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r>
                              <a:rPr xmlns:a="http://schemas.openxmlformats.org/drawingml/2006/main" sz="1700" i="1">
                                <a:solidFill>
                                  <a:srgbClr val="000000"/>
                                </a:solidFill>
                                <a:latin typeface="Cambria Math" panose="02040503050406030204" pitchFamily="18" charset="0"/>
                              </a:rPr>
                              <m:t>1</m:t>
                            </m:r>
                          </m:num>
                          <m:den>
                            <m:r>
                              <a:rPr xmlns:a="http://schemas.openxmlformats.org/drawingml/2006/main" sz="1700" i="1">
                                <a:solidFill>
                                  <a:srgbClr val="000000"/>
                                </a:solidFill>
                                <a:latin typeface="Cambria Math" panose="02040503050406030204" pitchFamily="18" charset="0"/>
                              </a:rPr>
                              <m:t>2</m:t>
                            </m:r>
                          </m:den>
                        </m:f>
                        <m:f>
                          <m:fPr>
                            <m:ctrlPr>
                              <a:rPr xmlns:a="http://schemas.openxmlformats.org/drawingml/2006/main" sz="1700" i="1">
                                <a:solidFill>
                                  <a:srgbClr val="000000"/>
                                </a:solidFill>
                                <a:latin typeface="Cambria Math" panose="02040503050406030204" pitchFamily="18" charset="0"/>
                              </a:rPr>
                            </m:ctrlPr>
                            <m:type m:val="bar"/>
                          </m:fPr>
                          <m:num>
                            <m:sSup>
                              <m:e>
                                <m:r>
                                  <m:rPr>
                                    <m:sty m:val="p"/>
                                  </m:rPr>
                                  <a:rPr xmlns:a="http://schemas.openxmlformats.org/drawingml/2006/main" sz="1700" i="1">
                                    <a:solidFill>
                                      <a:srgbClr val="000000"/>
                                    </a:solidFill>
                                    <a:latin typeface="Cambria Math" panose="02040503050406030204" pitchFamily="18" charset="0"/>
                                  </a:rPr>
                                  <m:t>∂</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sSup>
                              <m:e>
                                <m:r>
                                  <a:rPr xmlns:a="http://schemas.openxmlformats.org/drawingml/2006/main" sz="1700" i="1">
                                    <a:solidFill>
                                      <a:srgbClr val="000000"/>
                                    </a:solidFill>
                                    <a:latin typeface="Cambria Math" panose="02040503050406030204" pitchFamily="18" charset="0"/>
                                  </a:rPr>
                                  <m:t>s</m:t>
                                </m:r>
                              </m:e>
                              <m:sup>
                                <m:r>
                                  <a:rPr xmlns:a="http://schemas.openxmlformats.org/drawingml/2006/main" sz="1700" i="1">
                                    <a:solidFill>
                                      <a:srgbClr val="000000"/>
                                    </a:solidFill>
                                    <a:latin typeface="Cambria Math" panose="02040503050406030204" pitchFamily="18" charset="0"/>
                                  </a:rPr>
                                  <m:t>2</m:t>
                                </m:r>
                              </m:sup>
                            </m:sSup>
                          </m:den>
                        </m:f>
                        <m:sSup>
                          <m:e>
                            <m:r>
                              <m:rPr>
                                <m:sty m:val="p"/>
                              </m:rPr>
                              <a:rPr xmlns:a="http://schemas.openxmlformats.org/drawingml/2006/main" sz="1700" i="1">
                                <a:solidFill>
                                  <a:srgbClr val="000000"/>
                                </a:solidFill>
                                <a:latin typeface="Cambria Math" panose="02040503050406030204" pitchFamily="18" charset="0"/>
                              </a:rPr>
                              <m:t>d</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s</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oMath>
                    </m:oMathPara>
                  </a14:m>
                </a:p>
                <a:p>
                  <a:pPr>
                    <a:spcBef>
                      <a:spcPts val="1000"/>
                    </a:spcBef>
                    <a:defRPr sz="1600">
                      <a:latin typeface="Calibri"/>
                      <a:ea typeface="Calibri"/>
                      <a:cs typeface="Calibri"/>
                      <a:sym typeface="Calibri"/>
                    </a:defRPr>
                  </a:pPr>
                  <a:r>
                    <a:t>Substituting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for </a:t>
                  </a:r>
                  <a14:m>
                    <m:oMath>
                      <m:r>
                        <a:rPr xmlns:a="http://schemas.openxmlformats.org/drawingml/2006/main" sz="1900" i="1">
                          <a:solidFill>
                            <a:srgbClr val="000000"/>
                          </a:solidFill>
                          <a:latin typeface="Cambria Math" panose="02040503050406030204" pitchFamily="18" charset="0"/>
                        </a:rPr>
                        <m:t>s</m:t>
                      </m:r>
                    </m:oMath>
                  </a14:m>
                  <a:r>
                    <a:t> and appropriately substituting for </a:t>
                  </a:r>
                  <a14:m>
                    <m:oMath>
                      <m:r>
                        <m:rPr>
                          <m:sty m:val="p"/>
                        </m:rPr>
                        <a:rPr xmlns:a="http://schemas.openxmlformats.org/drawingml/2006/main" sz="1800" i="1">
                          <a:solidFill>
                            <a:srgbClr val="000000"/>
                          </a:solidFill>
                          <a:latin typeface="Cambria Math" panose="02040503050406030204" pitchFamily="18" charset="0"/>
                        </a:rPr>
                        <m:t>d</m:t>
                      </m:r>
                      <m:r>
                        <a:rPr xmlns:a="http://schemas.openxmlformats.org/drawingml/2006/main" sz="1800" i="1">
                          <a:solidFill>
                            <a:srgbClr val="000000"/>
                          </a:solidFill>
                          <a:latin typeface="Cambria Math" panose="02040503050406030204" pitchFamily="18" charset="0"/>
                        </a:rPr>
                        <m:t>s</m:t>
                      </m:r>
                    </m:oMath>
                  </a14:m>
                  <a:r>
                    <a:t> yields</a:t>
                  </a:r>
                </a:p>
                <a:p>
                  <a:pPr algn="ctr">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f</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t</m:t>
                            </m:r>
                          </m:den>
                        </m:f>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s</m:t>
                            </m:r>
                          </m:den>
                        </m:f>
                        <m:r>
                          <a:rPr xmlns:a="http://schemas.openxmlformats.org/drawingml/2006/main" sz="1350" i="1">
                            <a:solidFill>
                              <a:srgbClr val="000000"/>
                            </a:solidFill>
                            <a:latin typeface="Cambria Math" panose="02040503050406030204" pitchFamily="18" charset="0"/>
                          </a:rPr>
                          <m:t>(</m:t>
                        </m:r>
                        <m:sSub>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a:rPr xmlns:a="http://schemas.openxmlformats.org/drawingml/2006/main" sz="1350" i="1">
                            <a:solidFill>
                              <a:srgbClr val="000000"/>
                            </a:solidFill>
                            <a:latin typeface="Cambria Math" panose="02040503050406030204" pitchFamily="18" charset="0"/>
                          </a:rPr>
                          <m:t>+</m:t>
                        </m:r>
                        <m:sSub>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sSub>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Sub>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m:t>
                        </m:r>
                        <m:f>
                          <m:fPr>
                            <m:ctrlPr>
                              <a:rPr xmlns:a="http://schemas.openxmlformats.org/drawingml/2006/main" sz="1350" i="1">
                                <a:solidFill>
                                  <a:srgbClr val="000000"/>
                                </a:solidFill>
                                <a:latin typeface="Cambria Math" panose="02040503050406030204" pitchFamily="18" charset="0"/>
                              </a:rPr>
                            </m:ctrlPr>
                            <m:type m:val="bar"/>
                          </m:fPr>
                          <m:num>
                            <m:sSup>
                              <m:e>
                                <m:r>
                                  <m:rPr>
                                    <m:sty m:val="p"/>
                                  </m:rPr>
                                  <a:rPr xmlns:a="http://schemas.openxmlformats.org/drawingml/2006/main" sz="1350" i="1">
                                    <a:solidFill>
                                      <a:srgbClr val="000000"/>
                                    </a:solidFill>
                                    <a:latin typeface="Cambria Math" panose="02040503050406030204" pitchFamily="18" charset="0"/>
                                  </a:rPr>
                                  <m:t>∂</m:t>
                                </m:r>
                              </m:e>
                              <m:sup>
                                <m:r>
                                  <a:rPr xmlns:a="http://schemas.openxmlformats.org/drawingml/2006/main" sz="1350" i="1">
                                    <a:solidFill>
                                      <a:srgbClr val="000000"/>
                                    </a:solidFill>
                                    <a:latin typeface="Cambria Math" panose="02040503050406030204" pitchFamily="18" charset="0"/>
                                  </a:rPr>
                                  <m:t>2</m:t>
                                </m:r>
                              </m:sup>
                            </m:sSup>
                            <m:r>
                              <a:rPr xmlns:a="http://schemas.openxmlformats.org/drawingml/2006/main" sz="1350" i="1">
                                <a:solidFill>
                                  <a:srgbClr val="000000"/>
                                </a:solidFill>
                                <a:latin typeface="Cambria Math" panose="02040503050406030204" pitchFamily="18" charset="0"/>
                              </a:rPr>
                              <m:t>f</m:t>
                            </m:r>
                          </m:num>
                          <m:den>
                            <m:r>
                              <m:rPr>
                                <m:sty m:val="p"/>
                              </m:rPr>
                              <a:rPr xmlns:a="http://schemas.openxmlformats.org/drawingml/2006/main" sz="1350" i="1">
                                <a:solidFill>
                                  <a:srgbClr val="000000"/>
                                </a:solidFill>
                                <a:latin typeface="Cambria Math" panose="02040503050406030204" pitchFamily="18" charset="0"/>
                              </a:rPr>
                              <m:t>∂</m:t>
                            </m:r>
                            <m:sSup>
                              <m:e>
                                <m:r>
                                  <a:rPr xmlns:a="http://schemas.openxmlformats.org/drawingml/2006/main" sz="1350" i="1">
                                    <a:solidFill>
                                      <a:srgbClr val="000000"/>
                                    </a:solidFill>
                                    <a:latin typeface="Cambria Math" panose="02040503050406030204" pitchFamily="18" charset="0"/>
                                  </a:rPr>
                                  <m:t>s</m:t>
                                </m:r>
                              </m:e>
                              <m:sup>
                                <m:r>
                                  <a:rPr xmlns:a="http://schemas.openxmlformats.org/drawingml/2006/main" sz="1350" i="1">
                                    <a:solidFill>
                                      <a:srgbClr val="000000"/>
                                    </a:solidFill>
                                    <a:latin typeface="Cambria Math" panose="02040503050406030204" pitchFamily="18" charset="0"/>
                                  </a:rPr>
                                  <m:t>2</m:t>
                                </m:r>
                              </m:sup>
                            </m:sSup>
                          </m:den>
                        </m:f>
                        <m:d>
                          <m:dPr>
                            <m:ctrlPr>
                              <a:rPr xmlns:a="http://schemas.openxmlformats.org/drawingml/2006/main" sz="1350" i="1">
                                <a:solidFill>
                                  <a:srgbClr val="000000"/>
                                </a:solidFill>
                                <a:latin typeface="Cambria Math" panose="02040503050406030204" pitchFamily="18" charset="0"/>
                              </a:rPr>
                            </m:ctrlPr>
                          </m:dPr>
                          <m:e>
                            <m:sSubSup>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r>
                              <m:rPr>
                                <m:sty m:val="p"/>
                              </m:rPr>
                              <a:rPr xmlns:a="http://schemas.openxmlformats.org/drawingml/2006/main" sz="1350" i="1">
                                <a:solidFill>
                                  <a:srgbClr val="000000"/>
                                </a:solidFill>
                                <a:latin typeface="Cambria Math" panose="02040503050406030204" pitchFamily="18" charset="0"/>
                              </a:rPr>
                              <m:t>d</m:t>
                            </m:r>
                            <m:sSup>
                              <m:e>
                                <m:r>
                                  <a:rPr xmlns:a="http://schemas.openxmlformats.org/drawingml/2006/main" sz="1350" i="1">
                                    <a:solidFill>
                                      <a:srgbClr val="000000"/>
                                    </a:solidFill>
                                    <a:latin typeface="Cambria Math" panose="02040503050406030204" pitchFamily="18" charset="0"/>
                                  </a:rPr>
                                  <m:t>t</m:t>
                                </m:r>
                              </m:e>
                              <m:sup>
                                <m:r>
                                  <a:rPr xmlns:a="http://schemas.openxmlformats.org/drawingml/2006/main" sz="1350" i="1">
                                    <a:solidFill>
                                      <a:srgbClr val="000000"/>
                                    </a:solidFill>
                                    <a:latin typeface="Cambria Math" panose="02040503050406030204" pitchFamily="18" charset="0"/>
                                  </a:rPr>
                                  <m:t>2</m:t>
                                </m:r>
                              </m:sup>
                            </m:sSup>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2</m:t>
                            </m:r>
                            <m:sSub>
                              <m:e>
                                <m:r>
                                  <a:rPr xmlns:a="http://schemas.openxmlformats.org/drawingml/2006/main" sz="1350" i="1">
                                    <a:solidFill>
                                      <a:srgbClr val="000000"/>
                                    </a:solidFill>
                                    <a:latin typeface="Cambria Math" panose="02040503050406030204" pitchFamily="18" charset="0"/>
                                  </a:rPr>
                                  <m:t>μ</m:t>
                                </m:r>
                              </m:e>
                              <m:sub>
                                <m:r>
                                  <a:rPr xmlns:a="http://schemas.openxmlformats.org/drawingml/2006/main" sz="1350" i="1">
                                    <a:solidFill>
                                      <a:srgbClr val="000000"/>
                                    </a:solidFill>
                                    <a:latin typeface="Cambria Math" panose="02040503050406030204" pitchFamily="18" charset="0"/>
                                  </a:rPr>
                                  <m:t>t</m:t>
                                </m:r>
                              </m:sub>
                            </m:sSub>
                            <m:sSub>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Sub>
                            <m:r>
                              <m:rPr>
                                <m:sty m:val="p"/>
                              </m:rPr>
                              <a:rPr xmlns:a="http://schemas.openxmlformats.org/drawingml/2006/main" sz="1350" i="1">
                                <a:solidFill>
                                  <a:srgbClr val="000000"/>
                                </a:solidFill>
                                <a:latin typeface="Cambria Math" panose="02040503050406030204" pitchFamily="18" charset="0"/>
                              </a:rPr>
                              <m:t>d</m:t>
                            </m:r>
                            <m:r>
                              <a:rPr xmlns:a="http://schemas.openxmlformats.org/drawingml/2006/main" sz="1350" i="1">
                                <a:solidFill>
                                  <a:srgbClr val="000000"/>
                                </a:solidFill>
                                <a:latin typeface="Cambria Math" panose="02040503050406030204" pitchFamily="18" charset="0"/>
                              </a:rPr>
                              <m:t>t</m:t>
                            </m:r>
                            <m:r>
                              <m:rPr>
                                <m:sty m:val="p"/>
                              </m:rPr>
                              <a:rPr xmlns:a="http://schemas.openxmlformats.org/drawingml/2006/main" sz="1350" i="1">
                                <a:solidFill>
                                  <a:srgbClr val="000000"/>
                                </a:solidFill>
                                <a:latin typeface="Cambria Math" panose="02040503050406030204" pitchFamily="18" charset="0"/>
                              </a:rPr>
                              <m:t>d</m:t>
                            </m:r>
                            <m:sSub>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Sub>
                            <m:r>
                              <a:rPr xmlns:a="http://schemas.openxmlformats.org/drawingml/2006/main" sz="1350" i="1">
                                <a:solidFill>
                                  <a:srgbClr val="000000"/>
                                </a:solidFill>
                                <a:latin typeface="Cambria Math" panose="02040503050406030204" pitchFamily="18" charset="0"/>
                              </a:rPr>
                              <m:t>+</m:t>
                            </m:r>
                            <m:sSubSup>
                              <m:e>
                                <m:r>
                                  <a:rPr xmlns:a="http://schemas.openxmlformats.org/drawingml/2006/main" sz="1350" i="1">
                                    <a:solidFill>
                                      <a:srgbClr val="000000"/>
                                    </a:solidFill>
                                    <a:latin typeface="Cambria Math" panose="02040503050406030204" pitchFamily="18" charset="0"/>
                                  </a:rPr>
                                  <m:t>σ</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r>
                              <m:rPr>
                                <m:sty m:val="p"/>
                              </m:rPr>
                              <a:rPr xmlns:a="http://schemas.openxmlformats.org/drawingml/2006/main" sz="1350" i="1">
                                <a:solidFill>
                                  <a:srgbClr val="000000"/>
                                </a:solidFill>
                                <a:latin typeface="Cambria Math" panose="02040503050406030204" pitchFamily="18" charset="0"/>
                              </a:rPr>
                              <m:t>d</m:t>
                            </m:r>
                            <m:sSubSup>
                              <m:e>
                                <m:r>
                                  <a:rPr xmlns:a="http://schemas.openxmlformats.org/drawingml/2006/main" sz="1350" i="1">
                                    <a:solidFill>
                                      <a:srgbClr val="000000"/>
                                    </a:solidFill>
                                    <a:latin typeface="Cambria Math" panose="02040503050406030204" pitchFamily="18" charset="0"/>
                                  </a:rPr>
                                  <m:t>W</m:t>
                                </m:r>
                              </m:e>
                              <m:sub>
                                <m:r>
                                  <a:rPr xmlns:a="http://schemas.openxmlformats.org/drawingml/2006/main" sz="1350" i="1">
                                    <a:solidFill>
                                      <a:srgbClr val="000000"/>
                                    </a:solidFill>
                                    <a:latin typeface="Cambria Math" panose="02040503050406030204" pitchFamily="18" charset="0"/>
                                  </a:rPr>
                                  <m:t>t</m:t>
                                </m:r>
                              </m:sub>
                              <m:sup>
                                <m:r>
                                  <a:rPr xmlns:a="http://schemas.openxmlformats.org/drawingml/2006/main" sz="1350" i="1">
                                    <a:solidFill>
                                      <a:srgbClr val="000000"/>
                                    </a:solidFill>
                                    <a:latin typeface="Cambria Math" panose="02040503050406030204" pitchFamily="18" charset="0"/>
                                  </a:rPr>
                                  <m:t>2</m:t>
                                </m:r>
                              </m:sup>
                            </m:sSubSup>
                          </m:e>
                        </m:d>
                        <m:r>
                          <a:rPr xmlns:a="http://schemas.openxmlformats.org/drawingml/2006/main" sz="1350" i="1">
                            <a:solidFill>
                              <a:srgbClr val="000000"/>
                            </a:solidFill>
                            <a:latin typeface="Cambria Math" panose="02040503050406030204" pitchFamily="18" charset="0"/>
                          </a:rPr>
                          <m:t>+</m:t>
                        </m:r>
                        <m:r>
                          <a:rPr xmlns:a="http://schemas.openxmlformats.org/drawingml/2006/main" sz="1350" i="1">
                            <a:solidFill>
                              <a:srgbClr val="000000"/>
                            </a:solidFill>
                            <a:latin typeface="Cambria Math" panose="02040503050406030204" pitchFamily="18" charset="0"/>
                          </a:rPr>
                          <m:t>⋯</m:t>
                        </m:r>
                      </m:oMath>
                    </m:oMathPara>
                  </a14:m>
                </a:p>
                <a:p>
                  <a:pPr>
                    <a:spcBef>
                      <a:spcPts val="1000"/>
                    </a:spcBef>
                    <a:defRPr sz="1600">
                      <a:latin typeface="Calibri"/>
                      <a:ea typeface="Calibri"/>
                      <a:cs typeface="Calibri"/>
                      <a:sym typeface="Calibri"/>
                    </a:defRPr>
                  </a:pPr>
                  <a:r>
                    <a:t>As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approaches 0, </a:t>
                  </a:r>
                  <a14:m>
                    <m:oMath>
                      <m:r>
                        <m:rPr>
                          <m:sty m:val="p"/>
                        </m:rPr>
                        <a:rPr xmlns:a="http://schemas.openxmlformats.org/drawingml/2006/main" sz="1750" i="1">
                          <a:solidFill>
                            <a:srgbClr val="000000"/>
                          </a:solidFill>
                          <a:latin typeface="Cambria Math" panose="02040503050406030204" pitchFamily="18" charset="0"/>
                        </a:rPr>
                        <m:t>d</m:t>
                      </m:r>
                      <m:sSup>
                        <m:e>
                          <m:r>
                            <a:rPr xmlns:a="http://schemas.openxmlformats.org/drawingml/2006/main" sz="1750" i="1">
                              <a:solidFill>
                                <a:srgbClr val="000000"/>
                              </a:solidFill>
                              <a:latin typeface="Cambria Math" panose="02040503050406030204" pitchFamily="18" charset="0"/>
                            </a:rPr>
                            <m:t>t</m:t>
                          </m:r>
                        </m:e>
                        <m:sup>
                          <m:r>
                            <a:rPr xmlns:a="http://schemas.openxmlformats.org/drawingml/2006/main" sz="1750" i="1">
                              <a:solidFill>
                                <a:srgbClr val="000000"/>
                              </a:solidFill>
                              <a:latin typeface="Cambria Math" panose="02040503050406030204" pitchFamily="18" charset="0"/>
                            </a:rPr>
                            <m:t>2</m:t>
                          </m:r>
                        </m:sup>
                      </m:sSup>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r>
                    <a:t> tend to 0 faster than </a:t>
                  </a:r>
                  <a14:m>
                    <m:oMath>
                      <m:r>
                        <m:rPr>
                          <m:sty m:val="p"/>
                        </m:rPr>
                        <a:rPr xmlns:a="http://schemas.openxmlformats.org/drawingml/2006/main" sz="1750" i="1">
                          <a:solidFill>
                            <a:srgbClr val="000000"/>
                          </a:solidFill>
                          <a:latin typeface="Cambria Math" panose="02040503050406030204" pitchFamily="18" charset="0"/>
                        </a:rPr>
                        <m:t>d</m:t>
                      </m:r>
                      <m:sSubSup>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up>
                          <m:r>
                            <a:rPr xmlns:a="http://schemas.openxmlformats.org/drawingml/2006/main" sz="1750" i="1">
                              <a:solidFill>
                                <a:srgbClr val="000000"/>
                              </a:solidFill>
                              <a:latin typeface="Cambria Math" panose="02040503050406030204" pitchFamily="18" charset="0"/>
                            </a:rPr>
                            <m:t>2</m:t>
                          </m:r>
                        </m:sup>
                      </m:sSubSup>
                    </m:oMath>
                  </a14:m>
                  <a:r>
                    <a:t>. Substituting 0 for </a:t>
                  </a:r>
                  <a14:m>
                    <m:oMath>
                      <m:r>
                        <m:rPr>
                          <m:sty m:val="p"/>
                        </m:rPr>
                        <a:rPr xmlns:a="http://schemas.openxmlformats.org/drawingml/2006/main" sz="1750" i="1">
                          <a:solidFill>
                            <a:srgbClr val="000000"/>
                          </a:solidFill>
                          <a:latin typeface="Cambria Math" panose="02040503050406030204" pitchFamily="18" charset="0"/>
                        </a:rPr>
                        <m:t>d</m:t>
                      </m:r>
                      <m:sSup>
                        <m:e>
                          <m:r>
                            <a:rPr xmlns:a="http://schemas.openxmlformats.org/drawingml/2006/main" sz="1750" i="1">
                              <a:solidFill>
                                <a:srgbClr val="000000"/>
                              </a:solidFill>
                              <a:latin typeface="Cambria Math" panose="02040503050406030204" pitchFamily="18" charset="0"/>
                            </a:rPr>
                            <m:t>t</m:t>
                          </m:r>
                        </m:e>
                        <m:sup>
                          <m:r>
                            <a:rPr xmlns:a="http://schemas.openxmlformats.org/drawingml/2006/main" sz="1750" i="1">
                              <a:solidFill>
                                <a:srgbClr val="000000"/>
                              </a:solidFill>
                              <a:latin typeface="Cambria Math" panose="02040503050406030204" pitchFamily="18" charset="0"/>
                            </a:rPr>
                            <m:t>2</m:t>
                          </m:r>
                        </m:sup>
                      </m:sSup>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a14:m>
                  <a:r>
                    <a:t> and </a:t>
                  </a:r>
                  <a14:m>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a14:m>
                  <a:r>
                    <a:t> for </a:t>
                  </a:r>
                  <a14:m>
                    <m:oMath>
                      <m:r>
                        <m:rPr>
                          <m:sty m:val="p"/>
                        </m:rPr>
                        <a:rPr xmlns:a="http://schemas.openxmlformats.org/drawingml/2006/main" sz="1750" i="1">
                          <a:solidFill>
                            <a:srgbClr val="000000"/>
                          </a:solidFill>
                          <a:latin typeface="Cambria Math" panose="02040503050406030204" pitchFamily="18" charset="0"/>
                        </a:rPr>
                        <m:t>d</m:t>
                      </m:r>
                      <m:sSubSup>
                        <m:e>
                          <m:r>
                            <a:rPr xmlns:a="http://schemas.openxmlformats.org/drawingml/2006/main" sz="1750" i="1">
                              <a:solidFill>
                                <a:srgbClr val="000000"/>
                              </a:solidFill>
                              <a:latin typeface="Cambria Math" panose="02040503050406030204" pitchFamily="18" charset="0"/>
                            </a:rPr>
                            <m:t>W</m:t>
                          </m:r>
                        </m:e>
                        <m:sub>
                          <m:r>
                            <a:rPr xmlns:a="http://schemas.openxmlformats.org/drawingml/2006/main" sz="1750" i="1">
                              <a:solidFill>
                                <a:srgbClr val="000000"/>
                              </a:solidFill>
                              <a:latin typeface="Cambria Math" panose="02040503050406030204" pitchFamily="18" charset="0"/>
                            </a:rPr>
                            <m:t>t</m:t>
                          </m:r>
                        </m:sub>
                        <m:sup>
                          <m:r>
                            <a:rPr xmlns:a="http://schemas.openxmlformats.org/drawingml/2006/main" sz="1750" i="1">
                              <a:solidFill>
                                <a:srgbClr val="000000"/>
                              </a:solidFill>
                              <a:latin typeface="Cambria Math" panose="02040503050406030204" pitchFamily="18" charset="0"/>
                            </a:rPr>
                            <m:t>2</m:t>
                          </m:r>
                        </m:sup>
                      </m:sSubSup>
                    </m:oMath>
                  </a14:m>
                  <a:r>
                    <a:t> yields</a:t>
                  </a:r>
                </a:p>
                <a:p>
                  <a:pPr algn="ctr">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f</m:t>
                        </m:r>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t</m:t>
                                </m:r>
                              </m:den>
                            </m:f>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μ</m:t>
                                </m:r>
                              </m:e>
                              <m:sub>
                                <m:r>
                                  <a:rPr xmlns:a="http://schemas.openxmlformats.org/drawingml/2006/main" sz="1700" i="1">
                                    <a:solidFill>
                                      <a:srgbClr val="000000"/>
                                    </a:solidFill>
                                    <a:latin typeface="Cambria Math" panose="02040503050406030204" pitchFamily="18" charset="0"/>
                                  </a:rPr>
                                  <m:t>t</m:t>
                                </m:r>
                              </m:sub>
                            </m:sSub>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bSup>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up>
                                    <m:r>
                                      <a:rPr xmlns:a="http://schemas.openxmlformats.org/drawingml/2006/main" sz="1700" i="1">
                                        <a:solidFill>
                                          <a:srgbClr val="000000"/>
                                        </a:solidFill>
                                        <a:latin typeface="Cambria Math" panose="02040503050406030204" pitchFamily="18" charset="0"/>
                                      </a:rPr>
                                      <m:t>2</m:t>
                                    </m:r>
                                  </m:sup>
                                </m:sSubSup>
                              </m:num>
                              <m:den>
                                <m:r>
                                  <a:rPr xmlns:a="http://schemas.openxmlformats.org/drawingml/2006/main" sz="1700" i="1">
                                    <a:solidFill>
                                      <a:srgbClr val="000000"/>
                                    </a:solidFill>
                                    <a:latin typeface="Cambria Math" panose="02040503050406030204" pitchFamily="18" charset="0"/>
                                  </a:rPr>
                                  <m:t>2</m:t>
                                </m:r>
                              </m:den>
                            </m:f>
                            <m:f>
                              <m:fPr>
                                <m:ctrlPr>
                                  <a:rPr xmlns:a="http://schemas.openxmlformats.org/drawingml/2006/main" sz="1700" i="1">
                                    <a:solidFill>
                                      <a:srgbClr val="000000"/>
                                    </a:solidFill>
                                    <a:latin typeface="Cambria Math" panose="02040503050406030204" pitchFamily="18" charset="0"/>
                                  </a:rPr>
                                </m:ctrlPr>
                                <m:type m:val="bar"/>
                              </m:fPr>
                              <m:num>
                                <m:sSup>
                                  <m:e>
                                    <m:r>
                                      <m:rPr>
                                        <m:sty m:val="p"/>
                                      </m:rPr>
                                      <a:rPr xmlns:a="http://schemas.openxmlformats.org/drawingml/2006/main" sz="1700" i="1">
                                        <a:solidFill>
                                          <a:srgbClr val="000000"/>
                                        </a:solidFill>
                                        <a:latin typeface="Cambria Math" panose="02040503050406030204" pitchFamily="18" charset="0"/>
                                      </a:rPr>
                                      <m:t>∂</m:t>
                                    </m:r>
                                  </m:e>
                                  <m:sup>
                                    <m:r>
                                      <a:rPr xmlns:a="http://schemas.openxmlformats.org/drawingml/2006/main" sz="1700" i="1">
                                        <a:solidFill>
                                          <a:srgbClr val="000000"/>
                                        </a:solidFill>
                                        <a:latin typeface="Cambria Math" panose="02040503050406030204" pitchFamily="18" charset="0"/>
                                      </a:rPr>
                                      <m:t>2</m:t>
                                    </m:r>
                                  </m:sup>
                                </m:sSup>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sSup>
                                  <m:e>
                                    <m:r>
                                      <a:rPr xmlns:a="http://schemas.openxmlformats.org/drawingml/2006/main" sz="1700" i="1">
                                        <a:solidFill>
                                          <a:srgbClr val="000000"/>
                                        </a:solidFill>
                                        <a:latin typeface="Cambria Math" panose="02040503050406030204" pitchFamily="18" charset="0"/>
                                      </a:rPr>
                                      <m:t>s</m:t>
                                    </m:r>
                                  </m:e>
                                  <m:sup>
                                    <m:r>
                                      <a:rPr xmlns:a="http://schemas.openxmlformats.org/drawingml/2006/main" sz="1700" i="1">
                                        <a:solidFill>
                                          <a:srgbClr val="000000"/>
                                        </a:solidFill>
                                        <a:latin typeface="Cambria Math" panose="02040503050406030204" pitchFamily="18" charset="0"/>
                                      </a:rPr>
                                      <m:t>2</m:t>
                                    </m:r>
                                  </m:sup>
                                </m:sSup>
                              </m:den>
                            </m:f>
                          </m:e>
                        </m:d>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σ</m:t>
                            </m:r>
                          </m:e>
                          <m:sub>
                            <m:r>
                              <a:rPr xmlns:a="http://schemas.openxmlformats.org/drawingml/2006/main" sz="1700" i="1">
                                <a:solidFill>
                                  <a:srgbClr val="000000"/>
                                </a:solidFill>
                                <a:latin typeface="Cambria Math" panose="02040503050406030204" pitchFamily="18" charset="0"/>
                              </a:rPr>
                              <m:t>t</m:t>
                            </m:r>
                          </m:sub>
                        </m:sSub>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f</m:t>
                            </m:r>
                          </m:num>
                          <m:den>
                            <m:r>
                              <m:rPr>
                                <m:sty m:val="p"/>
                              </m:rP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s</m:t>
                            </m:r>
                          </m:den>
                        </m:f>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oMath>
                    </m:oMathPara>
                  </a14:m>
                </a:p>
                <a:p>
                  <a:pPr algn="ctr">
                    <a:spcBef>
                      <a:spcPts val="1000"/>
                    </a:spcBef>
                    <a:defRPr sz="1600">
                      <a:latin typeface="Calibri"/>
                      <a:ea typeface="Calibri"/>
                      <a:cs typeface="Calibri"/>
                      <a:sym typeface="Calibri"/>
                    </a:defRPr>
                  </a:pPr>
                </a:p>
                <a:p>
                  <a:pPr>
                    <a:spcBef>
                      <a:spcPts val="1000"/>
                    </a:spcBef>
                    <a:defRPr sz="1600">
                      <a:latin typeface="Calibri"/>
                      <a:ea typeface="Calibri"/>
                      <a:cs typeface="Calibri"/>
                      <a:sym typeface="Calibri"/>
                    </a:defRPr>
                  </a:pPr>
                  <a:r>
                    <a:t>which is itself an Itô process. Itô’s lemma states that for any Itô process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and any twice-differentiable function </a:t>
                  </a:r>
                  <a14:m>
                    <m:oMath>
                      <m:r>
                        <a:rPr xmlns:a="http://schemas.openxmlformats.org/drawingml/2006/main" sz="1600" i="1">
                          <a:solidFill>
                            <a:srgbClr val="000000"/>
                          </a:solidFill>
                          <a:latin typeface="Cambria Math" panose="02040503050406030204" pitchFamily="18" charset="0"/>
                        </a:rPr>
                        <m:t>f</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t</m:t>
                      </m:r>
                      <m:r>
                        <a:rPr xmlns:a="http://schemas.openxmlformats.org/drawingml/2006/main" sz="1600" i="1">
                          <a:solidFill>
                            <a:srgbClr val="000000"/>
                          </a:solidFill>
                          <a:latin typeface="Cambria Math" panose="02040503050406030204" pitchFamily="18" charset="0"/>
                        </a:rPr>
                        <m:t>,</m:t>
                      </m:r>
                      <m:r>
                        <a:rPr xmlns:a="http://schemas.openxmlformats.org/drawingml/2006/main" sz="1600" i="1">
                          <a:solidFill>
                            <a:srgbClr val="000000"/>
                          </a:solidFill>
                          <a:latin typeface="Cambria Math" panose="02040503050406030204" pitchFamily="18" charset="0"/>
                        </a:rPr>
                        <m:t>s</m:t>
                      </m:r>
                      <m:r>
                        <a:rPr xmlns:a="http://schemas.openxmlformats.org/drawingml/2006/main" sz="1600" i="1">
                          <a:solidFill>
                            <a:srgbClr val="000000"/>
                          </a:solidFill>
                          <a:latin typeface="Cambria Math" panose="02040503050406030204" pitchFamily="18" charset="0"/>
                        </a:rPr>
                        <m:t>)</m:t>
                      </m:r>
                    </m:oMath>
                  </a14:m>
                  <a:r>
                    <a:t>, </a:t>
                  </a:r>
                  <a14:m>
                    <m:oMath>
                      <m:r>
                        <a:rPr xmlns:a="http://schemas.openxmlformats.org/drawingml/2006/main" sz="1650" i="1">
                          <a:solidFill>
                            <a:srgbClr val="000000"/>
                          </a:solidFill>
                          <a:latin typeface="Cambria Math" panose="02040503050406030204" pitchFamily="18" charset="0"/>
                        </a:rPr>
                        <m:t>f</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r>
                        <a:rPr xmlns:a="http://schemas.openxmlformats.org/drawingml/2006/main" sz="1650" i="1">
                          <a:solidFill>
                            <a:srgbClr val="000000"/>
                          </a:solidFill>
                          <a:latin typeface="Cambria Math" panose="02040503050406030204" pitchFamily="18" charset="0"/>
                        </a:rPr>
                        <m:t>)</m:t>
                      </m:r>
                    </m:oMath>
                  </a14:m>
                  <a:r>
                    <a:t> is an Itô process.</a:t>
                  </a:r>
                </a:p>
                <a:p>
                  <a:pPr>
                    <a:spcBef>
                      <a:spcPts val="1000"/>
                    </a:spcBef>
                    <a:defRPr sz="1600">
                      <a:latin typeface="Calibri"/>
                      <a:ea typeface="Calibri"/>
                      <a:cs typeface="Calibri"/>
                      <a:sym typeface="Calibri"/>
                    </a:defRPr>
                  </a:pPr>
                  <a:r>
                    <a:t>Let </a:t>
                  </a:r>
                  <a14:m>
                    <m:oMath>
                      <m:r>
                        <a:rPr xmlns:a="http://schemas.openxmlformats.org/drawingml/2006/main" sz="1400" i="1">
                          <a:solidFill>
                            <a:srgbClr val="000000"/>
                          </a:solidFill>
                          <a:latin typeface="Cambria Math" panose="02040503050406030204" pitchFamily="18" charset="0"/>
                        </a:rPr>
                        <m:t>f</m:t>
                      </m:r>
                      <m:r>
                        <a:rPr xmlns:a="http://schemas.openxmlformats.org/drawingml/2006/main" sz="1400" i="1">
                          <a:solidFill>
                            <a:srgbClr val="000000"/>
                          </a:solidFill>
                          <a:latin typeface="Cambria Math" panose="02040503050406030204" pitchFamily="18" charset="0"/>
                        </a:rPr>
                        <m:t>(</m:t>
                      </m:r>
                      <m:sSub>
                        <m:e>
                          <m:r>
                            <a:rPr xmlns:a="http://schemas.openxmlformats.org/drawingml/2006/main" sz="1400" i="1">
                              <a:solidFill>
                                <a:srgbClr val="000000"/>
                              </a:solidFill>
                              <a:latin typeface="Cambria Math" panose="02040503050406030204" pitchFamily="18" charset="0"/>
                            </a:rPr>
                            <m:t>S</m:t>
                          </m:r>
                        </m:e>
                        <m:sub>
                          <m:r>
                            <a:rPr xmlns:a="http://schemas.openxmlformats.org/drawingml/2006/main" sz="1400" i="1">
                              <a:solidFill>
                                <a:srgbClr val="000000"/>
                              </a:solidFill>
                              <a:latin typeface="Cambria Math" panose="02040503050406030204" pitchFamily="18" charset="0"/>
                            </a:rPr>
                            <m:t>t</m:t>
                          </m:r>
                        </m:sub>
                      </m:sSub>
                      <m:r>
                        <a:rPr xmlns:a="http://schemas.openxmlformats.org/drawingml/2006/main" sz="1400" i="1">
                          <a:solidFill>
                            <a:srgbClr val="000000"/>
                          </a:solidFill>
                          <a:latin typeface="Cambria Math" panose="02040503050406030204" pitchFamily="18" charset="0"/>
                        </a:rPr>
                        <m:t>)</m:t>
                      </m:r>
                      <m:r>
                        <a:rPr xmlns:a="http://schemas.openxmlformats.org/drawingml/2006/main" sz="1400" i="1">
                          <a:solidFill>
                            <a:srgbClr val="000000"/>
                          </a:solidFill>
                          <a:latin typeface="Cambria Math" panose="02040503050406030204" pitchFamily="18" charset="0"/>
                        </a:rPr>
                        <m:t>=</m:t>
                      </m:r>
                      <m:r>
                        <m:rPr>
                          <m:sty m:val="p"/>
                        </m:rPr>
                        <a:rPr xmlns:a="http://schemas.openxmlformats.org/drawingml/2006/main" sz="1400" i="1">
                          <a:solidFill>
                            <a:srgbClr val="000000"/>
                          </a:solidFill>
                          <a:latin typeface="Cambria Math" panose="02040503050406030204" pitchFamily="18" charset="0"/>
                        </a:rPr>
                        <m:t>ln</m:t>
                      </m:r>
                      <m:sSub>
                        <m:e>
                          <m:r>
                            <a:rPr xmlns:a="http://schemas.openxmlformats.org/drawingml/2006/main" sz="1400" i="1">
                              <a:solidFill>
                                <a:srgbClr val="000000"/>
                              </a:solidFill>
                              <a:latin typeface="Cambria Math" panose="02040503050406030204" pitchFamily="18" charset="0"/>
                            </a:rPr>
                            <m:t>S</m:t>
                          </m:r>
                        </m:e>
                        <m:sub>
                          <m:r>
                            <a:rPr xmlns:a="http://schemas.openxmlformats.org/drawingml/2006/main" sz="1400" i="1">
                              <a:solidFill>
                                <a:srgbClr val="000000"/>
                              </a:solidFill>
                              <a:latin typeface="Cambria Math" panose="02040503050406030204" pitchFamily="18" charset="0"/>
                            </a:rPr>
                            <m:t>t</m:t>
                          </m:r>
                        </m:sub>
                      </m:sSub>
                    </m:oMath>
                  </a14:m>
                  <a:r>
                    <a:t>. Applying Itô’s lemma,</a:t>
                  </a:r>
                </a:p>
                <a:p>
                  <a:pPr lvl="2" algn="ctr">
                    <a:spcBef>
                      <a:spcPts val="1000"/>
                    </a:spcBef>
                    <a:defRPr sz="1600">
                      <a:latin typeface="Calibri"/>
                      <a:ea typeface="Calibri"/>
                      <a:cs typeface="Calibri"/>
                      <a:sym typeface="Calibri"/>
                    </a:defRPr>
                  </a:pPr>
                  <a14:m>
                    <m:oMathPara>
                      <m:oMathParaPr>
                        <m:jc m:val="center"/>
                      </m:oMathParaPr>
                      <m:oMath>
                        <m:m>
                          <m:mPr>
                            <m:ctrlPr>
                              <a:rPr xmlns:a="http://schemas.openxmlformats.org/drawingml/2006/main" sz="1450" i="1">
                                <a:solidFill>
                                  <a:srgbClr val="000000"/>
                                </a:solidFill>
                                <a:latin typeface="Cambria Math" panose="02040503050406030204" pitchFamily="18" charset="0"/>
                              </a:rPr>
                            </m:ctrlPr>
                            <m:baseJc m:val="center"/>
                            <m:plcHide m:val="on"/>
                            <m:mcs>
                              <m:mc>
                                <m:mcPr>
                                  <m:count m:val="2"/>
                                  <m:mcJc m:val="center"/>
                                </m:mcPr>
                              </m:mc>
                            </m:mcs>
                          </m:mPr>
                          <m:mr>
                            <m:e>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f</m:t>
                              </m:r>
                            </m:e>
                            <m:e>
                              <m:r>
                                <a:rPr xmlns:a="http://schemas.openxmlformats.org/drawingml/2006/main" sz="1450" i="1">
                                  <a:solidFill>
                                    <a:srgbClr val="000000"/>
                                  </a:solidFill>
                                  <a:latin typeface="Cambria Math" panose="02040503050406030204" pitchFamily="18" charset="0"/>
                                </a:rPr>
                                <m:t>=</m:t>
                              </m:r>
                              <m:sSup>
                                <m:e>
                                  <m:argPr>
                                    <m:scrLvl m:val="0"/>
                                  </m:argPr>
                                  <m:r>
                                    <a:rPr xmlns:a="http://schemas.openxmlformats.org/drawingml/2006/main" sz="1450" i="1">
                                      <a:solidFill>
                                        <a:srgbClr val="000000"/>
                                      </a:solidFill>
                                      <a:latin typeface="Cambria Math" panose="02040503050406030204" pitchFamily="18" charset="0"/>
                                    </a:rPr>
                                    <m:t>f</m:t>
                                  </m:r>
                                </m:e>
                                <m:sup>
                                  <m:argPr>
                                    <m:scrLvl m:val="0"/>
                                  </m:argPr>
                                  <m:r>
                                    <a:rPr xmlns:a="http://schemas.openxmlformats.org/drawingml/2006/main" sz="1450" i="1">
                                      <a:solidFill>
                                        <a:srgbClr val="000000"/>
                                      </a:solidFill>
                                      <a:latin typeface="Cambria Math" panose="02040503050406030204" pitchFamily="18" charset="0"/>
                                    </a:rPr>
                                    <m:t>′</m:t>
                                  </m:r>
                                </m:sup>
                              </m:sSup>
                              <m:r>
                                <a:rPr xmlns:a="http://schemas.openxmlformats.org/drawingml/2006/main" sz="1450" i="1">
                                  <a:solidFill>
                                    <a:srgbClr val="000000"/>
                                  </a:solidFill>
                                  <a:latin typeface="Cambria Math" panose="02040503050406030204" pitchFamily="18" charset="0"/>
                                </a:rPr>
                                <m:t>(</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r>
                                    <a:rPr xmlns:a="http://schemas.openxmlformats.org/drawingml/2006/main" sz="1450" i="1">
                                      <a:solidFill>
                                        <a:srgbClr val="000000"/>
                                      </a:solidFill>
                                      <a:latin typeface="Cambria Math" panose="02040503050406030204" pitchFamily="18" charset="0"/>
                                    </a:rPr>
                                    <m:t>2</m:t>
                                  </m:r>
                                </m:den>
                              </m:f>
                              <m:sSup>
                                <m:e>
                                  <m:argPr>
                                    <m:scrLvl m:val="0"/>
                                  </m:argPr>
                                  <m:r>
                                    <a:rPr xmlns:a="http://schemas.openxmlformats.org/drawingml/2006/main" sz="1450" i="1">
                                      <a:solidFill>
                                        <a:srgbClr val="000000"/>
                                      </a:solidFill>
                                      <a:latin typeface="Cambria Math" panose="02040503050406030204" pitchFamily="18" charset="0"/>
                                    </a:rPr>
                                    <m:t>f</m:t>
                                  </m:r>
                                </m:e>
                                <m:sup>
                                  <m:argPr>
                                    <m:scrLvl m:val="0"/>
                                  </m:argP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sup>
                              </m:sSup>
                              <m:r>
                                <a:rPr xmlns:a="http://schemas.openxmlformats.org/drawingml/2006/main" sz="1450" i="1">
                                  <a:solidFill>
                                    <a:srgbClr val="000000"/>
                                  </a:solidFill>
                                  <a:latin typeface="Cambria Math" panose="02040503050406030204" pitchFamily="18" charset="0"/>
                                </a:rPr>
                                <m:t>(</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sSup>
                                <m:e>
                                  <m:argPr>
                                    <m:scrLvl m:val="0"/>
                                  </m:argPr>
                                  <m:r>
                                    <a:rPr xmlns:a="http://schemas.openxmlformats.org/drawingml/2006/main" sz="1450" i="1">
                                      <a:solidFill>
                                        <a:srgbClr val="000000"/>
                                      </a:solidFill>
                                      <a:latin typeface="Cambria Math" panose="02040503050406030204" pitchFamily="18" charset="0"/>
                                    </a:rPr>
                                    <m:t>)</m:t>
                                  </m:r>
                                </m:e>
                                <m:sup>
                                  <m:argPr>
                                    <m:scrLvl m:val="0"/>
                                  </m:argPr>
                                  <m:r>
                                    <a:rPr xmlns:a="http://schemas.openxmlformats.org/drawingml/2006/main" sz="1450" i="1">
                                      <a:solidFill>
                                        <a:srgbClr val="000000"/>
                                      </a:solidFill>
                                      <a:latin typeface="Cambria Math" panose="02040503050406030204" pitchFamily="18" charset="0"/>
                                    </a:rPr>
                                    <m:t>2</m:t>
                                  </m:r>
                                </m:sup>
                              </m:sSup>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den>
                              </m:f>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r>
                                    <a:rPr xmlns:a="http://schemas.openxmlformats.org/drawingml/2006/main" sz="1450" i="1">
                                      <a:solidFill>
                                        <a:srgbClr val="000000"/>
                                      </a:solidFill>
                                      <a:latin typeface="Cambria Math" panose="02040503050406030204" pitchFamily="18" charset="0"/>
                                    </a:rPr>
                                    <m:t>2</m:t>
                                  </m:r>
                                  <m:sSubSup>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up>
                                      <m:argPr>
                                        <m:scrLvl m:val="0"/>
                                      </m:argPr>
                                      <m:r>
                                        <a:rPr xmlns:a="http://schemas.openxmlformats.org/drawingml/2006/main" sz="1450" i="1">
                                          <a:solidFill>
                                            <a:srgbClr val="000000"/>
                                          </a:solidFill>
                                          <a:latin typeface="Cambria Math" panose="02040503050406030204" pitchFamily="18" charset="0"/>
                                        </a:rPr>
                                        <m:t>2</m:t>
                                      </m:r>
                                    </m:sup>
                                  </m:sSubSup>
                                </m:den>
                              </m:f>
                              <m:d>
                                <m:dPr>
                                  <m:ctrlPr>
                                    <a:rPr xmlns:a="http://schemas.openxmlformats.org/drawingml/2006/main" sz="1450" i="1">
                                      <a:solidFill>
                                        <a:srgbClr val="000000"/>
                                      </a:solidFill>
                                      <a:latin typeface="Cambria Math" panose="02040503050406030204" pitchFamily="18" charset="0"/>
                                    </a:rPr>
                                  </m:ctrlPr>
                                </m:dPr>
                                <m:e>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sSubSup>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up>
                                      <m:argPr>
                                        <m:scrLvl m:val="0"/>
                                      </m:argPr>
                                      <m:r>
                                        <a:rPr xmlns:a="http://schemas.openxmlformats.org/drawingml/2006/main" sz="1450" i="1">
                                          <a:solidFill>
                                            <a:srgbClr val="000000"/>
                                          </a:solidFill>
                                          <a:latin typeface="Cambria Math" panose="02040503050406030204" pitchFamily="18" charset="0"/>
                                        </a:rPr>
                                        <m:t>2</m:t>
                                      </m:r>
                                    </m:sup>
                                  </m:sSubSup>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e>
                              </m:d>
                            </m:e>
                          </m:mr>
                          <m:mr>
                            <m:e/>
                            <m:e>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r>
                                    <a:rPr xmlns:a="http://schemas.openxmlformats.org/drawingml/2006/main" sz="1450" i="1">
                                      <a:solidFill>
                                        <a:srgbClr val="000000"/>
                                      </a:solidFill>
                                      <a:latin typeface="Cambria Math" panose="02040503050406030204" pitchFamily="18" charset="0"/>
                                    </a:rPr>
                                    <m:t>1</m:t>
                                  </m:r>
                                </m:num>
                                <m:den>
                                  <m:argPr>
                                    <m:scrLvl m:val="0"/>
                                  </m:argP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den>
                              </m:f>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σ</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W</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μ</m:t>
                              </m:r>
                              <m:sSub>
                                <m:e>
                                  <m:argPr>
                                    <m:scrLvl m:val="0"/>
                                  </m:argPr>
                                  <m:r>
                                    <a:rPr xmlns:a="http://schemas.openxmlformats.org/drawingml/2006/main" sz="1450" i="1">
                                      <a:solidFill>
                                        <a:srgbClr val="000000"/>
                                      </a:solidFill>
                                      <a:latin typeface="Cambria Math" panose="02040503050406030204" pitchFamily="18" charset="0"/>
                                    </a:rPr>
                                    <m:t>S</m:t>
                                  </m:r>
                                </m:e>
                                <m:sub>
                                  <m:argPr>
                                    <m:scrLvl m:val="0"/>
                                  </m:argPr>
                                  <m:r>
                                    <a:rPr xmlns:a="http://schemas.openxmlformats.org/drawingml/2006/main" sz="1450" i="1">
                                      <a:solidFill>
                                        <a:srgbClr val="000000"/>
                                      </a:solidFill>
                                      <a:latin typeface="Cambria Math" panose="02040503050406030204" pitchFamily="18" charset="0"/>
                                    </a:rPr>
                                    <m:t>t</m:t>
                                  </m:r>
                                </m:sub>
                              </m:sSub>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num>
                                <m:den>
                                  <m:argPr>
                                    <m:scrLvl m:val="0"/>
                                  </m:argPr>
                                  <m:r>
                                    <a:rPr xmlns:a="http://schemas.openxmlformats.org/drawingml/2006/main" sz="1450" i="1">
                                      <a:solidFill>
                                        <a:srgbClr val="000000"/>
                                      </a:solidFill>
                                      <a:latin typeface="Cambria Math" panose="02040503050406030204" pitchFamily="18" charset="0"/>
                                    </a:rPr>
                                    <m:t>2</m:t>
                                  </m:r>
                                </m:den>
                              </m:f>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r>
                                <a:rPr xmlns:a="http://schemas.openxmlformats.org/drawingml/2006/main" sz="1450" i="1">
                                  <a:solidFill>
                                    <a:srgbClr val="000000"/>
                                  </a:solidFill>
                                  <a:latin typeface="Cambria Math" panose="02040503050406030204" pitchFamily="18" charset="0"/>
                                </a:rPr>
                                <m:t>=</m:t>
                              </m:r>
                              <m:r>
                                <a:rPr xmlns:a="http://schemas.openxmlformats.org/drawingml/2006/main" sz="1450" i="1">
                                  <a:solidFill>
                                    <a:srgbClr val="000000"/>
                                  </a:solidFill>
                                  <a:latin typeface="Cambria Math" panose="02040503050406030204" pitchFamily="18" charset="0"/>
                                </a:rPr>
                                <m:t>σ</m:t>
                              </m:r>
                              <m:r>
                                <m:rPr>
                                  <m:sty m:val="p"/>
                                </m:rPr>
                                <a:rPr xmlns:a="http://schemas.openxmlformats.org/drawingml/2006/main" sz="1450" i="1">
                                  <a:solidFill>
                                    <a:srgbClr val="000000"/>
                                  </a:solidFill>
                                  <a:latin typeface="Cambria Math" panose="02040503050406030204" pitchFamily="18" charset="0"/>
                                </a:rPr>
                                <m:t>d</m:t>
                              </m:r>
                              <m:sSub>
                                <m:e>
                                  <m:argPr>
                                    <m:scrLvl m:val="0"/>
                                  </m:argPr>
                                  <m:r>
                                    <a:rPr xmlns:a="http://schemas.openxmlformats.org/drawingml/2006/main" sz="1450" i="1">
                                      <a:solidFill>
                                        <a:srgbClr val="000000"/>
                                      </a:solidFill>
                                      <a:latin typeface="Cambria Math" panose="02040503050406030204" pitchFamily="18" charset="0"/>
                                    </a:rPr>
                                    <m:t>W</m:t>
                                  </m:r>
                                </m:e>
                                <m:sub>
                                  <m:argPr>
                                    <m:scrLvl m:val="0"/>
                                  </m:argPr>
                                  <m:r>
                                    <a:rPr xmlns:a="http://schemas.openxmlformats.org/drawingml/2006/main" sz="1450" i="1">
                                      <a:solidFill>
                                        <a:srgbClr val="000000"/>
                                      </a:solidFill>
                                      <a:latin typeface="Cambria Math" panose="02040503050406030204" pitchFamily="18" charset="0"/>
                                    </a:rPr>
                                    <m:t>t</m:t>
                                  </m:r>
                                </m:sub>
                              </m:sSub>
                              <m:r>
                                <a:rPr xmlns:a="http://schemas.openxmlformats.org/drawingml/2006/main" sz="1450" i="1">
                                  <a:solidFill>
                                    <a:srgbClr val="000000"/>
                                  </a:solidFill>
                                  <a:latin typeface="Cambria Math" panose="02040503050406030204" pitchFamily="18" charset="0"/>
                                </a:rPr>
                                <m:t>+</m:t>
                              </m:r>
                              <m:d>
                                <m:dPr>
                                  <m:ctrlPr>
                                    <a:rPr xmlns:a="http://schemas.openxmlformats.org/drawingml/2006/main" sz="1450" i="1">
                                      <a:solidFill>
                                        <a:srgbClr val="000000"/>
                                      </a:solidFill>
                                      <a:latin typeface="Cambria Math" panose="02040503050406030204" pitchFamily="18" charset="0"/>
                                    </a:rPr>
                                  </m:ctrlPr>
                                </m:dPr>
                                <m:e>
                                  <m:argPr>
                                    <m:scrLvl m:val="0"/>
                                  </m:argPr>
                                  <m:r>
                                    <a:rPr xmlns:a="http://schemas.openxmlformats.org/drawingml/2006/main" sz="1450" i="1">
                                      <a:solidFill>
                                        <a:srgbClr val="000000"/>
                                      </a:solidFill>
                                      <a:latin typeface="Cambria Math" panose="02040503050406030204" pitchFamily="18" charset="0"/>
                                    </a:rPr>
                                    <m:t>μ</m:t>
                                  </m:r>
                                  <m:r>
                                    <a:rPr xmlns:a="http://schemas.openxmlformats.org/drawingml/2006/main" sz="1450" i="1">
                                      <a:solidFill>
                                        <a:srgbClr val="000000"/>
                                      </a:solidFill>
                                      <a:latin typeface="Cambria Math" panose="02040503050406030204" pitchFamily="18" charset="0"/>
                                    </a:rPr>
                                    <m:t>-</m:t>
                                  </m:r>
                                  <m:f>
                                    <m:fPr>
                                      <m:ctrlPr>
                                        <a:rPr xmlns:a="http://schemas.openxmlformats.org/drawingml/2006/main" sz="1450" i="1">
                                          <a:solidFill>
                                            <a:srgbClr val="000000"/>
                                          </a:solidFill>
                                          <a:latin typeface="Cambria Math" panose="02040503050406030204" pitchFamily="18" charset="0"/>
                                        </a:rPr>
                                      </m:ctrlPr>
                                      <m:type m:val="bar"/>
                                    </m:fPr>
                                    <m:num>
                                      <m:argPr>
                                        <m:scrLvl m:val="0"/>
                                      </m:argPr>
                                      <m:sSup>
                                        <m:e>
                                          <m:argPr>
                                            <m:scrLvl m:val="0"/>
                                          </m:argPr>
                                          <m:r>
                                            <a:rPr xmlns:a="http://schemas.openxmlformats.org/drawingml/2006/main" sz="1450" i="1">
                                              <a:solidFill>
                                                <a:srgbClr val="000000"/>
                                              </a:solidFill>
                                              <a:latin typeface="Cambria Math" panose="02040503050406030204" pitchFamily="18" charset="0"/>
                                            </a:rPr>
                                            <m:t>σ</m:t>
                                          </m:r>
                                        </m:e>
                                        <m:sup>
                                          <m:argPr>
                                            <m:scrLvl m:val="0"/>
                                          </m:argPr>
                                          <m:r>
                                            <a:rPr xmlns:a="http://schemas.openxmlformats.org/drawingml/2006/main" sz="1450" i="1">
                                              <a:solidFill>
                                                <a:srgbClr val="000000"/>
                                              </a:solidFill>
                                              <a:latin typeface="Cambria Math" panose="02040503050406030204" pitchFamily="18" charset="0"/>
                                            </a:rPr>
                                            <m:t>2</m:t>
                                          </m:r>
                                        </m:sup>
                                      </m:sSup>
                                    </m:num>
                                    <m:den>
                                      <m:argPr>
                                        <m:scrLvl m:val="0"/>
                                      </m:argPr>
                                      <m:r>
                                        <a:rPr xmlns:a="http://schemas.openxmlformats.org/drawingml/2006/main" sz="1450" i="1">
                                          <a:solidFill>
                                            <a:srgbClr val="000000"/>
                                          </a:solidFill>
                                          <a:latin typeface="Cambria Math" panose="02040503050406030204" pitchFamily="18" charset="0"/>
                                        </a:rPr>
                                        <m:t>2</m:t>
                                      </m:r>
                                    </m:den>
                                  </m:f>
                                </m:e>
                              </m:d>
                              <m:r>
                                <m:rPr>
                                  <m:sty m:val="p"/>
                                </m:rPr>
                                <a:rPr xmlns:a="http://schemas.openxmlformats.org/drawingml/2006/main" sz="1450" i="1">
                                  <a:solidFill>
                                    <a:srgbClr val="000000"/>
                                  </a:solidFill>
                                  <a:latin typeface="Cambria Math" panose="02040503050406030204" pitchFamily="18" charset="0"/>
                                </a:rPr>
                                <m:t>d</m:t>
                              </m:r>
                              <m:r>
                                <a:rPr xmlns:a="http://schemas.openxmlformats.org/drawingml/2006/main" sz="1450" i="1">
                                  <a:solidFill>
                                    <a:srgbClr val="000000"/>
                                  </a:solidFill>
                                  <a:latin typeface="Cambria Math" panose="02040503050406030204" pitchFamily="18" charset="0"/>
                                </a:rPr>
                                <m:t>t</m:t>
                              </m:r>
                            </m:e>
                          </m:mr>
                        </m:m>
                      </m:oMath>
                    </m:oMathPara>
                  </a14:m>
                </a:p>
              </p:txBody>
            </p:sp>
            <p:sp>
              <p:nvSpPr>
                <p:cNvPr id="122" name="The Wiener process greatly limits the possibilities for solving this DE. It is inexact, nonlinear, and nonhomogenous. The integrating factor cannot be used either due to the Wiener process. As such, separation of variables is the only suitable method. In"/>
                <p:cNvSpPr txBox="1"/>
                <p:nvPr/>
              </p:nvSpPr>
              <p:spPr>
                <a:xfrm>
                  <a:off x="5411093" y="0"/>
                  <a:ext cx="5125740" cy="1529561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lvl="2" algn="ctr">
                    <a:spcBef>
                      <a:spcPts val="1000"/>
                    </a:spcBef>
                    <a:defRPr sz="1600">
                      <a:latin typeface="Calibri"/>
                      <a:ea typeface="Calibri"/>
                      <a:cs typeface="Calibri"/>
                      <a:sym typeface="Calibri"/>
                    </a:defRPr>
                  </a:pPr>
                </a:p>
                <a:p>
                  <a:pPr defTabSz="457200">
                    <a:spcBef>
                      <a:spcPts val="1200"/>
                    </a:spcBef>
                    <a:defRPr sz="1600">
                      <a:latin typeface="Times Roman"/>
                      <a:ea typeface="Times Roman"/>
                      <a:cs typeface="Times Roman"/>
                      <a:sym typeface="Times Roman"/>
                    </a:defRPr>
                  </a:pPr>
                  <a:r>
                    <a:t>The Wiener process greatly limits the possibilities for solving this DE. It is inexact, nonlinear, and nonhomogenous. The integrating factor cannot be used either due to the Wiener process. As such, separation of variables is the only suitable method. Integrating the separable DE, </a:t>
                  </a:r>
                  <a:endParaRPr sz="1200"/>
                </a:p>
                <a:p>
                  <a:pPr lvl="2" algn="ctr">
                    <a:spcBef>
                      <a:spcPts val="1000"/>
                    </a:spcBef>
                    <a:defRPr sz="1600">
                      <a:latin typeface="Calibri"/>
                      <a:ea typeface="Calibri"/>
                      <a:cs typeface="Calibri"/>
                      <a:sym typeface="Calibri"/>
                    </a:defRPr>
                  </a:pPr>
                  <a14:m>
                    <m:oMathPara>
                      <m:oMathParaPr>
                        <m:jc m:val="center"/>
                      </m:oMathParaPr>
                      <m:oMath>
                        <m:f>
                          <m:fPr>
                            <m:ctrlPr>
                              <a:rPr xmlns:a="http://schemas.openxmlformats.org/drawingml/2006/main" sz="1700" i="1">
                                <a:solidFill>
                                  <a:srgbClr val="000000"/>
                                </a:solidFill>
                                <a:latin typeface="Cambria Math" panose="02040503050406030204" pitchFamily="18" charset="0"/>
                              </a:rPr>
                            </m:ctrlPr>
                            <m:type m:val="bar"/>
                          </m:fPr>
                          <m:num>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num>
                          <m:den>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den>
                        </m:f>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r>
                          <m:rPr>
                            <m:sty m:val="p"/>
                          </m:rPr>
                          <a:rPr xmlns:a="http://schemas.openxmlformats.org/drawingml/2006/main" sz="1700" i="1">
                            <a:solidFill>
                              <a:srgbClr val="000000"/>
                            </a:solidFill>
                            <a:latin typeface="Cambria Math" panose="02040503050406030204" pitchFamily="18" charset="0"/>
                          </a:rPr>
                          <m:t>d</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m:rPr>
                            <m:sty m:val="p"/>
                          </m:rPr>
                          <a:rPr xmlns:a="http://schemas.openxmlformats.org/drawingml/2006/main" sz="1700" i="1">
                            <a:solidFill>
                              <a:srgbClr val="000000"/>
                            </a:solidFill>
                            <a:latin typeface="Cambria Math" panose="02040503050406030204" pitchFamily="18" charset="0"/>
                          </a:rPr>
                          <m:t>d</m:t>
                        </m:r>
                        <m:r>
                          <a:rPr xmlns:a="http://schemas.openxmlformats.org/drawingml/2006/main" sz="1700" i="1">
                            <a:solidFill>
                              <a:srgbClr val="000000"/>
                            </a:solidFill>
                            <a:latin typeface="Cambria Math" panose="02040503050406030204" pitchFamily="18" charset="0"/>
                          </a:rPr>
                          <m:t>t</m:t>
                        </m:r>
                      </m:oMath>
                    </m:oMathPara>
                  </a14:m>
                </a:p>
                <a:p>
                  <a:pPr lvl="2">
                    <a:spcBef>
                      <a:spcPts val="1000"/>
                    </a:spcBef>
                    <a:defRPr sz="1600">
                      <a:latin typeface="Calibri"/>
                      <a:ea typeface="Calibri"/>
                      <a:cs typeface="Calibri"/>
                      <a:sym typeface="Calibri"/>
                    </a:defRPr>
                  </a:pPr>
                  <a:r>
                    <a:t>Integrating yields</a:t>
                  </a:r>
                </a:p>
                <a:p>
                  <a:pPr lvl="2" algn="ctr">
                    <a:spcBef>
                      <a:spcPts val="1000"/>
                    </a:spcBef>
                    <a:defRPr sz="1600">
                      <a:latin typeface="Calibri"/>
                      <a:ea typeface="Calibri"/>
                      <a:cs typeface="Calibri"/>
                      <a:sym typeface="Calibri"/>
                    </a:defRPr>
                  </a:pPr>
                  <a14:m>
                    <m:oMathPara>
                      <m:oMathParaPr>
                        <m:jc m:val="center"/>
                      </m:oMathParaPr>
                      <m:oMath>
                        <m:r>
                          <m:rPr>
                            <m:sty m:val="p"/>
                          </m:rPr>
                          <a:rPr xmlns:a="http://schemas.openxmlformats.org/drawingml/2006/main" sz="1700" i="1">
                            <a:solidFill>
                              <a:srgbClr val="000000"/>
                            </a:solidFill>
                            <a:latin typeface="Cambria Math" panose="02040503050406030204" pitchFamily="18" charset="0"/>
                          </a:rPr>
                          <m:t>ln</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oMath>
                    </m:oMathPara>
                  </a14:m>
                </a:p>
                <a:p>
                  <a:pPr lvl="2">
                    <a:spcBef>
                      <a:spcPts val="1000"/>
                    </a:spcBef>
                    <a:defRPr sz="1600">
                      <a:latin typeface="Calibri"/>
                      <a:ea typeface="Calibri"/>
                      <a:cs typeface="Calibri"/>
                      <a:sym typeface="Calibri"/>
                    </a:defRPr>
                  </a:pPr>
                  <a:r>
                    <a:t>where </a:t>
                  </a:r>
                  <a14:m>
                    <m:oMath>
                      <m:r>
                        <a:rPr xmlns:a="http://schemas.openxmlformats.org/drawingml/2006/main" sz="1850" i="1">
                          <a:solidFill>
                            <a:srgbClr val="000000"/>
                          </a:solidFill>
                          <a:latin typeface="Cambria Math" panose="02040503050406030204" pitchFamily="18" charset="0"/>
                        </a:rPr>
                        <m:t>C</m:t>
                      </m:r>
                    </m:oMath>
                  </a14:m>
                  <a:r>
                    <a:t> is the constant of integration. Exponentiating,</a:t>
                  </a:r>
                </a:p>
                <a:p>
                  <a:pPr lvl="2" algn="ctr">
                    <a:spcBef>
                      <a:spcPts val="1000"/>
                    </a:spcBef>
                    <a:defRPr sz="1600">
                      <a:latin typeface="Calibri"/>
                      <a:ea typeface="Calibri"/>
                      <a:cs typeface="Calibri"/>
                      <a:sym typeface="Calibri"/>
                    </a:defRPr>
                  </a:pP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sSup>
                        <m:e>
                          <m:r>
                            <m:rPr>
                              <m:sty m:val="p"/>
                            </m:rPr>
                            <a:rPr xmlns:a="http://schemas.openxmlformats.org/drawingml/2006/main" sz="1700" i="1">
                              <a:solidFill>
                                <a:srgbClr val="000000"/>
                              </a:solidFill>
                              <a:latin typeface="Cambria Math" panose="02040503050406030204" pitchFamily="18" charset="0"/>
                            </a:rPr>
                            <m:t>e</m:t>
                          </m:r>
                        </m:e>
                        <m:sup>
                          <m:d>
                            <m:dPr>
                              <m:ctrlPr>
                                <a:rPr xmlns:a="http://schemas.openxmlformats.org/drawingml/2006/main" sz="1700" i="1">
                                  <a:solidFill>
                                    <a:srgbClr val="000000"/>
                                  </a:solidFill>
                                  <a:latin typeface="Cambria Math" panose="02040503050406030204" pitchFamily="18" charset="0"/>
                                </a:rPr>
                              </m:ctrlPr>
                            </m:dPr>
                            <m:e>
                              <m:r>
                                <a:rPr xmlns:a="http://schemas.openxmlformats.org/drawingml/2006/main" sz="1700" i="1">
                                  <a:solidFill>
                                    <a:srgbClr val="000000"/>
                                  </a:solidFill>
                                  <a:latin typeface="Cambria Math" panose="02040503050406030204" pitchFamily="18" charset="0"/>
                                </a:rPr>
                                <m:t>μ</m:t>
                              </m:r>
                              <m:r>
                                <a:rPr xmlns:a="http://schemas.openxmlformats.org/drawingml/2006/main" sz="1700" i="1">
                                  <a:solidFill>
                                    <a:srgbClr val="000000"/>
                                  </a:solidFill>
                                  <a:latin typeface="Cambria Math" panose="02040503050406030204" pitchFamily="18" charset="0"/>
                                </a:rPr>
                                <m:t>-</m:t>
                              </m:r>
                              <m:f>
                                <m:fPr>
                                  <m:ctrlPr>
                                    <a:rPr xmlns:a="http://schemas.openxmlformats.org/drawingml/2006/main" sz="1700" i="1">
                                      <a:solidFill>
                                        <a:srgbClr val="000000"/>
                                      </a:solidFill>
                                      <a:latin typeface="Cambria Math" panose="02040503050406030204" pitchFamily="18" charset="0"/>
                                    </a:rPr>
                                  </m:ctrlPr>
                                  <m:type m:val="bar"/>
                                </m:fPr>
                                <m:num>
                                  <m:sSup>
                                    <m:e>
                                      <m:r>
                                        <a:rPr xmlns:a="http://schemas.openxmlformats.org/drawingml/2006/main" sz="1700" i="1">
                                          <a:solidFill>
                                            <a:srgbClr val="000000"/>
                                          </a:solidFill>
                                          <a:latin typeface="Cambria Math" panose="02040503050406030204" pitchFamily="18" charset="0"/>
                                        </a:rPr>
                                        <m:t>σ</m:t>
                                      </m:r>
                                    </m:e>
                                    <m:sup>
                                      <m:r>
                                        <a:rPr xmlns:a="http://schemas.openxmlformats.org/drawingml/2006/main" sz="1700" i="1">
                                          <a:solidFill>
                                            <a:srgbClr val="000000"/>
                                          </a:solidFill>
                                          <a:latin typeface="Cambria Math" panose="02040503050406030204" pitchFamily="18" charset="0"/>
                                        </a:rPr>
                                        <m:t>2</m:t>
                                      </m:r>
                                    </m:sup>
                                  </m:sSup>
                                </m:num>
                                <m:den>
                                  <m:r>
                                    <a:rPr xmlns:a="http://schemas.openxmlformats.org/drawingml/2006/main" sz="1700" i="1">
                                      <a:solidFill>
                                        <a:srgbClr val="000000"/>
                                      </a:solidFill>
                                      <a:latin typeface="Cambria Math" panose="02040503050406030204" pitchFamily="18" charset="0"/>
                                    </a:rPr>
                                    <m:t>2</m:t>
                                  </m:r>
                                </m:den>
                              </m:f>
                            </m:e>
                          </m:d>
                          <m:r>
                            <a:rPr xmlns:a="http://schemas.openxmlformats.org/drawingml/2006/main" sz="1700" i="1">
                              <a:solidFill>
                                <a:srgbClr val="000000"/>
                              </a:solidFill>
                              <a:latin typeface="Cambria Math" panose="02040503050406030204" pitchFamily="18" charset="0"/>
                            </a:rPr>
                            <m:t>t</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σ</m:t>
                          </m:r>
                          <m:sSub>
                            <m:e>
                              <m:r>
                                <a:rPr xmlns:a="http://schemas.openxmlformats.org/drawingml/2006/main" sz="1700" i="1">
                                  <a:solidFill>
                                    <a:srgbClr val="000000"/>
                                  </a:solidFill>
                                  <a:latin typeface="Cambria Math" panose="02040503050406030204" pitchFamily="18" charset="0"/>
                                </a:rPr>
                                <m:t>W</m:t>
                              </m:r>
                            </m:e>
                            <m:sub>
                              <m:r>
                                <a:rPr xmlns:a="http://schemas.openxmlformats.org/drawingml/2006/main" sz="1700" i="1">
                                  <a:solidFill>
                                    <a:srgbClr val="000000"/>
                                  </a:solidFill>
                                  <a:latin typeface="Cambria Math" panose="02040503050406030204" pitchFamily="18" charset="0"/>
                                </a:rPr>
                                <m:t>t</m:t>
                              </m:r>
                            </m:sub>
                          </m:sSub>
                        </m:sup>
                      </m:sSup>
                    </m:oMath>
                  </a14:m>
                  <a:r>
                    <a:t>     where     </a:t>
                  </a:r>
                  <a14:m>
                    <m:oMath>
                      <m:r>
                        <a:rPr xmlns:a="http://schemas.openxmlformats.org/drawingml/2006/main" sz="1750" i="1">
                          <a:solidFill>
                            <a:srgbClr val="000000"/>
                          </a:solidFill>
                          <a:latin typeface="Cambria Math" panose="02040503050406030204" pitchFamily="18" charset="0"/>
                        </a:rPr>
                        <m:t>C</m:t>
                      </m:r>
                      <m:r>
                        <a:rPr xmlns:a="http://schemas.openxmlformats.org/drawingml/2006/main" sz="1750" i="1">
                          <a:solidFill>
                            <a:srgbClr val="000000"/>
                          </a:solidFill>
                          <a:latin typeface="Cambria Math" panose="02040503050406030204" pitchFamily="18" charset="0"/>
                        </a:rPr>
                        <m:t>=</m:t>
                      </m:r>
                      <m:sSup>
                        <m:e>
                          <m:r>
                            <m:rPr>
                              <m:sty m:val="p"/>
                            </m:rPr>
                            <a:rPr xmlns:a="http://schemas.openxmlformats.org/drawingml/2006/main" sz="1750" i="1">
                              <a:solidFill>
                                <a:srgbClr val="000000"/>
                              </a:solidFill>
                              <a:latin typeface="Cambria Math" panose="02040503050406030204" pitchFamily="18" charset="0"/>
                            </a:rPr>
                            <m:t>e</m:t>
                          </m:r>
                        </m:e>
                        <m:sup>
                          <m:r>
                            <a:rPr xmlns:a="http://schemas.openxmlformats.org/drawingml/2006/main" sz="1750" i="1">
                              <a:solidFill>
                                <a:srgbClr val="000000"/>
                              </a:solidFill>
                              <a:latin typeface="Cambria Math" panose="02040503050406030204" pitchFamily="18" charset="0"/>
                            </a:rPr>
                            <m:t>C</m:t>
                          </m:r>
                        </m:sup>
                      </m:sSup>
                    </m:oMath>
                  </a14:m>
                  <a:r>
                    <a:t> </a:t>
                  </a:r>
                </a:p>
                <a:p>
                  <a:pPr lvl="2">
                    <a:spcBef>
                      <a:spcPts val="1000"/>
                    </a:spcBef>
                    <a:defRPr sz="1600">
                      <a:latin typeface="Calibri"/>
                      <a:ea typeface="Calibri"/>
                      <a:cs typeface="Calibri"/>
                      <a:sym typeface="Calibri"/>
                    </a:defRPr>
                  </a:pPr>
                  <a:r>
                    <a:t>(This solution method was largely adapted from [3] and [4]) At time </a:t>
                  </a:r>
                  <a14:m>
                    <m:oMath>
                      <m:r>
                        <a:rPr xmlns:a="http://schemas.openxmlformats.org/drawingml/2006/main" sz="1750" i="1">
                          <a:solidFill>
                            <a:srgbClr val="000000"/>
                          </a:solidFill>
                          <a:latin typeface="Cambria Math" panose="02040503050406030204" pitchFamily="18" charset="0"/>
                        </a:rPr>
                        <m:t>t</m:t>
                      </m:r>
                      <m:r>
                        <a:rPr xmlns:a="http://schemas.openxmlformats.org/drawingml/2006/main" sz="1750" i="1">
                          <a:solidFill>
                            <a:srgbClr val="000000"/>
                          </a:solidFill>
                          <a:latin typeface="Cambria Math" panose="02040503050406030204" pitchFamily="18" charset="0"/>
                        </a:rPr>
                        <m:t>=</m:t>
                      </m:r>
                      <m:r>
                        <a:rPr xmlns:a="http://schemas.openxmlformats.org/drawingml/2006/main" sz="1750" i="1">
                          <a:solidFill>
                            <a:srgbClr val="000000"/>
                          </a:solidFill>
                          <a:latin typeface="Cambria Math" panose="02040503050406030204" pitchFamily="18" charset="0"/>
                        </a:rPr>
                        <m:t>0</m:t>
                      </m:r>
                    </m:oMath>
                  </a14:m>
                  <a:r>
                    <a:t>, </a:t>
                  </a:r>
                  <a14:m>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oMath>
                  </a14:m>
                  <a:r>
                    <a:t> is equal to the initial stock price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0</m:t>
                          </m:r>
                        </m:sub>
                      </m:sSub>
                    </m:oMath>
                  </a14:m>
                  <a:r>
                    <a:t>, so</a:t>
                  </a:r>
                </a:p>
                <a:p>
                  <a:pPr lvl="2" algn="ctr">
                    <a:spcBef>
                      <a:spcPts val="1000"/>
                    </a:spcBef>
                    <a:defRPr sz="1600">
                      <a:latin typeface="Calibri"/>
                      <a:ea typeface="Calibri"/>
                      <a:cs typeface="Calibri"/>
                      <a:sym typeface="Calibri"/>
                    </a:defRPr>
                  </a:pPr>
                  <a14:m>
                    <m:oMathPara>
                      <m:oMathParaPr>
                        <m:jc m:val="center"/>
                      </m:oMathParaPr>
                      <m:oMath>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t</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0</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m:t>
                        </m:r>
                        <m:sSub>
                          <m:e>
                            <m:r>
                              <a:rPr xmlns:a="http://schemas.openxmlformats.org/drawingml/2006/main" sz="1700" i="1">
                                <a:solidFill>
                                  <a:srgbClr val="000000"/>
                                </a:solidFill>
                                <a:latin typeface="Cambria Math" panose="02040503050406030204" pitchFamily="18" charset="0"/>
                              </a:rPr>
                              <m:t>S</m:t>
                            </m:r>
                          </m:e>
                          <m:sub>
                            <m:r>
                              <a:rPr xmlns:a="http://schemas.openxmlformats.org/drawingml/2006/main" sz="1700" i="1">
                                <a:solidFill>
                                  <a:srgbClr val="000000"/>
                                </a:solidFill>
                                <a:latin typeface="Cambria Math" panose="02040503050406030204" pitchFamily="18" charset="0"/>
                              </a:rPr>
                              <m:t>0</m:t>
                            </m:r>
                          </m:sub>
                        </m:sSub>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sSup>
                          <m:e>
                            <m:r>
                              <m:rPr>
                                <m:sty m:val="p"/>
                              </m:rPr>
                              <a:rPr xmlns:a="http://schemas.openxmlformats.org/drawingml/2006/main" sz="1700" i="1">
                                <a:solidFill>
                                  <a:srgbClr val="000000"/>
                                </a:solidFill>
                                <a:latin typeface="Cambria Math" panose="02040503050406030204" pitchFamily="18" charset="0"/>
                              </a:rPr>
                              <m:t>e</m:t>
                            </m:r>
                          </m:e>
                          <m:sup>
                            <m:r>
                              <a:rPr xmlns:a="http://schemas.openxmlformats.org/drawingml/2006/main" sz="1700" i="1">
                                <a:solidFill>
                                  <a:srgbClr val="000000"/>
                                </a:solidFill>
                                <a:latin typeface="Cambria Math" panose="02040503050406030204" pitchFamily="18" charset="0"/>
                              </a:rPr>
                              <m:t>0</m:t>
                            </m:r>
                          </m:sup>
                        </m:sSup>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C</m:t>
                        </m:r>
                        <m:r>
                          <a:rPr xmlns:a="http://schemas.openxmlformats.org/drawingml/2006/main" sz="1700" i="1">
                            <a:solidFill>
                              <a:srgbClr val="000000"/>
                            </a:solidFill>
                            <a:latin typeface="Cambria Math" panose="02040503050406030204" pitchFamily="18" charset="0"/>
                          </a:rPr>
                          <m:t>=</m:t>
                        </m:r>
                        <m:r>
                          <a:rPr xmlns:a="http://schemas.openxmlformats.org/drawingml/2006/main" sz="1700" i="1">
                            <a:solidFill>
                              <a:srgbClr val="000000"/>
                            </a:solidFill>
                            <a:latin typeface="Cambria Math" panose="02040503050406030204" pitchFamily="18" charset="0"/>
                          </a:rPr>
                          <m:t>141.501</m:t>
                        </m:r>
                      </m:oMath>
                    </m:oMathPara>
                  </a14:m>
                </a:p>
                <a:p>
                  <a:pPr lvl="2">
                    <a:spcBef>
                      <a:spcPts val="1000"/>
                    </a:spcBef>
                    <a:defRPr sz="1600">
                      <a:latin typeface="Calibri"/>
                      <a:ea typeface="Calibri"/>
                      <a:cs typeface="Calibri"/>
                      <a:sym typeface="Calibri"/>
                    </a:defRPr>
                  </a:pPr>
                  <a:r>
                    <a:t>Substituting the values of the constants </a:t>
                  </a:r>
                  <a14:m>
                    <m:oMath>
                      <m:sSub>
                        <m:e>
                          <m:r>
                            <a:rPr xmlns:a="http://schemas.openxmlformats.org/drawingml/2006/main" sz="1800" i="1">
                              <a:solidFill>
                                <a:srgbClr val="000000"/>
                              </a:solidFill>
                              <a:latin typeface="Cambria Math" panose="02040503050406030204" pitchFamily="18" charset="0"/>
                            </a:rPr>
                            <m:t>S</m:t>
                          </m:r>
                        </m:e>
                        <m:sub>
                          <m:r>
                            <a:rPr xmlns:a="http://schemas.openxmlformats.org/drawingml/2006/main" sz="1800" i="1">
                              <a:solidFill>
                                <a:srgbClr val="000000"/>
                              </a:solidFill>
                              <a:latin typeface="Cambria Math" panose="02040503050406030204" pitchFamily="18" charset="0"/>
                            </a:rPr>
                            <m:t>0</m:t>
                          </m:r>
                        </m:sub>
                      </m:sSub>
                    </m:oMath>
                  </a14:m>
                  <a:r>
                    <a:t>, </a:t>
                  </a:r>
                  <a14:m>
                    <m:oMath>
                      <m:r>
                        <a:rPr xmlns:a="http://schemas.openxmlformats.org/drawingml/2006/main" sz="1750" i="1">
                          <a:solidFill>
                            <a:srgbClr val="000000"/>
                          </a:solidFill>
                          <a:latin typeface="Cambria Math" panose="02040503050406030204" pitchFamily="18" charset="0"/>
                        </a:rPr>
                        <m:t>μ</m:t>
                      </m:r>
                    </m:oMath>
                  </a14:m>
                  <a:r>
                    <a:t>, and </a:t>
                  </a:r>
                  <a14:m>
                    <m:oMath>
                      <m:r>
                        <a:rPr xmlns:a="http://schemas.openxmlformats.org/drawingml/2006/main" sz="1700" i="1">
                          <a:solidFill>
                            <a:srgbClr val="000000"/>
                          </a:solidFill>
                          <a:latin typeface="Cambria Math" panose="02040503050406030204" pitchFamily="18" charset="0"/>
                        </a:rPr>
                        <m:t>σ</m:t>
                      </m:r>
                    </m:oMath>
                  </a14:m>
                  <a:r>
                    <a:t>,</a:t>
                  </a:r>
                </a:p>
                <a:p>
                  <a:pPr lvl="2" algn="ctr">
                    <a:spcBef>
                      <a:spcPts val="1000"/>
                    </a:spcBef>
                    <a:defRPr sz="1600">
                      <a:latin typeface="Calibri"/>
                      <a:ea typeface="Calibri"/>
                      <a:cs typeface="Calibri"/>
                      <a:sym typeface="Calibri"/>
                    </a:defRPr>
                  </a:pPr>
                  <a14:m>
                    <m:oMathPara>
                      <m:oMathParaPr>
                        <m:jc m:val="center"/>
                      </m:oMathParaPr>
                      <m:oMath>
                        <m:sSub>
                          <m:e>
                            <m:r>
                              <a:rPr xmlns:a="http://schemas.openxmlformats.org/drawingml/2006/main" sz="1650" i="1">
                                <a:solidFill>
                                  <a:srgbClr val="000000"/>
                                </a:solidFill>
                                <a:latin typeface="Cambria Math" panose="02040503050406030204" pitchFamily="18" charset="0"/>
                              </a:rPr>
                              <m:t>S</m:t>
                            </m:r>
                          </m:e>
                          <m:sub>
                            <m:r>
                              <a:rPr xmlns:a="http://schemas.openxmlformats.org/drawingml/2006/main" sz="1650" i="1">
                                <a:solidFill>
                                  <a:srgbClr val="000000"/>
                                </a:solidFill>
                                <a:latin typeface="Cambria Math" panose="02040503050406030204" pitchFamily="18" charset="0"/>
                              </a:rPr>
                              <m:t>t</m:t>
                            </m:r>
                          </m:sub>
                        </m:sSub>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141.501</m:t>
                        </m:r>
                        <m:sSup>
                          <m:e>
                            <m:r>
                              <m:rPr>
                                <m:sty m:val="p"/>
                              </m:rPr>
                              <a:rPr xmlns:a="http://schemas.openxmlformats.org/drawingml/2006/main" sz="1650" i="1">
                                <a:solidFill>
                                  <a:srgbClr val="000000"/>
                                </a:solidFill>
                                <a:latin typeface="Cambria Math" panose="02040503050406030204" pitchFamily="18" charset="0"/>
                              </a:rPr>
                              <m:t>e</m:t>
                            </m:r>
                          </m:e>
                          <m:sup>
                            <m:d>
                              <m:dPr>
                                <m:ctrlPr>
                                  <a:rPr xmlns:a="http://schemas.openxmlformats.org/drawingml/2006/main" sz="1650" i="1">
                                    <a:solidFill>
                                      <a:srgbClr val="000000"/>
                                    </a:solidFill>
                                    <a:latin typeface="Cambria Math" panose="02040503050406030204" pitchFamily="18" charset="0"/>
                                  </a:rPr>
                                </m:ctrlPr>
                              </m:dPr>
                              <m:e>
                                <m:r>
                                  <a:rPr xmlns:a="http://schemas.openxmlformats.org/drawingml/2006/main" sz="1650" i="1">
                                    <a:solidFill>
                                      <a:srgbClr val="000000"/>
                                    </a:solidFill>
                                    <a:latin typeface="Cambria Math" panose="02040503050406030204" pitchFamily="18" charset="0"/>
                                  </a:rPr>
                                  <m:t>0.00064</m:t>
                                </m:r>
                                <m:r>
                                  <a:rPr xmlns:a="http://schemas.openxmlformats.org/drawingml/2006/main" sz="1650" i="1">
                                    <a:solidFill>
                                      <a:srgbClr val="000000"/>
                                    </a:solidFill>
                                    <a:latin typeface="Cambria Math" panose="02040503050406030204" pitchFamily="18" charset="0"/>
                                  </a:rPr>
                                  <m:t>+</m:t>
                                </m:r>
                                <m:f>
                                  <m:fPr>
                                    <m:ctrlPr>
                                      <a:rPr xmlns:a="http://schemas.openxmlformats.org/drawingml/2006/main" sz="1650" i="1">
                                        <a:solidFill>
                                          <a:srgbClr val="000000"/>
                                        </a:solidFill>
                                        <a:latin typeface="Cambria Math" panose="02040503050406030204" pitchFamily="18" charset="0"/>
                                      </a:rPr>
                                    </m:ctrlPr>
                                    <m:type m:val="bar"/>
                                  </m:fPr>
                                  <m:num>
                                    <m:sSup>
                                      <m:e>
                                        <m:r>
                                          <a:rPr xmlns:a="http://schemas.openxmlformats.org/drawingml/2006/main" sz="1650" i="1">
                                            <a:solidFill>
                                              <a:srgbClr val="000000"/>
                                            </a:solidFill>
                                            <a:latin typeface="Cambria Math" panose="02040503050406030204" pitchFamily="18" charset="0"/>
                                          </a:rPr>
                                          <m:t>4.356</m:t>
                                        </m:r>
                                      </m:e>
                                      <m:sup>
                                        <m:r>
                                          <a:rPr xmlns:a="http://schemas.openxmlformats.org/drawingml/2006/main" sz="1650" i="1">
                                            <a:solidFill>
                                              <a:srgbClr val="000000"/>
                                            </a:solidFill>
                                            <a:latin typeface="Cambria Math" panose="02040503050406030204" pitchFamily="18" charset="0"/>
                                          </a:rPr>
                                          <m:t>2</m:t>
                                        </m:r>
                                      </m:sup>
                                    </m:sSup>
                                  </m:num>
                                  <m:den>
                                    <m:r>
                                      <a:rPr xmlns:a="http://schemas.openxmlformats.org/drawingml/2006/main" sz="1650" i="1">
                                        <a:solidFill>
                                          <a:srgbClr val="000000"/>
                                        </a:solidFill>
                                        <a:latin typeface="Cambria Math" panose="02040503050406030204" pitchFamily="18" charset="0"/>
                                      </a:rPr>
                                      <m:t>2</m:t>
                                    </m:r>
                                  </m:den>
                                </m:f>
                              </m:e>
                            </m:d>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4.356</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sup>
                        </m:sSup>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141.501</m:t>
                        </m:r>
                        <m:sSup>
                          <m:e>
                            <m:r>
                              <m:rPr>
                                <m:sty m:val="p"/>
                              </m:rPr>
                              <a:rPr xmlns:a="http://schemas.openxmlformats.org/drawingml/2006/main" sz="1650" i="1">
                                <a:solidFill>
                                  <a:srgbClr val="000000"/>
                                </a:solidFill>
                                <a:latin typeface="Cambria Math" panose="02040503050406030204" pitchFamily="18" charset="0"/>
                              </a:rPr>
                              <m:t>e</m:t>
                            </m:r>
                          </m:e>
                          <m:sup>
                            <m:r>
                              <a:rPr xmlns:a="http://schemas.openxmlformats.org/drawingml/2006/main" sz="1650" i="1">
                                <a:solidFill>
                                  <a:srgbClr val="000000"/>
                                </a:solidFill>
                                <a:latin typeface="Cambria Math" panose="02040503050406030204" pitchFamily="18" charset="0"/>
                              </a:rPr>
                              <m:t>9.488</m:t>
                            </m:r>
                            <m:r>
                              <a:rPr xmlns:a="http://schemas.openxmlformats.org/drawingml/2006/main" sz="1650" i="1">
                                <a:solidFill>
                                  <a:srgbClr val="000000"/>
                                </a:solidFill>
                                <a:latin typeface="Cambria Math" panose="02040503050406030204" pitchFamily="18" charset="0"/>
                              </a:rPr>
                              <m:t>t</m:t>
                            </m:r>
                            <m:r>
                              <a:rPr xmlns:a="http://schemas.openxmlformats.org/drawingml/2006/main" sz="1650" i="1">
                                <a:solidFill>
                                  <a:srgbClr val="000000"/>
                                </a:solidFill>
                                <a:latin typeface="Cambria Math" panose="02040503050406030204" pitchFamily="18" charset="0"/>
                              </a:rPr>
                              <m:t>+</m:t>
                            </m:r>
                            <m:r>
                              <a:rPr xmlns:a="http://schemas.openxmlformats.org/drawingml/2006/main" sz="1650" i="1">
                                <a:solidFill>
                                  <a:srgbClr val="000000"/>
                                </a:solidFill>
                                <a:latin typeface="Cambria Math" panose="02040503050406030204" pitchFamily="18" charset="0"/>
                              </a:rPr>
                              <m:t>4.356</m:t>
                            </m:r>
                            <m:sSub>
                              <m:e>
                                <m:r>
                                  <a:rPr xmlns:a="http://schemas.openxmlformats.org/drawingml/2006/main" sz="1650" i="1">
                                    <a:solidFill>
                                      <a:srgbClr val="000000"/>
                                    </a:solidFill>
                                    <a:latin typeface="Cambria Math" panose="02040503050406030204" pitchFamily="18" charset="0"/>
                                  </a:rPr>
                                  <m:t>W</m:t>
                                </m:r>
                              </m:e>
                              <m:sub>
                                <m:r>
                                  <a:rPr xmlns:a="http://schemas.openxmlformats.org/drawingml/2006/main" sz="1650" i="1">
                                    <a:solidFill>
                                      <a:srgbClr val="000000"/>
                                    </a:solidFill>
                                    <a:latin typeface="Cambria Math" panose="02040503050406030204" pitchFamily="18" charset="0"/>
                                  </a:rPr>
                                  <m:t>t</m:t>
                                </m:r>
                              </m:sub>
                            </m:sSub>
                          </m:sup>
                        </m:sSup>
                      </m:oMath>
                    </m:oMathPara>
                  </a14:m>
                </a:p>
                <a:p>
                  <a:pPr lvl="2">
                    <a:spcBef>
                      <a:spcPts val="1000"/>
                    </a:spcBef>
                    <a:defRPr sz="1600">
                      <a:latin typeface="Calibri"/>
                      <a:ea typeface="Calibri"/>
                      <a:cs typeface="Calibri"/>
                      <a:sym typeface="Calibri"/>
                    </a:defRPr>
                  </a:pPr>
                  <a:r>
                    <a:t>In MatLab</a:t>
                  </a:r>
                </a:p>
                <a:p>
                  <a:pPr defTabSz="457200">
                    <a:defRPr sz="1600">
                      <a:latin typeface="Courier"/>
                      <a:ea typeface="Courier"/>
                      <a:cs typeface="Courier"/>
                      <a:sym typeface="Courier"/>
                    </a:defRPr>
                  </a:pPr>
                  <a:r>
                    <a:t>close </a:t>
                  </a:r>
                  <a:r>
                    <a:rPr>
                      <a:solidFill>
                        <a:srgbClr val="B83AF7"/>
                      </a:solidFill>
                    </a:rPr>
                    <a:t>all</a:t>
                  </a:r>
                  <a:r>
                    <a:t>;</a:t>
                  </a:r>
                </a:p>
                <a:p>
                  <a:pPr defTabSz="457200">
                    <a:defRPr sz="1600">
                      <a:latin typeface="Courier"/>
                      <a:ea typeface="Courier"/>
                      <a:cs typeface="Courier"/>
                      <a:sym typeface="Courier"/>
                    </a:defRPr>
                  </a:pPr>
                  <a:r>
                    <a:t>clear </a:t>
                  </a:r>
                  <a:r>
                    <a:rPr>
                      <a:solidFill>
                        <a:srgbClr val="B83AF7"/>
                      </a:solidFill>
                    </a:rPr>
                    <a:t>all</a:t>
                  </a:r>
                  <a:r>
                    <a:t>;</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dom = [0, 30];</a:t>
                  </a:r>
                </a:p>
                <a:p>
                  <a:pPr defTabSz="457200">
                    <a:defRPr sz="1600">
                      <a:latin typeface="Courier"/>
                      <a:ea typeface="Courier"/>
                      <a:cs typeface="Courier"/>
                      <a:sym typeface="Courier"/>
                    </a:defRPr>
                  </a:pPr>
                  <a:r>
                    <a:t>n = 1000;</a:t>
                  </a:r>
                </a:p>
                <a:p>
                  <a:pPr defTabSz="457200">
                    <a:defRPr sz="1600">
                      <a:latin typeface="Courier"/>
                      <a:ea typeface="Courier"/>
                      <a:cs typeface="Courier"/>
                      <a:sym typeface="Courier"/>
                    </a:defRPr>
                  </a:pPr>
                  <a:r>
                    <a:t>dt = (dom(2) - dom(1))/50;</a:t>
                  </a:r>
                </a:p>
                <a:p>
                  <a:pPr defTabSz="457200">
                    <a:defRPr sz="1600">
                      <a:latin typeface="Courier"/>
                      <a:ea typeface="Courier"/>
                      <a:cs typeface="Courier"/>
                      <a:sym typeface="Courier"/>
                    </a:defRPr>
                  </a:pPr>
                  <a:r>
                    <a:t>S0 = 141.501;</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ndist = makedist(</a:t>
                  </a:r>
                  <a:r>
                    <a:rPr>
                      <a:solidFill>
                        <a:srgbClr val="B83AF7"/>
                      </a:solidFill>
                    </a:rPr>
                    <a:t>'Normal'</a:t>
                  </a:r>
                  <a:r>
                    <a:t>, 0 , sqrt(dt));</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mu = 0.00064;</a:t>
                  </a:r>
                </a:p>
                <a:p>
                  <a:pPr defTabSz="457200">
                    <a:defRPr sz="1600">
                      <a:latin typeface="Courier"/>
                      <a:ea typeface="Courier"/>
                      <a:cs typeface="Courier"/>
                      <a:sym typeface="Courier"/>
                    </a:defRPr>
                  </a:pPr>
                  <a:r>
                    <a:t>sigma = 4.356;</a:t>
                  </a:r>
                </a:p>
                <a:p>
                  <a:pPr defTabSz="457200">
                    <a:defRPr sz="1600">
                      <a:latin typeface="Courier"/>
                      <a:ea typeface="Courier"/>
                      <a:cs typeface="Courier"/>
                      <a:sym typeface="Courier"/>
                    </a:defRPr>
                  </a:pPr>
                </a:p>
                <a:p>
                  <a:pPr defTabSz="457200">
                    <a:defRPr sz="1600">
                      <a:latin typeface="Courier"/>
                      <a:ea typeface="Courier"/>
                      <a:cs typeface="Courier"/>
                      <a:sym typeface="Courier"/>
                    </a:defRPr>
                  </a:pPr>
                  <a:r>
                    <a:t>tvals = linspace(dom(1), dom(2), n);</a:t>
                  </a:r>
                </a:p>
                <a:p>
                  <a:pPr defTabSz="457200">
                    <a:defRPr sz="1600">
                      <a:latin typeface="Courier"/>
                      <a:ea typeface="Courier"/>
                      <a:cs typeface="Courier"/>
                      <a:sym typeface="Courier"/>
                    </a:defRPr>
                  </a:pPr>
                  <a:r>
                    <a:t>Svals = zeros(1, n);</a:t>
                  </a:r>
                </a:p>
                <a:p>
                  <a:pPr defTabSz="457200">
                    <a:defRPr sz="1600">
                      <a:latin typeface="Courier"/>
                      <a:ea typeface="Courier"/>
                      <a:cs typeface="Courier"/>
                      <a:sym typeface="Courier"/>
                    </a:defRPr>
                  </a:pPr>
                  <a:r>
                    <a:t>Svals(1) = S0;</a:t>
                  </a:r>
                </a:p>
                <a:p>
                  <a:pPr defTabSz="457200">
                    <a:defRPr sz="1600">
                      <a:latin typeface="Courier"/>
                      <a:ea typeface="Courier"/>
                      <a:cs typeface="Courier"/>
                      <a:sym typeface="Courier"/>
                    </a:defRPr>
                  </a:pPr>
                  <a:r>
                    <a:rPr>
                      <a:solidFill>
                        <a:srgbClr val="1433FF"/>
                      </a:solidFill>
                    </a:rPr>
                    <a:t>for </a:t>
                  </a:r>
                  <a:r>
                    <a:t>i = 2:n</a:t>
                  </a:r>
                </a:p>
                <a:p>
                  <a:pPr defTabSz="457200">
                    <a:defRPr sz="1600">
                      <a:latin typeface="Courier"/>
                      <a:ea typeface="Courier"/>
                      <a:cs typeface="Courier"/>
                      <a:sym typeface="Courier"/>
                    </a:defRPr>
                  </a:pPr>
                  <a:r>
                    <a:t>    t = dom(1) + (i - 1) .* dt;</a:t>
                  </a:r>
                </a:p>
                <a:p>
                  <a:pPr defTabSz="457200">
                    <a:defRPr sz="1600">
                      <a:latin typeface="Courier"/>
                      <a:ea typeface="Courier"/>
                      <a:cs typeface="Courier"/>
                      <a:sym typeface="Courier"/>
                    </a:defRPr>
                  </a:pPr>
                  <a:r>
                    <a:t>    S = Svals(i - 1);</a:t>
                  </a:r>
                </a:p>
                <a:p>
                  <a:pPr defTabSz="457200">
                    <a:defRPr sz="1600">
                      <a:latin typeface="Courier"/>
                      <a:ea typeface="Courier"/>
                      <a:cs typeface="Courier"/>
                      <a:sym typeface="Courier"/>
                    </a:defRPr>
                  </a:pPr>
                  <a:r>
                    <a:t>    dW = random(ndist);</a:t>
                  </a:r>
                </a:p>
                <a:p>
                  <a:pPr defTabSz="457200">
                    <a:defRPr sz="1600">
                      <a:latin typeface="Courier"/>
                      <a:ea typeface="Courier"/>
                      <a:cs typeface="Courier"/>
                      <a:sym typeface="Courier"/>
                    </a:defRPr>
                  </a:pPr>
                  <a:r>
                    <a:t>    Svals(i) = S + mu .* dt + sigma .* dW</a:t>
                  </a:r>
                </a:p>
                <a:p>
                  <a:pPr defTabSz="457200">
                    <a:defRPr sz="1600">
                      <a:solidFill>
                        <a:srgbClr val="1433FF"/>
                      </a:solidFill>
                      <a:latin typeface="Courier"/>
                      <a:ea typeface="Courier"/>
                      <a:cs typeface="Courier"/>
                      <a:sym typeface="Courier"/>
                    </a:defRPr>
                  </a:pPr>
                  <a:r>
                    <a:t>end</a:t>
                  </a:r>
                </a:p>
                <a:p>
                  <a:pPr defTabSz="457200">
                    <a:defRPr sz="1600">
                      <a:latin typeface="Courier"/>
                      <a:ea typeface="Courier"/>
                      <a:cs typeface="Courier"/>
                      <a:sym typeface="Courier"/>
                    </a:defRPr>
                  </a:pPr>
                  <a:r>
                    <a:t>figure()</a:t>
                  </a:r>
                </a:p>
                <a:p>
                  <a:pPr defTabSz="457200">
                    <a:defRPr sz="1600">
                      <a:latin typeface="Courier"/>
                      <a:ea typeface="Courier"/>
                      <a:cs typeface="Courier"/>
                      <a:sym typeface="Courier"/>
                    </a:defRPr>
                  </a:pPr>
                  <a:r>
                    <a:t>hold </a:t>
                  </a:r>
                  <a:r>
                    <a:rPr>
                      <a:solidFill>
                        <a:srgbClr val="B83AF7"/>
                      </a:solidFill>
                    </a:rPr>
                    <a:t>on</a:t>
                  </a:r>
                  <a:r>
                    <a:t>;</a:t>
                  </a:r>
                </a:p>
                <a:p>
                  <a:pPr defTabSz="457200">
                    <a:defRPr sz="1600">
                      <a:latin typeface="Courier"/>
                      <a:ea typeface="Courier"/>
                      <a:cs typeface="Courier"/>
                      <a:sym typeface="Courier"/>
                    </a:defRPr>
                  </a:pPr>
                  <a:r>
                    <a:t>plot(tvals, Svals);</a:t>
                  </a:r>
                </a:p>
                <a:p>
                  <a:pPr defTabSz="457200">
                    <a:defRPr sz="1600">
                      <a:solidFill>
                        <a:srgbClr val="B83AF7"/>
                      </a:solidFill>
                      <a:latin typeface="Courier"/>
                      <a:ea typeface="Courier"/>
                      <a:cs typeface="Courier"/>
                      <a:sym typeface="Courier"/>
                    </a:defRPr>
                  </a:pPr>
                  <a:r>
                    <a:rPr>
                      <a:solidFill>
                        <a:srgbClr val="000000"/>
                      </a:solidFill>
                    </a:rPr>
                    <a:t>xlabel(</a:t>
                  </a:r>
                  <a:r>
                    <a:t>'time (days from 9/27/22) (t)'</a:t>
                  </a:r>
                  <a:r>
                    <a:rPr>
                      <a:solidFill>
                        <a:srgbClr val="000000"/>
                      </a:solidFill>
                    </a:rPr>
                    <a:t>)</a:t>
                  </a:r>
                  <a:endParaRPr>
                    <a:solidFill>
                      <a:srgbClr val="000000"/>
                    </a:solidFill>
                  </a:endParaRPr>
                </a:p>
                <a:p>
                  <a:pPr defTabSz="457200">
                    <a:defRPr sz="1600">
                      <a:solidFill>
                        <a:srgbClr val="B83AF7"/>
                      </a:solidFill>
                      <a:latin typeface="Courier"/>
                      <a:ea typeface="Courier"/>
                      <a:cs typeface="Courier"/>
                      <a:sym typeface="Courier"/>
                    </a:defRPr>
                  </a:pPr>
                  <a:r>
                    <a:rPr>
                      <a:solidFill>
                        <a:srgbClr val="000000"/>
                      </a:solidFill>
                    </a:rPr>
                    <a:t>ylabel(</a:t>
                  </a:r>
                  <a:r>
                    <a:t>'stock price (USD) (S_t)'</a:t>
                  </a:r>
                  <a:r>
                    <a:rPr>
                      <a:solidFill>
                        <a:srgbClr val="000000"/>
                      </a:solidFill>
                    </a:rPr>
                    <a:t>)</a:t>
                  </a:r>
                  <a:endParaRPr>
                    <a:solidFill>
                      <a:srgbClr val="000000"/>
                    </a:solidFill>
                  </a:endParaRPr>
                </a:p>
                <a:p>
                  <a:pPr defTabSz="457200">
                    <a:defRPr sz="1600">
                      <a:latin typeface="Courier"/>
                      <a:ea typeface="Courier"/>
                      <a:cs typeface="Courier"/>
                      <a:sym typeface="Courier"/>
                    </a:defRPr>
                  </a:pPr>
                </a:p>
                <a:p>
                  <a:pPr defTabSz="457200">
                    <a:defRPr sz="1600">
                      <a:solidFill>
                        <a:srgbClr val="008F18"/>
                      </a:solidFill>
                      <a:latin typeface="Courier"/>
                      <a:ea typeface="Courier"/>
                      <a:cs typeface="Courier"/>
                      <a:sym typeface="Courier"/>
                    </a:defRPr>
                  </a:pPr>
                  <a:r>
                    <a:t>% Solving for the non-stochastic term</a:t>
                  </a:r>
                </a:p>
                <a:p>
                  <a:pPr defTabSz="457200">
                    <a:defRPr sz="1600">
                      <a:latin typeface="Courier"/>
                      <a:ea typeface="Courier"/>
                      <a:cs typeface="Courier"/>
                      <a:sym typeface="Courier"/>
                    </a:defRPr>
                  </a:pPr>
                  <a:r>
                    <a:t>syms </a:t>
                  </a:r>
                  <a:r>
                    <a:rPr>
                      <a:solidFill>
                        <a:srgbClr val="B83AF7"/>
                      </a:solidFill>
                    </a:rPr>
                    <a:t>s(t)</a:t>
                  </a:r>
                  <a:endParaRPr>
                    <a:solidFill>
                      <a:srgbClr val="B83AF7"/>
                    </a:solidFill>
                  </a:endParaRPr>
                </a:p>
                <a:p>
                  <a:pPr defTabSz="457200">
                    <a:defRPr sz="1600">
                      <a:latin typeface="Courier"/>
                      <a:ea typeface="Courier"/>
                      <a:cs typeface="Courier"/>
                      <a:sym typeface="Courier"/>
                    </a:defRPr>
                  </a:pPr>
                  <a:r>
                    <a:t>ode = diff(s, t) == s;</a:t>
                  </a:r>
                </a:p>
                <a:p>
                  <a:pPr defTabSz="457200">
                    <a:defRPr sz="1600">
                      <a:latin typeface="Courier"/>
                      <a:ea typeface="Courier"/>
                      <a:cs typeface="Courier"/>
                      <a:sym typeface="Courier"/>
                    </a:defRPr>
                  </a:pPr>
                  <a:r>
                    <a:t>sol(t) = dsolve(ode);</a:t>
                  </a:r>
                </a:p>
                <a:p>
                  <a:pPr defTabSz="457200">
                    <a:defRPr sz="1200">
                      <a:latin typeface="Courier"/>
                      <a:ea typeface="Courier"/>
                      <a:cs typeface="Courier"/>
                      <a:sym typeface="Courier"/>
                    </a:defRPr>
                  </a:pPr>
                </a:p>
              </p:txBody>
            </p:sp>
            <p:pic>
              <p:nvPicPr>
                <p:cNvPr id="123" name="modelGraph.jpg" descr="modelGraph.jpg"/>
                <p:cNvPicPr>
                  <a:picLocks noChangeAspect="1"/>
                </p:cNvPicPr>
                <p:nvPr/>
              </p:nvPicPr>
              <p:blipFill>
                <a:blip r:embed="rId4">
                  <a:extLst/>
                </a:blip>
                <a:srcRect l="0" t="0" r="0" b="0"/>
                <a:stretch>
                  <a:fillRect/>
                </a:stretch>
              </p:blipFill>
              <p:spPr>
                <a:xfrm>
                  <a:off x="5052346" y="15396545"/>
                  <a:ext cx="4978331" cy="3733750"/>
                </a:xfrm>
                <a:prstGeom prst="rect">
                  <a:avLst/>
                </a:prstGeom>
                <a:ln w="12700" cap="flat">
                  <a:noFill/>
                  <a:miter lim="400000"/>
                </a:ln>
                <a:effectLst/>
              </p:spPr>
            </p:pic>
          </p:grpSp>
          <p:grpSp>
            <p:nvGrpSpPr>
              <p:cNvPr id="127" name="Text Box 2"/>
              <p:cNvGrpSpPr/>
              <p:nvPr/>
            </p:nvGrpSpPr>
            <p:grpSpPr>
              <a:xfrm>
                <a:off x="2660446" y="7639836"/>
                <a:ext cx="19136927" cy="1105527"/>
                <a:chOff x="0" y="0"/>
                <a:chExt cx="19136926" cy="1105526"/>
              </a:xfrm>
            </p:grpSpPr>
            <p:sp>
              <p:nvSpPr>
                <p:cNvPr id="125" name="Rectangle"/>
                <p:cNvSpPr/>
                <p:nvPr/>
              </p:nvSpPr>
              <p:spPr>
                <a:xfrm>
                  <a:off x="-1" y="-1"/>
                  <a:ext cx="19136927" cy="1105528"/>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26" name="Introduction"/>
                <p:cNvSpPr txBox="1"/>
                <p:nvPr/>
              </p:nvSpPr>
              <p:spPr>
                <a:xfrm>
                  <a:off x="-1" y="-1"/>
                  <a:ext cx="19136927" cy="860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spcBef>
                      <a:spcPts val="1000"/>
                    </a:spcBef>
                    <a:defRPr sz="7200">
                      <a:solidFill>
                        <a:schemeClr val="accent3">
                          <a:lumOff val="44000"/>
                        </a:schemeClr>
                      </a:solidFill>
                      <a:latin typeface="Calibri"/>
                      <a:ea typeface="Calibri"/>
                      <a:cs typeface="Calibri"/>
                      <a:sym typeface="Calibri"/>
                    </a:defRPr>
                  </a:lvl1pPr>
                </a:lstStyle>
                <a:p>
                  <a:pPr/>
                  <a:r>
                    <a:t>Introduction</a:t>
                  </a:r>
                </a:p>
              </p:txBody>
            </p:sp>
          </p:grpSp>
          <p:grpSp>
            <p:nvGrpSpPr>
              <p:cNvPr id="130" name="Text Box 2"/>
              <p:cNvGrpSpPr/>
              <p:nvPr/>
            </p:nvGrpSpPr>
            <p:grpSpPr>
              <a:xfrm>
                <a:off x="8759121" y="2348341"/>
                <a:ext cx="25396399" cy="4890046"/>
                <a:chOff x="0" y="0"/>
                <a:chExt cx="25396398" cy="4890045"/>
              </a:xfrm>
            </p:grpSpPr>
            <p:sp>
              <p:nvSpPr>
                <p:cNvPr id="128" name="Rectangle"/>
                <p:cNvSpPr/>
                <p:nvPr/>
              </p:nvSpPr>
              <p:spPr>
                <a:xfrm>
                  <a:off x="0" y="-1"/>
                  <a:ext cx="25396399" cy="4807509"/>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29" name="Stochastically Modeling Stock Price…"/>
                <p:cNvSpPr txBox="1"/>
                <p:nvPr/>
              </p:nvSpPr>
              <p:spPr>
                <a:xfrm>
                  <a:off x="47428" y="4474"/>
                  <a:ext cx="25301544" cy="488557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ctr">
                    <a:lnSpc>
                      <a:spcPct val="115000"/>
                    </a:lnSpc>
                    <a:defRPr b="1" sz="8400">
                      <a:latin typeface="Calibri"/>
                      <a:ea typeface="Calibri"/>
                      <a:cs typeface="Calibri"/>
                      <a:sym typeface="Calibri"/>
                    </a:defRPr>
                  </a:pPr>
                  <a:r>
                    <a:t>Stochastically Modeling Stock Price </a:t>
                  </a:r>
                </a:p>
                <a:p>
                  <a:pPr algn="ctr">
                    <a:lnSpc>
                      <a:spcPct val="115000"/>
                    </a:lnSpc>
                    <a:defRPr b="1" sz="8400">
                      <a:latin typeface="Calibri"/>
                      <a:ea typeface="Calibri"/>
                      <a:cs typeface="Calibri"/>
                      <a:sym typeface="Calibri"/>
                    </a:defRPr>
                  </a:pPr>
                  <a:r>
                    <a:t>using Differential Equations</a:t>
                  </a:r>
                </a:p>
                <a:p>
                  <a:pPr algn="ctr">
                    <a:lnSpc>
                      <a:spcPct val="115000"/>
                    </a:lnSpc>
                    <a:defRPr sz="7200">
                      <a:latin typeface="Calibri"/>
                      <a:ea typeface="Calibri"/>
                      <a:cs typeface="Calibri"/>
                      <a:sym typeface="Calibri"/>
                    </a:defRPr>
                  </a:pPr>
                  <a:r>
                    <a:t>Arnav Patri and Shashank Chidige</a:t>
                  </a:r>
                </a:p>
                <a:p>
                  <a:pPr algn="ctr">
                    <a:lnSpc>
                      <a:spcPct val="115000"/>
                    </a:lnSpc>
                    <a:spcBef>
                      <a:spcPts val="1000"/>
                    </a:spcBef>
                    <a:defRPr sz="7200">
                      <a:latin typeface="Calibri"/>
                      <a:ea typeface="Calibri"/>
                      <a:cs typeface="Calibri"/>
                      <a:sym typeface="Calibri"/>
                    </a:defRPr>
                  </a:pPr>
                  <a:r>
                    <a:t>College of Art and Science, Lawrence Technological University</a:t>
                  </a:r>
                </a:p>
              </p:txBody>
            </p:sp>
          </p:grpSp>
          <p:grpSp>
            <p:nvGrpSpPr>
              <p:cNvPr id="133" name="Group 57"/>
              <p:cNvGrpSpPr/>
              <p:nvPr/>
            </p:nvGrpSpPr>
            <p:grpSpPr>
              <a:xfrm>
                <a:off x="-1" y="729732"/>
                <a:ext cx="1369772" cy="31697300"/>
                <a:chOff x="0" y="0"/>
                <a:chExt cx="1369770" cy="31697299"/>
              </a:xfrm>
            </p:grpSpPr>
            <p:sp>
              <p:nvSpPr>
                <p:cNvPr id="131" name="Text Box 2"/>
                <p:cNvSpPr txBox="1"/>
                <p:nvPr/>
              </p:nvSpPr>
              <p:spPr>
                <a:xfrm rot="16200000">
                  <a:off x="-15098257" y="15098256"/>
                  <a:ext cx="31142803" cy="9462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lnSpc>
                      <a:spcPct val="115000"/>
                    </a:lnSpc>
                    <a:spcBef>
                      <a:spcPts val="1000"/>
                    </a:spcBef>
                    <a:defRPr sz="7200">
                      <a:latin typeface="Calibri"/>
                      <a:ea typeface="Calibri"/>
                      <a:cs typeface="Calibri"/>
                      <a:sym typeface="Calibri"/>
                    </a:defRPr>
                  </a:lvl1pPr>
                </a:lstStyle>
                <a:p>
                  <a:pPr/>
                  <a:r>
                    <a:t>24”</a:t>
                  </a:r>
                </a:p>
              </p:txBody>
            </p:sp>
            <p:sp>
              <p:nvSpPr>
                <p:cNvPr id="132" name="Straight Arrow Connector 69"/>
                <p:cNvSpPr/>
                <p:nvPr/>
              </p:nvSpPr>
              <p:spPr>
                <a:xfrm flipH="1">
                  <a:off x="1369770" y="770523"/>
                  <a:ext cx="1" cy="30926776"/>
                </a:xfrm>
                <a:prstGeom prst="line">
                  <a:avLst/>
                </a:prstGeom>
                <a:noFill/>
                <a:ln w="111125"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36" name="Group 58"/>
              <p:cNvGrpSpPr/>
              <p:nvPr/>
            </p:nvGrpSpPr>
            <p:grpSpPr>
              <a:xfrm>
                <a:off x="2225985" y="-1"/>
                <a:ext cx="44982288" cy="1018579"/>
                <a:chOff x="-1" y="0"/>
                <a:chExt cx="44982286" cy="1018577"/>
              </a:xfrm>
            </p:grpSpPr>
            <p:sp>
              <p:nvSpPr>
                <p:cNvPr id="134" name="Text Box 2"/>
                <p:cNvSpPr txBox="1"/>
                <p:nvPr/>
              </p:nvSpPr>
              <p:spPr>
                <a:xfrm>
                  <a:off x="507487" y="0"/>
                  <a:ext cx="44474799" cy="94629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lnSpc>
                      <a:spcPct val="115000"/>
                    </a:lnSpc>
                    <a:spcBef>
                      <a:spcPts val="1000"/>
                    </a:spcBef>
                    <a:defRPr sz="7200">
                      <a:latin typeface="Calibri"/>
                      <a:ea typeface="Calibri"/>
                      <a:cs typeface="Calibri"/>
                      <a:sym typeface="Calibri"/>
                    </a:defRPr>
                  </a:lvl1pPr>
                </a:lstStyle>
                <a:p>
                  <a:pPr/>
                  <a:r>
                    <a:t>36”</a:t>
                  </a:r>
                </a:p>
              </p:txBody>
            </p:sp>
            <p:sp>
              <p:nvSpPr>
                <p:cNvPr id="135" name="Straight Arrow Connector 67"/>
                <p:cNvSpPr/>
                <p:nvPr/>
              </p:nvSpPr>
              <p:spPr>
                <a:xfrm flipH="1" flipV="1">
                  <a:off x="-1" y="1018577"/>
                  <a:ext cx="41365478" cy="1"/>
                </a:xfrm>
                <a:prstGeom prst="line">
                  <a:avLst/>
                </a:prstGeom>
                <a:noFill/>
                <a:ln w="114300" cap="flat">
                  <a:solidFill>
                    <a:srgbClr val="000000"/>
                  </a:solidFill>
                  <a:prstDash val="solid"/>
                  <a:round/>
                  <a:headEnd type="triangle" w="med" len="med"/>
                  <a:tailEnd type="triangle" w="med" len="med"/>
                </a:ln>
                <a:effectLst/>
              </p:spPr>
              <p:txBody>
                <a:bodyPr wrap="square" lIns="45719" tIns="45719" rIns="45719" bIns="45719" numCol="1" anchor="t">
                  <a:noAutofit/>
                </a:bodyPr>
                <a:lstStyle/>
                <a:p>
                  <a:pPr/>
                </a:p>
              </p:txBody>
            </p:sp>
          </p:grpSp>
          <p:grpSp>
            <p:nvGrpSpPr>
              <p:cNvPr id="139" name="Text Box 2"/>
              <p:cNvGrpSpPr/>
              <p:nvPr/>
            </p:nvGrpSpPr>
            <p:grpSpPr>
              <a:xfrm>
                <a:off x="2660446" y="23850282"/>
                <a:ext cx="19136592" cy="1271407"/>
                <a:chOff x="0" y="0"/>
                <a:chExt cx="19136591" cy="1271405"/>
              </a:xfrm>
            </p:grpSpPr>
            <p:sp>
              <p:nvSpPr>
                <p:cNvPr id="137" name="Rectangle"/>
                <p:cNvSpPr/>
                <p:nvPr/>
              </p:nvSpPr>
              <p:spPr>
                <a:xfrm>
                  <a:off x="0" y="-1"/>
                  <a:ext cx="19136592" cy="1271407"/>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38" name="Statistical Data"/>
                <p:cNvSpPr txBox="1"/>
                <p:nvPr/>
              </p:nvSpPr>
              <p:spPr>
                <a:xfrm>
                  <a:off x="0" y="-1"/>
                  <a:ext cx="19136592" cy="8603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Statistical Data</a:t>
                  </a:r>
                </a:p>
              </p:txBody>
            </p:sp>
          </p:grpSp>
          <p:grpSp>
            <p:nvGrpSpPr>
              <p:cNvPr id="142" name="Text Box 2"/>
              <p:cNvGrpSpPr/>
              <p:nvPr/>
            </p:nvGrpSpPr>
            <p:grpSpPr>
              <a:xfrm>
                <a:off x="2660370" y="25280349"/>
                <a:ext cx="19093130" cy="6904327"/>
                <a:chOff x="0" y="0"/>
                <a:chExt cx="19093129" cy="6904326"/>
              </a:xfrm>
            </p:grpSpPr>
            <p:sp>
              <p:nvSpPr>
                <p:cNvPr id="140" name="Rectangle"/>
                <p:cNvSpPr/>
                <p:nvPr/>
              </p:nvSpPr>
              <p:spPr>
                <a:xfrm>
                  <a:off x="0" y="0"/>
                  <a:ext cx="19093130" cy="6590395"/>
                </a:xfrm>
                <a:prstGeom prst="rect">
                  <a:avLst/>
                </a:prstGeom>
                <a:solidFill>
                  <a:schemeClr val="accent3">
                    <a:lumOff val="44000"/>
                  </a:schemeClr>
                </a:solidFill>
                <a:ln w="9525" cap="flat">
                  <a:solidFill>
                    <a:srgbClr val="000000"/>
                  </a:solidFill>
                  <a:prstDash val="dash"/>
                  <a:miter lim="8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sp>
              <p:nvSpPr>
                <p:cNvPr id="141" name="Rectangle"/>
                <p:cNvSpPr txBox="1"/>
                <p:nvPr/>
              </p:nvSpPr>
              <p:spPr>
                <a:xfrm>
                  <a:off x="47428" y="4474"/>
                  <a:ext cx="18998274" cy="6899854"/>
                </a:xfrm>
                <a:prstGeom prst="rect">
                  <a:avLst/>
                </a:prstGeom>
                <a:noFill/>
                <a:ln w="12700" cap="flat">
                  <a:noFill/>
                  <a:miter lim="400000"/>
                </a:ln>
                <a:effectLst/>
              </p:spPr>
              <p:txBody>
                <a:bodyPr wrap="square" lIns="45719" tIns="45719" rIns="45719" bIns="45719" numCol="1" anchor="t">
                  <a:noAutofit/>
                </a:bodyPr>
                <a:lstStyle/>
                <a:p>
                  <a:pPr algn="ctr">
                    <a:lnSpc>
                      <a:spcPct val="115000"/>
                    </a:lnSpc>
                    <a:spcBef>
                      <a:spcPts val="1000"/>
                    </a:spcBef>
                    <a:defRPr sz="7200">
                      <a:latin typeface="Calibri"/>
                      <a:ea typeface="Calibri"/>
                      <a:cs typeface="Calibri"/>
                      <a:sym typeface="Calibri"/>
                    </a:defRPr>
                  </a:pPr>
                </a:p>
              </p:txBody>
            </p:sp>
          </p:grpSp>
          <p:grpSp>
            <p:nvGrpSpPr>
              <p:cNvPr id="145" name="Text Box 2"/>
              <p:cNvGrpSpPr/>
              <p:nvPr/>
            </p:nvGrpSpPr>
            <p:grpSpPr>
              <a:xfrm>
                <a:off x="22238686" y="7639836"/>
                <a:ext cx="9548403" cy="1152216"/>
                <a:chOff x="0" y="0"/>
                <a:chExt cx="9548401" cy="1152215"/>
              </a:xfrm>
            </p:grpSpPr>
            <p:sp>
              <p:nvSpPr>
                <p:cNvPr id="143" name="Rectangle"/>
                <p:cNvSpPr/>
                <p:nvPr/>
              </p:nvSpPr>
              <p:spPr>
                <a:xfrm>
                  <a:off x="-1" y="0"/>
                  <a:ext cx="9548403" cy="1152216"/>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4" name="Model Analysis"/>
                <p:cNvSpPr txBox="1"/>
                <p:nvPr/>
              </p:nvSpPr>
              <p:spPr>
                <a:xfrm>
                  <a:off x="-1" y="0"/>
                  <a:ext cx="9548403" cy="8603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Model Analysis</a:t>
                  </a:r>
                </a:p>
              </p:txBody>
            </p:sp>
          </p:grpSp>
          <p:grpSp>
            <p:nvGrpSpPr>
              <p:cNvPr id="148" name="Text Box 2"/>
              <p:cNvGrpSpPr/>
              <p:nvPr/>
            </p:nvGrpSpPr>
            <p:grpSpPr>
              <a:xfrm>
                <a:off x="32148183" y="7520639"/>
                <a:ext cx="10950911" cy="2781206"/>
                <a:chOff x="0" y="0"/>
                <a:chExt cx="10950909" cy="2781205"/>
              </a:xfrm>
            </p:grpSpPr>
            <p:sp>
              <p:nvSpPr>
                <p:cNvPr id="146" name="Rectangle"/>
                <p:cNvSpPr/>
                <p:nvPr/>
              </p:nvSpPr>
              <p:spPr>
                <a:xfrm>
                  <a:off x="0" y="-1"/>
                  <a:ext cx="10950910" cy="2781207"/>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47" name="GOOG Price Model"/>
                <p:cNvSpPr txBox="1"/>
                <p:nvPr/>
              </p:nvSpPr>
              <p:spPr>
                <a:xfrm>
                  <a:off x="0" y="-1"/>
                  <a:ext cx="10950910" cy="203942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p>
                  <a:pPr algn="ctr">
                    <a:lnSpc>
                      <a:spcPct val="115000"/>
                    </a:lnSpc>
                    <a:defRPr sz="7200">
                      <a:solidFill>
                        <a:schemeClr val="accent3">
                          <a:lumOff val="44000"/>
                        </a:schemeClr>
                      </a:solidFill>
                      <a:latin typeface="Calibri"/>
                      <a:ea typeface="Calibri"/>
                      <a:cs typeface="Calibri"/>
                      <a:sym typeface="Calibri"/>
                    </a:defRPr>
                  </a:pPr>
                </a:p>
                <a:p>
                  <a:pPr algn="ctr">
                    <a:lnSpc>
                      <a:spcPct val="115000"/>
                    </a:lnSpc>
                    <a:defRPr sz="7200">
                      <a:solidFill>
                        <a:schemeClr val="accent3">
                          <a:lumOff val="44000"/>
                        </a:schemeClr>
                      </a:solidFill>
                      <a:latin typeface="Calibri"/>
                      <a:ea typeface="Calibri"/>
                      <a:cs typeface="Calibri"/>
                      <a:sym typeface="Calibri"/>
                    </a:defRPr>
                  </a:pPr>
                  <a:r>
                    <a:t>GOOG Price Model </a:t>
                  </a:r>
                </a:p>
              </p:txBody>
            </p:sp>
          </p:grpSp>
          <p:grpSp>
            <p:nvGrpSpPr>
              <p:cNvPr id="151" name="Text Box 2"/>
              <p:cNvGrpSpPr/>
              <p:nvPr/>
            </p:nvGrpSpPr>
            <p:grpSpPr>
              <a:xfrm>
                <a:off x="22417294" y="26154844"/>
                <a:ext cx="9254811" cy="1206957"/>
                <a:chOff x="0" y="0"/>
                <a:chExt cx="9254809" cy="1206956"/>
              </a:xfrm>
            </p:grpSpPr>
            <p:sp>
              <p:nvSpPr>
                <p:cNvPr id="149" name="Rectangle"/>
                <p:cNvSpPr/>
                <p:nvPr/>
              </p:nvSpPr>
              <p:spPr>
                <a:xfrm>
                  <a:off x="-1" y="-1"/>
                  <a:ext cx="9254811" cy="1206958"/>
                </a:xfrm>
                <a:prstGeom prst="rect">
                  <a:avLst/>
                </a:prstGeom>
                <a:solidFill>
                  <a:srgbClr val="3386CB"/>
                </a:solidFill>
                <a:ln w="12700" cap="flat">
                  <a:noFill/>
                  <a:miter lim="400000"/>
                </a:ln>
                <a:effectLst/>
              </p:spPr>
              <p:txBody>
                <a:bodyPr wrap="square" lIns="45719" tIns="45719" rIns="45719" bIns="45719" numCol="1" anchor="t">
                  <a:noAutofit/>
                </a:bodyPr>
                <a:lstStyle/>
                <a:p>
                  <a:pPr algn="ctr">
                    <a:lnSpc>
                      <a:spcPct val="115000"/>
                    </a:lnSpc>
                    <a:defRPr sz="7200">
                      <a:latin typeface="Calibri"/>
                      <a:ea typeface="Calibri"/>
                      <a:cs typeface="Calibri"/>
                      <a:sym typeface="Calibri"/>
                    </a:defRPr>
                  </a:pPr>
                </a:p>
              </p:txBody>
            </p:sp>
            <p:sp>
              <p:nvSpPr>
                <p:cNvPr id="150" name="Conclusion"/>
                <p:cNvSpPr txBox="1"/>
                <p:nvPr/>
              </p:nvSpPr>
              <p:spPr>
                <a:xfrm>
                  <a:off x="-1" y="-1"/>
                  <a:ext cx="9254811" cy="81676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noAutofit/>
                </a:bodyPr>
                <a:lstStyle>
                  <a:lvl1pPr algn="ctr">
                    <a:lnSpc>
                      <a:spcPct val="115000"/>
                    </a:lnSpc>
                    <a:defRPr sz="7200">
                      <a:solidFill>
                        <a:schemeClr val="accent3">
                          <a:lumOff val="44000"/>
                        </a:schemeClr>
                      </a:solidFill>
                      <a:latin typeface="Calibri"/>
                      <a:ea typeface="Calibri"/>
                      <a:cs typeface="Calibri"/>
                      <a:sym typeface="Calibri"/>
                    </a:defRPr>
                  </a:lvl1pPr>
                </a:lstStyle>
                <a:p>
                  <a:pPr/>
                  <a:r>
                    <a:t>Conclusion</a:t>
                  </a:r>
                </a:p>
              </p:txBody>
            </p:sp>
          </p:grpSp>
          <p:pic>
            <p:nvPicPr>
              <p:cNvPr id="152" name="Picture 64" descr="Picture 64"/>
              <p:cNvPicPr>
                <a:picLocks noChangeAspect="1"/>
              </p:cNvPicPr>
              <p:nvPr/>
            </p:nvPicPr>
            <p:blipFill>
              <a:blip r:embed="rId5">
                <a:extLst/>
              </a:blip>
              <a:srcRect l="14692" t="0" r="13621" b="2"/>
              <a:stretch>
                <a:fillRect/>
              </a:stretch>
            </p:blipFill>
            <p:spPr>
              <a:xfrm>
                <a:off x="2700739" y="2156874"/>
                <a:ext cx="4894679" cy="4880870"/>
              </a:xfrm>
              <a:prstGeom prst="rect">
                <a:avLst/>
              </a:prstGeom>
              <a:ln w="12700" cap="flat">
                <a:noFill/>
                <a:miter lim="400000"/>
              </a:ln>
              <a:effectLst/>
            </p:spPr>
          </p:pic>
          <p:grpSp>
            <p:nvGrpSpPr>
              <p:cNvPr id="155" name="Picture 65"/>
              <p:cNvGrpSpPr/>
              <p:nvPr/>
            </p:nvGrpSpPr>
            <p:grpSpPr>
              <a:xfrm>
                <a:off x="35193208" y="2713063"/>
                <a:ext cx="7282003" cy="3767129"/>
                <a:chOff x="0" y="0"/>
                <a:chExt cx="7282001" cy="3767128"/>
              </a:xfrm>
            </p:grpSpPr>
            <p:sp>
              <p:nvSpPr>
                <p:cNvPr id="153" name="Rectangle"/>
                <p:cNvSpPr/>
                <p:nvPr/>
              </p:nvSpPr>
              <p:spPr>
                <a:xfrm>
                  <a:off x="0" y="0"/>
                  <a:ext cx="7282002" cy="3767129"/>
                </a:xfrm>
                <a:prstGeom prst="rect">
                  <a:avLst/>
                </a:prstGeom>
                <a:solidFill>
                  <a:schemeClr val="accent3">
                    <a:lumOff val="44000"/>
                  </a:schemeClr>
                </a:solidFill>
                <a:ln w="12700" cap="flat">
                  <a:noFill/>
                  <a:miter lim="400000"/>
                </a:ln>
                <a:effectLst/>
              </p:spPr>
              <p:txBody>
                <a:bodyPr wrap="square" lIns="45719" tIns="45719" rIns="45719" bIns="45719" numCol="1" anchor="ctr">
                  <a:noAutofit/>
                </a:bodyPr>
                <a:lstStyle/>
                <a:p>
                  <a:pPr/>
                </a:p>
              </p:txBody>
            </p:sp>
            <p:pic>
              <p:nvPicPr>
                <p:cNvPr id="154" name="image2.png" descr="image2.png"/>
                <p:cNvPicPr>
                  <a:picLocks noChangeAspect="1"/>
                </p:cNvPicPr>
                <p:nvPr/>
              </p:nvPicPr>
              <p:blipFill>
                <a:blip r:embed="rId6">
                  <a:extLst/>
                </a:blip>
                <a:stretch>
                  <a:fillRect/>
                </a:stretch>
              </p:blipFill>
              <p:spPr>
                <a:xfrm>
                  <a:off x="0" y="0"/>
                  <a:ext cx="7282002" cy="3767129"/>
                </a:xfrm>
                <a:prstGeom prst="rect">
                  <a:avLst/>
                </a:prstGeom>
                <a:ln w="12700" cap="flat">
                  <a:noFill/>
                  <a:miter lim="400000"/>
                </a:ln>
                <a:effectLst/>
              </p:spPr>
            </p:pic>
          </p:grpSp>
          <p:sp>
            <p:nvSpPr>
              <p:cNvPr id="156" name="This project yielded a model that can be used to predict the stock price of Alphabet Inc using data collected up to the date 10/25/2022, after which the stock price is to be predicted. This model can also be generalized to other stocks by applying the sa"/>
              <p:cNvSpPr txBox="1"/>
              <p:nvPr/>
            </p:nvSpPr>
            <p:spPr>
              <a:xfrm>
                <a:off x="22500499" y="27763547"/>
                <a:ext cx="9024777" cy="405693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p>
                <a:pPr algn="just" defTabSz="457200">
                  <a:defRPr sz="1600"/>
                </a:pPr>
                <a:r>
                  <a:t>This project yielded a model that can be used to predict the stock price of Alphabet Inc using data collected up to the date 10/25/2022, after which the stock price is to be predicted. This model can also be generalized to other stocks by applying the same differential equation model with a different set of time-series data of Stock Price (</a:t>
                </a:r>
                <a14:m>
                  <m:oMath>
                    <m:sSub>
                      <m:e>
                        <m:r>
                          <a:rPr xmlns:a="http://schemas.openxmlformats.org/drawingml/2006/main" sz="1950" i="1">
                            <a:solidFill>
                              <a:srgbClr val="000000"/>
                            </a:solidFill>
                            <a:latin typeface="Cambria Math" panose="02040503050406030204" pitchFamily="18" charset="0"/>
                          </a:rPr>
                          <m:t>S</m:t>
                        </m:r>
                      </m:e>
                      <m:sub>
                        <m:r>
                          <a:rPr xmlns:a="http://schemas.openxmlformats.org/drawingml/2006/main" sz="1950" i="1">
                            <a:solidFill>
                              <a:srgbClr val="000000"/>
                            </a:solidFill>
                            <a:latin typeface="Cambria Math" panose="02040503050406030204" pitchFamily="18" charset="0"/>
                          </a:rPr>
                          <m:t>t</m:t>
                        </m:r>
                      </m:sub>
                    </m:sSub>
                  </m:oMath>
                </a14:m>
                <a:r>
                  <a:rPr baseline="-5999" i="1" sz="960"/>
                  <a:t>t</a:t>
                </a:r>
                <a:r>
                  <a:t>)</a:t>
                </a:r>
                <a:r>
                  <a:rPr i="1"/>
                  <a:t> </a:t>
                </a:r>
                <a:r>
                  <a:t>vs. Time (</a:t>
                </a:r>
                <a14:m>
                  <m:oMath>
                    <m:r>
                      <a:rPr xmlns:a="http://schemas.openxmlformats.org/drawingml/2006/main" sz="2050" i="1">
                        <a:solidFill>
                          <a:srgbClr val="000000"/>
                        </a:solidFill>
                        <a:latin typeface="Cambria Math" panose="02040503050406030204" pitchFamily="18" charset="0"/>
                      </a:rPr>
                      <m:t>t</m:t>
                    </m:r>
                  </m:oMath>
                </a14:m>
                <a:r>
                  <a:t>) of that stock. Modeling stock prices allows more informed decisions to be made, taking into account more accurate predictions to make choices. The model is stochastic, so figuring out how to implement it required an understanding of stochastic calculus. Stochastic calculus is built on both calculus and probability, so learning about it forced us to better understand both. This project made clear the power of differential equations to obtain a family of functions which can be widely applied given parameters and boundary conditions. In this case, it was the initial stock price (</a:t>
                </a:r>
                <a14:m>
                  <m:oMath>
                    <m:sSub>
                      <m:e>
                        <m:r>
                          <a:rPr xmlns:a="http://schemas.openxmlformats.org/drawingml/2006/main" sz="2000" i="1">
                            <a:solidFill>
                              <a:srgbClr val="000000"/>
                            </a:solidFill>
                            <a:latin typeface="Cambria Math" panose="02040503050406030204" pitchFamily="18" charset="0"/>
                          </a:rPr>
                          <m:t>S</m:t>
                        </m:r>
                      </m:e>
                      <m:sub>
                        <m:r>
                          <a:rPr xmlns:a="http://schemas.openxmlformats.org/drawingml/2006/main" sz="2000" i="1">
                            <a:solidFill>
                              <a:srgbClr val="000000"/>
                            </a:solidFill>
                            <a:latin typeface="Cambria Math" panose="02040503050406030204" pitchFamily="18" charset="0"/>
                          </a:rPr>
                          <m:t>0</m:t>
                        </m:r>
                      </m:sub>
                    </m:sSub>
                  </m:oMath>
                </a14:m>
                <a:r>
                  <a:t>) that was the boundary condition for the initial value problem. </a:t>
                </a:r>
                <a:endParaRPr sz="1200">
                  <a:latin typeface="Times Roman"/>
                  <a:ea typeface="Times Roman"/>
                  <a:cs typeface="Times Roman"/>
                  <a:sym typeface="Times Roman"/>
                </a:endParaRPr>
              </a:p>
              <a:p>
                <a:pPr defTabSz="457200">
                  <a:defRPr sz="1200">
                    <a:latin typeface="Times Roman"/>
                    <a:ea typeface="Times Roman"/>
                    <a:cs typeface="Times Roman"/>
                    <a:sym typeface="Times Roman"/>
                  </a:defRPr>
                </a:pPr>
              </a:p>
              <a:p>
                <a:pPr algn="just" defTabSz="457200">
                  <a:defRPr sz="1600"/>
                </a:pPr>
                <a:r>
                  <a:t>“Employ differential equations to make pragmatic predictions regarding something that is otherwise known to be quite random.” - Arnav Patri</a:t>
                </a:r>
                <a:endParaRPr sz="1200">
                  <a:latin typeface="Times Roman"/>
                  <a:ea typeface="Times Roman"/>
                  <a:cs typeface="Times Roman"/>
                  <a:sym typeface="Times Roman"/>
                </a:endParaRPr>
              </a:p>
              <a:p>
                <a:pPr defTabSz="457200">
                  <a:defRPr sz="1200">
                    <a:latin typeface="Times Roman"/>
                    <a:ea typeface="Times Roman"/>
                    <a:cs typeface="Times Roman"/>
                    <a:sym typeface="Times Roman"/>
                  </a:defRPr>
                </a:pPr>
              </a:p>
              <a:p>
                <a:pPr algn="just" defTabSz="457200">
                  <a:defRPr sz="1600"/>
                </a:pPr>
                <a:r>
                  <a:t>“Employ data to predict future outcomes and obtain quantifiable results by applying mathematics to a real-life problem.” - Shashank Chidige</a:t>
                </a:r>
                <a:endParaRPr sz="1200">
                  <a:latin typeface="Times Roman"/>
                  <a:ea typeface="Times Roman"/>
                  <a:cs typeface="Times Roman"/>
                  <a:sym typeface="Times Roman"/>
                </a:endParaRPr>
              </a:p>
              <a:p>
                <a:pPr defTabSz="457200">
                  <a:defRPr sz="1200">
                    <a:latin typeface="Times Roman"/>
                    <a:ea typeface="Times Roman"/>
                    <a:cs typeface="Times Roman"/>
                    <a:sym typeface="Times Roman"/>
                  </a:defRPr>
                </a:pPr>
              </a:p>
              <a:p>
                <a:pPr defTabSz="457200">
                  <a:defRPr sz="1200">
                    <a:latin typeface="Times Roman"/>
                    <a:ea typeface="Times Roman"/>
                    <a:cs typeface="Times Roman"/>
                    <a:sym typeface="Times Roman"/>
                  </a:defRPr>
                </a:pPr>
              </a:p>
            </p:txBody>
          </p:sp>
        </p:grpSp>
        <p:sp>
          <p:nvSpPr>
            <p:cNvPr id="158" name="Rectangle 50"/>
            <p:cNvSpPr/>
            <p:nvPr/>
          </p:nvSpPr>
          <p:spPr>
            <a:xfrm>
              <a:off x="2219276" y="1500261"/>
              <a:ext cx="41325377" cy="30926428"/>
            </a:xfrm>
            <a:prstGeom prst="rect">
              <a:avLst/>
            </a:prstGeom>
            <a:noFill/>
            <a:ln w="25400" cap="flat">
              <a:solidFill>
                <a:srgbClr val="000000"/>
              </a:solidFill>
              <a:prstDash val="solid"/>
              <a:round/>
            </a:ln>
            <a:effectLst/>
          </p:spPr>
          <p:txBody>
            <a:bodyPr wrap="square" lIns="45719" tIns="45719" rIns="45719" bIns="45719" numCol="1" anchor="ctr">
              <a:noAutofit/>
            </a:bodyPr>
            <a:lstStyle/>
            <a:p>
              <a:pPr>
                <a:defRPr sz="7200">
                  <a:solidFill>
                    <a:schemeClr val="accent3">
                      <a:lumOff val="44000"/>
                    </a:schemeClr>
                  </a:solidFill>
                </a:defRPr>
              </a:pPr>
            </a:p>
          </p:txBody>
        </p:sp>
      </p:grpSp>
      <p:sp>
        <p:nvSpPr>
          <p:cNvPr id="160" name="Shape 81"/>
          <p:cNvSpPr/>
          <p:nvPr/>
        </p:nvSpPr>
        <p:spPr>
          <a:xfrm>
            <a:off x="3962400" y="-7119585"/>
            <a:ext cx="42367200" cy="4572001"/>
          </a:xfrm>
          <a:prstGeom prst="rect">
            <a:avLst/>
          </a:prstGeom>
          <a:solidFill>
            <a:schemeClr val="accent3">
              <a:lumOff val="44000"/>
            </a:schemeClr>
          </a:solidFill>
          <a:ln w="12700">
            <a:miter lim="400000"/>
          </a:ln>
        </p:spPr>
        <p:txBody>
          <a:bodyPr lIns="45719" rIns="45719" anchor="ctr"/>
          <a:lstStyle/>
          <a:p>
            <a:pPr/>
          </a:p>
        </p:txBody>
      </p:sp>
      <p:sp>
        <p:nvSpPr>
          <p:cNvPr id="161" name="Image 2: Example of Stock Market Volatility: Alphabet Inc."/>
          <p:cNvSpPr txBox="1"/>
          <p:nvPr/>
        </p:nvSpPr>
        <p:spPr>
          <a:xfrm>
            <a:off x="14097251" y="12968048"/>
            <a:ext cx="5299632"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Image 2: Example of Stock Market Volatility: Alphabet Inc.</a:t>
            </a:r>
          </a:p>
        </p:txBody>
      </p:sp>
      <p:sp>
        <p:nvSpPr>
          <p:cNvPr id="162" name="Image 1: A look at the floor of the New York Stock Exchange"/>
          <p:cNvSpPr txBox="1"/>
          <p:nvPr/>
        </p:nvSpPr>
        <p:spPr>
          <a:xfrm>
            <a:off x="13989649" y="18425801"/>
            <a:ext cx="5514837" cy="31339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600"/>
            </a:lvl1pPr>
          </a:lstStyle>
          <a:p>
            <a:pPr/>
            <a:r>
              <a:t>Image 1: A look at the floor of the New York Stock Exchange</a:t>
            </a:r>
          </a:p>
        </p:txBody>
      </p:sp>
      <p:sp>
        <p:nvSpPr>
          <p:cNvPr id="163" name="Sources…"/>
          <p:cNvSpPr txBox="1"/>
          <p:nvPr/>
        </p:nvSpPr>
        <p:spPr>
          <a:xfrm>
            <a:off x="13208252" y="19241627"/>
            <a:ext cx="7077631" cy="424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defTabSz="457200">
              <a:spcBef>
                <a:spcPts val="1200"/>
              </a:spcBef>
              <a:defRPr b="1" sz="1600">
                <a:latin typeface="Times Roman"/>
                <a:ea typeface="Times Roman"/>
                <a:cs typeface="Times Roman"/>
                <a:sym typeface="Times Roman"/>
              </a:defRPr>
            </a:pPr>
            <a:r>
              <a:t>Sources</a:t>
            </a:r>
          </a:p>
          <a:p>
            <a:pPr defTabSz="457200">
              <a:spcBef>
                <a:spcPts val="1200"/>
              </a:spcBef>
              <a:defRPr sz="1600">
                <a:latin typeface="Times Roman"/>
                <a:ea typeface="Times Roman"/>
                <a:cs typeface="Times Roman"/>
                <a:sym typeface="Times Roman"/>
              </a:defRPr>
            </a:pPr>
            <a:r>
              <a:t>[1]  Yahoo Finance, Alphabet Inc. (GOOG) Stock Price, News, Quote &amp; history - Yahoo Finance, New York, NY, 2022. </a:t>
            </a:r>
            <a:br>
              <a:rPr sz="1200"/>
            </a:br>
            <a:endParaRPr sz="1200"/>
          </a:p>
          <a:p>
            <a:pPr defTabSz="457200">
              <a:spcBef>
                <a:spcPts val="1200"/>
              </a:spcBef>
              <a:defRPr sz="1600">
                <a:latin typeface="Times Roman"/>
                <a:ea typeface="Times Roman"/>
                <a:cs typeface="Times Roman"/>
                <a:sym typeface="Times Roman"/>
              </a:defRPr>
            </a:pPr>
            <a:r>
              <a:t>[2]  Gregory F. Lawler, Stochastic Calculus: An Introduction with Applications, Chicago, IL, 2014. </a:t>
            </a:r>
            <a:br>
              <a:rPr sz="1200"/>
            </a:br>
            <a:endParaRPr sz="1200"/>
          </a:p>
          <a:p>
            <a:pPr defTabSz="457200">
              <a:spcBef>
                <a:spcPts val="1200"/>
              </a:spcBef>
              <a:defRPr sz="1600">
                <a:latin typeface="Times Roman"/>
                <a:ea typeface="Times Roman"/>
                <a:cs typeface="Times Roman"/>
                <a:sym typeface="Times Roman"/>
              </a:defRPr>
            </a:pPr>
            <a:r>
              <a:t>[3]  Wenyu Zhang, Introduction to Itˆo’s Lemma, Ithaca, NY, May 6th, 2015 </a:t>
            </a:r>
            <a:br>
              <a:rPr sz="1200"/>
            </a:br>
            <a:endParaRPr sz="1200"/>
          </a:p>
          <a:p>
            <a:pPr defTabSz="457200">
              <a:spcBef>
                <a:spcPts val="1200"/>
              </a:spcBef>
              <a:defRPr sz="1600">
                <a:latin typeface="Times Roman"/>
                <a:ea typeface="Times Roman"/>
                <a:cs typeface="Times Roman"/>
                <a:sym typeface="Times Roman"/>
              </a:defRPr>
            </a:pPr>
            <a:r>
              <a:t>[4]  Andrea Chello, A Gentle Introduction to Geometric Brownian Motion in Finance, October 30th, 2020 </a:t>
            </a:r>
            <a:br>
              <a:rPr sz="1200"/>
            </a:br>
            <a:endParaRPr sz="1200"/>
          </a:p>
          <a:p>
            <a:pPr defTabSz="457200">
              <a:spcBef>
                <a:spcPts val="1200"/>
              </a:spcBef>
              <a:defRPr sz="1600">
                <a:latin typeface="Times Roman"/>
                <a:ea typeface="Times Roman"/>
                <a:cs typeface="Times Roman"/>
                <a:sym typeface="Times Roman"/>
              </a:defRPr>
            </a:pPr>
            <a:r>
              <a:t>[5]  Charles Zaiontz, Random Walk, 2021 </a:t>
            </a:r>
            <a:br>
              <a:rPr sz="1200"/>
            </a:br>
            <a:endParaRPr sz="1200"/>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a:ea typeface="Helvetica"/>
        <a:cs typeface="Helvetica"/>
      </a:majorFont>
      <a:minorFont>
        <a:latin typeface="Arial"/>
        <a:ea typeface="Arial"/>
        <a:cs typeface="Arial"/>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lumOff val="44000"/>
          </a:schemeClr>
        </a:solid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