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Arial"/>
      </a:defRPr>
    </a:lvl1pPr>
    <a:lvl2pPr indent="228600" defTabSz="1828800" latinLnBrk="0">
      <a:defRPr sz="2400">
        <a:latin typeface="+mn-lt"/>
        <a:ea typeface="+mn-ea"/>
        <a:cs typeface="+mn-cs"/>
        <a:sym typeface="Arial"/>
      </a:defRPr>
    </a:lvl2pPr>
    <a:lvl3pPr indent="457200" defTabSz="1828800" latinLnBrk="0">
      <a:defRPr sz="2400">
        <a:latin typeface="+mn-lt"/>
        <a:ea typeface="+mn-ea"/>
        <a:cs typeface="+mn-cs"/>
        <a:sym typeface="Arial"/>
      </a:defRPr>
    </a:lvl3pPr>
    <a:lvl4pPr indent="685800" defTabSz="1828800" latinLnBrk="0">
      <a:defRPr sz="2400">
        <a:latin typeface="+mn-lt"/>
        <a:ea typeface="+mn-ea"/>
        <a:cs typeface="+mn-cs"/>
        <a:sym typeface="Arial"/>
      </a:defRPr>
    </a:lvl4pPr>
    <a:lvl5pPr indent="914400" defTabSz="1828800" latinLnBrk="0">
      <a:defRPr sz="2400">
        <a:latin typeface="+mn-lt"/>
        <a:ea typeface="+mn-ea"/>
        <a:cs typeface="+mn-cs"/>
        <a:sym typeface="Arial"/>
      </a:defRPr>
    </a:lvl5pPr>
    <a:lvl6pPr indent="1143000" defTabSz="1828800" latinLnBrk="0">
      <a:defRPr sz="2400">
        <a:latin typeface="+mn-lt"/>
        <a:ea typeface="+mn-ea"/>
        <a:cs typeface="+mn-cs"/>
        <a:sym typeface="Arial"/>
      </a:defRPr>
    </a:lvl6pPr>
    <a:lvl7pPr indent="1371600" defTabSz="1828800" latinLnBrk="0">
      <a:defRPr sz="2400">
        <a:latin typeface="+mn-lt"/>
        <a:ea typeface="+mn-ea"/>
        <a:cs typeface="+mn-cs"/>
        <a:sym typeface="Arial"/>
      </a:defRPr>
    </a:lvl7pPr>
    <a:lvl8pPr indent="1600200" defTabSz="1828800" latinLnBrk="0">
      <a:defRPr sz="2400">
        <a:latin typeface="+mn-lt"/>
        <a:ea typeface="+mn-ea"/>
        <a:cs typeface="+mn-cs"/>
        <a:sym typeface="Arial"/>
      </a:defRPr>
    </a:lvl8pPr>
    <a:lvl9pPr indent="1828800" defTabSz="1828800" latinLnBrk="0">
      <a:defRPr sz="2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292476" y="10226674"/>
            <a:ext cx="37306248" cy="7054848"/>
          </a:xfrm>
          <a:prstGeom prst="rect">
            <a:avLst/>
          </a:prstGeom>
        </p:spPr>
        <p:txBody>
          <a:bodyPr/>
          <a:lstStyle/>
          <a:p>
            <a:pPr/>
            <a:r>
              <a:t>Title Text</a:t>
            </a:r>
          </a:p>
        </p:txBody>
      </p:sp>
      <p:sp>
        <p:nvSpPr>
          <p:cNvPr id="12" name="Body Level One…"/>
          <p:cNvSpPr txBox="1"/>
          <p:nvPr>
            <p:ph type="body" sz="quarter" idx="1"/>
          </p:nvPr>
        </p:nvSpPr>
        <p:spPr>
          <a:xfrm>
            <a:off x="6584950" y="18653126"/>
            <a:ext cx="30721300" cy="8413749"/>
          </a:xfrm>
          <a:prstGeom prst="rect">
            <a:avLst/>
          </a:prstGeom>
        </p:spPr>
        <p:txBody>
          <a:bodyPr/>
          <a:lstStyle>
            <a:lvl1pPr marL="0" indent="0" algn="ctr">
              <a:buClrTx/>
              <a:buSzTx/>
              <a:buFontTx/>
              <a:buNone/>
            </a:lvl1pPr>
            <a:lvl2pPr marL="0" indent="914400" algn="ctr">
              <a:buClrTx/>
              <a:buSzTx/>
              <a:buFontTx/>
              <a:buNone/>
            </a:lvl2pPr>
            <a:lvl3pPr marL="0" indent="1828800" algn="ctr">
              <a:buClrTx/>
              <a:buSzTx/>
              <a:buFontTx/>
              <a:buNone/>
            </a:lvl3pPr>
            <a:lvl4pPr marL="0" indent="2743200" algn="ctr">
              <a:buClrTx/>
              <a:buSzTx/>
              <a:buFontTx/>
              <a:buNone/>
            </a:lvl4pPr>
            <a:lvl5pPr marL="0" indent="3657600" algn="ct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Tx">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11082336" y="-1208085"/>
            <a:ext cx="21726523" cy="3950335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TitleAndTx">
    <p:spTree>
      <p:nvGrpSpPr>
        <p:cNvPr id="1" name=""/>
        <p:cNvGrpSpPr/>
        <p:nvPr/>
      </p:nvGrpSpPr>
      <p:grpSpPr>
        <a:xfrm>
          <a:off x="0" y="0"/>
          <a:ext cx="0" cy="0"/>
          <a:chOff x="0" y="0"/>
          <a:chExt cx="0" cy="0"/>
        </a:xfrm>
      </p:grpSpPr>
      <p:sp>
        <p:nvSpPr>
          <p:cNvPr id="104" name="Title Text"/>
          <p:cNvSpPr txBox="1"/>
          <p:nvPr>
            <p:ph type="title"/>
          </p:nvPr>
        </p:nvSpPr>
        <p:spPr>
          <a:xfrm rot="5400000">
            <a:off x="22715539" y="10425111"/>
            <a:ext cx="28089222" cy="9874249"/>
          </a:xfrm>
          <a:prstGeom prst="rect">
            <a:avLst/>
          </a:prstGeom>
        </p:spPr>
        <p:txBody>
          <a:bodyPr/>
          <a:lstStyle/>
          <a:p>
            <a:pPr/>
            <a:r>
              <a:t>Title Text</a:t>
            </a:r>
          </a:p>
        </p:txBody>
      </p:sp>
      <p:sp>
        <p:nvSpPr>
          <p:cNvPr id="105" name="Body Level One…"/>
          <p:cNvSpPr txBox="1"/>
          <p:nvPr>
            <p:ph type="body" idx="1"/>
          </p:nvPr>
        </p:nvSpPr>
        <p:spPr>
          <a:xfrm rot="5400000">
            <a:off x="2811463" y="700085"/>
            <a:ext cx="28089222" cy="2932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Head">
    <p:spTree>
      <p:nvGrpSpPr>
        <p:cNvPr id="1" name=""/>
        <p:cNvGrpSpPr/>
        <p:nvPr/>
      </p:nvGrpSpPr>
      <p:grpSpPr>
        <a:xfrm>
          <a:off x="0" y="0"/>
          <a:ext cx="0" cy="0"/>
          <a:chOff x="0" y="0"/>
          <a:chExt cx="0" cy="0"/>
        </a:xfrm>
      </p:grpSpPr>
      <p:sp>
        <p:nvSpPr>
          <p:cNvPr id="29" name="Title Text"/>
          <p:cNvSpPr txBox="1"/>
          <p:nvPr>
            <p:ph type="title"/>
          </p:nvPr>
        </p:nvSpPr>
        <p:spPr>
          <a:xfrm>
            <a:off x="3467100" y="21151850"/>
            <a:ext cx="37306247" cy="6540500"/>
          </a:xfrm>
          <a:prstGeom prst="rect">
            <a:avLst/>
          </a:prstGeom>
        </p:spPr>
        <p:txBody>
          <a:bodyPr anchor="t"/>
          <a:lstStyle>
            <a:lvl1pPr algn="l">
              <a:defRPr b="1" cap="small" sz="8000"/>
            </a:lvl1pPr>
          </a:lstStyle>
          <a:p>
            <a:pPr/>
            <a:r>
              <a:t>Title Text</a:t>
            </a:r>
          </a:p>
        </p:txBody>
      </p:sp>
      <p:sp>
        <p:nvSpPr>
          <p:cNvPr id="30" name="Body Level One…"/>
          <p:cNvSpPr txBox="1"/>
          <p:nvPr>
            <p:ph type="body" sz="quarter" idx="1"/>
          </p:nvPr>
        </p:nvSpPr>
        <p:spPr>
          <a:xfrm>
            <a:off x="3467100" y="13950950"/>
            <a:ext cx="37306247" cy="7200900"/>
          </a:xfrm>
          <a:prstGeom prst="rect">
            <a:avLst/>
          </a:prstGeom>
        </p:spPr>
        <p:txBody>
          <a:bodyPr anchor="b"/>
          <a:lstStyle>
            <a:lvl1pPr marL="0" indent="0">
              <a:spcBef>
                <a:spcPts val="1900"/>
              </a:spcBef>
              <a:buClrTx/>
              <a:buSzTx/>
              <a:buFontTx/>
              <a:buNone/>
              <a:defRPr sz="4000"/>
            </a:lvl1pPr>
            <a:lvl2pPr marL="0" indent="914400">
              <a:spcBef>
                <a:spcPts val="1900"/>
              </a:spcBef>
              <a:buClrTx/>
              <a:buSzTx/>
              <a:buFontTx/>
              <a:buNone/>
              <a:defRPr sz="4000"/>
            </a:lvl2pPr>
            <a:lvl3pPr marL="0" indent="1828800">
              <a:spcBef>
                <a:spcPts val="1900"/>
              </a:spcBef>
              <a:buClrTx/>
              <a:buSzTx/>
              <a:buFontTx/>
              <a:buNone/>
              <a:defRPr sz="4000"/>
            </a:lvl3pPr>
            <a:lvl4pPr marL="0" indent="2743200">
              <a:spcBef>
                <a:spcPts val="1900"/>
              </a:spcBef>
              <a:buClrTx/>
              <a:buSzTx/>
              <a:buFontTx/>
              <a:buNone/>
              <a:defRPr sz="4000"/>
            </a:lvl4pPr>
            <a:lvl5pPr marL="0" indent="3657600">
              <a:spcBef>
                <a:spcPts val="1900"/>
              </a:spcBef>
              <a:buClrTx/>
              <a:buSzTx/>
              <a:buFont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Obj">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193925" y="7680325"/>
            <a:ext cx="19599274" cy="21726522"/>
          </a:xfrm>
          <a:prstGeom prst="rect">
            <a:avLst/>
          </a:prstGeom>
        </p:spPr>
        <p:txBody>
          <a:bodyPr/>
          <a:lstStyle>
            <a:lvl1pPr marL="1058862" indent="-681037">
              <a:spcBef>
                <a:spcPts val="1900"/>
              </a:spcBef>
              <a:defRPr sz="5600"/>
            </a:lvl1pPr>
            <a:lvl2pPr marL="2384954" indent="-648229">
              <a:spcBef>
                <a:spcPts val="1900"/>
              </a:spcBef>
              <a:defRPr sz="5600"/>
            </a:lvl2pPr>
            <a:lvl3pPr marL="3697604" indent="-595629">
              <a:spcBef>
                <a:spcPts val="1900"/>
              </a:spcBef>
              <a:defRPr sz="5600"/>
            </a:lvl3pPr>
            <a:lvl4pPr marL="5199944" indent="-735894">
              <a:spcBef>
                <a:spcPts val="1900"/>
              </a:spcBef>
              <a:defRPr sz="5600"/>
            </a:lvl4pPr>
            <a:lvl5pPr marL="6612114" indent="-738363">
              <a:spcBef>
                <a:spcPts val="1900"/>
              </a:spcBef>
              <a:defRPr sz="5600"/>
            </a:lvl5pPr>
          </a:lstStyle>
          <a:p>
            <a:pPr/>
            <a:r>
              <a:t>Body Level One</a:t>
            </a:r>
          </a:p>
          <a:p>
            <a:pPr lvl="1"/>
            <a:r>
              <a:t>Body Level Two</a:t>
            </a:r>
          </a:p>
          <a:p>
            <a:pPr lvl="2"/>
            <a:r>
              <a:t>Body Level Three</a:t>
            </a:r>
          </a:p>
          <a:p>
            <a:pPr lvl="3"/>
            <a:r>
              <a:t>Body Level Four</a:t>
            </a:r>
          </a:p>
          <a:p>
            <a:pPr lvl="4"/>
            <a:r>
              <a:t>Body Level Five</a:t>
            </a:r>
          </a:p>
        </p:txBody>
      </p:sp>
      <p:sp>
        <p:nvSpPr>
          <p:cNvPr id="40" name="Shape 31"/>
          <p:cNvSpPr txBox="1"/>
          <p:nvPr>
            <p:ph type="body" sz="half" idx="21"/>
          </p:nvPr>
        </p:nvSpPr>
        <p:spPr>
          <a:xfrm>
            <a:off x="22098000" y="7680325"/>
            <a:ext cx="19599277" cy="21726522"/>
          </a:xfrm>
          <a:prstGeom prst="rect">
            <a:avLst/>
          </a:prstGeom>
        </p:spPr>
        <p:txBody>
          <a:bodyPr/>
          <a:lstStyle/>
          <a:p>
            <a:pPr marL="1058862" indent="-681037">
              <a:spcBef>
                <a:spcPts val="1900"/>
              </a:spcBef>
              <a:defRPr sz="5600"/>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TxTwoObj">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lvl1pPr>
              <a:defRPr sz="13600"/>
            </a:lvl1pPr>
          </a:lstStyle>
          <a:p>
            <a:pPr/>
            <a:r>
              <a:t>Title Text</a:t>
            </a:r>
          </a:p>
        </p:txBody>
      </p:sp>
      <p:sp>
        <p:nvSpPr>
          <p:cNvPr id="49" name="Body Level One…"/>
          <p:cNvSpPr txBox="1"/>
          <p:nvPr>
            <p:ph type="body" sz="quarter" idx="1"/>
          </p:nvPr>
        </p:nvSpPr>
        <p:spPr>
          <a:xfrm>
            <a:off x="2193924" y="7369174"/>
            <a:ext cx="19392901" cy="3070225"/>
          </a:xfrm>
          <a:prstGeom prst="rect">
            <a:avLst/>
          </a:prstGeom>
        </p:spPr>
        <p:txBody>
          <a:bodyPr anchor="b"/>
          <a:lstStyle>
            <a:lvl1pPr marL="0" indent="0">
              <a:spcBef>
                <a:spcPts val="1900"/>
              </a:spcBef>
              <a:buClrTx/>
              <a:buSzTx/>
              <a:buFontTx/>
              <a:buNone/>
              <a:defRPr b="1" sz="4800"/>
            </a:lvl1pPr>
            <a:lvl2pPr marL="0" indent="914400">
              <a:spcBef>
                <a:spcPts val="1900"/>
              </a:spcBef>
              <a:buClrTx/>
              <a:buSzTx/>
              <a:buFontTx/>
              <a:buNone/>
              <a:defRPr b="1" sz="4800"/>
            </a:lvl2pPr>
            <a:lvl3pPr marL="0" indent="1828800">
              <a:spcBef>
                <a:spcPts val="1900"/>
              </a:spcBef>
              <a:buClrTx/>
              <a:buSzTx/>
              <a:buFontTx/>
              <a:buNone/>
              <a:defRPr b="1" sz="4800"/>
            </a:lvl3pPr>
            <a:lvl4pPr marL="0" indent="2743200">
              <a:spcBef>
                <a:spcPts val="1900"/>
              </a:spcBef>
              <a:buClrTx/>
              <a:buSzTx/>
              <a:buFontTx/>
              <a:buNone/>
              <a:defRPr b="1" sz="4800"/>
            </a:lvl4pPr>
            <a:lvl5pPr marL="0" indent="3657600">
              <a:spcBef>
                <a:spcPts val="1900"/>
              </a:spcBef>
              <a:buClrTx/>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50" name="Shape 38"/>
          <p:cNvSpPr txBox="1"/>
          <p:nvPr>
            <p:ph type="body" sz="half" idx="21"/>
          </p:nvPr>
        </p:nvSpPr>
        <p:spPr>
          <a:xfrm>
            <a:off x="2193924" y="10439400"/>
            <a:ext cx="19392901" cy="18967451"/>
          </a:xfrm>
          <a:prstGeom prst="rect">
            <a:avLst/>
          </a:prstGeom>
        </p:spPr>
        <p:txBody>
          <a:bodyPr/>
          <a:lstStyle/>
          <a:p>
            <a:pPr marL="1058862" indent="-681037">
              <a:spcBef>
                <a:spcPts val="1900"/>
              </a:spcBef>
              <a:defRPr sz="4800"/>
            </a:pPr>
          </a:p>
        </p:txBody>
      </p:sp>
      <p:sp>
        <p:nvSpPr>
          <p:cNvPr id="51" name="Shape 39"/>
          <p:cNvSpPr txBox="1"/>
          <p:nvPr>
            <p:ph type="body" sz="quarter" idx="22"/>
          </p:nvPr>
        </p:nvSpPr>
        <p:spPr>
          <a:xfrm>
            <a:off x="22294851" y="7369174"/>
            <a:ext cx="19402428" cy="3070225"/>
          </a:xfrm>
          <a:prstGeom prst="rect">
            <a:avLst/>
          </a:prstGeom>
        </p:spPr>
        <p:txBody>
          <a:bodyPr anchor="b"/>
          <a:lstStyle/>
          <a:p>
            <a:pPr marL="0" indent="0">
              <a:spcBef>
                <a:spcPts val="1900"/>
              </a:spcBef>
              <a:buClrTx/>
              <a:buSzTx/>
              <a:buFontTx/>
              <a:buNone/>
              <a:defRPr b="1" sz="4800"/>
            </a:pPr>
          </a:p>
        </p:txBody>
      </p:sp>
      <p:sp>
        <p:nvSpPr>
          <p:cNvPr id="52" name="Shape 40"/>
          <p:cNvSpPr txBox="1"/>
          <p:nvPr>
            <p:ph type="body" sz="half" idx="23"/>
          </p:nvPr>
        </p:nvSpPr>
        <p:spPr>
          <a:xfrm>
            <a:off x="22294851" y="10439400"/>
            <a:ext cx="19402428" cy="18967451"/>
          </a:xfrm>
          <a:prstGeom prst="rect">
            <a:avLst/>
          </a:prstGeom>
        </p:spPr>
        <p:txBody>
          <a:bodyPr/>
          <a:lstStyle/>
          <a:p>
            <a:pPr marL="1058862" indent="-681037">
              <a:spcBef>
                <a:spcPts val="1900"/>
              </a:spcBef>
              <a:defRPr sz="48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Tx">
    <p:spTree>
      <p:nvGrpSpPr>
        <p:cNvPr id="1" name=""/>
        <p:cNvGrpSpPr/>
        <p:nvPr/>
      </p:nvGrpSpPr>
      <p:grpSpPr>
        <a:xfrm>
          <a:off x="0" y="0"/>
          <a:ext cx="0" cy="0"/>
          <a:chOff x="0" y="0"/>
          <a:chExt cx="0" cy="0"/>
        </a:xfrm>
      </p:grpSpPr>
      <p:sp>
        <p:nvSpPr>
          <p:cNvPr id="75" name="Title Text"/>
          <p:cNvSpPr txBox="1"/>
          <p:nvPr>
            <p:ph type="title"/>
          </p:nvPr>
        </p:nvSpPr>
        <p:spPr>
          <a:xfrm>
            <a:off x="2193924" y="1311275"/>
            <a:ext cx="14439901" cy="5578474"/>
          </a:xfrm>
          <a:prstGeom prst="rect">
            <a:avLst/>
          </a:prstGeom>
        </p:spPr>
        <p:txBody>
          <a:bodyPr anchor="b"/>
          <a:lstStyle>
            <a:lvl1pPr algn="l">
              <a:defRPr b="1" sz="4000"/>
            </a:lvl1pPr>
          </a:lstStyle>
          <a:p>
            <a:pPr/>
            <a:r>
              <a:t>Title Text</a:t>
            </a:r>
          </a:p>
        </p:txBody>
      </p:sp>
      <p:sp>
        <p:nvSpPr>
          <p:cNvPr id="76" name="Body Level One…"/>
          <p:cNvSpPr txBox="1"/>
          <p:nvPr>
            <p:ph type="body" idx="1"/>
          </p:nvPr>
        </p:nvSpPr>
        <p:spPr>
          <a:xfrm>
            <a:off x="17160876" y="1311275"/>
            <a:ext cx="24536399" cy="28095575"/>
          </a:xfrm>
          <a:prstGeom prst="rect">
            <a:avLst/>
          </a:prstGeom>
        </p:spPr>
        <p:txBody>
          <a:bodyPr/>
          <a:lstStyle>
            <a:lvl1pPr marL="1058862" indent="-681037">
              <a:spcBef>
                <a:spcPts val="1900"/>
              </a:spcBef>
              <a:defRPr sz="6400"/>
            </a:lvl1pPr>
            <a:lvl2pPr marL="2371725" indent="-635000">
              <a:spcBef>
                <a:spcPts val="1900"/>
              </a:spcBef>
              <a:defRPr sz="6400"/>
            </a:lvl2pPr>
            <a:lvl3pPr marL="3669241" indent="-567266">
              <a:spcBef>
                <a:spcPts val="1900"/>
              </a:spcBef>
              <a:defRPr sz="6400"/>
            </a:lvl3pPr>
            <a:lvl4pPr marL="5220970" indent="-756920">
              <a:spcBef>
                <a:spcPts val="1900"/>
              </a:spcBef>
              <a:defRPr sz="6400"/>
            </a:lvl4pPr>
            <a:lvl5pPr marL="6633209" indent="-759459">
              <a:spcBef>
                <a:spcPts val="19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77" name="Shape 56"/>
          <p:cNvSpPr txBox="1"/>
          <p:nvPr>
            <p:ph type="body" sz="half" idx="21"/>
          </p:nvPr>
        </p:nvSpPr>
        <p:spPr>
          <a:xfrm>
            <a:off x="2193924" y="6889750"/>
            <a:ext cx="14439901" cy="22517100"/>
          </a:xfrm>
          <a:prstGeom prst="rect">
            <a:avLst/>
          </a:prstGeom>
        </p:spPr>
        <p:txBody>
          <a:bodyPr/>
          <a:lstStyle/>
          <a:p>
            <a:pPr marL="0" indent="0">
              <a:spcBef>
                <a:spcPts val="1900"/>
              </a:spcBef>
              <a:buClrTx/>
              <a:buSzTx/>
              <a:buFontTx/>
              <a:buNone/>
              <a:defRPr sz="28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x">
    <p:spTree>
      <p:nvGrpSpPr>
        <p:cNvPr id="1" name=""/>
        <p:cNvGrpSpPr/>
        <p:nvPr/>
      </p:nvGrpSpPr>
      <p:grpSpPr>
        <a:xfrm>
          <a:off x="0" y="0"/>
          <a:ext cx="0" cy="0"/>
          <a:chOff x="0" y="0"/>
          <a:chExt cx="0" cy="0"/>
        </a:xfrm>
      </p:grpSpPr>
      <p:sp>
        <p:nvSpPr>
          <p:cNvPr id="85" name="Title Text"/>
          <p:cNvSpPr txBox="1"/>
          <p:nvPr>
            <p:ph type="title"/>
          </p:nvPr>
        </p:nvSpPr>
        <p:spPr>
          <a:xfrm>
            <a:off x="8604250" y="23044151"/>
            <a:ext cx="26333451" cy="2717799"/>
          </a:xfrm>
          <a:prstGeom prst="rect">
            <a:avLst/>
          </a:prstGeom>
        </p:spPr>
        <p:txBody>
          <a:bodyPr anchor="b"/>
          <a:lstStyle>
            <a:lvl1pPr algn="l">
              <a:defRPr b="1" sz="4000"/>
            </a:lvl1pPr>
          </a:lstStyle>
          <a:p>
            <a:pPr/>
            <a:r>
              <a:t>Title Text</a:t>
            </a:r>
          </a:p>
        </p:txBody>
      </p:sp>
      <p:sp>
        <p:nvSpPr>
          <p:cNvPr id="86" name="Shape 62"/>
          <p:cNvSpPr/>
          <p:nvPr>
            <p:ph type="pic" sz="half" idx="21"/>
          </p:nvPr>
        </p:nvSpPr>
        <p:spPr>
          <a:xfrm>
            <a:off x="8604250" y="2940050"/>
            <a:ext cx="26333451" cy="1975167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604250" y="25761950"/>
            <a:ext cx="26333451" cy="3863977"/>
          </a:xfrm>
          <a:prstGeom prst="rect">
            <a:avLst/>
          </a:prstGeom>
        </p:spPr>
        <p:txBody>
          <a:bodyPr/>
          <a:lstStyle>
            <a:lvl1pPr marL="0" indent="0">
              <a:spcBef>
                <a:spcPts val="1900"/>
              </a:spcBef>
              <a:buClrTx/>
              <a:buSzTx/>
              <a:buFontTx/>
              <a:buNone/>
              <a:defRPr sz="2800"/>
            </a:lvl1pPr>
            <a:lvl2pPr marL="0" indent="914400">
              <a:spcBef>
                <a:spcPts val="1900"/>
              </a:spcBef>
              <a:buClrTx/>
              <a:buSzTx/>
              <a:buFontTx/>
              <a:buNone/>
              <a:defRPr sz="2800"/>
            </a:lvl2pPr>
            <a:lvl3pPr marL="0" indent="1828800">
              <a:spcBef>
                <a:spcPts val="1900"/>
              </a:spcBef>
              <a:buClrTx/>
              <a:buSzTx/>
              <a:buFontTx/>
              <a:buNone/>
              <a:defRPr sz="2800"/>
            </a:lvl3pPr>
            <a:lvl4pPr marL="0" indent="2743200">
              <a:spcBef>
                <a:spcPts val="1900"/>
              </a:spcBef>
              <a:buClrTx/>
              <a:buSzTx/>
              <a:buFontTx/>
              <a:buNone/>
              <a:defRPr sz="2800"/>
            </a:lvl4pPr>
            <a:lvl5pPr marL="0" indent="3657600">
              <a:spcBef>
                <a:spcPts val="1900"/>
              </a:spcBef>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2193925" y="1317625"/>
            <a:ext cx="39503350" cy="5486399"/>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nchor="ctr">
            <a:normAutofit fontScale="100000" lnSpcReduction="0"/>
          </a:bodyPr>
          <a:lstStyle/>
          <a:p>
            <a:pPr/>
            <a:r>
              <a:t>Title Text</a:t>
            </a:r>
          </a:p>
        </p:txBody>
      </p:sp>
      <p:sp>
        <p:nvSpPr>
          <p:cNvPr id="3" name="Body Level One…"/>
          <p:cNvSpPr txBox="1"/>
          <p:nvPr>
            <p:ph type="body" idx="1"/>
          </p:nvPr>
        </p:nvSpPr>
        <p:spPr>
          <a:xfrm>
            <a:off x="2193925" y="7680325"/>
            <a:ext cx="39503350" cy="21726522"/>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0104015" y="29978350"/>
            <a:ext cx="1593261" cy="1587269"/>
          </a:xfrm>
          <a:prstGeom prst="rect">
            <a:avLst/>
          </a:prstGeom>
          <a:ln w="12700">
            <a:miter lim="400000"/>
          </a:ln>
        </p:spPr>
        <p:txBody>
          <a:bodyPr wrap="none" lIns="182849" tIns="182849" rIns="182849" bIns="182849">
            <a:spAutoFit/>
          </a:bodyPr>
          <a:lstStyle>
            <a:lvl1pPr algn="r">
              <a:defRPr sz="8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5pPr>
      <a:lvl6pPr marL="0" marR="0" indent="9144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6pPr>
      <a:lvl7pPr marL="0" marR="0" indent="18288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7pPr>
      <a:lvl8pPr marL="0" marR="0" indent="27432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9pPr>
    </p:titleStyle>
    <p:bodyStyle>
      <a:lvl1pPr marL="2117725" marR="0" indent="-1362075"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1pPr>
      <a:lvl2pPr marL="4752679" marR="0" indent="-127922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2pPr>
      <a:lvl3pPr marL="7342316" marR="0" indent="-1138366"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3pPr>
      <a:lvl4pPr marL="10438887" marR="0" indent="-1510787"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4pPr>
      <a:lvl5pPr marL="13263357" marR="0" indent="-1515856"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5pPr>
      <a:lvl6pPr marL="14177759" marR="0" indent="-1515858"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6pPr>
      <a:lvl7pPr marL="15092159" marR="0" indent="-151585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7pPr>
      <a:lvl8pPr marL="16006559" marR="0" indent="-151585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8pPr>
      <a:lvl9pPr marL="16920959" marR="0" indent="-151585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1pPr>
      <a:lvl2pPr marL="0" marR="0" indent="9144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2pPr>
      <a:lvl3pPr marL="0" marR="0" indent="18288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3pPr>
      <a:lvl4pPr marL="0" marR="0" indent="27432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4pPr>
      <a:lvl5pPr marL="0" marR="0" indent="36576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5pPr>
      <a:lvl6pPr marL="0" marR="0" indent="45720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6pPr>
      <a:lvl7pPr marL="0" marR="0" indent="54864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7pPr>
      <a:lvl8pPr marL="0" marR="0" indent="64008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8pPr>
      <a:lvl9pPr marL="0" marR="0" indent="73152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2.jpe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9" name="Group 48"/>
          <p:cNvGrpSpPr/>
          <p:nvPr/>
        </p:nvGrpSpPr>
        <p:grpSpPr>
          <a:xfrm>
            <a:off x="90344" y="245684"/>
            <a:ext cx="47208273" cy="32427029"/>
            <a:chOff x="10160" y="0"/>
            <a:chExt cx="47208271" cy="32427028"/>
          </a:xfrm>
        </p:grpSpPr>
        <p:grpSp>
          <p:nvGrpSpPr>
            <p:cNvPr id="157" name="Group 49"/>
            <p:cNvGrpSpPr/>
            <p:nvPr/>
          </p:nvGrpSpPr>
          <p:grpSpPr>
            <a:xfrm>
              <a:off x="10160" y="0"/>
              <a:ext cx="47208273" cy="32427029"/>
              <a:chOff x="0" y="0"/>
              <a:chExt cx="47208273" cy="32427029"/>
            </a:xfrm>
          </p:grpSpPr>
          <p:grpSp>
            <p:nvGrpSpPr>
              <p:cNvPr id="119" name="Text Box 2"/>
              <p:cNvGrpSpPr/>
              <p:nvPr/>
            </p:nvGrpSpPr>
            <p:grpSpPr>
              <a:xfrm>
                <a:off x="2714250" y="8787913"/>
                <a:ext cx="19039250" cy="14660024"/>
                <a:chOff x="0" y="0"/>
                <a:chExt cx="19039248" cy="14660022"/>
              </a:xfrm>
            </p:grpSpPr>
            <p:sp>
              <p:nvSpPr>
                <p:cNvPr id="115" name="Rectangle"/>
                <p:cNvSpPr/>
                <p:nvPr/>
              </p:nvSpPr>
              <p:spPr>
                <a:xfrm>
                  <a:off x="0" y="20711"/>
                  <a:ext cx="19039249" cy="14573160"/>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1600">
                      <a:latin typeface="Calibri"/>
                      <a:ea typeface="Calibri"/>
                      <a:cs typeface="Calibri"/>
                      <a:sym typeface="Calibri"/>
                    </a:defRPr>
                  </a:pPr>
                </a:p>
              </p:txBody>
            </p:sp>
            <p:sp>
              <p:nvSpPr>
                <p:cNvPr id="116" name="It is incredibly advantageous to be able to make accurate predictions regarding the values of specific stocks. Doing so accurately is near impossible, though, due to the sheer number of external factors that simply cannot be accounted for realistically. "/>
                <p:cNvSpPr txBox="1"/>
                <p:nvPr/>
              </p:nvSpPr>
              <p:spPr>
                <a:xfrm>
                  <a:off x="17737" y="0"/>
                  <a:ext cx="8803431" cy="146600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a:spcBef>
                      <a:spcPts val="1000"/>
                    </a:spcBef>
                    <a:defRPr sz="1600">
                      <a:latin typeface="Georgia"/>
                      <a:ea typeface="Georgia"/>
                      <a:cs typeface="Georgia"/>
                      <a:sym typeface="Georgia"/>
                    </a:defRPr>
                  </a:pPr>
                  <a:r>
                    <a:t>It is incredibly advantageous to be able to make accurate predictions regarding the values of specific stocks. Doing so accurately is near impossible, though, due to the sheer number of external factors that simply cannot be accounted for realistically. The aggregate of all these variables can instead be considered. This resultant randomness can be modeled to some extent using a Wiener process [2]. </a:t>
                  </a:r>
                </a:p>
                <a:p>
                  <a:pPr algn="just">
                    <a:spcBef>
                      <a:spcPts val="1000"/>
                    </a:spcBef>
                    <a:defRPr sz="1600">
                      <a:latin typeface="Georgia"/>
                      <a:ea typeface="Georgia"/>
                      <a:cs typeface="Georgia"/>
                      <a:sym typeface="Georgia"/>
                    </a:defRPr>
                  </a:pPr>
                  <a:r>
                    <a:t>The Wiener process is a stochastic process, meaning that it varies randomly with time. More specifically, it is comprised of the linear combination of infinite random variables that each follow the standard normal distribution; that is, random normal variables of mean 0 and variance 1. This creates a process that becomes increasingly unpredictable as time goes on, as randomness compounds, which is exactly what is needed for predicting stock price.</a:t>
                  </a:r>
                </a:p>
                <a:p>
                  <a:pPr algn="just">
                    <a:spcBef>
                      <a:spcPts val="1000"/>
                    </a:spcBef>
                    <a:defRPr sz="1600">
                      <a:latin typeface="Georgia"/>
                      <a:ea typeface="Georgia"/>
                      <a:cs typeface="Georgia"/>
                      <a:sym typeface="Georgia"/>
                    </a:defRPr>
                  </a:pPr>
                  <a:r>
                    <a:t>Let </a:t>
                  </a:r>
                  <a14:m>
                    <m:oMath>
                      <m:r>
                        <a:rPr xmlns:a="http://schemas.openxmlformats.org/drawingml/2006/main" sz="2000" i="1">
                          <a:solidFill>
                            <a:srgbClr val="000000"/>
                          </a:solidFill>
                          <a:latin typeface="Cambria Math" panose="02040503050406030204" pitchFamily="18" charset="0"/>
                        </a:rPr>
                        <m:t>ε</m:t>
                      </m:r>
                    </m:oMath>
                  </a14:m>
                  <a:r>
                    <a:t> be a continuous random variable that follows a standard normal distribution; that is, </a:t>
                  </a:r>
                  <a14:m>
                    <m:oMath>
                      <m:r>
                        <a:rPr xmlns:a="http://schemas.openxmlformats.org/drawingml/2006/main" sz="1800" i="1">
                          <a:solidFill>
                            <a:srgbClr val="000000"/>
                          </a:solidFill>
                          <a:latin typeface="Cambria Math" panose="02040503050406030204" pitchFamily="18" charset="0"/>
                        </a:rPr>
                        <m:t>ε</m:t>
                      </m:r>
                      <m:r>
                        <a:rPr xmlns:a="http://schemas.openxmlformats.org/drawingml/2006/main" sz="1800" i="1">
                          <a:solidFill>
                            <a:srgbClr val="000000"/>
                          </a:solidFill>
                          <a:latin typeface="Cambria Math" panose="02040503050406030204" pitchFamily="18" charset="0"/>
                        </a:rPr>
                        <m:t>∼</m:t>
                      </m:r>
                      <m:r>
                        <m:rPr>
                          <m:scr m:val="script"/>
                        </m:rP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0,1</m:t>
                      </m:r>
                      <m:r>
                        <a:rPr xmlns:a="http://schemas.openxmlformats.org/drawingml/2006/main" sz="1800" i="1">
                          <a:solidFill>
                            <a:srgbClr val="000000"/>
                          </a:solidFill>
                          <a:latin typeface="Cambria Math" panose="02040503050406030204" pitchFamily="18" charset="0"/>
                        </a:rPr>
                        <m:t>)</m:t>
                      </m:r>
                    </m:oMath>
                  </a14:m>
                  <a:r>
                    <a:t>. The change in the Wiener process can then be found as </a:t>
                  </a:r>
                  <a14:m>
                    <m:oMath>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ε</m:t>
                      </m:r>
                      <m:rad>
                        <m:radPr>
                          <m:ctrlPr>
                            <a:rPr xmlns:a="http://schemas.openxmlformats.org/drawingml/2006/main" sz="1800" i="1">
                              <a:solidFill>
                                <a:srgbClr val="000000"/>
                              </a:solidFill>
                              <a:latin typeface="Cambria Math" panose="02040503050406030204" pitchFamily="18" charset="0"/>
                            </a:rPr>
                          </m:ctrlPr>
                          <m:degHide m:val="on"/>
                        </m:radPr>
                        <m:deg/>
                        <m:e>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t</m:t>
                          </m:r>
                        </m:e>
                      </m:rad>
                    </m:oMath>
                  </a14:m>
                  <a:r>
                    <a:t>, where </a:t>
                  </a:r>
                  <a14:m>
                    <m:oMath>
                      <m:r>
                        <a:rPr xmlns:a="http://schemas.openxmlformats.org/drawingml/2006/main" sz="1750" i="1">
                          <a:solidFill>
                            <a:srgbClr val="000000"/>
                          </a:solidFill>
                          <a:latin typeface="Cambria Math" panose="02040503050406030204" pitchFamily="18" charset="0"/>
                        </a:rPr>
                        <m:t>W</m:t>
                      </m:r>
                    </m:oMath>
                  </a14:m>
                  <a:r>
                    <a:t> is the Wiener process and </a:t>
                  </a:r>
                  <a14:m>
                    <m:oMath>
                      <m:r>
                        <a:rPr xmlns:a="http://schemas.openxmlformats.org/drawingml/2006/main" sz="1900" i="1">
                          <a:solidFill>
                            <a:srgbClr val="000000"/>
                          </a:solidFill>
                          <a:latin typeface="Cambria Math" panose="02040503050406030204" pitchFamily="18" charset="0"/>
                        </a:rPr>
                        <m:t>t</m:t>
                      </m:r>
                    </m:oMath>
                  </a14:m>
                  <a:r>
                    <a:t> is time and </a:t>
                  </a:r>
                  <a14:m>
                    <m:oMath>
                      <m:r>
                        <m:rPr>
                          <m:sty m:val="p"/>
                        </m:rPr>
                        <a:rPr xmlns:a="http://schemas.openxmlformats.org/drawingml/2006/main" sz="2050" i="1">
                          <a:solidFill>
                            <a:srgbClr val="000000"/>
                          </a:solidFill>
                          <a:latin typeface="Cambria Math" panose="02040503050406030204" pitchFamily="18" charset="0"/>
                        </a:rPr>
                        <m:t>Δ</m:t>
                      </m:r>
                    </m:oMath>
                  </a14:m>
                  <a:r>
                    <a:t>, when preceding a variable, denotes the change in the value of that variable. For any given </a:t>
                  </a:r>
                  <a14:m>
                    <m:oMath>
                      <m:r>
                        <m:rPr>
                          <m:sty m:val="p"/>
                        </m:rPr>
                        <a:rPr xmlns:a="http://schemas.openxmlformats.org/drawingml/2006/main" sz="1850" i="1">
                          <a:solidFill>
                            <a:srgbClr val="000000"/>
                          </a:solidFill>
                          <a:latin typeface="Cambria Math" panose="02040503050406030204" pitchFamily="18" charset="0"/>
                        </a:rPr>
                        <m:t>Δ</m:t>
                      </m:r>
                      <m:r>
                        <a:rPr xmlns:a="http://schemas.openxmlformats.org/drawingml/2006/main" sz="1850" i="1">
                          <a:solidFill>
                            <a:srgbClr val="000000"/>
                          </a:solidFill>
                          <a:latin typeface="Cambria Math" panose="02040503050406030204" pitchFamily="18" charset="0"/>
                        </a:rPr>
                        <m:t>t</m:t>
                      </m:r>
                    </m:oMath>
                  </a14:m>
                  <a:r>
                    <a:t>, then, </a:t>
                  </a:r>
                  <a14:m>
                    <m:oMath>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W</m:t>
                      </m:r>
                    </m:oMath>
                  </a14:m>
                  <a:r>
                    <a:t> is simply a constant multiple of </a:t>
                  </a:r>
                  <a14:m>
                    <m:oMath>
                      <m:r>
                        <a:rPr xmlns:a="http://schemas.openxmlformats.org/drawingml/2006/main" sz="2000" i="1">
                          <a:solidFill>
                            <a:srgbClr val="000000"/>
                          </a:solidFill>
                          <a:latin typeface="Cambria Math" panose="02040503050406030204" pitchFamily="18" charset="0"/>
                        </a:rPr>
                        <m:t>ε</m:t>
                      </m:r>
                    </m:oMath>
                  </a14:m>
                  <a:r>
                    <a:t>, as </a:t>
                  </a:r>
                  <a14:m>
                    <m:oMath>
                      <m:rad>
                        <m:radPr>
                          <m:ctrlPr>
                            <a:rPr xmlns:a="http://schemas.openxmlformats.org/drawingml/2006/main" sz="1750" i="1">
                              <a:solidFill>
                                <a:srgbClr val="000000"/>
                              </a:solidFill>
                              <a:latin typeface="Cambria Math" panose="02040503050406030204" pitchFamily="18" charset="0"/>
                            </a:rPr>
                          </m:ctrlPr>
                          <m:degHide m:val="on"/>
                        </m:radPr>
                        <m:deg/>
                        <m:e>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e>
                      </m:rad>
                    </m:oMath>
                  </a14:m>
                  <a:r>
                    <a:t> is rendered a constant. As such, the mean (or expected value) of the change in the Wiener process </a:t>
                  </a:r>
                  <a14:m>
                    <m:oMath>
                      <m:r>
                        <m:rPr>
                          <m:sty m:val="p"/>
                          <m:scr m:val="double-struck"/>
                        </m:rPr>
                        <a:rPr xmlns:a="http://schemas.openxmlformats.org/drawingml/2006/main" sz="1850" i="1">
                          <a:solidFill>
                            <a:srgbClr val="000000"/>
                          </a:solidFill>
                          <a:latin typeface="Cambria Math" panose="02040503050406030204" pitchFamily="18" charset="0"/>
                        </a:rPr>
                        <m:t>E</m:t>
                      </m:r>
                      <m:r>
                        <a:rPr xmlns:a="http://schemas.openxmlformats.org/drawingml/2006/main" sz="1850" i="1">
                          <a:solidFill>
                            <a:srgbClr val="000000"/>
                          </a:solidFill>
                          <a:latin typeface="Cambria Math" panose="02040503050406030204" pitchFamily="18" charset="0"/>
                        </a:rPr>
                        <m:t>[</m:t>
                      </m:r>
                      <m:r>
                        <m:rPr>
                          <m:sty m:val="p"/>
                        </m:rPr>
                        <a:rPr xmlns:a="http://schemas.openxmlformats.org/drawingml/2006/main" sz="1850" i="1">
                          <a:solidFill>
                            <a:srgbClr val="000000"/>
                          </a:solidFill>
                          <a:latin typeface="Cambria Math" panose="02040503050406030204" pitchFamily="18" charset="0"/>
                        </a:rPr>
                        <m:t>Δ</m:t>
                      </m:r>
                      <m:r>
                        <a:rPr xmlns:a="http://schemas.openxmlformats.org/drawingml/2006/main" sz="1850" i="1">
                          <a:solidFill>
                            <a:srgbClr val="000000"/>
                          </a:solidFill>
                          <a:latin typeface="Cambria Math" panose="02040503050406030204" pitchFamily="18" charset="0"/>
                        </a:rPr>
                        <m:t>W</m:t>
                      </m:r>
                      <m:r>
                        <a:rPr xmlns:a="http://schemas.openxmlformats.org/drawingml/2006/main" sz="1850" i="1">
                          <a:solidFill>
                            <a:srgbClr val="000000"/>
                          </a:solidFill>
                          <a:latin typeface="Cambria Math" panose="02040503050406030204" pitchFamily="18" charset="0"/>
                        </a:rPr>
                        <m:t>]</m:t>
                      </m:r>
                    </m:oMath>
                  </a14:m>
                  <a:r>
                    <a:t> (where </a:t>
                  </a:r>
                  <a14:m>
                    <m:oMath>
                      <m:r>
                        <m:rPr>
                          <m:sty m:val="p"/>
                          <m:scr m:val="double-struck"/>
                        </m:rPr>
                        <a:rPr xmlns:a="http://schemas.openxmlformats.org/drawingml/2006/main" sz="2250" i="1">
                          <a:solidFill>
                            <a:srgbClr val="000000"/>
                          </a:solidFill>
                          <a:latin typeface="Cambria Math" panose="02040503050406030204" pitchFamily="18" charset="0"/>
                        </a:rPr>
                        <m:t>E</m:t>
                      </m:r>
                    </m:oMath>
                  </a14:m>
                  <a:r>
                    <a:t> is the expectation operator, returning the expected value of the argument) is simply </a:t>
                  </a:r>
                  <a14:m>
                    <m:oMath>
                      <m:rad>
                        <m:radPr>
                          <m:ctrlPr>
                            <a:rPr xmlns:a="http://schemas.openxmlformats.org/drawingml/2006/main" sz="1800" i="1">
                              <a:solidFill>
                                <a:srgbClr val="000000"/>
                              </a:solidFill>
                              <a:latin typeface="Cambria Math" panose="02040503050406030204" pitchFamily="18" charset="0"/>
                            </a:rPr>
                          </m:ctrlPr>
                          <m:degHide m:val="on"/>
                        </m:radPr>
                        <m:deg/>
                        <m:e>
                          <m:r>
                            <a:rPr xmlns:a="http://schemas.openxmlformats.org/drawingml/2006/main" sz="1800" i="1">
                              <a:solidFill>
                                <a:srgbClr val="000000"/>
                              </a:solidFill>
                              <a:latin typeface="Cambria Math" panose="02040503050406030204" pitchFamily="18" charset="0"/>
                            </a:rPr>
                            <m:t>t</m:t>
                          </m:r>
                        </m:e>
                      </m:rad>
                      <m:r>
                        <a:rPr xmlns:a="http://schemas.openxmlformats.org/drawingml/2006/main" sz="1800" i="1">
                          <a:solidFill>
                            <a:srgbClr val="000000"/>
                          </a:solidFill>
                          <a:latin typeface="Cambria Math" panose="02040503050406030204" pitchFamily="18" charset="0"/>
                        </a:rPr>
                        <m:t>×</m:t>
                      </m:r>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ε</m:t>
                      </m:r>
                      <m:r>
                        <a:rPr xmlns:a="http://schemas.openxmlformats.org/drawingml/2006/main" sz="1800" i="1">
                          <a:solidFill>
                            <a:srgbClr val="000000"/>
                          </a:solidFill>
                          <a:latin typeface="Cambria Math" panose="02040503050406030204" pitchFamily="18" charset="0"/>
                        </a:rPr>
                        <m:t>]</m:t>
                      </m:r>
                    </m:oMath>
                  </a14:m>
                  <a:r>
                    <a:t>. Recall, however, that </a:t>
                  </a:r>
                  <a14:m>
                    <m:oMath>
                      <m:r>
                        <a:rPr xmlns:a="http://schemas.openxmlformats.org/drawingml/2006/main" sz="2000" i="1">
                          <a:solidFill>
                            <a:srgbClr val="000000"/>
                          </a:solidFill>
                          <a:latin typeface="Cambria Math" panose="02040503050406030204" pitchFamily="18" charset="0"/>
                        </a:rPr>
                        <m:t>ε</m:t>
                      </m:r>
                    </m:oMath>
                  </a14:m>
                  <a:r>
                    <a:t> is a standard Normal variable, making </a:t>
                  </a:r>
                  <a14:m>
                    <m:oMath>
                      <m:r>
                        <m:rPr>
                          <m:sty m:val="p"/>
                          <m:scr m:val="double-struck"/>
                        </m:rPr>
                        <a:rPr xmlns:a="http://schemas.openxmlformats.org/drawingml/2006/main" sz="1950" i="1">
                          <a:solidFill>
                            <a:srgbClr val="000000"/>
                          </a:solidFill>
                          <a:latin typeface="Cambria Math" panose="02040503050406030204" pitchFamily="18" charset="0"/>
                        </a:rPr>
                        <m:t>E</m:t>
                      </m:r>
                      <m:r>
                        <a:rPr xmlns:a="http://schemas.openxmlformats.org/drawingml/2006/main" sz="1950" i="1">
                          <a:solidFill>
                            <a:srgbClr val="000000"/>
                          </a:solidFill>
                          <a:latin typeface="Cambria Math" panose="02040503050406030204" pitchFamily="18" charset="0"/>
                        </a:rPr>
                        <m:t>[</m:t>
                      </m:r>
                      <m:r>
                        <a:rPr xmlns:a="http://schemas.openxmlformats.org/drawingml/2006/main" sz="1950" i="1">
                          <a:solidFill>
                            <a:srgbClr val="000000"/>
                          </a:solidFill>
                          <a:latin typeface="Cambria Math" panose="02040503050406030204" pitchFamily="18" charset="0"/>
                        </a:rPr>
                        <m:t>ε</m:t>
                      </m:r>
                      <m:r>
                        <a:rPr xmlns:a="http://schemas.openxmlformats.org/drawingml/2006/main" sz="1950" i="1">
                          <a:solidFill>
                            <a:srgbClr val="000000"/>
                          </a:solidFill>
                          <a:latin typeface="Cambria Math" panose="02040503050406030204" pitchFamily="18" charset="0"/>
                        </a:rPr>
                        <m:t>]</m:t>
                      </m:r>
                    </m:oMath>
                  </a14:m>
                  <a:r>
                    <a:t> and by proxy </a:t>
                  </a:r>
                  <a14:m>
                    <m:oMath>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oMath>
                  </a14:m>
                  <a:r>
                    <a:t>. The variance of the change in the Wiener process </a:t>
                  </a:r>
                  <a14:m>
                    <m:oMath>
                      <m:r>
                        <m:rPr>
                          <m:sty m:val="p"/>
                        </m:rPr>
                        <a:rPr xmlns:a="http://schemas.openxmlformats.org/drawingml/2006/main" sz="1800" i="1">
                          <a:solidFill>
                            <a:srgbClr val="000000"/>
                          </a:solidFill>
                          <a:latin typeface="Cambria Math" panose="02040503050406030204" pitchFamily="18" charset="0"/>
                        </a:rPr>
                        <m:t>var</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oMath>
                  </a14:m>
                  <a:r>
                    <a:t> (where </a:t>
                  </a:r>
                  <a14:m>
                    <m:oMath>
                      <m:r>
                        <m:rPr>
                          <m:sty m:val="p"/>
                        </m:rPr>
                        <a:rPr xmlns:a="http://schemas.openxmlformats.org/drawingml/2006/main" sz="1800" i="1">
                          <a:solidFill>
                            <a:srgbClr val="000000"/>
                          </a:solidFill>
                          <a:latin typeface="Cambria Math" panose="02040503050406030204" pitchFamily="18" charset="0"/>
                        </a:rPr>
                        <m:t>var</m:t>
                      </m:r>
                    </m:oMath>
                  </a14:m>
                  <a:r>
                    <a:t> returns the variance of the argument) can be found to be </a:t>
                  </a:r>
                  <a14:m>
                    <m:oMath>
                      <m:sSup>
                        <m:e>
                          <m:d>
                            <m:dPr>
                              <m:ctrlPr>
                                <a:rPr xmlns:a="http://schemas.openxmlformats.org/drawingml/2006/main" sz="1750" i="1">
                                  <a:solidFill>
                                    <a:srgbClr val="000000"/>
                                  </a:solidFill>
                                  <a:latin typeface="Cambria Math" panose="02040503050406030204" pitchFamily="18" charset="0"/>
                                </a:rPr>
                              </m:ctrlPr>
                            </m:dPr>
                            <m:e>
                              <m:rad>
                                <m:radPr>
                                  <m:ctrlPr>
                                    <a:rPr xmlns:a="http://schemas.openxmlformats.org/drawingml/2006/main" sz="1750" i="1">
                                      <a:solidFill>
                                        <a:srgbClr val="000000"/>
                                      </a:solidFill>
                                      <a:latin typeface="Cambria Math" panose="02040503050406030204" pitchFamily="18" charset="0"/>
                                    </a:rPr>
                                  </m:ctrlPr>
                                  <m:degHide m:val="on"/>
                                </m:radPr>
                                <m:deg/>
                                <m:e>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e>
                              </m:rad>
                            </m:e>
                          </m:d>
                        </m:e>
                        <m:sup>
                          <m:r>
                            <a:rPr xmlns:a="http://schemas.openxmlformats.org/drawingml/2006/main" sz="1750" i="1">
                              <a:solidFill>
                                <a:srgbClr val="000000"/>
                              </a:solidFill>
                              <a:latin typeface="Cambria Math" panose="02040503050406030204" pitchFamily="18" charset="0"/>
                            </a:rPr>
                            <m:t>2</m:t>
                          </m:r>
                        </m:sup>
                      </m:sSup>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ε</m:t>
                      </m:r>
                      <m:r>
                        <a:rPr xmlns:a="http://schemas.openxmlformats.org/drawingml/2006/main" sz="1750" i="1">
                          <a:solidFill>
                            <a:srgbClr val="000000"/>
                          </a:solidFill>
                          <a:latin typeface="Cambria Math" panose="02040503050406030204" pitchFamily="18" charset="0"/>
                        </a:rPr>
                        <m:t>]</m:t>
                      </m:r>
                    </m:oMath>
                  </a14:m>
                  <a:r>
                    <a:t>. </a:t>
                  </a:r>
                  <a14:m>
                    <m:oMath>
                      <m:r>
                        <a:rPr xmlns:a="http://schemas.openxmlformats.org/drawingml/2006/main" sz="2000" i="1">
                          <a:solidFill>
                            <a:srgbClr val="000000"/>
                          </a:solidFill>
                          <a:latin typeface="Cambria Math" panose="02040503050406030204" pitchFamily="18" charset="0"/>
                        </a:rPr>
                        <m:t>ε</m:t>
                      </m:r>
                    </m:oMath>
                  </a14:m>
                  <a:r>
                    <a:t> being a standard Normal variable means that </a:t>
                  </a:r>
                  <a14:m>
                    <m:oMath>
                      <m:r>
                        <m:rPr>
                          <m:sty m:val="p"/>
                        </m:rPr>
                        <a:rPr xmlns:a="http://schemas.openxmlformats.org/drawingml/2006/main" sz="1850" i="1">
                          <a:solidFill>
                            <a:srgbClr val="000000"/>
                          </a:solidFill>
                          <a:latin typeface="Cambria Math" panose="02040503050406030204" pitchFamily="18" charset="0"/>
                        </a:rPr>
                        <m:t>var</m:t>
                      </m:r>
                      <m:r>
                        <a:rPr xmlns:a="http://schemas.openxmlformats.org/drawingml/2006/main" sz="1850" i="1">
                          <a:solidFill>
                            <a:srgbClr val="000000"/>
                          </a:solidFill>
                          <a:latin typeface="Cambria Math" panose="02040503050406030204" pitchFamily="18" charset="0"/>
                        </a:rPr>
                        <m:t>[</m:t>
                      </m:r>
                      <m:r>
                        <a:rPr xmlns:a="http://schemas.openxmlformats.org/drawingml/2006/main" sz="1850" i="1">
                          <a:solidFill>
                            <a:srgbClr val="000000"/>
                          </a:solidFill>
                          <a:latin typeface="Cambria Math" panose="02040503050406030204" pitchFamily="18" charset="0"/>
                        </a:rPr>
                        <m:t>ε</m:t>
                      </m:r>
                      <m:r>
                        <a:rPr xmlns:a="http://schemas.openxmlformats.org/drawingml/2006/main" sz="1850" i="1">
                          <a:solidFill>
                            <a:srgbClr val="000000"/>
                          </a:solidFill>
                          <a:latin typeface="Cambria Math" panose="02040503050406030204" pitchFamily="18" charset="0"/>
                        </a:rPr>
                        <m:t>]</m:t>
                      </m:r>
                    </m:oMath>
                  </a14:m>
                  <a:r>
                    <a:t> is 1, making </a:t>
                  </a:r>
                  <a14:m>
                    <m:oMath>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oMath>
                  </a14:m>
                  <a:r>
                    <a:t>. The change in the Wiener process can therefore be denoted </a:t>
                  </a:r>
                  <a14:m>
                    <m:oMath>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m:rPr>
                          <m:scr m:val="script"/>
                        </m:rP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oMath>
                  </a14:m>
                  <a:r>
                    <a:t>.</a:t>
                  </a:r>
                </a:p>
                <a:p>
                  <a:pPr algn="just">
                    <a:spcBef>
                      <a:spcPts val="1000"/>
                    </a:spcBef>
                    <a:defRPr sz="1600">
                      <a:latin typeface="Georgia"/>
                      <a:ea typeface="Georgia"/>
                      <a:cs typeface="Georgia"/>
                      <a:sym typeface="Georgia"/>
                    </a:defRPr>
                  </a:pPr>
                  <a:r>
                    <a:t>The difference between the Wiener process at times </a:t>
                  </a:r>
                  <a14:m>
                    <m:oMath>
                      <m:r>
                        <a:rPr xmlns:a="http://schemas.openxmlformats.org/drawingml/2006/main" sz="1700" i="1">
                          <a:solidFill>
                            <a:srgbClr val="000000"/>
                          </a:solidFill>
                          <a:latin typeface="Cambria Math" panose="02040503050406030204" pitchFamily="18" charset="0"/>
                        </a:rPr>
                        <m:t>T</m:t>
                      </m:r>
                    </m:oMath>
                  </a14:m>
                  <a:r>
                    <a:t> and 0, or </a:t>
                  </a:r>
                  <a14:m>
                    <m:oMath>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r>
                        <a:rPr xmlns:a="http://schemas.openxmlformats.org/drawingml/2006/main" sz="1800" i="1">
                          <a:solidFill>
                            <a:srgbClr val="000000"/>
                          </a:solidFill>
                          <a:latin typeface="Cambria Math" panose="02040503050406030204" pitchFamily="18" charset="0"/>
                        </a:rPr>
                        <m:t>)</m:t>
                      </m:r>
                    </m:oMath>
                  </a14:m>
                  <a:r>
                    <a:t>, can be found as </a:t>
                  </a:r>
                  <a14:m>
                    <m:oMath>
                      <m:limUpp>
                        <m:e>
                          <m:limLow>
                            <m:e>
                              <m:r>
                                <a:rPr xmlns:a="http://schemas.openxmlformats.org/drawingml/2006/main" sz="1750" i="1">
                                  <a:solidFill>
                                    <a:srgbClr val="000000"/>
                                  </a:solidFill>
                                  <a:latin typeface="Cambria Math" panose="02040503050406030204" pitchFamily="18" charset="0"/>
                                </a:rPr>
                                <m:t>∑</m:t>
                              </m:r>
                            </m:e>
                            <m:lim>
                              <m:r>
                                <a:rPr xmlns:a="http://schemas.openxmlformats.org/drawingml/2006/main" sz="1750" i="1">
                                  <a:solidFill>
                                    <a:srgbClr val="000000"/>
                                  </a:solidFill>
                                  <a:latin typeface="Cambria Math" panose="02040503050406030204" pitchFamily="18" charset="0"/>
                                </a:rPr>
                                <m:t>i</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1</m:t>
                              </m:r>
                            </m:lim>
                          </m:limLow>
                        </m:e>
                        <m:lim>
                          <m:r>
                            <a:rPr xmlns:a="http://schemas.openxmlformats.org/drawingml/2006/main" sz="1750" i="1">
                              <a:solidFill>
                                <a:srgbClr val="000000"/>
                              </a:solidFill>
                              <a:latin typeface="Cambria Math" panose="02040503050406030204" pitchFamily="18" charset="0"/>
                            </a:rPr>
                            <m:t>n</m:t>
                          </m:r>
                        </m:lim>
                      </m:limUpp>
                      <m:sSub>
                        <m:e>
                          <m:r>
                            <a:rPr xmlns:a="http://schemas.openxmlformats.org/drawingml/2006/main" sz="1750" i="1">
                              <a:solidFill>
                                <a:srgbClr val="000000"/>
                              </a:solidFill>
                              <a:latin typeface="Cambria Math" panose="02040503050406030204" pitchFamily="18" charset="0"/>
                            </a:rPr>
                            <m:t>ε</m:t>
                          </m:r>
                        </m:e>
                        <m:sub>
                          <m:r>
                            <a:rPr xmlns:a="http://schemas.openxmlformats.org/drawingml/2006/main" sz="1750" i="1">
                              <a:solidFill>
                                <a:srgbClr val="000000"/>
                              </a:solidFill>
                              <a:latin typeface="Cambria Math" panose="02040503050406030204" pitchFamily="18" charset="0"/>
                            </a:rPr>
                            <m:t>i</m:t>
                          </m:r>
                        </m:sub>
                      </m:sSub>
                      <m:rad>
                        <m:radPr>
                          <m:ctrlPr>
                            <a:rPr xmlns:a="http://schemas.openxmlformats.org/drawingml/2006/main" sz="1750" i="1">
                              <a:solidFill>
                                <a:srgbClr val="000000"/>
                              </a:solidFill>
                              <a:latin typeface="Cambria Math" panose="02040503050406030204" pitchFamily="18" charset="0"/>
                            </a:rPr>
                          </m:ctrlPr>
                          <m:degHide m:val="on"/>
                        </m:radPr>
                        <m:deg/>
                        <m:e>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e>
                      </m:rad>
                    </m:oMath>
                  </a14:m>
                  <a:r>
                    <a:t> where </a:t>
                  </a:r>
                  <a14:m>
                    <m:oMath>
                      <m: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oMath>
                  </a14:m>
                  <a:r>
                    <a:t> is the number of steps of size </a:t>
                  </a:r>
                  <a14:m>
                    <m:oMath>
                      <m:r>
                        <m:rPr>
                          <m:sty m:val="p"/>
                        </m:rPr>
                        <a:rPr xmlns:a="http://schemas.openxmlformats.org/drawingml/2006/main" sz="1850" i="1">
                          <a:solidFill>
                            <a:srgbClr val="000000"/>
                          </a:solidFill>
                          <a:latin typeface="Cambria Math" panose="02040503050406030204" pitchFamily="18" charset="0"/>
                        </a:rPr>
                        <m:t>Δ</m:t>
                      </m:r>
                      <m:r>
                        <a:rPr xmlns:a="http://schemas.openxmlformats.org/drawingml/2006/main" sz="1850" i="1">
                          <a:solidFill>
                            <a:srgbClr val="000000"/>
                          </a:solidFill>
                          <a:latin typeface="Cambria Math" panose="02040503050406030204" pitchFamily="18" charset="0"/>
                        </a:rPr>
                        <m:t>t</m:t>
                      </m:r>
                    </m:oMath>
                  </a14:m>
                  <a:r>
                    <a:t> being taken to reach </a:t>
                  </a:r>
                  <a14:m>
                    <m:oMath>
                      <m:r>
                        <a:rPr xmlns:a="http://schemas.openxmlformats.org/drawingml/2006/main" sz="1700" i="1">
                          <a:solidFill>
                            <a:srgbClr val="000000"/>
                          </a:solidFill>
                          <a:latin typeface="Cambria Math" panose="02040503050406030204" pitchFamily="18" charset="0"/>
                        </a:rPr>
                        <m:t>T</m:t>
                      </m:r>
                    </m:oMath>
                  </a14:m>
                  <a:r>
                    <a:t> from 0. From this, it can be seen that </a:t>
                  </a:r>
                  <a14:m>
                    <m:oMath>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r>
                        <a:rPr xmlns:a="http://schemas.openxmlformats.org/drawingml/2006/main" sz="1800" i="1">
                          <a:solidFill>
                            <a:srgbClr val="000000"/>
                          </a:solidFill>
                          <a:latin typeface="Cambria Math" panose="02040503050406030204" pitchFamily="18" charset="0"/>
                        </a:rPr>
                        <m:t>)</m:t>
                      </m:r>
                    </m:oMath>
                  </a14:m>
                  <a:r>
                    <a:t> is a linear combination of </a:t>
                  </a:r>
                  <a14:m>
                    <m:oMath>
                      <m:r>
                        <a:rPr xmlns:a="http://schemas.openxmlformats.org/drawingml/2006/main" sz="1950" i="1">
                          <a:solidFill>
                            <a:srgbClr val="000000"/>
                          </a:solidFill>
                          <a:latin typeface="Cambria Math" panose="02040503050406030204" pitchFamily="18" charset="0"/>
                        </a:rPr>
                        <m:t>n</m:t>
                      </m:r>
                    </m:oMath>
                  </a14:m>
                  <a:r>
                    <a:t> random Normal variables, meaning that it must itself also follow a Normal distribution. </a:t>
                  </a:r>
                </a:p>
                <a:p>
                  <a:pPr algn="just">
                    <a:spcBef>
                      <a:spcPts val="1000"/>
                    </a:spcBef>
                    <a:defRPr sz="1600">
                      <a:latin typeface="Georgia"/>
                      <a:ea typeface="Georgia"/>
                      <a:cs typeface="Georgia"/>
                      <a:sym typeface="Georgia"/>
                    </a:defRPr>
                  </a:pPr>
                  <a:r>
                    <a:t>The only point at which the Wiener process is defined is the initial time 0. If it is fixed to 0, as in the case of the standard Wiener process used here, </a:t>
                  </a:r>
                  <a14:m>
                    <m:oMath>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var</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oMath>
                  </a14:m>
                  <a:r>
                    <a:t>. It can then be seen that </a:t>
                  </a:r>
                  <a14:m>
                    <m:oMath>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oMath>
                  </a14:m>
                  <a:r>
                    <a:t>. As this difference is simply a linear combination of </a:t>
                  </a:r>
                  <a14:m>
                    <m:oMath>
                      <m:r>
                        <m:rPr>
                          <m:sty m:val="p"/>
                        </m:rPr>
                        <a:rPr xmlns:a="http://schemas.openxmlformats.org/drawingml/2006/main" sz="1850" i="1">
                          <a:solidFill>
                            <a:srgbClr val="000000"/>
                          </a:solidFill>
                          <a:latin typeface="Cambria Math" panose="02040503050406030204" pitchFamily="18" charset="0"/>
                        </a:rPr>
                        <m:t>Δ</m:t>
                      </m:r>
                      <m:sSub>
                        <m:e>
                          <m:r>
                            <a:rPr xmlns:a="http://schemas.openxmlformats.org/drawingml/2006/main" sz="1850" i="1">
                              <a:solidFill>
                                <a:srgbClr val="000000"/>
                              </a:solidFill>
                              <a:latin typeface="Cambria Math" panose="02040503050406030204" pitchFamily="18" charset="0"/>
                            </a:rPr>
                            <m:t>W</m:t>
                          </m:r>
                        </m:e>
                        <m:sub>
                          <m:r>
                            <a:rPr xmlns:a="http://schemas.openxmlformats.org/drawingml/2006/main" sz="1850" i="1">
                              <a:solidFill>
                                <a:srgbClr val="000000"/>
                              </a:solidFill>
                              <a:latin typeface="Cambria Math" panose="02040503050406030204" pitchFamily="18" charset="0"/>
                            </a:rPr>
                            <m:t>i</m:t>
                          </m:r>
                        </m:sub>
                      </m:sSub>
                    </m:oMath>
                  </a14:m>
                  <a:r>
                    <a:t> </a:t>
                  </a:r>
                  <a14:m>
                    <m:oMath>
                      <m:r>
                        <a:rPr xmlns:a="http://schemas.openxmlformats.org/drawingml/2006/main" sz="1950" i="1">
                          <a:solidFill>
                            <a:srgbClr val="000000"/>
                          </a:solidFill>
                          <a:latin typeface="Cambria Math" panose="02040503050406030204" pitchFamily="18" charset="0"/>
                        </a:rPr>
                        <m:t>n</m:t>
                      </m:r>
                    </m:oMath>
                  </a14:m>
                  <a:r>
                    <a:t> times, </a:t>
                  </a:r>
                  <a14:m>
                    <m:oMath>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Δ</m:t>
                      </m:r>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oMath>
                  </a14:m>
                  <a:r>
                    <a:t>.</a:t>
                  </a:r>
                </a:p>
                <a:p>
                  <a:pPr algn="just">
                    <a:spcBef>
                      <a:spcPts val="1000"/>
                    </a:spcBef>
                    <a:defRPr sz="1600">
                      <a:latin typeface="Georgia"/>
                      <a:ea typeface="Georgia"/>
                      <a:cs typeface="Georgia"/>
                      <a:sym typeface="Georgia"/>
                    </a:defRPr>
                  </a:pPr>
                  <a:r>
                    <a:t>The distributions of the values of the Wiener process at two distinct times are independent, so the variance of their difference is simply the sum of their variances. As such, </a:t>
                  </a:r>
                  <a14:m>
                    <m:oMath>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oMath>
                  </a14:m>
                  <a:r>
                    <a:t>. Using the fact that this difference is simply a combination, </a:t>
                  </a:r>
                  <a14:m>
                    <m:oMath>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Δ</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n</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oMath>
                  </a14:m>
                  <a:r>
                    <a:t>.</a:t>
                  </a:r>
                </a:p>
                <a:p>
                  <a:pPr algn="just">
                    <a:spcBef>
                      <a:spcPts val="1000"/>
                    </a:spcBef>
                    <a:defRPr sz="1600">
                      <a:latin typeface="Georgia"/>
                      <a:ea typeface="Georgia"/>
                      <a:cs typeface="Georgia"/>
                      <a:sym typeface="Georgia"/>
                    </a:defRPr>
                  </a:pPr>
                  <a:r>
                    <a:t>In summary, </a:t>
                  </a:r>
                  <a14:m>
                    <m:oMath>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r>
                        <m:rPr>
                          <m:scr m:val="script"/>
                        </m:rP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oMath>
                  </a14:m>
                  <a:r>
                    <a:t>. As </a:t>
                  </a:r>
                  <a14:m>
                    <m:oMath>
                      <m:r>
                        <a:rPr xmlns:a="http://schemas.openxmlformats.org/drawingml/2006/main" sz="1850" i="1">
                          <a:solidFill>
                            <a:srgbClr val="000000"/>
                          </a:solidFill>
                          <a:latin typeface="Cambria Math" panose="02040503050406030204" pitchFamily="18" charset="0"/>
                        </a:rPr>
                        <m:t>n</m:t>
                      </m:r>
                      <m:r>
                        <a:rPr xmlns:a="http://schemas.openxmlformats.org/drawingml/2006/main" sz="1850" i="1">
                          <a:solidFill>
                            <a:srgbClr val="000000"/>
                          </a:solidFill>
                          <a:latin typeface="Cambria Math" panose="02040503050406030204" pitchFamily="18" charset="0"/>
                        </a:rPr>
                        <m:t>→</m:t>
                      </m:r>
                      <m:r>
                        <m:rPr>
                          <m:sty m:val="p"/>
                        </m:rPr>
                        <a:rPr xmlns:a="http://schemas.openxmlformats.org/drawingml/2006/main" sz="1850" i="1">
                          <a:solidFill>
                            <a:srgbClr val="000000"/>
                          </a:solidFill>
                          <a:latin typeface="Cambria Math" panose="02040503050406030204" pitchFamily="18" charset="0"/>
                        </a:rPr>
                        <m:t>∞</m:t>
                      </m:r>
                    </m:oMath>
                  </a14:m>
                  <a:r>
                    <a:t>, </a:t>
                  </a:r>
                  <a14:m>
                    <m:oMath>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oMath>
                  </a14:m>
                  <a:r>
                    <a:t> and </a:t>
                  </a:r>
                  <a14:m>
                    <m:oMath>
                      <m:r>
                        <m:rPr>
                          <m:sty m:val="p"/>
                        </m:rPr>
                        <a:rPr xmlns:a="http://schemas.openxmlformats.org/drawingml/2006/main" sz="1800" i="1">
                          <a:solidFill>
                            <a:srgbClr val="000000"/>
                          </a:solidFill>
                          <a:latin typeface="Cambria Math" panose="02040503050406030204" pitchFamily="18" charset="0"/>
                        </a:rPr>
                        <m:t>Δ</m:t>
                      </m:r>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oMath>
                  </a14:m>
                  <a:r>
                    <a:t>, turning them into the differentials </a:t>
                  </a:r>
                  <a14:m>
                    <m:oMath>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oMath>
                  </a14:m>
                  <a:r>
                    <a:t> and </a:t>
                  </a:r>
                  <a14:m>
                    <m:oMath>
                      <m:r>
                        <m:rPr>
                          <m:sty m:val="p"/>
                        </m:rPr>
                        <a:rPr xmlns:a="http://schemas.openxmlformats.org/drawingml/2006/main" sz="1800" i="1">
                          <a:solidFill>
                            <a:srgbClr val="000000"/>
                          </a:solidFill>
                          <a:latin typeface="Cambria Math" panose="02040503050406030204" pitchFamily="18" charset="0"/>
                        </a:rPr>
                        <m:t>d</m:t>
                      </m:r>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oMath>
                  </a14:m>
                  <a:r>
                    <a:t> respectively.</a:t>
                  </a:r>
                </a:p>
                <a:p>
                  <a:pPr algn="just">
                    <a:spcBef>
                      <a:spcPts val="1000"/>
                    </a:spcBef>
                    <a:defRPr sz="1600">
                      <a:latin typeface="Georgia"/>
                      <a:ea typeface="Georgia"/>
                      <a:cs typeface="Georgia"/>
                      <a:sym typeface="Georgia"/>
                    </a:defRPr>
                  </a:pPr>
                  <a:r>
                    <a:t>A baseline prediction can be made using recent data regarding the stock’s value. This creates a sort of “through-line” about which the randomness of the Wiener process occurs. This through-line can be found by treating the model as exponential, disregarding the randomness term. The growth rate is then the drift </a:t>
                  </a:r>
                  <a14:m>
                    <m:oMath>
                      <m:r>
                        <a:rPr xmlns:a="http://schemas.openxmlformats.org/drawingml/2006/main" sz="1800" i="1">
                          <a:solidFill>
                            <a:srgbClr val="000000"/>
                          </a:solidFill>
                          <a:latin typeface="Cambria Math" panose="02040503050406030204" pitchFamily="18" charset="0"/>
                        </a:rPr>
                        <m:t>μ</m:t>
                      </m:r>
                    </m:oMath>
                  </a14:m>
                  <a:r>
                    <a:t> of the stock, which is the change in the expected value of the stock price (which is different than the expected value of the change of the stock price).</a:t>
                  </a:r>
                </a:p>
                <a:p>
                  <a:pPr algn="just">
                    <a:spcBef>
                      <a:spcPts val="1000"/>
                    </a:spcBef>
                    <a:defRPr sz="1600">
                      <a:latin typeface="Georgia"/>
                      <a:ea typeface="Georgia"/>
                      <a:cs typeface="Georgia"/>
                      <a:sym typeface="Georgia"/>
                    </a:defRPr>
                  </a:pPr>
                  <a:r>
                    <a:t>As the Wiener process is inherently random, each simulation trial yields a different result. Examining multiple trials enables a more informed, accurate prediction to be made regarding the stock’s future value.</a:t>
                  </a:r>
                </a:p>
                <a:p>
                  <a:pPr algn="just">
                    <a:spcBef>
                      <a:spcPts val="1000"/>
                    </a:spcBef>
                    <a:defRPr sz="1600">
                      <a:latin typeface="Georgia"/>
                      <a:ea typeface="Georgia"/>
                      <a:cs typeface="Georgia"/>
                      <a:sym typeface="Georgia"/>
                    </a:defRPr>
                  </a:pPr>
                  <a:r>
                    <a:t>An understanding of both statistics and differential equations is required for traders to be able to make educated predictions regarding a stocks’ future pricing. Many firms already employ stochastic models such as that presented here in their own indicators. By using a more realistic model, traders are better able to make predictions, allowing investors to benefit more from financial gain.</a:t>
                  </a:r>
                </a:p>
              </p:txBody>
            </p:sp>
            <p:pic>
              <p:nvPicPr>
                <p:cNvPr id="117" name="Z-CbFoE0j9a3opwRha9PVR7CeGjb4e70ZaB65WwsYZn4h-xVStq6agKaIK3cnMO1MNt-44tFtuaGpZ627FKA7XLGZhHP6Q2rvr3aQEOCHz9u6m_DVgjsWDTqfongc1KfYn9GUldxadZvqKnuqC0BTqiq6PCeFJh9KTART-V9xYvUxYcuh58CaozsnsDeVF49.png" descr="Z-CbFoE0j9a3opwRha9PVR7CeGjb4e70ZaB65WwsYZn4h-xVStq6agKaIK3cnMO1MNt-44tFtuaGpZ627FKA7XLGZhHP6Q2rvr3aQEOCHz9u6m_DVgjsWDTqfongc1KfYn9GUldxadZvqKnuqC0BTqiq6PCeFJh9KTART-V9xYvUxYcuh58CaozsnsDeVF49.png"/>
                <p:cNvPicPr>
                  <a:picLocks noChangeAspect="1"/>
                </p:cNvPicPr>
                <p:nvPr/>
              </p:nvPicPr>
              <p:blipFill>
                <a:blip r:embed="rId2">
                  <a:extLst/>
                </a:blip>
                <a:srcRect l="0" t="0" r="0" b="0"/>
                <a:stretch>
                  <a:fillRect/>
                </a:stretch>
              </p:blipFill>
              <p:spPr>
                <a:xfrm>
                  <a:off x="9456571" y="539489"/>
                  <a:ext cx="4293358" cy="2001850"/>
                </a:xfrm>
                <a:prstGeom prst="rect">
                  <a:avLst/>
                </a:prstGeom>
                <a:ln w="12700" cap="flat">
                  <a:noFill/>
                  <a:miter lim="400000"/>
                </a:ln>
                <a:effectLst/>
              </p:spPr>
            </p:pic>
            <p:pic>
              <p:nvPicPr>
                <p:cNvPr id="118" name="T-cRA369uIc4WmvgPNsg2L8W9a7wPV8m-U6h9MXx_Sqb48P-89d-4za-ln7lF2WTXmWuM8C-zlc0hDByKDrBkJJlkq4bwGTQ115TPdbCKoMa-WmyEmuEuhKDSGYnjFRlOcFkUYjBOD8jMjaRaZ-cqItuMNzEPfZEgEB0bISp09KosBA6tF9OgynMvDuUcpmV.png" descr="T-cRA369uIc4WmvgPNsg2L8W9a7wPV8m-U6h9MXx_Sqb48P-89d-4za-ln7lF2WTXmWuM8C-zlc0hDByKDrBkJJlkq4bwGTQ115TPdbCKoMa-WmyEmuEuhKDSGYnjFRlOcFkUYjBOD8jMjaRaZ-cqItuMNzEPfZEgEB0bISp09KosBA6tF9OgynMvDuUcpmV.png"/>
                <p:cNvPicPr>
                  <a:picLocks noChangeAspect="1"/>
                </p:cNvPicPr>
                <p:nvPr/>
              </p:nvPicPr>
              <p:blipFill>
                <a:blip r:embed="rId3">
                  <a:extLst/>
                </a:blip>
                <a:srcRect l="0" t="0" r="0" b="0"/>
                <a:stretch>
                  <a:fillRect/>
                </a:stretch>
              </p:blipFill>
              <p:spPr>
                <a:xfrm>
                  <a:off x="14385368" y="392651"/>
                  <a:ext cx="3442328" cy="2295602"/>
                </a:xfrm>
                <a:prstGeom prst="rect">
                  <a:avLst/>
                </a:prstGeom>
                <a:ln w="12700" cap="flat">
                  <a:noFill/>
                  <a:miter lim="400000"/>
                </a:ln>
                <a:effectLst/>
              </p:spPr>
            </p:pic>
          </p:grpSp>
          <p:sp>
            <p:nvSpPr>
              <p:cNvPr id="120" name="Text Box 2"/>
              <p:cNvSpPr/>
              <p:nvPr/>
            </p:nvSpPr>
            <p:spPr>
              <a:xfrm>
                <a:off x="22192685" y="21940579"/>
                <a:ext cx="9603226" cy="3812815"/>
              </a:xfrm>
              <a:prstGeom prst="rect">
                <a:avLst/>
              </a:prstGeom>
              <a:solidFill>
                <a:schemeClr val="accent3">
                  <a:lumOff val="44000"/>
                </a:schemeClr>
              </a:solidFill>
              <a:ln w="9525" cap="flat">
                <a:solidFill>
                  <a:srgbClr val="000000"/>
                </a:solidFill>
                <a:prstDash val="dash"/>
                <a:miter lim="8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a:spcBef>
                    <a:spcPts val="1000"/>
                  </a:spcBef>
                  <a:defRPr sz="1600">
                    <a:latin typeface="Georgia"/>
                    <a:ea typeface="Georgia"/>
                    <a:cs typeface="Georgia"/>
                    <a:sym typeface="Georgia"/>
                  </a:defRPr>
                </a:pPr>
                <a:r>
                  <a:t>In order to derive the drift </a:t>
                </a:r>
                <a14:m>
                  <m:oMath>
                    <m:r>
                      <a:rPr xmlns:a="http://schemas.openxmlformats.org/drawingml/2006/main" sz="1800" i="1">
                        <a:solidFill>
                          <a:srgbClr val="000000"/>
                        </a:solidFill>
                        <a:latin typeface="Cambria Math" panose="02040503050406030204" pitchFamily="18" charset="0"/>
                      </a:rPr>
                      <m:t>μ</m:t>
                    </m:r>
                  </m:oMath>
                </a14:m>
                <a:r>
                  <a:t>, the deterministic part of the model must be modeled as an exponential. Table 2 calculates the change in each variable. Performing a regression of </a:t>
                </a:r>
                <a14:m>
                  <m:oMath>
                    <m:r>
                      <m:rPr>
                        <m:sty m:val="p"/>
                      </m:rPr>
                      <a:rPr xmlns:a="http://schemas.openxmlformats.org/drawingml/2006/main" sz="1850" i="1">
                        <a:solidFill>
                          <a:srgbClr val="000000"/>
                        </a:solidFill>
                        <a:latin typeface="Cambria Math" panose="02040503050406030204" pitchFamily="18" charset="0"/>
                      </a:rPr>
                      <m:t>Δ</m:t>
                    </m:r>
                    <m:r>
                      <a:rPr xmlns:a="http://schemas.openxmlformats.org/drawingml/2006/main" sz="1850" i="1">
                        <a:solidFill>
                          <a:srgbClr val="000000"/>
                        </a:solidFill>
                        <a:latin typeface="Cambria Math" panose="02040503050406030204" pitchFamily="18" charset="0"/>
                      </a:rPr>
                      <m:t>S</m:t>
                    </m:r>
                  </m:oMath>
                </a14:m>
                <a:r>
                  <a:t> vs </a:t>
                </a:r>
                <a14:m>
                  <m:oMath>
                    <m:r>
                      <a:rPr xmlns:a="http://schemas.openxmlformats.org/drawingml/2006/main" sz="1900" i="1">
                        <a:solidFill>
                          <a:srgbClr val="000000"/>
                        </a:solidFill>
                        <a:latin typeface="Cambria Math" panose="02040503050406030204" pitchFamily="18" charset="0"/>
                      </a:rPr>
                      <m:t>t</m:t>
                    </m:r>
                  </m:oMath>
                </a14:m>
                <a:r>
                  <a:t>, performed on Graph 2, yields a slope of 0.233, but this must be divided by 365 to normalize the drift of the daily step, yielding</a:t>
                </a:r>
              </a:p>
              <a:p>
                <a:pPr algn="ctr">
                  <a:spcBef>
                    <a:spcPts val="1000"/>
                  </a:spcBef>
                  <a:defRPr sz="1600">
                    <a:latin typeface="Georgia"/>
                    <a:ea typeface="Georgia"/>
                    <a:cs typeface="Georgia"/>
                    <a:sym typeface="Georgia"/>
                  </a:defRPr>
                </a:pPr>
                <a14:m>
                  <m:oMathPara>
                    <m:oMathParaPr>
                      <m:jc m:val="center"/>
                    </m:oMathParaPr>
                    <m:oMath>
                      <m:r>
                        <a:rPr xmlns:a="http://schemas.openxmlformats.org/drawingml/2006/main" sz="1750" i="1">
                          <a:solidFill>
                            <a:srgbClr val="000000"/>
                          </a:solidFill>
                          <a:latin typeface="Cambria Math" panose="02040503050406030204" pitchFamily="18" charset="0"/>
                        </a:rPr>
                        <m:t>μ</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0.00064</m:t>
                      </m:r>
                    </m:oMath>
                  </m:oMathPara>
                </a14:m>
              </a:p>
              <a:p>
                <a:pPr algn="just">
                  <a:spcBef>
                    <a:spcPts val="1000"/>
                  </a:spcBef>
                  <a:defRPr sz="1600">
                    <a:latin typeface="Georgia"/>
                    <a:ea typeface="Georgia"/>
                    <a:cs typeface="Georgia"/>
                    <a:sym typeface="Georgia"/>
                  </a:defRPr>
                </a:pPr>
                <a:r>
                  <a:t>The volatility </a:t>
                </a:r>
                <a14:m>
                  <m:oMath>
                    <m:r>
                      <a:rPr xmlns:a="http://schemas.openxmlformats.org/drawingml/2006/main" sz="1750" i="1">
                        <a:solidFill>
                          <a:srgbClr val="000000"/>
                        </a:solidFill>
                        <a:latin typeface="Cambria Math" panose="02040503050406030204" pitchFamily="18" charset="0"/>
                      </a:rPr>
                      <m:t>σ</m:t>
                    </m:r>
                  </m:oMath>
                </a14:m>
                <a:r>
                  <a:t> is simply the standard deviation of the stock price, making it </a:t>
                </a:r>
              </a:p>
              <a:p>
                <a:pPr algn="ctr">
                  <a:spcBef>
                    <a:spcPts val="1000"/>
                  </a:spcBef>
                  <a:defRPr sz="1600">
                    <a:latin typeface="Georgia"/>
                    <a:ea typeface="Georgia"/>
                    <a:cs typeface="Georgia"/>
                    <a:sym typeface="Georgia"/>
                  </a:defRPr>
                </a:pPr>
                <a14:m>
                  <m:oMath>
                    <m:r>
                      <a:rPr xmlns:a="http://schemas.openxmlformats.org/drawingml/2006/main" sz="1750" i="1">
                        <a:solidFill>
                          <a:srgbClr val="000000"/>
                        </a:solidFill>
                        <a:latin typeface="Cambria Math" panose="02040503050406030204" pitchFamily="18" charset="0"/>
                      </a:rPr>
                      <m:t>σ</m:t>
                    </m:r>
                    <m:r>
                      <a:rPr xmlns:a="http://schemas.openxmlformats.org/drawingml/2006/main" sz="1750" i="1">
                        <a:solidFill>
                          <a:srgbClr val="000000"/>
                        </a:solidFill>
                        <a:latin typeface="Cambria Math" panose="02040503050406030204" pitchFamily="18" charset="0"/>
                      </a:rPr>
                      <m:t>=</m:t>
                    </m:r>
                    <m:f>
                      <m:fPr>
                        <m:ctrlPr>
                          <a:rPr xmlns:a="http://schemas.openxmlformats.org/drawingml/2006/main" sz="1750" i="1">
                            <a:solidFill>
                              <a:srgbClr val="000000"/>
                            </a:solidFill>
                            <a:latin typeface="Cambria Math" panose="02040503050406030204" pitchFamily="18" charset="0"/>
                          </a:rPr>
                        </m:ctrlPr>
                        <m:type m:val="bar"/>
                      </m:fPr>
                      <m:num>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i</m:t>
                            </m:r>
                          </m:sub>
                        </m:sSub>
                        <m:r>
                          <a:rPr xmlns:a="http://schemas.openxmlformats.org/drawingml/2006/main" sz="1750" i="1">
                            <a:solidFill>
                              <a:srgbClr val="000000"/>
                            </a:solidFill>
                            <a:latin typeface="Cambria Math" panose="02040503050406030204" pitchFamily="18" charset="0"/>
                          </a:rPr>
                          <m:t>-</m:t>
                        </m:r>
                        <m:bar>
                          <m:barPr>
                            <m:ctrlPr>
                              <a:rPr xmlns:a="http://schemas.openxmlformats.org/drawingml/2006/main" sz="1750" i="1">
                                <a:solidFill>
                                  <a:srgbClr val="000000"/>
                                </a:solidFill>
                                <a:latin typeface="Cambria Math" panose="02040503050406030204" pitchFamily="18" charset="0"/>
                              </a:rPr>
                            </m:ctrlPr>
                            <m:pos m:val="top"/>
                          </m:barPr>
                          <m:e>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e>
                        </m:bar>
                        <m:r>
                          <a:rPr xmlns:a="http://schemas.openxmlformats.org/drawingml/2006/main" sz="1750" i="1">
                            <a:solidFill>
                              <a:srgbClr val="000000"/>
                            </a:solidFill>
                            <a:latin typeface="Cambria Math" panose="02040503050406030204" pitchFamily="18" charset="0"/>
                          </a:rPr>
                          <m:t>)</m:t>
                        </m:r>
                      </m:num>
                      <m:den>
                        <m: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1</m:t>
                        </m:r>
                      </m:den>
                    </m:f>
                  </m:oMath>
                </a14:m>
                <a:r>
                  <a:t> where </a:t>
                </a:r>
                <a14:m>
                  <m:oMath>
                    <m:bar>
                      <m:barPr>
                        <m:ctrlPr>
                          <a:rPr xmlns:a="http://schemas.openxmlformats.org/drawingml/2006/main" sz="1750" i="1">
                            <a:solidFill>
                              <a:srgbClr val="000000"/>
                            </a:solidFill>
                            <a:latin typeface="Cambria Math" panose="02040503050406030204" pitchFamily="18" charset="0"/>
                          </a:rPr>
                        </m:ctrlPr>
                        <m:pos m:val="top"/>
                      </m:barPr>
                      <m:e>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e>
                    </m:bar>
                    <m:r>
                      <a:rPr xmlns:a="http://schemas.openxmlformats.org/drawingml/2006/main" sz="1750" i="1">
                        <a:solidFill>
                          <a:srgbClr val="000000"/>
                        </a:solidFill>
                        <a:latin typeface="Cambria Math" panose="02040503050406030204" pitchFamily="18" charset="0"/>
                      </a:rPr>
                      <m:t>=</m:t>
                    </m:r>
                    <m:f>
                      <m:fPr>
                        <m:ctrlPr>
                          <a:rPr xmlns:a="http://schemas.openxmlformats.org/drawingml/2006/main" sz="1750" i="1">
                            <a:solidFill>
                              <a:srgbClr val="000000"/>
                            </a:solidFill>
                            <a:latin typeface="Cambria Math" panose="02040503050406030204" pitchFamily="18" charset="0"/>
                          </a:rPr>
                        </m:ctrlPr>
                        <m:type m:val="bar"/>
                      </m:fPr>
                      <m:num>
                        <m:r>
                          <a:rPr xmlns:a="http://schemas.openxmlformats.org/drawingml/2006/main" sz="1750" i="1">
                            <a:solidFill>
                              <a:srgbClr val="000000"/>
                            </a:solidFill>
                            <a:latin typeface="Cambria Math" panose="02040503050406030204" pitchFamily="18" charset="0"/>
                          </a:rPr>
                          <m:t>∑</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i</m:t>
                            </m:r>
                          </m:sub>
                        </m:sSub>
                      </m:num>
                      <m:den>
                        <m:r>
                          <a:rPr xmlns:a="http://schemas.openxmlformats.org/drawingml/2006/main" sz="1750" i="1">
                            <a:solidFill>
                              <a:srgbClr val="000000"/>
                            </a:solidFill>
                            <a:latin typeface="Cambria Math" panose="02040503050406030204" pitchFamily="18" charset="0"/>
                          </a:rPr>
                          <m:t>n</m:t>
                        </m:r>
                      </m:den>
                    </m:f>
                  </m:oMath>
                </a14:m>
                <a:r>
                  <a:t> and </a:t>
                </a:r>
                <a14:m>
                  <m:oMath>
                    <m:r>
                      <a:rPr xmlns:a="http://schemas.openxmlformats.org/drawingml/2006/main" sz="1950" i="1">
                        <a:solidFill>
                          <a:srgbClr val="000000"/>
                        </a:solidFill>
                        <a:latin typeface="Cambria Math" panose="02040503050406030204" pitchFamily="18" charset="0"/>
                      </a:rPr>
                      <m:t>n</m:t>
                    </m:r>
                  </m:oMath>
                </a14:m>
                <a:r>
                  <a:t> is the number of days tested</a:t>
                </a:r>
              </a:p>
              <a:p>
                <a:pPr algn="just">
                  <a:spcBef>
                    <a:spcPts val="1000"/>
                  </a:spcBef>
                  <a:defRPr sz="1600">
                    <a:latin typeface="Georgia"/>
                    <a:ea typeface="Georgia"/>
                    <a:cs typeface="Georgia"/>
                    <a:sym typeface="Georgia"/>
                  </a:defRPr>
                </a:pPr>
                <a:r>
                  <a:t>which yields a result of </a:t>
                </a:r>
                <a14:m>
                  <m:oMath>
                    <m:r>
                      <a:rPr xmlns:a="http://schemas.openxmlformats.org/drawingml/2006/main" sz="1800" i="1">
                        <a:solidFill>
                          <a:srgbClr val="000000"/>
                        </a:solidFill>
                        <a:latin typeface="Cambria Math" panose="02040503050406030204" pitchFamily="18" charset="0"/>
                      </a:rPr>
                      <m:t>σ</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4.356</m:t>
                    </m:r>
                  </m:oMath>
                </a14:m>
                <a:r>
                  <a:t>, making the model</a:t>
                </a:r>
              </a:p>
              <a:p>
                <a:pPr algn="ctr">
                  <a:spcBef>
                    <a:spcPts val="1000"/>
                  </a:spcBef>
                  <a:defRPr sz="1600">
                    <a:latin typeface="Georgia"/>
                    <a:ea typeface="Georgia"/>
                    <a:cs typeface="Georgia"/>
                    <a:sym typeface="Georgia"/>
                  </a:defRPr>
                </a:pPr>
                <a14:m>
                  <m:oMathPara>
                    <m:oMathParaPr>
                      <m:jc m:val="center"/>
                    </m:oMathParaPr>
                    <m:oMath>
                      <m:f>
                        <m:fPr>
                          <m:ctrlPr>
                            <a:rPr xmlns:a="http://schemas.openxmlformats.org/drawingml/2006/main" sz="1750" i="1">
                              <a:solidFill>
                                <a:srgbClr val="000000"/>
                              </a:solidFill>
                              <a:latin typeface="Cambria Math" panose="02040503050406030204" pitchFamily="18" charset="0"/>
                            </a:rPr>
                          </m:ctrlPr>
                          <m:type m:val="bar"/>
                        </m:fPr>
                        <m:num>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num>
                        <m:den>
                          <m:r>
                            <m:rPr>
                              <m:sty m:val="p"/>
                            </m:rPr>
                            <a:rPr xmlns:a="http://schemas.openxmlformats.org/drawingml/2006/main" sz="1750" i="1">
                              <a:solidFill>
                                <a:srgbClr val="000000"/>
                              </a:solidFill>
                              <a:latin typeface="Cambria Math" panose="02040503050406030204" pitchFamily="18" charset="0"/>
                            </a:rPr>
                            <m:t>d</m:t>
                          </m:r>
                          <m:r>
                            <a:rPr xmlns:a="http://schemas.openxmlformats.org/drawingml/2006/main" sz="1750" i="1">
                              <a:solidFill>
                                <a:srgbClr val="000000"/>
                              </a:solidFill>
                              <a:latin typeface="Cambria Math" panose="02040503050406030204" pitchFamily="18" charset="0"/>
                            </a:rPr>
                            <m:t>t</m:t>
                          </m:r>
                        </m:den>
                      </m:f>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0.00064</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4.356</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f>
                        <m:fPr>
                          <m:ctrlPr>
                            <a:rPr xmlns:a="http://schemas.openxmlformats.org/drawingml/2006/main" sz="1750" i="1">
                              <a:solidFill>
                                <a:srgbClr val="000000"/>
                              </a:solidFill>
                              <a:latin typeface="Cambria Math" panose="02040503050406030204" pitchFamily="18" charset="0"/>
                            </a:rPr>
                          </m:ctrlPr>
                          <m:type m:val="bar"/>
                        </m:fPr>
                        <m:num>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num>
                        <m:den>
                          <m:r>
                            <m:rPr>
                              <m:sty m:val="p"/>
                            </m:rPr>
                            <a:rPr xmlns:a="http://schemas.openxmlformats.org/drawingml/2006/main" sz="1750" i="1">
                              <a:solidFill>
                                <a:srgbClr val="000000"/>
                              </a:solidFill>
                              <a:latin typeface="Cambria Math" panose="02040503050406030204" pitchFamily="18" charset="0"/>
                            </a:rPr>
                            <m:t>d</m:t>
                          </m:r>
                          <m:r>
                            <a:rPr xmlns:a="http://schemas.openxmlformats.org/drawingml/2006/main" sz="1750" i="1">
                              <a:solidFill>
                                <a:srgbClr val="000000"/>
                              </a:solidFill>
                              <a:latin typeface="Cambria Math" panose="02040503050406030204" pitchFamily="18" charset="0"/>
                            </a:rPr>
                            <m:t>t</m:t>
                          </m:r>
                        </m:den>
                      </m:f>
                    </m:oMath>
                  </m:oMathPara>
                </a14:m>
              </a:p>
            </p:txBody>
          </p:sp>
          <p:grpSp>
            <p:nvGrpSpPr>
              <p:cNvPr id="124" name="Text Box 2"/>
              <p:cNvGrpSpPr/>
              <p:nvPr/>
            </p:nvGrpSpPr>
            <p:grpSpPr>
              <a:xfrm>
                <a:off x="32235097" y="10497882"/>
                <a:ext cx="10536834" cy="21454943"/>
                <a:chOff x="0" y="0"/>
                <a:chExt cx="10536832" cy="21454941"/>
              </a:xfrm>
            </p:grpSpPr>
            <p:sp>
              <p:nvSpPr>
                <p:cNvPr id="121" name="Itô’s Lemma and Separation of Variables…"/>
                <p:cNvSpPr txBox="1"/>
                <p:nvPr/>
              </p:nvSpPr>
              <p:spPr>
                <a:xfrm>
                  <a:off x="0" y="0"/>
                  <a:ext cx="5125740" cy="21454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a:spcBef>
                      <a:spcPts val="1000"/>
                    </a:spcBef>
                    <a:defRPr b="1" sz="1600">
                      <a:latin typeface="Georgia"/>
                      <a:ea typeface="Georgia"/>
                      <a:cs typeface="Georgia"/>
                      <a:sym typeface="Georgia"/>
                    </a:defRPr>
                  </a:pPr>
                  <a:r>
                    <a:t>Itô’s Lemma and Separation of Variables</a:t>
                  </a:r>
                </a:p>
                <a:p>
                  <a:pPr algn="just">
                    <a:spcBef>
                      <a:spcPts val="1000"/>
                    </a:spcBef>
                    <a:defRPr sz="1600">
                      <a:latin typeface="Georgia"/>
                      <a:ea typeface="Georgia"/>
                      <a:cs typeface="Georgia"/>
                      <a:sym typeface="Georgia"/>
                    </a:defRPr>
                  </a:pPr>
                  <a:r>
                    <a:t>A stock’s price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oMath>
                  </a14:m>
                  <a:r>
                    <a:t> (in USD) can be predicted with respect to time </a:t>
                  </a:r>
                  <a14:m>
                    <m:oMath>
                      <m:r>
                        <a:rPr xmlns:a="http://schemas.openxmlformats.org/drawingml/2006/main" sz="1950" i="1">
                          <a:solidFill>
                            <a:srgbClr val="000000"/>
                          </a:solidFill>
                          <a:latin typeface="Cambria Math" panose="02040503050406030204" pitchFamily="18" charset="0"/>
                        </a:rPr>
                        <m:t>t</m:t>
                      </m:r>
                    </m:oMath>
                  </a14:m>
                  <a:r>
                    <a:t> (in days from the starting time) using a growth function; that is, by relating the rate at which the stock price is changing to the current stock price as a proportion:</a:t>
                  </a:r>
                </a:p>
                <a:p>
                  <a:pPr algn="ctr">
                    <a:spcBef>
                      <a:spcPts val="1000"/>
                    </a:spcBef>
                    <a:defRPr sz="1600">
                      <a:latin typeface="Georgia"/>
                      <a:ea typeface="Georgia"/>
                      <a:cs typeface="Georgia"/>
                      <a:sym typeface="Georgia"/>
                    </a:defRPr>
                  </a:pPr>
                  <a14:m>
                    <m:oMathPara>
                      <m:oMathParaPr>
                        <m:jc m:val="center"/>
                      </m:oMathParaPr>
                      <m:oMath>
                        <m:f>
                          <m:fPr>
                            <m:ctrlPr>
                              <a:rPr xmlns:a="http://schemas.openxmlformats.org/drawingml/2006/main" sz="1800" i="1">
                                <a:solidFill>
                                  <a:srgbClr val="000000"/>
                                </a:solidFill>
                                <a:latin typeface="Cambria Math" panose="02040503050406030204" pitchFamily="18" charset="0"/>
                              </a:rPr>
                            </m:ctrlPr>
                            <m:type m:val="bar"/>
                          </m:fPr>
                          <m:num>
                            <m:r>
                              <m:rPr>
                                <m:sty m:val="p"/>
                              </m:rPr>
                              <a:rPr xmlns:a="http://schemas.openxmlformats.org/drawingml/2006/main" sz="1800" i="1">
                                <a:solidFill>
                                  <a:srgbClr val="000000"/>
                                </a:solidFill>
                                <a:latin typeface="Cambria Math" panose="02040503050406030204" pitchFamily="18" charset="0"/>
                              </a:rPr>
                              <m:t>d</m:t>
                            </m:r>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num>
                          <m:den>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den>
                        </m:f>
                        <m:r>
                          <a:rPr xmlns:a="http://schemas.openxmlformats.org/drawingml/2006/main" sz="1800" i="1">
                            <a:solidFill>
                              <a:srgbClr val="000000"/>
                            </a:solidFill>
                            <a:latin typeface="Cambria Math" panose="02040503050406030204" pitchFamily="18" charset="0"/>
                          </a:rPr>
                          <m:t>∝</m:t>
                        </m:r>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oMath>
                    </m:oMathPara>
                  </a14:m>
                </a:p>
                <a:p>
                  <a:pPr algn="just">
                    <a:spcBef>
                      <a:spcPts val="1000"/>
                    </a:spcBef>
                    <a:defRPr sz="1600">
                      <a:latin typeface="Georgia"/>
                      <a:ea typeface="Georgia"/>
                      <a:cs typeface="Georgia"/>
                      <a:sym typeface="Georgia"/>
                    </a:defRPr>
                  </a:pPr>
                  <a:r>
                    <a:t>The constant of proportionality is the drift </a:t>
                  </a:r>
                  <a14:m>
                    <m:oMath>
                      <m:r>
                        <a:rPr xmlns:a="http://schemas.openxmlformats.org/drawingml/2006/main" sz="1800" i="1">
                          <a:solidFill>
                            <a:srgbClr val="000000"/>
                          </a:solidFill>
                          <a:latin typeface="Cambria Math" panose="02040503050406030204" pitchFamily="18" charset="0"/>
                        </a:rPr>
                        <m:t>μ</m:t>
                      </m:r>
                    </m:oMath>
                  </a14:m>
                  <a:r>
                    <a:t> of the stock, which is the rate of change of the expected value of the stock price; that is,</a:t>
                  </a:r>
                </a:p>
                <a:p>
                  <a:pPr lvl="5" algn="ctr">
                    <a:spcBef>
                      <a:spcPts val="1000"/>
                    </a:spcBef>
                    <a:defRPr sz="1600">
                      <a:latin typeface="Georgia"/>
                      <a:ea typeface="Georgia"/>
                      <a:cs typeface="Georgia"/>
                      <a:sym typeface="Georgia"/>
                    </a:defRPr>
                  </a:pPr>
                  <a14:m>
                    <m:oMath>
                      <m:f>
                        <m:fPr>
                          <m:ctrlPr>
                            <a:rPr xmlns:a="http://schemas.openxmlformats.org/drawingml/2006/main" sz="1800" i="1">
                              <a:solidFill>
                                <a:srgbClr val="000000"/>
                              </a:solidFill>
                              <a:latin typeface="Cambria Math" panose="02040503050406030204" pitchFamily="18" charset="0"/>
                            </a:rPr>
                          </m:ctrlPr>
                          <m:type m:val="bar"/>
                        </m:fPr>
                        <m:num>
                          <m:r>
                            <m:rPr>
                              <m:sty m:val="p"/>
                            </m:rPr>
                            <a:rPr xmlns:a="http://schemas.openxmlformats.org/drawingml/2006/main" sz="1800" i="1">
                              <a:solidFill>
                                <a:srgbClr val="000000"/>
                              </a:solidFill>
                              <a:latin typeface="Cambria Math" panose="02040503050406030204" pitchFamily="18" charset="0"/>
                            </a:rPr>
                            <m:t>d</m:t>
                          </m:r>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num>
                        <m:den>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den>
                      </m:f>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μ</m:t>
                      </m:r>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oMath>
                  </a14:m>
                  <a:r>
                    <a:t>     where     </a:t>
                  </a:r>
                  <a14:m>
                    <m:oMath>
                      <m:r>
                        <a:rPr xmlns:a="http://schemas.openxmlformats.org/drawingml/2006/main" sz="1750" i="1">
                          <a:solidFill>
                            <a:srgbClr val="000000"/>
                          </a:solidFill>
                          <a:latin typeface="Cambria Math" panose="02040503050406030204" pitchFamily="18" charset="0"/>
                        </a:rPr>
                        <m:t>μ</m:t>
                      </m:r>
                      <m:r>
                        <a:rPr xmlns:a="http://schemas.openxmlformats.org/drawingml/2006/main" sz="1750" i="1">
                          <a:solidFill>
                            <a:srgbClr val="000000"/>
                          </a:solidFill>
                          <a:latin typeface="Cambria Math" panose="02040503050406030204" pitchFamily="18" charset="0"/>
                        </a:rPr>
                        <m:t>=</m:t>
                      </m:r>
                      <m:f>
                        <m:fPr>
                          <m:ctrlPr>
                            <a:rPr xmlns:a="http://schemas.openxmlformats.org/drawingml/2006/main" sz="1750" i="1">
                              <a:solidFill>
                                <a:srgbClr val="000000"/>
                              </a:solidFill>
                              <a:latin typeface="Cambria Math" panose="02040503050406030204" pitchFamily="18" charset="0"/>
                            </a:rPr>
                          </m:ctrlPr>
                          <m:type m:val="bar"/>
                        </m:fPr>
                        <m:num>
                          <m:r>
                            <m:rPr>
                              <m:sty m:val="p"/>
                            </m:rPr>
                            <a:rPr xmlns:a="http://schemas.openxmlformats.org/drawingml/2006/main" sz="1750" i="1">
                              <a:solidFill>
                                <a:srgbClr val="000000"/>
                              </a:solidFill>
                              <a:latin typeface="Cambria Math" panose="02040503050406030204" pitchFamily="18" charset="0"/>
                            </a:rPr>
                            <m:t>Δ</m:t>
                          </m:r>
                          <m:r>
                            <m:rPr>
                              <m:sty m:val="p"/>
                              <m:scr m:val="double-struck"/>
                            </m:rPr>
                            <a:rPr xmlns:a="http://schemas.openxmlformats.org/drawingml/2006/main" sz="1750" i="1">
                              <a:solidFill>
                                <a:srgbClr val="000000"/>
                              </a:solidFill>
                              <a:latin typeface="Cambria Math" panose="02040503050406030204" pitchFamily="18" charset="0"/>
                            </a:rPr>
                            <m:t>E</m:t>
                          </m:r>
                          <m:r>
                            <a:rPr xmlns:a="http://schemas.openxmlformats.org/drawingml/2006/main" sz="1750" i="1">
                              <a:solidFill>
                                <a:srgbClr val="000000"/>
                              </a:solidFill>
                              <a:latin typeface="Cambria Math" panose="02040503050406030204" pitchFamily="18" charset="0"/>
                            </a:rPr>
                            <m:t>[</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num>
                        <m:den>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den>
                      </m:f>
                    </m:oMath>
                  </a14:m>
                </a:p>
                <a:p>
                  <a:pPr lvl="5">
                    <a:spcBef>
                      <a:spcPts val="1000"/>
                    </a:spcBef>
                    <a:defRPr sz="1600">
                      <a:latin typeface="Georgia"/>
                      <a:ea typeface="Georgia"/>
                      <a:cs typeface="Georgia"/>
                      <a:sym typeface="Georgia"/>
                    </a:defRPr>
                  </a:pPr>
                  <a:r>
                    <a:t>The stock market is constantly volatile, though, resulting in a stock’s price changing in unpredictable ways. This element of randomness can be modeled by a randomness term, which is the product of the stock price and the rate of change of the standard Wiener process </a:t>
                  </a:r>
                  <a14:m>
                    <m:oMath>
                      <m:sSub>
                        <m:e>
                          <m:r>
                            <a:rPr xmlns:a="http://schemas.openxmlformats.org/drawingml/2006/main" sz="1900" i="1">
                              <a:solidFill>
                                <a:srgbClr val="000000"/>
                              </a:solidFill>
                              <a:latin typeface="Cambria Math" panose="02040503050406030204" pitchFamily="18" charset="0"/>
                            </a:rPr>
                            <m:t>W</m:t>
                          </m:r>
                        </m:e>
                        <m:sub>
                          <m:r>
                            <a:rPr xmlns:a="http://schemas.openxmlformats.org/drawingml/2006/main" sz="1900" i="1">
                              <a:solidFill>
                                <a:srgbClr val="000000"/>
                              </a:solidFill>
                              <a:latin typeface="Cambria Math" panose="02040503050406030204" pitchFamily="18" charset="0"/>
                            </a:rPr>
                            <m:t>t</m:t>
                          </m:r>
                        </m:sub>
                      </m:sSub>
                    </m:oMath>
                  </a14:m>
                  <a:r>
                    <a:t> with respect to time:</a:t>
                  </a:r>
                </a:p>
                <a:p>
                  <a:pPr lvl="5" algn="ctr">
                    <a:spcBef>
                      <a:spcPts val="1000"/>
                    </a:spcBef>
                    <a:defRPr sz="1600">
                      <a:latin typeface="Georgia"/>
                      <a:ea typeface="Georgia"/>
                      <a:cs typeface="Georgia"/>
                      <a:sym typeface="Georgia"/>
                    </a:defRPr>
                  </a:pPr>
                  <a14:m>
                    <m:oMathPara>
                      <m:oMathParaPr>
                        <m:jc m:val="center"/>
                      </m:oMathParaPr>
                      <m:oMath>
                        <m:r>
                          <m:rPr>
                            <m:nor/>
                          </m:rPr>
                          <a:rPr xmlns:a="http://schemas.openxmlformats.org/drawingml/2006/main" sz="1650" i="1">
                            <a:solidFill>
                              <a:srgbClr val="000000"/>
                            </a:solidFill>
                            <a:latin typeface="Cambria Math" panose="02040503050406030204" pitchFamily="18" charset="0"/>
                          </a:rPr>
                          <m:t>rate of randomness</m:t>
                        </m:r>
                        <m:r>
                          <a:rPr xmlns:a="http://schemas.openxmlformats.org/drawingml/2006/main" sz="1650" i="1">
                            <a:solidFill>
                              <a:srgbClr val="000000"/>
                            </a:solidFill>
                            <a:latin typeface="Cambria Math" panose="02040503050406030204" pitchFamily="18" charset="0"/>
                          </a:rPr>
                          <m:t>∝</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f>
                          <m:fPr>
                            <m:ctrlPr>
                              <a:rPr xmlns:a="http://schemas.openxmlformats.org/drawingml/2006/main" sz="1650" i="1">
                                <a:solidFill>
                                  <a:srgbClr val="000000"/>
                                </a:solidFill>
                                <a:latin typeface="Cambria Math" panose="02040503050406030204" pitchFamily="18" charset="0"/>
                              </a:rPr>
                            </m:ctrlPr>
                            <m:type m:val="bar"/>
                          </m:fPr>
                          <m:num>
                            <m:r>
                              <m:rPr>
                                <m:sty m:val="p"/>
                              </m:rPr>
                              <a:rPr xmlns:a="http://schemas.openxmlformats.org/drawingml/2006/main" sz="1650" i="1">
                                <a:solidFill>
                                  <a:srgbClr val="000000"/>
                                </a:solidFill>
                                <a:latin typeface="Cambria Math" panose="02040503050406030204" pitchFamily="18" charset="0"/>
                              </a:rPr>
                              <m:t>d</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num>
                          <m:den>
                            <m:r>
                              <m:rPr>
                                <m:sty m:val="p"/>
                              </m:rPr>
                              <a:rPr xmlns:a="http://schemas.openxmlformats.org/drawingml/2006/main" sz="1650" i="1">
                                <a:solidFill>
                                  <a:srgbClr val="000000"/>
                                </a:solidFill>
                                <a:latin typeface="Cambria Math" panose="02040503050406030204" pitchFamily="18" charset="0"/>
                              </a:rPr>
                              <m:t>d</m:t>
                            </m:r>
                            <m:r>
                              <a:rPr xmlns:a="http://schemas.openxmlformats.org/drawingml/2006/main" sz="1650" i="1">
                                <a:solidFill>
                                  <a:srgbClr val="000000"/>
                                </a:solidFill>
                                <a:latin typeface="Cambria Math" panose="02040503050406030204" pitchFamily="18" charset="0"/>
                              </a:rPr>
                              <m:t>t</m:t>
                            </m:r>
                          </m:den>
                        </m:f>
                      </m:oMath>
                    </m:oMathPara>
                  </a14:m>
                </a:p>
                <a:p>
                  <a:pPr lvl="5">
                    <a:spcBef>
                      <a:spcPts val="1000"/>
                    </a:spcBef>
                    <a:defRPr sz="1600">
                      <a:latin typeface="Georgia"/>
                      <a:ea typeface="Georgia"/>
                      <a:cs typeface="Georgia"/>
                      <a:sym typeface="Georgia"/>
                    </a:defRPr>
                  </a:pPr>
                  <a:r>
                    <a:t>The proportionality constant is the volatility </a:t>
                  </a:r>
                  <a14:m>
                    <m:oMath>
                      <m:r>
                        <a:rPr xmlns:a="http://schemas.openxmlformats.org/drawingml/2006/main" sz="1750" i="1">
                          <a:solidFill>
                            <a:srgbClr val="000000"/>
                          </a:solidFill>
                          <a:latin typeface="Cambria Math" panose="02040503050406030204" pitchFamily="18" charset="0"/>
                        </a:rPr>
                        <m:t>σ</m:t>
                      </m:r>
                    </m:oMath>
                  </a14:m>
                  <a:r>
                    <a:t> of the stock, which is simply its standard deviation over some timeframe over which data is collected:</a:t>
                  </a:r>
                </a:p>
                <a:p>
                  <a:pPr lvl="5" algn="ctr">
                    <a:spcBef>
                      <a:spcPts val="1000"/>
                    </a:spcBef>
                    <a:defRPr sz="1600">
                      <a:latin typeface="Georgia"/>
                      <a:ea typeface="Georgia"/>
                      <a:cs typeface="Georgia"/>
                      <a:sym typeface="Georgia"/>
                    </a:defRPr>
                  </a:pPr>
                  <a14:m>
                    <m:oMath>
                      <m:r>
                        <m:rPr>
                          <m:nor/>
                        </m:rPr>
                        <a:rPr xmlns:a="http://schemas.openxmlformats.org/drawingml/2006/main" sz="1650" i="1">
                          <a:solidFill>
                            <a:srgbClr val="000000"/>
                          </a:solidFill>
                          <a:latin typeface="Cambria Math" panose="02040503050406030204" pitchFamily="18" charset="0"/>
                        </a:rPr>
                        <m:t>rate of randomness</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σ</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f>
                        <m:fPr>
                          <m:ctrlPr>
                            <a:rPr xmlns:a="http://schemas.openxmlformats.org/drawingml/2006/main" sz="1650" i="1">
                              <a:solidFill>
                                <a:srgbClr val="000000"/>
                              </a:solidFill>
                              <a:latin typeface="Cambria Math" panose="02040503050406030204" pitchFamily="18" charset="0"/>
                            </a:rPr>
                          </m:ctrlPr>
                          <m:type m:val="bar"/>
                        </m:fPr>
                        <m:num>
                          <m:r>
                            <m:rPr>
                              <m:sty m:val="p"/>
                            </m:rPr>
                            <a:rPr xmlns:a="http://schemas.openxmlformats.org/drawingml/2006/main" sz="1650" i="1">
                              <a:solidFill>
                                <a:srgbClr val="000000"/>
                              </a:solidFill>
                              <a:latin typeface="Cambria Math" panose="02040503050406030204" pitchFamily="18" charset="0"/>
                            </a:rPr>
                            <m:t>d</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num>
                        <m:den>
                          <m:r>
                            <m:rPr>
                              <m:sty m:val="p"/>
                            </m:rPr>
                            <a:rPr xmlns:a="http://schemas.openxmlformats.org/drawingml/2006/main" sz="1650" i="1">
                              <a:solidFill>
                                <a:srgbClr val="000000"/>
                              </a:solidFill>
                              <a:latin typeface="Cambria Math" panose="02040503050406030204" pitchFamily="18" charset="0"/>
                            </a:rPr>
                            <m:t>d</m:t>
                          </m:r>
                          <m:r>
                            <a:rPr xmlns:a="http://schemas.openxmlformats.org/drawingml/2006/main" sz="1650" i="1">
                              <a:solidFill>
                                <a:srgbClr val="000000"/>
                              </a:solidFill>
                              <a:latin typeface="Cambria Math" panose="02040503050406030204" pitchFamily="18" charset="0"/>
                            </a:rPr>
                            <m:t>t</m:t>
                          </m:r>
                        </m:den>
                      </m:f>
                    </m:oMath>
                  </a14:m>
                  <a:r>
                    <a:t>     where     </a:t>
                  </a:r>
                  <a14:m>
                    <m:oMath>
                      <m:r>
                        <a:rPr xmlns:a="http://schemas.openxmlformats.org/drawingml/2006/main" sz="1800" i="1">
                          <a:solidFill>
                            <a:srgbClr val="000000"/>
                          </a:solidFill>
                          <a:latin typeface="Cambria Math" panose="02040503050406030204" pitchFamily="18" charset="0"/>
                        </a:rPr>
                        <m:t>σ</m:t>
                      </m:r>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i</m:t>
                              </m:r>
                            </m:sub>
                          </m:sSub>
                          <m:r>
                            <a:rPr xmlns:a="http://schemas.openxmlformats.org/drawingml/2006/main" sz="1800" i="1">
                              <a:solidFill>
                                <a:srgbClr val="000000"/>
                              </a:solidFill>
                              <a:latin typeface="Cambria Math" panose="02040503050406030204" pitchFamily="18" charset="0"/>
                            </a:rPr>
                            <m:t>-</m:t>
                          </m:r>
                          <m:bar>
                            <m:barPr>
                              <m:ctrlPr>
                                <a:rPr xmlns:a="http://schemas.openxmlformats.org/drawingml/2006/main" sz="1800" i="1">
                                  <a:solidFill>
                                    <a:srgbClr val="000000"/>
                                  </a:solidFill>
                                  <a:latin typeface="Cambria Math" panose="02040503050406030204" pitchFamily="18" charset="0"/>
                                </a:rPr>
                              </m:ctrlPr>
                              <m:pos m:val="top"/>
                            </m:barPr>
                            <m:e>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e>
                          </m:bar>
                          <m:r>
                            <a:rPr xmlns:a="http://schemas.openxmlformats.org/drawingml/2006/main" sz="1800" i="1">
                              <a:solidFill>
                                <a:srgbClr val="000000"/>
                              </a:solidFill>
                              <a:latin typeface="Cambria Math" panose="02040503050406030204" pitchFamily="18" charset="0"/>
                            </a:rPr>
                            <m:t>)</m:t>
                          </m:r>
                        </m:num>
                        <m:den>
                          <m:r>
                            <a:rPr xmlns:a="http://schemas.openxmlformats.org/drawingml/2006/main" sz="1800" i="1">
                              <a:solidFill>
                                <a:srgbClr val="000000"/>
                              </a:solidFill>
                              <a:latin typeface="Cambria Math" panose="02040503050406030204" pitchFamily="18" charset="0"/>
                            </a:rPr>
                            <m:t>n</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m:t>
                          </m:r>
                        </m:den>
                      </m:f>
                    </m:oMath>
                  </a14:m>
                  <a:r>
                    <a:t>     where </a:t>
                  </a:r>
                  <a14:m>
                    <m:oMath>
                      <m:sSub>
                        <m:e>
                          <m:r>
                            <a:rPr xmlns:a="http://schemas.openxmlformats.org/drawingml/2006/main" sz="1850" i="1">
                              <a:solidFill>
                                <a:srgbClr val="000000"/>
                              </a:solidFill>
                              <a:latin typeface="Cambria Math" panose="02040503050406030204" pitchFamily="18" charset="0"/>
                            </a:rPr>
                            <m:t>S</m:t>
                          </m:r>
                        </m:e>
                        <m:sub>
                          <m:r>
                            <a:rPr xmlns:a="http://schemas.openxmlformats.org/drawingml/2006/main" sz="1850" i="1">
                              <a:solidFill>
                                <a:srgbClr val="000000"/>
                              </a:solidFill>
                              <a:latin typeface="Cambria Math" panose="02040503050406030204" pitchFamily="18" charset="0"/>
                            </a:rPr>
                            <m:t>t</m:t>
                          </m:r>
                          <m:r>
                            <a:rPr xmlns:a="http://schemas.openxmlformats.org/drawingml/2006/main" sz="1850" i="1">
                              <a:solidFill>
                                <a:srgbClr val="000000"/>
                              </a:solidFill>
                              <a:latin typeface="Cambria Math" panose="02040503050406030204" pitchFamily="18" charset="0"/>
                            </a:rPr>
                            <m:t>,</m:t>
                          </m:r>
                          <m:r>
                            <a:rPr xmlns:a="http://schemas.openxmlformats.org/drawingml/2006/main" sz="1850" i="1">
                              <a:solidFill>
                                <a:srgbClr val="000000"/>
                              </a:solidFill>
                              <a:latin typeface="Cambria Math" panose="02040503050406030204" pitchFamily="18" charset="0"/>
                            </a:rPr>
                            <m:t>i</m:t>
                          </m:r>
                        </m:sub>
                      </m:sSub>
                    </m:oMath>
                  </a14:m>
                  <a:r>
                    <a:t> is the stock’s price at time </a:t>
                  </a:r>
                  <a14:m>
                    <m:oMath>
                      <m:r>
                        <a:rPr xmlns:a="http://schemas.openxmlformats.org/drawingml/2006/main" sz="2300" i="1">
                          <a:solidFill>
                            <a:srgbClr val="000000"/>
                          </a:solidFill>
                          <a:latin typeface="Cambria Math" panose="02040503050406030204" pitchFamily="18" charset="0"/>
                        </a:rPr>
                        <m:t>i</m:t>
                      </m:r>
                    </m:oMath>
                  </a14:m>
                  <a:r>
                    <a:t>, </a:t>
                  </a:r>
                  <a14:m>
                    <m:oMath>
                      <m:r>
                        <a:rPr xmlns:a="http://schemas.openxmlformats.org/drawingml/2006/main" sz="1950" i="1">
                          <a:solidFill>
                            <a:srgbClr val="000000"/>
                          </a:solidFill>
                          <a:latin typeface="Cambria Math" panose="02040503050406030204" pitchFamily="18" charset="0"/>
                        </a:rPr>
                        <m:t>n</m:t>
                      </m:r>
                    </m:oMath>
                  </a14:m>
                  <a:r>
                    <a:t> is the number of entries being used to calculate the volatility, and     </a:t>
                  </a:r>
                  <a14:m>
                    <m:oMath>
                      <m:bar>
                        <m:barPr>
                          <m:ctrlPr>
                            <a:rPr xmlns:a="http://schemas.openxmlformats.org/drawingml/2006/main" sz="1800" i="1">
                              <a:solidFill>
                                <a:srgbClr val="000000"/>
                              </a:solidFill>
                              <a:latin typeface="Cambria Math" panose="02040503050406030204" pitchFamily="18" charset="0"/>
                            </a:rPr>
                          </m:ctrlPr>
                          <m:pos m:val="top"/>
                        </m:barPr>
                        <m:e>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e>
                      </m:bar>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r>
                            <a:rPr xmlns:a="http://schemas.openxmlformats.org/drawingml/2006/main" sz="1800" i="1">
                              <a:solidFill>
                                <a:srgbClr val="000000"/>
                              </a:solidFill>
                              <a:latin typeface="Cambria Math" panose="02040503050406030204" pitchFamily="18" charset="0"/>
                            </a:rPr>
                            <m:t>∑</m:t>
                          </m:r>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i</m:t>
                              </m:r>
                            </m:sub>
                          </m:sSub>
                        </m:num>
                        <m:den>
                          <m:r>
                            <a:rPr xmlns:a="http://schemas.openxmlformats.org/drawingml/2006/main" sz="1800" i="1">
                              <a:solidFill>
                                <a:srgbClr val="000000"/>
                              </a:solidFill>
                              <a:latin typeface="Cambria Math" panose="02040503050406030204" pitchFamily="18" charset="0"/>
                            </a:rPr>
                            <m:t>n</m:t>
                          </m:r>
                        </m:den>
                      </m:f>
                    </m:oMath>
                  </a14:m>
                </a:p>
                <a:p>
                  <a:pPr algn="just">
                    <a:spcBef>
                      <a:spcPts val="1000"/>
                    </a:spcBef>
                    <a:defRPr sz="1600">
                      <a:latin typeface="Georgia"/>
                      <a:ea typeface="Georgia"/>
                      <a:cs typeface="Georgia"/>
                      <a:sym typeface="Georgia"/>
                    </a:defRPr>
                  </a:pPr>
                  <a:r>
                    <a:t>Laid out mathematically, the differential equation model is</a:t>
                  </a:r>
                </a:p>
                <a:p>
                  <a:pPr algn="ctr">
                    <a:spcBef>
                      <a:spcPts val="1000"/>
                    </a:spcBef>
                    <a:defRPr sz="1600">
                      <a:latin typeface="Georgia"/>
                      <a:ea typeface="Georgia"/>
                      <a:cs typeface="Georgia"/>
                      <a:sym typeface="Georgia"/>
                    </a:defRPr>
                  </a:pPr>
                  <a:r>
                    <a:t> </a:t>
                  </a:r>
                  <a14:m>
                    <m:oMath>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μ</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r>
                        <m:rPr>
                          <m:sty m:val="p"/>
                        </m:rPr>
                        <a:rPr xmlns:a="http://schemas.openxmlformats.org/drawingml/2006/main" sz="1750" i="1">
                          <a:solidFill>
                            <a:srgbClr val="000000"/>
                          </a:solidFill>
                          <a:latin typeface="Cambria Math" panose="02040503050406030204" pitchFamily="18" charset="0"/>
                        </a:rPr>
                        <m:t>d</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σ</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oMath>
                  </a14:m>
                </a:p>
                <a:p>
                  <a:pPr algn="just">
                    <a:spcBef>
                      <a:spcPts val="1000"/>
                    </a:spcBef>
                    <a:defRPr sz="1600">
                      <a:latin typeface="Georgia"/>
                      <a:ea typeface="Georgia"/>
                      <a:cs typeface="Georgia"/>
                      <a:sym typeface="Georgia"/>
                    </a:defRPr>
                  </a:pPr>
                  <a:r>
                    <a:t>where </a:t>
                  </a:r>
                  <a14:m>
                    <m:oMath>
                      <m:r>
                        <a:rPr xmlns:a="http://schemas.openxmlformats.org/drawingml/2006/main" sz="1950" i="1">
                          <a:solidFill>
                            <a:srgbClr val="000000"/>
                          </a:solidFill>
                          <a:latin typeface="Cambria Math" panose="02040503050406030204" pitchFamily="18" charset="0"/>
                        </a:rPr>
                        <m:t>t</m:t>
                      </m:r>
                    </m:oMath>
                  </a14:m>
                  <a:r>
                    <a:t> is time (the independent variable),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oMath>
                  </a14:m>
                  <a:r>
                    <a:t> is the stock’s price as a function of time (the dependent variable), </a:t>
                  </a:r>
                  <a14:m>
                    <m:oMath>
                      <m:r>
                        <a:rPr xmlns:a="http://schemas.openxmlformats.org/drawingml/2006/main" sz="1800" i="1">
                          <a:solidFill>
                            <a:srgbClr val="000000"/>
                          </a:solidFill>
                          <a:latin typeface="Cambria Math" panose="02040503050406030204" pitchFamily="18" charset="0"/>
                        </a:rPr>
                        <m:t>μ</m:t>
                      </m:r>
                    </m:oMath>
                  </a14:m>
                  <a:r>
                    <a:t> is the stock’s drift (the constant change in its expected value), </a:t>
                  </a:r>
                  <a14:m>
                    <m:oMath>
                      <m:r>
                        <a:rPr xmlns:a="http://schemas.openxmlformats.org/drawingml/2006/main" sz="1750" i="1">
                          <a:solidFill>
                            <a:srgbClr val="000000"/>
                          </a:solidFill>
                          <a:latin typeface="Cambria Math" panose="02040503050406030204" pitchFamily="18" charset="0"/>
                        </a:rPr>
                        <m:t>σ</m:t>
                      </m:r>
                    </m:oMath>
                  </a14:m>
                  <a:r>
                    <a:t> is the stock’s volatility (the constant standard deviation), and </a:t>
                  </a:r>
                  <a14:m>
                    <m:oMath>
                      <m:sSub>
                        <m:e>
                          <m:r>
                            <a:rPr xmlns:a="http://schemas.openxmlformats.org/drawingml/2006/main" sz="1900" i="1">
                              <a:solidFill>
                                <a:srgbClr val="000000"/>
                              </a:solidFill>
                              <a:latin typeface="Cambria Math" panose="02040503050406030204" pitchFamily="18" charset="0"/>
                            </a:rPr>
                            <m:t>W</m:t>
                          </m:r>
                        </m:e>
                        <m:sub>
                          <m:r>
                            <a:rPr xmlns:a="http://schemas.openxmlformats.org/drawingml/2006/main" sz="1900" i="1">
                              <a:solidFill>
                                <a:srgbClr val="000000"/>
                              </a:solidFill>
                              <a:latin typeface="Cambria Math" panose="02040503050406030204" pitchFamily="18" charset="0"/>
                            </a:rPr>
                            <m:t>t</m:t>
                          </m:r>
                        </m:sub>
                      </m:sSub>
                    </m:oMath>
                  </a14:m>
                  <a:r>
                    <a:t> is a standard Weiner process (with each random Normal variable having mean 0 and variance 1).</a:t>
                  </a:r>
                </a:p>
                <a:p>
                  <a:pPr algn="just">
                    <a:spcBef>
                      <a:spcPts val="1000"/>
                    </a:spcBef>
                    <a:defRPr sz="1600">
                      <a:latin typeface="Georgia"/>
                      <a:ea typeface="Georgia"/>
                      <a:cs typeface="Georgia"/>
                      <a:sym typeface="Georgia"/>
                    </a:defRPr>
                  </a:pPr>
                  <a:r>
                    <a:t>This differential equation can be rewritten as </a:t>
                  </a:r>
                </a:p>
                <a:p>
                  <a:pPr algn="ctr">
                    <a:spcBef>
                      <a:spcPts val="1000"/>
                    </a:spcBef>
                    <a:defRPr sz="1600">
                      <a:latin typeface="Georgia"/>
                      <a:ea typeface="Georgia"/>
                      <a:cs typeface="Georgia"/>
                      <a:sym typeface="Georgia"/>
                    </a:defRPr>
                  </a:pPr>
                  <a14:m>
                    <m:oMathPara>
                      <m:oMathParaPr>
                        <m:jc m:val="center"/>
                      </m:oMathParaPr>
                      <m:oMath>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sSub>
                          <m:e>
                            <m:r>
                              <a:rPr xmlns:a="http://schemas.openxmlformats.org/drawingml/2006/main" sz="1750" i="1">
                                <a:solidFill>
                                  <a:srgbClr val="000000"/>
                                </a:solidFill>
                                <a:latin typeface="Cambria Math" panose="02040503050406030204" pitchFamily="18" charset="0"/>
                              </a:rPr>
                              <m:t>μ</m:t>
                            </m:r>
                          </m:e>
                          <m:sub>
                            <m:r>
                              <a:rPr xmlns:a="http://schemas.openxmlformats.org/drawingml/2006/main" sz="1750" i="1">
                                <a:solidFill>
                                  <a:srgbClr val="000000"/>
                                </a:solidFill>
                                <a:latin typeface="Cambria Math" panose="02040503050406030204" pitchFamily="18" charset="0"/>
                              </a:rPr>
                              <m:t>t</m:t>
                            </m:r>
                          </m:sub>
                        </m:sSub>
                        <m:r>
                          <m:rPr>
                            <m:sty m:val="p"/>
                          </m:rPr>
                          <a:rPr xmlns:a="http://schemas.openxmlformats.org/drawingml/2006/main" sz="1750" i="1">
                            <a:solidFill>
                              <a:srgbClr val="000000"/>
                            </a:solidFill>
                            <a:latin typeface="Cambria Math" panose="02040503050406030204" pitchFamily="18" charset="0"/>
                          </a:rPr>
                          <m:t>d</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σ</m:t>
                        </m:r>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oMath>
                    </m:oMathPara>
                  </a14:m>
                </a:p>
                <a:p>
                  <a:pPr algn="just">
                    <a:spcBef>
                      <a:spcPts val="1000"/>
                    </a:spcBef>
                    <a:defRPr sz="1600">
                      <a:latin typeface="Georgia"/>
                      <a:ea typeface="Georgia"/>
                      <a:cs typeface="Georgia"/>
                      <a:sym typeface="Georgia"/>
                    </a:defRPr>
                  </a:pPr>
                  <a:r>
                    <a:t>where </a:t>
                  </a:r>
                  <a14:m>
                    <m:oMath>
                      <m:sSub>
                        <m:e>
                          <m:r>
                            <a:rPr xmlns:a="http://schemas.openxmlformats.org/drawingml/2006/main" sz="1750" i="1">
                              <a:solidFill>
                                <a:srgbClr val="000000"/>
                              </a:solidFill>
                              <a:latin typeface="Cambria Math" panose="02040503050406030204" pitchFamily="18" charset="0"/>
                            </a:rPr>
                            <m:t>μ</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μ</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oMath>
                  </a14:m>
                  <a:r>
                    <a:t> and </a:t>
                  </a:r>
                  <a14:m>
                    <m:oMath>
                      <m:sSub>
                        <m:e>
                          <m:r>
                            <a:rPr xmlns:a="http://schemas.openxmlformats.org/drawingml/2006/main" sz="1750" i="1">
                              <a:solidFill>
                                <a:srgbClr val="000000"/>
                              </a:solidFill>
                              <a:latin typeface="Cambria Math" panose="02040503050406030204" pitchFamily="18" charset="0"/>
                            </a:rPr>
                            <m:t>σ</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σ</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oMath>
                  </a14:m>
                  <a:r>
                    <a:t>. Integrating from 0 to </a:t>
                  </a:r>
                  <a14:m>
                    <m:oMath>
                      <m:r>
                        <a:rPr xmlns:a="http://schemas.openxmlformats.org/drawingml/2006/main" sz="1950" i="1">
                          <a:solidFill>
                            <a:srgbClr val="000000"/>
                          </a:solidFill>
                          <a:latin typeface="Cambria Math" panose="02040503050406030204" pitchFamily="18" charset="0"/>
                        </a:rPr>
                        <m:t>t</m:t>
                      </m:r>
                    </m:oMath>
                  </a14:m>
                  <a:r>
                    <a:t> after reparameterizing </a:t>
                  </a:r>
                  <a14:m>
                    <m:oMath>
                      <m:sSub>
                        <m:e>
                          <m:r>
                            <a:rPr xmlns:a="http://schemas.openxmlformats.org/drawingml/2006/main" sz="1650" i="1">
                              <a:solidFill>
                                <a:srgbClr val="000000"/>
                              </a:solidFill>
                              <a:latin typeface="Cambria Math" panose="02040503050406030204" pitchFamily="18" charset="0"/>
                            </a:rPr>
                            <m:t>μ</m:t>
                          </m:r>
                        </m:e>
                        <m:sub>
                          <m:r>
                            <a:rPr xmlns:a="http://schemas.openxmlformats.org/drawingml/2006/main" sz="1650" i="1">
                              <a:solidFill>
                                <a:srgbClr val="000000"/>
                              </a:solidFill>
                              <a:latin typeface="Cambria Math" panose="02040503050406030204" pitchFamily="18" charset="0"/>
                            </a:rPr>
                            <m:t>t</m:t>
                          </m:r>
                        </m:sub>
                      </m:sSub>
                    </m:oMath>
                  </a14:m>
                  <a:r>
                    <a:t>, </a:t>
                  </a:r>
                  <a14:m>
                    <m:oMath>
                      <m:sSub>
                        <m:e>
                          <m:r>
                            <a:rPr xmlns:a="http://schemas.openxmlformats.org/drawingml/2006/main" sz="1850" i="1">
                              <a:solidFill>
                                <a:srgbClr val="000000"/>
                              </a:solidFill>
                              <a:latin typeface="Cambria Math" panose="02040503050406030204" pitchFamily="18" charset="0"/>
                            </a:rPr>
                            <m:t>σ</m:t>
                          </m:r>
                        </m:e>
                        <m:sub>
                          <m:r>
                            <a:rPr xmlns:a="http://schemas.openxmlformats.org/drawingml/2006/main" sz="1850" i="1">
                              <a:solidFill>
                                <a:srgbClr val="000000"/>
                              </a:solidFill>
                              <a:latin typeface="Cambria Math" panose="02040503050406030204" pitchFamily="18" charset="0"/>
                            </a:rPr>
                            <m:t>t</m:t>
                          </m:r>
                        </m:sub>
                      </m:sSub>
                    </m:oMath>
                  </a14:m>
                  <a:r>
                    <a:t>, and </a:t>
                  </a:r>
                  <a14:m>
                    <m:oMath>
                      <m:sSub>
                        <m:e>
                          <m:r>
                            <a:rPr xmlns:a="http://schemas.openxmlformats.org/drawingml/2006/main" sz="1900" i="1">
                              <a:solidFill>
                                <a:srgbClr val="000000"/>
                              </a:solidFill>
                              <a:latin typeface="Cambria Math" panose="02040503050406030204" pitchFamily="18" charset="0"/>
                            </a:rPr>
                            <m:t>W</m:t>
                          </m:r>
                        </m:e>
                        <m:sub>
                          <m:r>
                            <a:rPr xmlns:a="http://schemas.openxmlformats.org/drawingml/2006/main" sz="1900" i="1">
                              <a:solidFill>
                                <a:srgbClr val="000000"/>
                              </a:solidFill>
                              <a:latin typeface="Cambria Math" panose="02040503050406030204" pitchFamily="18" charset="0"/>
                            </a:rPr>
                            <m:t>t</m:t>
                          </m:r>
                        </m:sub>
                      </m:sSub>
                    </m:oMath>
                  </a14:m>
                  <a:r>
                    <a:t> with </a:t>
                  </a:r>
                  <a14:m>
                    <m:oMath>
                      <m:r>
                        <a:rPr xmlns:a="http://schemas.openxmlformats.org/drawingml/2006/main" sz="2000" i="1">
                          <a:solidFill>
                            <a:srgbClr val="000000"/>
                          </a:solidFill>
                          <a:latin typeface="Cambria Math" panose="02040503050406030204" pitchFamily="18" charset="0"/>
                        </a:rPr>
                        <m:t>s</m:t>
                      </m:r>
                    </m:oMath>
                  </a14:m>
                  <a:r>
                    <a:t> yields </a:t>
                  </a:r>
                </a:p>
                <a:p>
                  <a:pPr algn="ctr">
                    <a:spcBef>
                      <a:spcPts val="1000"/>
                    </a:spcBef>
                    <a:defRPr sz="1600">
                      <a:latin typeface="Georgia"/>
                      <a:ea typeface="Georgia"/>
                      <a:cs typeface="Georgia"/>
                      <a:sym typeface="Georgia"/>
                    </a:defRPr>
                  </a:pPr>
                  <a14:m>
                    <m:oMathPara>
                      <m:oMathParaPr>
                        <m:jc m:val="center"/>
                      </m:oMathParaPr>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r>
                          <a:rPr xmlns:a="http://schemas.openxmlformats.org/drawingml/2006/main" sz="1800" i="1">
                            <a:solidFill>
                              <a:srgbClr val="000000"/>
                            </a:solidFill>
                            <a:latin typeface="Cambria Math" panose="02040503050406030204" pitchFamily="18" charset="0"/>
                          </a:rPr>
                          <m:t>=</m:t>
                        </m:r>
                        <m:sSubSup>
                          <m:e>
                            <m:r>
                              <a:rPr xmlns:a="http://schemas.openxmlformats.org/drawingml/2006/main" sz="1800" i="1">
                                <a:solidFill>
                                  <a:srgbClr val="000000"/>
                                </a:solidFill>
                                <a:latin typeface="Cambria Math" panose="02040503050406030204" pitchFamily="18" charset="0"/>
                              </a:rPr>
                              <m:t>∫</m:t>
                            </m:r>
                          </m:e>
                          <m:sub>
                            <m:r>
                              <a:rPr xmlns:a="http://schemas.openxmlformats.org/drawingml/2006/main" sz="1800" i="1">
                                <a:solidFill>
                                  <a:srgbClr val="000000"/>
                                </a:solidFill>
                                <a:latin typeface="Cambria Math" panose="02040503050406030204" pitchFamily="18" charset="0"/>
                              </a:rPr>
                              <m:t>0</m:t>
                            </m:r>
                          </m:sub>
                          <m:sup>
                            <m:r>
                              <a:rPr xmlns:a="http://schemas.openxmlformats.org/drawingml/2006/main" sz="1800" i="1">
                                <a:solidFill>
                                  <a:srgbClr val="000000"/>
                                </a:solidFill>
                                <a:latin typeface="Cambria Math" panose="02040503050406030204" pitchFamily="18" charset="0"/>
                              </a:rPr>
                              <m:t>t</m:t>
                            </m:r>
                          </m:sup>
                        </m:sSubSup>
                        <m:sSub>
                          <m:e>
                            <m:r>
                              <a:rPr xmlns:a="http://schemas.openxmlformats.org/drawingml/2006/main" sz="1800" i="1">
                                <a:solidFill>
                                  <a:srgbClr val="000000"/>
                                </a:solidFill>
                                <a:latin typeface="Cambria Math" panose="02040503050406030204" pitchFamily="18" charset="0"/>
                              </a:rPr>
                              <m:t>μ</m:t>
                            </m:r>
                          </m:e>
                          <m:sub>
                            <m:r>
                              <a:rPr xmlns:a="http://schemas.openxmlformats.org/drawingml/2006/main" sz="1800" i="1">
                                <a:solidFill>
                                  <a:srgbClr val="000000"/>
                                </a:solidFill>
                                <a:latin typeface="Cambria Math" panose="02040503050406030204" pitchFamily="18" charset="0"/>
                              </a:rPr>
                              <m:t>s</m:t>
                            </m:r>
                          </m:sub>
                        </m:sSub>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s</m:t>
                        </m:r>
                        <m:r>
                          <a:rPr xmlns:a="http://schemas.openxmlformats.org/drawingml/2006/main" sz="1800" i="1">
                            <a:solidFill>
                              <a:srgbClr val="000000"/>
                            </a:solidFill>
                            <a:latin typeface="Cambria Math" panose="02040503050406030204" pitchFamily="18" charset="0"/>
                          </a:rPr>
                          <m:t>+</m:t>
                        </m:r>
                        <m:sSubSup>
                          <m:e>
                            <m:r>
                              <a:rPr xmlns:a="http://schemas.openxmlformats.org/drawingml/2006/main" sz="1800" i="1">
                                <a:solidFill>
                                  <a:srgbClr val="000000"/>
                                </a:solidFill>
                                <a:latin typeface="Cambria Math" panose="02040503050406030204" pitchFamily="18" charset="0"/>
                              </a:rPr>
                              <m:t>∫</m:t>
                            </m:r>
                          </m:e>
                          <m:sub>
                            <m:r>
                              <a:rPr xmlns:a="http://schemas.openxmlformats.org/drawingml/2006/main" sz="1800" i="1">
                                <a:solidFill>
                                  <a:srgbClr val="000000"/>
                                </a:solidFill>
                                <a:latin typeface="Cambria Math" panose="02040503050406030204" pitchFamily="18" charset="0"/>
                              </a:rPr>
                              <m:t>0</m:t>
                            </m:r>
                          </m:sub>
                          <m:sup>
                            <m:r>
                              <a:rPr xmlns:a="http://schemas.openxmlformats.org/drawingml/2006/main" sz="1800" i="1">
                                <a:solidFill>
                                  <a:srgbClr val="000000"/>
                                </a:solidFill>
                                <a:latin typeface="Cambria Math" panose="02040503050406030204" pitchFamily="18" charset="0"/>
                              </a:rPr>
                              <m:t>t</m:t>
                            </m:r>
                          </m:sup>
                        </m:sSubSup>
                        <m:sSub>
                          <m:e>
                            <m:r>
                              <a:rPr xmlns:a="http://schemas.openxmlformats.org/drawingml/2006/main" sz="1800" i="1">
                                <a:solidFill>
                                  <a:srgbClr val="000000"/>
                                </a:solidFill>
                                <a:latin typeface="Cambria Math" panose="02040503050406030204" pitchFamily="18" charset="0"/>
                              </a:rPr>
                              <m:t>σ</m:t>
                            </m:r>
                          </m:e>
                          <m:sub>
                            <m:r>
                              <a:rPr xmlns:a="http://schemas.openxmlformats.org/drawingml/2006/main" sz="1800" i="1">
                                <a:solidFill>
                                  <a:srgbClr val="000000"/>
                                </a:solidFill>
                                <a:latin typeface="Cambria Math" panose="02040503050406030204" pitchFamily="18" charset="0"/>
                              </a:rPr>
                              <m:t>s</m:t>
                            </m:r>
                          </m:sub>
                        </m:sSub>
                        <m:r>
                          <m:rPr>
                            <m:sty m:val="p"/>
                          </m:rPr>
                          <a:rPr xmlns:a="http://schemas.openxmlformats.org/drawingml/2006/main" sz="1800" i="1">
                            <a:solidFill>
                              <a:srgbClr val="000000"/>
                            </a:solidFill>
                            <a:latin typeface="Cambria Math" panose="02040503050406030204" pitchFamily="18" charset="0"/>
                          </a:rPr>
                          <m:t>d</m:t>
                        </m:r>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s</m:t>
                            </m:r>
                          </m:sub>
                        </m:sSub>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C</m:t>
                        </m:r>
                      </m:oMath>
                    </m:oMathPara>
                  </a14:m>
                </a:p>
                <a:p>
                  <a:pPr>
                    <a:spcBef>
                      <a:spcPts val="1000"/>
                    </a:spcBef>
                    <a:defRPr sz="1600">
                      <a:latin typeface="Georgia"/>
                      <a:ea typeface="Georgia"/>
                      <a:cs typeface="Georgia"/>
                      <a:sym typeface="Georgia"/>
                    </a:defRPr>
                  </a:pPr>
                  <a:r>
                    <a:t>where </a:t>
                  </a:r>
                  <a14:m>
                    <m:oMath>
                      <m:r>
                        <a:rPr xmlns:a="http://schemas.openxmlformats.org/drawingml/2006/main" sz="1900" i="1">
                          <a:solidFill>
                            <a:srgbClr val="000000"/>
                          </a:solidFill>
                          <a:latin typeface="Cambria Math" panose="02040503050406030204" pitchFamily="18" charset="0"/>
                        </a:rPr>
                        <m:t>C</m:t>
                      </m:r>
                    </m:oMath>
                  </a14:m>
                  <a:r>
                    <a:t> is the constant of integration (the initial stock price).</a:t>
                  </a:r>
                </a:p>
                <a:p>
                  <a:pPr>
                    <a:spcBef>
                      <a:spcPts val="1000"/>
                    </a:spcBef>
                    <a:defRPr sz="1600">
                      <a:latin typeface="Georgia"/>
                      <a:ea typeface="Georgia"/>
                      <a:cs typeface="Georgia"/>
                      <a:sym typeface="Georgia"/>
                    </a:defRPr>
                  </a:pPr>
                  <a:r>
                    <a:t>An Itô process is a stochastic process that is expressible as the sum of 2 integrals, one with respect to a stochastic process and another with respect to time, and a constant. The above expression for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oMath>
                  </a14:m>
                  <a:r>
                    <a:t> is evidently an example of one.</a:t>
                  </a:r>
                </a:p>
                <a:p>
                  <a:pPr>
                    <a:spcBef>
                      <a:spcPts val="1000"/>
                    </a:spcBef>
                    <a:defRPr sz="1600">
                      <a:latin typeface="Georgia"/>
                      <a:ea typeface="Georgia"/>
                      <a:cs typeface="Georgia"/>
                      <a:sym typeface="Georgia"/>
                    </a:defRPr>
                  </a:pPr>
                  <a:r>
                    <a:t>The Taylor expansion of a twice-differentiable scalar function </a:t>
                  </a:r>
                  <a14:m>
                    <m:oMath>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s</m:t>
                      </m:r>
                      <m:r>
                        <a:rPr xmlns:a="http://schemas.openxmlformats.org/drawingml/2006/main" sz="1700" i="1">
                          <a:solidFill>
                            <a:srgbClr val="000000"/>
                          </a:solidFill>
                          <a:latin typeface="Cambria Math" panose="02040503050406030204" pitchFamily="18" charset="0"/>
                        </a:rPr>
                        <m:t>)</m:t>
                      </m:r>
                    </m:oMath>
                  </a14:m>
                  <a:r>
                    <a:t> is</a:t>
                  </a:r>
                </a:p>
                <a:p>
                  <a:pPr algn="ctr">
                    <a:spcBef>
                      <a:spcPts val="1000"/>
                    </a:spcBef>
                    <a:defRPr sz="1600">
                      <a:latin typeface="Georgia"/>
                      <a:ea typeface="Georgia"/>
                      <a:cs typeface="Georgia"/>
                      <a:sym typeface="Georgia"/>
                    </a:defRPr>
                  </a:pPr>
                  <a14:m>
                    <m:oMathPara>
                      <m:oMathParaPr>
                        <m:jc m:val="center"/>
                      </m:oMathParaPr>
                      <m:oMath>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f</m:t>
                        </m:r>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r>
                              <m:rPr>
                                <m:sty m:val="p"/>
                              </m:rP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f</m:t>
                            </m:r>
                          </m:num>
                          <m:den>
                            <m:r>
                              <m:rPr>
                                <m:sty m:val="p"/>
                              </m:rP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t</m:t>
                            </m:r>
                          </m:den>
                        </m:f>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r>
                              <m:rPr>
                                <m:sty m:val="p"/>
                              </m:rP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f</m:t>
                            </m:r>
                          </m:num>
                          <m:den>
                            <m:r>
                              <m:rPr>
                                <m:sty m:val="p"/>
                              </m:rP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s</m:t>
                            </m:r>
                          </m:den>
                        </m:f>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s</m:t>
                        </m:r>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r>
                              <a:rPr xmlns:a="http://schemas.openxmlformats.org/drawingml/2006/main" sz="1800" i="1">
                                <a:solidFill>
                                  <a:srgbClr val="000000"/>
                                </a:solidFill>
                                <a:latin typeface="Cambria Math" panose="02040503050406030204" pitchFamily="18" charset="0"/>
                              </a:rPr>
                              <m:t>1</m:t>
                            </m:r>
                          </m:num>
                          <m:den>
                            <m:r>
                              <a:rPr xmlns:a="http://schemas.openxmlformats.org/drawingml/2006/main" sz="1800" i="1">
                                <a:solidFill>
                                  <a:srgbClr val="000000"/>
                                </a:solidFill>
                                <a:latin typeface="Cambria Math" panose="02040503050406030204" pitchFamily="18" charset="0"/>
                              </a:rPr>
                              <m:t>2</m:t>
                            </m:r>
                          </m:den>
                        </m:f>
                        <m:f>
                          <m:fPr>
                            <m:ctrlPr>
                              <a:rPr xmlns:a="http://schemas.openxmlformats.org/drawingml/2006/main" sz="1800" i="1">
                                <a:solidFill>
                                  <a:srgbClr val="000000"/>
                                </a:solidFill>
                                <a:latin typeface="Cambria Math" panose="02040503050406030204" pitchFamily="18" charset="0"/>
                              </a:rPr>
                            </m:ctrlPr>
                            <m:type m:val="bar"/>
                          </m:fPr>
                          <m:num>
                            <m:sSup>
                              <m:e>
                                <m:r>
                                  <m:rPr>
                                    <m:sty m:val="p"/>
                                  </m:rPr>
                                  <a:rPr xmlns:a="http://schemas.openxmlformats.org/drawingml/2006/main" sz="1800" i="1">
                                    <a:solidFill>
                                      <a:srgbClr val="000000"/>
                                    </a:solidFill>
                                    <a:latin typeface="Cambria Math" panose="02040503050406030204" pitchFamily="18" charset="0"/>
                                  </a:rPr>
                                  <m:t>∂</m:t>
                                </m:r>
                              </m:e>
                              <m:sup>
                                <m:r>
                                  <a:rPr xmlns:a="http://schemas.openxmlformats.org/drawingml/2006/main" sz="1800" i="1">
                                    <a:solidFill>
                                      <a:srgbClr val="000000"/>
                                    </a:solidFill>
                                    <a:latin typeface="Cambria Math" panose="02040503050406030204" pitchFamily="18" charset="0"/>
                                  </a:rPr>
                                  <m:t>2</m:t>
                                </m:r>
                              </m:sup>
                            </m:sSup>
                            <m:r>
                              <a:rPr xmlns:a="http://schemas.openxmlformats.org/drawingml/2006/main" sz="1800" i="1">
                                <a:solidFill>
                                  <a:srgbClr val="000000"/>
                                </a:solidFill>
                                <a:latin typeface="Cambria Math" panose="02040503050406030204" pitchFamily="18" charset="0"/>
                              </a:rPr>
                              <m:t>f</m:t>
                            </m:r>
                          </m:num>
                          <m:den>
                            <m:r>
                              <m:rPr>
                                <m:sty m:val="p"/>
                              </m:rPr>
                              <a:rPr xmlns:a="http://schemas.openxmlformats.org/drawingml/2006/main" sz="1800" i="1">
                                <a:solidFill>
                                  <a:srgbClr val="000000"/>
                                </a:solidFill>
                                <a:latin typeface="Cambria Math" panose="02040503050406030204" pitchFamily="18" charset="0"/>
                              </a:rPr>
                              <m:t>∂</m:t>
                            </m:r>
                            <m:sSup>
                              <m:e>
                                <m:r>
                                  <a:rPr xmlns:a="http://schemas.openxmlformats.org/drawingml/2006/main" sz="1800" i="1">
                                    <a:solidFill>
                                      <a:srgbClr val="000000"/>
                                    </a:solidFill>
                                    <a:latin typeface="Cambria Math" panose="02040503050406030204" pitchFamily="18" charset="0"/>
                                  </a:rPr>
                                  <m:t>s</m:t>
                                </m:r>
                              </m:e>
                              <m:sup>
                                <m:r>
                                  <a:rPr xmlns:a="http://schemas.openxmlformats.org/drawingml/2006/main" sz="1800" i="1">
                                    <a:solidFill>
                                      <a:srgbClr val="000000"/>
                                    </a:solidFill>
                                    <a:latin typeface="Cambria Math" panose="02040503050406030204" pitchFamily="18" charset="0"/>
                                  </a:rPr>
                                  <m:t>2</m:t>
                                </m:r>
                              </m:sup>
                            </m:sSup>
                          </m:den>
                        </m:f>
                        <m:sSup>
                          <m:e>
                            <m:r>
                              <m:rPr>
                                <m:sty m:val="p"/>
                              </m:rPr>
                              <a:rPr xmlns:a="http://schemas.openxmlformats.org/drawingml/2006/main" sz="1800" i="1">
                                <a:solidFill>
                                  <a:srgbClr val="000000"/>
                                </a:solidFill>
                                <a:latin typeface="Cambria Math" panose="02040503050406030204" pitchFamily="18" charset="0"/>
                              </a:rPr>
                              <m:t>d</m:t>
                            </m:r>
                          </m:e>
                          <m:sup>
                            <m:r>
                              <a:rPr xmlns:a="http://schemas.openxmlformats.org/drawingml/2006/main" sz="1800" i="1">
                                <a:solidFill>
                                  <a:srgbClr val="000000"/>
                                </a:solidFill>
                                <a:latin typeface="Cambria Math" panose="02040503050406030204" pitchFamily="18" charset="0"/>
                              </a:rPr>
                              <m:t>2</m:t>
                            </m:r>
                          </m:sup>
                        </m:sSup>
                        <m:r>
                          <a:rPr xmlns:a="http://schemas.openxmlformats.org/drawingml/2006/main" sz="1800" i="1">
                            <a:solidFill>
                              <a:srgbClr val="000000"/>
                            </a:solidFill>
                            <a:latin typeface="Cambria Math" panose="02040503050406030204" pitchFamily="18" charset="0"/>
                          </a:rPr>
                          <m:t>s</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oMath>
                    </m:oMathPara>
                  </a14:m>
                </a:p>
                <a:p>
                  <a:pPr>
                    <a:spcBef>
                      <a:spcPts val="1000"/>
                    </a:spcBef>
                    <a:defRPr sz="1600">
                      <a:latin typeface="Georgia"/>
                      <a:ea typeface="Georgia"/>
                      <a:cs typeface="Georgia"/>
                      <a:sym typeface="Georgia"/>
                    </a:defRPr>
                  </a:pPr>
                  <a:r>
                    <a:t>Substituting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oMath>
                  </a14:m>
                  <a:r>
                    <a:t> for </a:t>
                  </a:r>
                  <a14:m>
                    <m:oMath>
                      <m:r>
                        <a:rPr xmlns:a="http://schemas.openxmlformats.org/drawingml/2006/main" sz="2000" i="1">
                          <a:solidFill>
                            <a:srgbClr val="000000"/>
                          </a:solidFill>
                          <a:latin typeface="Cambria Math" panose="02040503050406030204" pitchFamily="18" charset="0"/>
                        </a:rPr>
                        <m:t>s</m:t>
                      </m:r>
                    </m:oMath>
                  </a14:m>
                  <a:r>
                    <a:t> and appropriately substituting for </a:t>
                  </a:r>
                  <a14:m>
                    <m:oMath>
                      <m:r>
                        <m:rPr>
                          <m:sty m:val="p"/>
                        </m:rPr>
                        <a:rPr xmlns:a="http://schemas.openxmlformats.org/drawingml/2006/main" sz="1850" i="1">
                          <a:solidFill>
                            <a:srgbClr val="000000"/>
                          </a:solidFill>
                          <a:latin typeface="Cambria Math" panose="02040503050406030204" pitchFamily="18" charset="0"/>
                        </a:rPr>
                        <m:t>d</m:t>
                      </m:r>
                      <m:r>
                        <a:rPr xmlns:a="http://schemas.openxmlformats.org/drawingml/2006/main" sz="1850" i="1">
                          <a:solidFill>
                            <a:srgbClr val="000000"/>
                          </a:solidFill>
                          <a:latin typeface="Cambria Math" panose="02040503050406030204" pitchFamily="18" charset="0"/>
                        </a:rPr>
                        <m:t>s</m:t>
                      </m:r>
                    </m:oMath>
                  </a14:m>
                  <a:r>
                    <a:t> yields</a:t>
                  </a:r>
                </a:p>
                <a:p>
                  <a:pPr algn="ctr">
                    <a:spcBef>
                      <a:spcPts val="1000"/>
                    </a:spcBef>
                    <a:defRPr sz="1600">
                      <a:latin typeface="Georgia"/>
                      <a:ea typeface="Georgia"/>
                      <a:cs typeface="Georgia"/>
                      <a:sym typeface="Georgia"/>
                    </a:defRPr>
                  </a:pPr>
                  <a14:m>
                    <m:oMathPara>
                      <m:oMathParaPr>
                        <m:jc m:val="center"/>
                      </m:oMathParaPr>
                      <m:oMath>
                        <m:r>
                          <m:rPr>
                            <m:sty m:val="p"/>
                          </m:rPr>
                          <a:rPr xmlns:a="http://schemas.openxmlformats.org/drawingml/2006/main" sz="1350" i="1">
                            <a:solidFill>
                              <a:srgbClr val="000000"/>
                            </a:solidFill>
                            <a:latin typeface="Cambria Math" panose="02040503050406030204" pitchFamily="18" charset="0"/>
                          </a:rPr>
                          <m:t>d</m:t>
                        </m:r>
                        <m:r>
                          <a:rPr xmlns:a="http://schemas.openxmlformats.org/drawingml/2006/main" sz="1350" i="1">
                            <a:solidFill>
                              <a:srgbClr val="000000"/>
                            </a:solidFill>
                            <a:latin typeface="Cambria Math" panose="02040503050406030204" pitchFamily="18" charset="0"/>
                          </a:rPr>
                          <m:t>f</m:t>
                        </m:r>
                        <m:r>
                          <a:rPr xmlns:a="http://schemas.openxmlformats.org/drawingml/2006/main" sz="1350" i="1">
                            <a:solidFill>
                              <a:srgbClr val="000000"/>
                            </a:solidFill>
                            <a:latin typeface="Cambria Math" panose="02040503050406030204" pitchFamily="18" charset="0"/>
                          </a:rPr>
                          <m:t>+</m:t>
                        </m:r>
                        <m:f>
                          <m:fPr>
                            <m:ctrlPr>
                              <a:rPr xmlns:a="http://schemas.openxmlformats.org/drawingml/2006/main" sz="1350" i="1">
                                <a:solidFill>
                                  <a:srgbClr val="000000"/>
                                </a:solidFill>
                                <a:latin typeface="Cambria Math" panose="02040503050406030204" pitchFamily="18" charset="0"/>
                              </a:rPr>
                            </m:ctrlPr>
                            <m:type m:val="bar"/>
                          </m:fPr>
                          <m:num>
                            <m:r>
                              <m:rPr>
                                <m:sty m:val="p"/>
                              </m:rP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f</m:t>
                            </m:r>
                          </m:num>
                          <m:den>
                            <m:r>
                              <m:rPr>
                                <m:sty m:val="p"/>
                              </m:rP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t</m:t>
                            </m:r>
                          </m:den>
                        </m:f>
                        <m:r>
                          <m:rPr>
                            <m:sty m:val="p"/>
                          </m:rPr>
                          <a:rPr xmlns:a="http://schemas.openxmlformats.org/drawingml/2006/main" sz="1350" i="1">
                            <a:solidFill>
                              <a:srgbClr val="000000"/>
                            </a:solidFill>
                            <a:latin typeface="Cambria Math" panose="02040503050406030204" pitchFamily="18" charset="0"/>
                          </a:rPr>
                          <m:t>d</m:t>
                        </m:r>
                        <m:r>
                          <a:rPr xmlns:a="http://schemas.openxmlformats.org/drawingml/2006/main" sz="1350" i="1">
                            <a:solidFill>
                              <a:srgbClr val="000000"/>
                            </a:solidFill>
                            <a:latin typeface="Cambria Math" panose="02040503050406030204" pitchFamily="18" charset="0"/>
                          </a:rPr>
                          <m:t>t</m:t>
                        </m:r>
                        <m:r>
                          <a:rPr xmlns:a="http://schemas.openxmlformats.org/drawingml/2006/main" sz="1350" i="1">
                            <a:solidFill>
                              <a:srgbClr val="000000"/>
                            </a:solidFill>
                            <a:latin typeface="Cambria Math" panose="02040503050406030204" pitchFamily="18" charset="0"/>
                          </a:rPr>
                          <m:t>+</m:t>
                        </m:r>
                        <m:f>
                          <m:fPr>
                            <m:ctrlPr>
                              <a:rPr xmlns:a="http://schemas.openxmlformats.org/drawingml/2006/main" sz="1350" i="1">
                                <a:solidFill>
                                  <a:srgbClr val="000000"/>
                                </a:solidFill>
                                <a:latin typeface="Cambria Math" panose="02040503050406030204" pitchFamily="18" charset="0"/>
                              </a:rPr>
                            </m:ctrlPr>
                            <m:type m:val="bar"/>
                          </m:fPr>
                          <m:num>
                            <m:r>
                              <m:rPr>
                                <m:sty m:val="p"/>
                              </m:rP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f</m:t>
                            </m:r>
                          </m:num>
                          <m:den>
                            <m:r>
                              <m:rPr>
                                <m:sty m:val="p"/>
                              </m:rP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s</m:t>
                            </m:r>
                          </m:den>
                        </m:f>
                        <m:r>
                          <a:rPr xmlns:a="http://schemas.openxmlformats.org/drawingml/2006/main" sz="1350" i="1">
                            <a:solidFill>
                              <a:srgbClr val="000000"/>
                            </a:solidFill>
                            <a:latin typeface="Cambria Math" panose="02040503050406030204" pitchFamily="18" charset="0"/>
                          </a:rPr>
                          <m:t>(</m:t>
                        </m:r>
                        <m:sSub>
                          <m:e>
                            <m:r>
                              <a:rPr xmlns:a="http://schemas.openxmlformats.org/drawingml/2006/main" sz="1350" i="1">
                                <a:solidFill>
                                  <a:srgbClr val="000000"/>
                                </a:solidFill>
                                <a:latin typeface="Cambria Math" panose="02040503050406030204" pitchFamily="18" charset="0"/>
                              </a:rPr>
                              <m:t>μ</m:t>
                            </m:r>
                          </m:e>
                          <m:sub>
                            <m:r>
                              <a:rPr xmlns:a="http://schemas.openxmlformats.org/drawingml/2006/main" sz="1350" i="1">
                                <a:solidFill>
                                  <a:srgbClr val="000000"/>
                                </a:solidFill>
                                <a:latin typeface="Cambria Math" panose="02040503050406030204" pitchFamily="18" charset="0"/>
                              </a:rPr>
                              <m:t>t</m:t>
                            </m:r>
                          </m:sub>
                        </m:sSub>
                        <m:r>
                          <m:rPr>
                            <m:sty m:val="p"/>
                          </m:rPr>
                          <a:rPr xmlns:a="http://schemas.openxmlformats.org/drawingml/2006/main" sz="1350" i="1">
                            <a:solidFill>
                              <a:srgbClr val="000000"/>
                            </a:solidFill>
                            <a:latin typeface="Cambria Math" panose="02040503050406030204" pitchFamily="18" charset="0"/>
                          </a:rPr>
                          <m:t>d</m:t>
                        </m:r>
                        <m:r>
                          <a:rPr xmlns:a="http://schemas.openxmlformats.org/drawingml/2006/main" sz="1350" i="1">
                            <a:solidFill>
                              <a:srgbClr val="000000"/>
                            </a:solidFill>
                            <a:latin typeface="Cambria Math" panose="02040503050406030204" pitchFamily="18" charset="0"/>
                          </a:rPr>
                          <m:t>t</m:t>
                        </m:r>
                        <m:r>
                          <a:rPr xmlns:a="http://schemas.openxmlformats.org/drawingml/2006/main" sz="1350" i="1">
                            <a:solidFill>
                              <a:srgbClr val="000000"/>
                            </a:solidFill>
                            <a:latin typeface="Cambria Math" panose="02040503050406030204" pitchFamily="18" charset="0"/>
                          </a:rPr>
                          <m:t>+</m:t>
                        </m:r>
                        <m:sSub>
                          <m:e>
                            <m:r>
                              <a:rPr xmlns:a="http://schemas.openxmlformats.org/drawingml/2006/main" sz="1350" i="1">
                                <a:solidFill>
                                  <a:srgbClr val="000000"/>
                                </a:solidFill>
                                <a:latin typeface="Cambria Math" panose="02040503050406030204" pitchFamily="18" charset="0"/>
                              </a:rPr>
                              <m:t>σ</m:t>
                            </m:r>
                          </m:e>
                          <m:sub>
                            <m:r>
                              <a:rPr xmlns:a="http://schemas.openxmlformats.org/drawingml/2006/main" sz="1350" i="1">
                                <a:solidFill>
                                  <a:srgbClr val="000000"/>
                                </a:solidFill>
                                <a:latin typeface="Cambria Math" panose="02040503050406030204" pitchFamily="18" charset="0"/>
                              </a:rPr>
                              <m:t>t</m:t>
                            </m:r>
                          </m:sub>
                        </m:sSub>
                        <m:r>
                          <m:rPr>
                            <m:sty m:val="p"/>
                          </m:rPr>
                          <a:rPr xmlns:a="http://schemas.openxmlformats.org/drawingml/2006/main" sz="1350" i="1">
                            <a:solidFill>
                              <a:srgbClr val="000000"/>
                            </a:solidFill>
                            <a:latin typeface="Cambria Math" panose="02040503050406030204" pitchFamily="18" charset="0"/>
                          </a:rPr>
                          <m:t>d</m:t>
                        </m:r>
                        <m:sSub>
                          <m:e>
                            <m:r>
                              <a:rPr xmlns:a="http://schemas.openxmlformats.org/drawingml/2006/main" sz="1350" i="1">
                                <a:solidFill>
                                  <a:srgbClr val="000000"/>
                                </a:solidFill>
                                <a:latin typeface="Cambria Math" panose="02040503050406030204" pitchFamily="18" charset="0"/>
                              </a:rPr>
                              <m:t>W</m:t>
                            </m:r>
                          </m:e>
                          <m:sub>
                            <m:r>
                              <a:rPr xmlns:a="http://schemas.openxmlformats.org/drawingml/2006/main" sz="1350" i="1">
                                <a:solidFill>
                                  <a:srgbClr val="000000"/>
                                </a:solidFill>
                                <a:latin typeface="Cambria Math" panose="02040503050406030204" pitchFamily="18" charset="0"/>
                              </a:rPr>
                              <m:t>t</m:t>
                            </m:r>
                          </m:sub>
                        </m:sSub>
                        <m: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m:t>
                        </m:r>
                        <m:f>
                          <m:fPr>
                            <m:ctrlPr>
                              <a:rPr xmlns:a="http://schemas.openxmlformats.org/drawingml/2006/main" sz="1350" i="1">
                                <a:solidFill>
                                  <a:srgbClr val="000000"/>
                                </a:solidFill>
                                <a:latin typeface="Cambria Math" panose="02040503050406030204" pitchFamily="18" charset="0"/>
                              </a:rPr>
                            </m:ctrlPr>
                            <m:type m:val="bar"/>
                          </m:fPr>
                          <m:num>
                            <m:sSup>
                              <m:e>
                                <m:r>
                                  <m:rPr>
                                    <m:sty m:val="p"/>
                                  </m:rPr>
                                  <a:rPr xmlns:a="http://schemas.openxmlformats.org/drawingml/2006/main" sz="1350" i="1">
                                    <a:solidFill>
                                      <a:srgbClr val="000000"/>
                                    </a:solidFill>
                                    <a:latin typeface="Cambria Math" panose="02040503050406030204" pitchFamily="18" charset="0"/>
                                  </a:rPr>
                                  <m:t>∂</m:t>
                                </m:r>
                              </m:e>
                              <m:sup>
                                <m:r>
                                  <a:rPr xmlns:a="http://schemas.openxmlformats.org/drawingml/2006/main" sz="1350" i="1">
                                    <a:solidFill>
                                      <a:srgbClr val="000000"/>
                                    </a:solidFill>
                                    <a:latin typeface="Cambria Math" panose="02040503050406030204" pitchFamily="18" charset="0"/>
                                  </a:rPr>
                                  <m:t>2</m:t>
                                </m:r>
                              </m:sup>
                            </m:sSup>
                            <m:r>
                              <a:rPr xmlns:a="http://schemas.openxmlformats.org/drawingml/2006/main" sz="1350" i="1">
                                <a:solidFill>
                                  <a:srgbClr val="000000"/>
                                </a:solidFill>
                                <a:latin typeface="Cambria Math" panose="02040503050406030204" pitchFamily="18" charset="0"/>
                              </a:rPr>
                              <m:t>f</m:t>
                            </m:r>
                          </m:num>
                          <m:den>
                            <m:r>
                              <m:rPr>
                                <m:sty m:val="p"/>
                              </m:rPr>
                              <a:rPr xmlns:a="http://schemas.openxmlformats.org/drawingml/2006/main" sz="1350" i="1">
                                <a:solidFill>
                                  <a:srgbClr val="000000"/>
                                </a:solidFill>
                                <a:latin typeface="Cambria Math" panose="02040503050406030204" pitchFamily="18" charset="0"/>
                              </a:rPr>
                              <m:t>∂</m:t>
                            </m:r>
                            <m:sSup>
                              <m:e>
                                <m:r>
                                  <a:rPr xmlns:a="http://schemas.openxmlformats.org/drawingml/2006/main" sz="1350" i="1">
                                    <a:solidFill>
                                      <a:srgbClr val="000000"/>
                                    </a:solidFill>
                                    <a:latin typeface="Cambria Math" panose="02040503050406030204" pitchFamily="18" charset="0"/>
                                  </a:rPr>
                                  <m:t>s</m:t>
                                </m:r>
                              </m:e>
                              <m:sup>
                                <m:r>
                                  <a:rPr xmlns:a="http://schemas.openxmlformats.org/drawingml/2006/main" sz="1350" i="1">
                                    <a:solidFill>
                                      <a:srgbClr val="000000"/>
                                    </a:solidFill>
                                    <a:latin typeface="Cambria Math" panose="02040503050406030204" pitchFamily="18" charset="0"/>
                                  </a:rPr>
                                  <m:t>2</m:t>
                                </m:r>
                              </m:sup>
                            </m:sSup>
                          </m:den>
                        </m:f>
                        <m:d>
                          <m:dPr>
                            <m:ctrlPr>
                              <a:rPr xmlns:a="http://schemas.openxmlformats.org/drawingml/2006/main" sz="1350" i="1">
                                <a:solidFill>
                                  <a:srgbClr val="000000"/>
                                </a:solidFill>
                                <a:latin typeface="Cambria Math" panose="02040503050406030204" pitchFamily="18" charset="0"/>
                              </a:rPr>
                            </m:ctrlPr>
                          </m:dPr>
                          <m:e>
                            <m:sSubSup>
                              <m:e>
                                <m:r>
                                  <a:rPr xmlns:a="http://schemas.openxmlformats.org/drawingml/2006/main" sz="1350" i="1">
                                    <a:solidFill>
                                      <a:srgbClr val="000000"/>
                                    </a:solidFill>
                                    <a:latin typeface="Cambria Math" panose="02040503050406030204" pitchFamily="18" charset="0"/>
                                  </a:rPr>
                                  <m:t>μ</m:t>
                                </m:r>
                              </m:e>
                              <m:sub>
                                <m:r>
                                  <a:rPr xmlns:a="http://schemas.openxmlformats.org/drawingml/2006/main" sz="1350" i="1">
                                    <a:solidFill>
                                      <a:srgbClr val="000000"/>
                                    </a:solidFill>
                                    <a:latin typeface="Cambria Math" panose="02040503050406030204" pitchFamily="18" charset="0"/>
                                  </a:rPr>
                                  <m:t>t</m:t>
                                </m:r>
                              </m:sub>
                              <m:sup>
                                <m:r>
                                  <a:rPr xmlns:a="http://schemas.openxmlformats.org/drawingml/2006/main" sz="1350" i="1">
                                    <a:solidFill>
                                      <a:srgbClr val="000000"/>
                                    </a:solidFill>
                                    <a:latin typeface="Cambria Math" panose="02040503050406030204" pitchFamily="18" charset="0"/>
                                  </a:rPr>
                                  <m:t>2</m:t>
                                </m:r>
                              </m:sup>
                            </m:sSubSup>
                            <m:r>
                              <m:rPr>
                                <m:sty m:val="p"/>
                              </m:rPr>
                              <a:rPr xmlns:a="http://schemas.openxmlformats.org/drawingml/2006/main" sz="1350" i="1">
                                <a:solidFill>
                                  <a:srgbClr val="000000"/>
                                </a:solidFill>
                                <a:latin typeface="Cambria Math" panose="02040503050406030204" pitchFamily="18" charset="0"/>
                              </a:rPr>
                              <m:t>d</m:t>
                            </m:r>
                            <m:sSup>
                              <m:e>
                                <m:r>
                                  <a:rPr xmlns:a="http://schemas.openxmlformats.org/drawingml/2006/main" sz="1350" i="1">
                                    <a:solidFill>
                                      <a:srgbClr val="000000"/>
                                    </a:solidFill>
                                    <a:latin typeface="Cambria Math" panose="02040503050406030204" pitchFamily="18" charset="0"/>
                                  </a:rPr>
                                  <m:t>t</m:t>
                                </m:r>
                              </m:e>
                              <m:sup>
                                <m:r>
                                  <a:rPr xmlns:a="http://schemas.openxmlformats.org/drawingml/2006/main" sz="1350" i="1">
                                    <a:solidFill>
                                      <a:srgbClr val="000000"/>
                                    </a:solidFill>
                                    <a:latin typeface="Cambria Math" panose="02040503050406030204" pitchFamily="18" charset="0"/>
                                  </a:rPr>
                                  <m:t>2</m:t>
                                </m:r>
                              </m:sup>
                            </m:sSup>
                            <m: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2</m:t>
                            </m:r>
                            <m:sSub>
                              <m:e>
                                <m:r>
                                  <a:rPr xmlns:a="http://schemas.openxmlformats.org/drawingml/2006/main" sz="1350" i="1">
                                    <a:solidFill>
                                      <a:srgbClr val="000000"/>
                                    </a:solidFill>
                                    <a:latin typeface="Cambria Math" panose="02040503050406030204" pitchFamily="18" charset="0"/>
                                  </a:rPr>
                                  <m:t>μ</m:t>
                                </m:r>
                              </m:e>
                              <m:sub>
                                <m:r>
                                  <a:rPr xmlns:a="http://schemas.openxmlformats.org/drawingml/2006/main" sz="1350" i="1">
                                    <a:solidFill>
                                      <a:srgbClr val="000000"/>
                                    </a:solidFill>
                                    <a:latin typeface="Cambria Math" panose="02040503050406030204" pitchFamily="18" charset="0"/>
                                  </a:rPr>
                                  <m:t>t</m:t>
                                </m:r>
                              </m:sub>
                            </m:sSub>
                            <m:sSub>
                              <m:e>
                                <m:r>
                                  <a:rPr xmlns:a="http://schemas.openxmlformats.org/drawingml/2006/main" sz="1350" i="1">
                                    <a:solidFill>
                                      <a:srgbClr val="000000"/>
                                    </a:solidFill>
                                    <a:latin typeface="Cambria Math" panose="02040503050406030204" pitchFamily="18" charset="0"/>
                                  </a:rPr>
                                  <m:t>σ</m:t>
                                </m:r>
                              </m:e>
                              <m:sub>
                                <m:r>
                                  <a:rPr xmlns:a="http://schemas.openxmlformats.org/drawingml/2006/main" sz="1350" i="1">
                                    <a:solidFill>
                                      <a:srgbClr val="000000"/>
                                    </a:solidFill>
                                    <a:latin typeface="Cambria Math" panose="02040503050406030204" pitchFamily="18" charset="0"/>
                                  </a:rPr>
                                  <m:t>t</m:t>
                                </m:r>
                              </m:sub>
                            </m:sSub>
                            <m:r>
                              <m:rPr>
                                <m:sty m:val="p"/>
                              </m:rPr>
                              <a:rPr xmlns:a="http://schemas.openxmlformats.org/drawingml/2006/main" sz="1350" i="1">
                                <a:solidFill>
                                  <a:srgbClr val="000000"/>
                                </a:solidFill>
                                <a:latin typeface="Cambria Math" panose="02040503050406030204" pitchFamily="18" charset="0"/>
                              </a:rPr>
                              <m:t>d</m:t>
                            </m:r>
                            <m:r>
                              <a:rPr xmlns:a="http://schemas.openxmlformats.org/drawingml/2006/main" sz="1350" i="1">
                                <a:solidFill>
                                  <a:srgbClr val="000000"/>
                                </a:solidFill>
                                <a:latin typeface="Cambria Math" panose="02040503050406030204" pitchFamily="18" charset="0"/>
                              </a:rPr>
                              <m:t>t</m:t>
                            </m:r>
                            <m:r>
                              <m:rPr>
                                <m:sty m:val="p"/>
                              </m:rPr>
                              <a:rPr xmlns:a="http://schemas.openxmlformats.org/drawingml/2006/main" sz="1350" i="1">
                                <a:solidFill>
                                  <a:srgbClr val="000000"/>
                                </a:solidFill>
                                <a:latin typeface="Cambria Math" panose="02040503050406030204" pitchFamily="18" charset="0"/>
                              </a:rPr>
                              <m:t>d</m:t>
                            </m:r>
                            <m:sSub>
                              <m:e>
                                <m:r>
                                  <a:rPr xmlns:a="http://schemas.openxmlformats.org/drawingml/2006/main" sz="1350" i="1">
                                    <a:solidFill>
                                      <a:srgbClr val="000000"/>
                                    </a:solidFill>
                                    <a:latin typeface="Cambria Math" panose="02040503050406030204" pitchFamily="18" charset="0"/>
                                  </a:rPr>
                                  <m:t>W</m:t>
                                </m:r>
                              </m:e>
                              <m:sub>
                                <m:r>
                                  <a:rPr xmlns:a="http://schemas.openxmlformats.org/drawingml/2006/main" sz="1350" i="1">
                                    <a:solidFill>
                                      <a:srgbClr val="000000"/>
                                    </a:solidFill>
                                    <a:latin typeface="Cambria Math" panose="02040503050406030204" pitchFamily="18" charset="0"/>
                                  </a:rPr>
                                  <m:t>t</m:t>
                                </m:r>
                              </m:sub>
                            </m:sSub>
                            <m:r>
                              <a:rPr xmlns:a="http://schemas.openxmlformats.org/drawingml/2006/main" sz="1350" i="1">
                                <a:solidFill>
                                  <a:srgbClr val="000000"/>
                                </a:solidFill>
                                <a:latin typeface="Cambria Math" panose="02040503050406030204" pitchFamily="18" charset="0"/>
                              </a:rPr>
                              <m:t>+</m:t>
                            </m:r>
                            <m:sSubSup>
                              <m:e>
                                <m:r>
                                  <a:rPr xmlns:a="http://schemas.openxmlformats.org/drawingml/2006/main" sz="1350" i="1">
                                    <a:solidFill>
                                      <a:srgbClr val="000000"/>
                                    </a:solidFill>
                                    <a:latin typeface="Cambria Math" panose="02040503050406030204" pitchFamily="18" charset="0"/>
                                  </a:rPr>
                                  <m:t>σ</m:t>
                                </m:r>
                              </m:e>
                              <m:sub>
                                <m:r>
                                  <a:rPr xmlns:a="http://schemas.openxmlformats.org/drawingml/2006/main" sz="1350" i="1">
                                    <a:solidFill>
                                      <a:srgbClr val="000000"/>
                                    </a:solidFill>
                                    <a:latin typeface="Cambria Math" panose="02040503050406030204" pitchFamily="18" charset="0"/>
                                  </a:rPr>
                                  <m:t>t</m:t>
                                </m:r>
                              </m:sub>
                              <m:sup>
                                <m:r>
                                  <a:rPr xmlns:a="http://schemas.openxmlformats.org/drawingml/2006/main" sz="1350" i="1">
                                    <a:solidFill>
                                      <a:srgbClr val="000000"/>
                                    </a:solidFill>
                                    <a:latin typeface="Cambria Math" panose="02040503050406030204" pitchFamily="18" charset="0"/>
                                  </a:rPr>
                                  <m:t>2</m:t>
                                </m:r>
                              </m:sup>
                            </m:sSubSup>
                            <m:r>
                              <m:rPr>
                                <m:sty m:val="p"/>
                              </m:rPr>
                              <a:rPr xmlns:a="http://schemas.openxmlformats.org/drawingml/2006/main" sz="1350" i="1">
                                <a:solidFill>
                                  <a:srgbClr val="000000"/>
                                </a:solidFill>
                                <a:latin typeface="Cambria Math" panose="02040503050406030204" pitchFamily="18" charset="0"/>
                              </a:rPr>
                              <m:t>d</m:t>
                            </m:r>
                            <m:sSubSup>
                              <m:e>
                                <m:r>
                                  <a:rPr xmlns:a="http://schemas.openxmlformats.org/drawingml/2006/main" sz="1350" i="1">
                                    <a:solidFill>
                                      <a:srgbClr val="000000"/>
                                    </a:solidFill>
                                    <a:latin typeface="Cambria Math" panose="02040503050406030204" pitchFamily="18" charset="0"/>
                                  </a:rPr>
                                  <m:t>W</m:t>
                                </m:r>
                              </m:e>
                              <m:sub>
                                <m:r>
                                  <a:rPr xmlns:a="http://schemas.openxmlformats.org/drawingml/2006/main" sz="1350" i="1">
                                    <a:solidFill>
                                      <a:srgbClr val="000000"/>
                                    </a:solidFill>
                                    <a:latin typeface="Cambria Math" panose="02040503050406030204" pitchFamily="18" charset="0"/>
                                  </a:rPr>
                                  <m:t>t</m:t>
                                </m:r>
                              </m:sub>
                              <m:sup>
                                <m:r>
                                  <a:rPr xmlns:a="http://schemas.openxmlformats.org/drawingml/2006/main" sz="1350" i="1">
                                    <a:solidFill>
                                      <a:srgbClr val="000000"/>
                                    </a:solidFill>
                                    <a:latin typeface="Cambria Math" panose="02040503050406030204" pitchFamily="18" charset="0"/>
                                  </a:rPr>
                                  <m:t>2</m:t>
                                </m:r>
                              </m:sup>
                            </m:sSubSup>
                          </m:e>
                        </m:d>
                        <m: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m:t>
                        </m:r>
                      </m:oMath>
                    </m:oMathPara>
                  </a14:m>
                </a:p>
                <a:p>
                  <a:pPr>
                    <a:spcBef>
                      <a:spcPts val="1000"/>
                    </a:spcBef>
                    <a:defRPr sz="1600">
                      <a:latin typeface="Georgia"/>
                      <a:ea typeface="Georgia"/>
                      <a:cs typeface="Georgia"/>
                      <a:sym typeface="Georgia"/>
                    </a:defRPr>
                  </a:pPr>
                  <a:r>
                    <a:t>As </a:t>
                  </a:r>
                  <a14:m>
                    <m:oMath>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oMath>
                  </a14:m>
                  <a:r>
                    <a:t> approaches 0, </a:t>
                  </a:r>
                  <a14:m>
                    <m:oMath>
                      <m:r>
                        <m:rPr>
                          <m:sty m:val="p"/>
                        </m:rPr>
                        <a:rPr xmlns:a="http://schemas.openxmlformats.org/drawingml/2006/main" sz="1850" i="1">
                          <a:solidFill>
                            <a:srgbClr val="000000"/>
                          </a:solidFill>
                          <a:latin typeface="Cambria Math" panose="02040503050406030204" pitchFamily="18" charset="0"/>
                        </a:rPr>
                        <m:t>d</m:t>
                      </m:r>
                      <m:sSup>
                        <m:e>
                          <m:r>
                            <a:rPr xmlns:a="http://schemas.openxmlformats.org/drawingml/2006/main" sz="1850" i="1">
                              <a:solidFill>
                                <a:srgbClr val="000000"/>
                              </a:solidFill>
                              <a:latin typeface="Cambria Math" panose="02040503050406030204" pitchFamily="18" charset="0"/>
                            </a:rPr>
                            <m:t>t</m:t>
                          </m:r>
                        </m:e>
                        <m:sup>
                          <m:r>
                            <a:rPr xmlns:a="http://schemas.openxmlformats.org/drawingml/2006/main" sz="1850" i="1">
                              <a:solidFill>
                                <a:srgbClr val="000000"/>
                              </a:solidFill>
                              <a:latin typeface="Cambria Math" panose="02040503050406030204" pitchFamily="18" charset="0"/>
                            </a:rPr>
                            <m:t>2</m:t>
                          </m:r>
                        </m:sup>
                      </m:sSup>
                    </m:oMath>
                  </a14:m>
                  <a:r>
                    <a:t> and </a:t>
                  </a:r>
                  <a14:m>
                    <m:oMath>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r>
                        <m:rPr>
                          <m:sty m:val="p"/>
                        </m:rPr>
                        <a:rPr xmlns:a="http://schemas.openxmlformats.org/drawingml/2006/main" sz="1800" i="1">
                          <a:solidFill>
                            <a:srgbClr val="000000"/>
                          </a:solidFill>
                          <a:latin typeface="Cambria Math" panose="02040503050406030204" pitchFamily="18" charset="0"/>
                        </a:rPr>
                        <m:t>d</m:t>
                      </m:r>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oMath>
                  </a14:m>
                  <a:r>
                    <a:t> tend to 0 faster than </a:t>
                  </a:r>
                  <a14:m>
                    <m:oMath>
                      <m:r>
                        <m:rPr>
                          <m:sty m:val="p"/>
                        </m:rPr>
                        <a:rPr xmlns:a="http://schemas.openxmlformats.org/drawingml/2006/main" sz="1800" i="1">
                          <a:solidFill>
                            <a:srgbClr val="000000"/>
                          </a:solidFill>
                          <a:latin typeface="Cambria Math" panose="02040503050406030204" pitchFamily="18" charset="0"/>
                        </a:rPr>
                        <m:t>d</m:t>
                      </m:r>
                      <m:sSubSup>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up>
                          <m:r>
                            <a:rPr xmlns:a="http://schemas.openxmlformats.org/drawingml/2006/main" sz="1800" i="1">
                              <a:solidFill>
                                <a:srgbClr val="000000"/>
                              </a:solidFill>
                              <a:latin typeface="Cambria Math" panose="02040503050406030204" pitchFamily="18" charset="0"/>
                            </a:rPr>
                            <m:t>2</m:t>
                          </m:r>
                        </m:sup>
                      </m:sSubSup>
                    </m:oMath>
                  </a14:m>
                  <a:r>
                    <a:t>. Substituting 0 for </a:t>
                  </a:r>
                  <a14:m>
                    <m:oMath>
                      <m:r>
                        <m:rPr>
                          <m:sty m:val="p"/>
                        </m:rPr>
                        <a:rPr xmlns:a="http://schemas.openxmlformats.org/drawingml/2006/main" sz="1850" i="1">
                          <a:solidFill>
                            <a:srgbClr val="000000"/>
                          </a:solidFill>
                          <a:latin typeface="Cambria Math" panose="02040503050406030204" pitchFamily="18" charset="0"/>
                        </a:rPr>
                        <m:t>d</m:t>
                      </m:r>
                      <m:sSup>
                        <m:e>
                          <m:r>
                            <a:rPr xmlns:a="http://schemas.openxmlformats.org/drawingml/2006/main" sz="1850" i="1">
                              <a:solidFill>
                                <a:srgbClr val="000000"/>
                              </a:solidFill>
                              <a:latin typeface="Cambria Math" panose="02040503050406030204" pitchFamily="18" charset="0"/>
                            </a:rPr>
                            <m:t>t</m:t>
                          </m:r>
                        </m:e>
                        <m:sup>
                          <m:r>
                            <a:rPr xmlns:a="http://schemas.openxmlformats.org/drawingml/2006/main" sz="1850" i="1">
                              <a:solidFill>
                                <a:srgbClr val="000000"/>
                              </a:solidFill>
                              <a:latin typeface="Cambria Math" panose="02040503050406030204" pitchFamily="18" charset="0"/>
                            </a:rPr>
                            <m:t>2</m:t>
                          </m:r>
                        </m:sup>
                      </m:sSup>
                    </m:oMath>
                  </a14:m>
                  <a:r>
                    <a:t> and </a:t>
                  </a:r>
                  <a14:m>
                    <m:oMath>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r>
                        <m:rPr>
                          <m:sty m:val="p"/>
                        </m:rPr>
                        <a:rPr xmlns:a="http://schemas.openxmlformats.org/drawingml/2006/main" sz="1800" i="1">
                          <a:solidFill>
                            <a:srgbClr val="000000"/>
                          </a:solidFill>
                          <a:latin typeface="Cambria Math" panose="02040503050406030204" pitchFamily="18" charset="0"/>
                        </a:rPr>
                        <m:t>d</m:t>
                      </m:r>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oMath>
                  </a14:m>
                  <a:r>
                    <a:t> and </a:t>
                  </a:r>
                  <a14:m>
                    <m:oMath>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t</m:t>
                      </m:r>
                    </m:oMath>
                  </a14:m>
                  <a:r>
                    <a:t> for </a:t>
                  </a:r>
                  <a14:m>
                    <m:oMath>
                      <m:r>
                        <m:rPr>
                          <m:sty m:val="p"/>
                        </m:rPr>
                        <a:rPr xmlns:a="http://schemas.openxmlformats.org/drawingml/2006/main" sz="1800" i="1">
                          <a:solidFill>
                            <a:srgbClr val="000000"/>
                          </a:solidFill>
                          <a:latin typeface="Cambria Math" panose="02040503050406030204" pitchFamily="18" charset="0"/>
                        </a:rPr>
                        <m:t>d</m:t>
                      </m:r>
                      <m:sSubSup>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up>
                          <m:r>
                            <a:rPr xmlns:a="http://schemas.openxmlformats.org/drawingml/2006/main" sz="1800" i="1">
                              <a:solidFill>
                                <a:srgbClr val="000000"/>
                              </a:solidFill>
                              <a:latin typeface="Cambria Math" panose="02040503050406030204" pitchFamily="18" charset="0"/>
                            </a:rPr>
                            <m:t>2</m:t>
                          </m:r>
                        </m:sup>
                      </m:sSubSup>
                    </m:oMath>
                  </a14:m>
                  <a:r>
                    <a:t> yields</a:t>
                  </a:r>
                </a:p>
                <a:p>
                  <a:pPr algn="ctr">
                    <a:spcBef>
                      <a:spcPts val="1000"/>
                    </a:spcBef>
                    <a:defRPr sz="1600">
                      <a:latin typeface="Georgia"/>
                      <a:ea typeface="Georgia"/>
                      <a:cs typeface="Georgia"/>
                      <a:sym typeface="Georgia"/>
                    </a:defRPr>
                  </a:pPr>
                  <a14:m>
                    <m:oMathPara>
                      <m:oMathParaPr>
                        <m:jc m:val="center"/>
                      </m:oMathParaPr>
                      <m:oMath>
                        <m:r>
                          <m:rPr>
                            <m:sty m:val="p"/>
                          </m:rPr>
                          <a:rPr xmlns:a="http://schemas.openxmlformats.org/drawingml/2006/main" sz="1750" i="1">
                            <a:solidFill>
                              <a:srgbClr val="000000"/>
                            </a:solidFill>
                            <a:latin typeface="Cambria Math" panose="02040503050406030204" pitchFamily="18" charset="0"/>
                          </a:rPr>
                          <m:t>d</m:t>
                        </m:r>
                        <m:r>
                          <a:rPr xmlns:a="http://schemas.openxmlformats.org/drawingml/2006/main" sz="1750" i="1">
                            <a:solidFill>
                              <a:srgbClr val="000000"/>
                            </a:solidFill>
                            <a:latin typeface="Cambria Math" panose="02040503050406030204" pitchFamily="18" charset="0"/>
                          </a:rPr>
                          <m:t>f</m:t>
                        </m:r>
                        <m:r>
                          <a:rPr xmlns:a="http://schemas.openxmlformats.org/drawingml/2006/main" sz="1750" i="1">
                            <a:solidFill>
                              <a:srgbClr val="000000"/>
                            </a:solidFill>
                            <a:latin typeface="Cambria Math" panose="02040503050406030204" pitchFamily="18" charset="0"/>
                          </a:rPr>
                          <m:t>=</m:t>
                        </m:r>
                        <m:d>
                          <m:dPr>
                            <m:ctrlPr>
                              <a:rPr xmlns:a="http://schemas.openxmlformats.org/drawingml/2006/main" sz="1750" i="1">
                                <a:solidFill>
                                  <a:srgbClr val="000000"/>
                                </a:solidFill>
                                <a:latin typeface="Cambria Math" panose="02040503050406030204" pitchFamily="18" charset="0"/>
                              </a:rPr>
                            </m:ctrlPr>
                          </m:dPr>
                          <m:e>
                            <m:f>
                              <m:fPr>
                                <m:ctrlPr>
                                  <a:rPr xmlns:a="http://schemas.openxmlformats.org/drawingml/2006/main" sz="1750" i="1">
                                    <a:solidFill>
                                      <a:srgbClr val="000000"/>
                                    </a:solidFill>
                                    <a:latin typeface="Cambria Math" panose="02040503050406030204" pitchFamily="18" charset="0"/>
                                  </a:rPr>
                                </m:ctrlPr>
                                <m:type m:val="bar"/>
                              </m:fPr>
                              <m:num>
                                <m:r>
                                  <m:rPr>
                                    <m:sty m:val="p"/>
                                  </m:rP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f</m:t>
                                </m:r>
                              </m:num>
                              <m:den>
                                <m:r>
                                  <m:rPr>
                                    <m:sty m:val="p"/>
                                  </m:rP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den>
                            </m:f>
                            <m:r>
                              <a:rPr xmlns:a="http://schemas.openxmlformats.org/drawingml/2006/main" sz="1750" i="1">
                                <a:solidFill>
                                  <a:srgbClr val="000000"/>
                                </a:solidFill>
                                <a:latin typeface="Cambria Math" panose="02040503050406030204" pitchFamily="18" charset="0"/>
                              </a:rPr>
                              <m:t>+</m:t>
                            </m:r>
                            <m:sSub>
                              <m:e>
                                <m:r>
                                  <a:rPr xmlns:a="http://schemas.openxmlformats.org/drawingml/2006/main" sz="1750" i="1">
                                    <a:solidFill>
                                      <a:srgbClr val="000000"/>
                                    </a:solidFill>
                                    <a:latin typeface="Cambria Math" panose="02040503050406030204" pitchFamily="18" charset="0"/>
                                  </a:rPr>
                                  <m:t>μ</m:t>
                                </m:r>
                              </m:e>
                              <m:sub>
                                <m:r>
                                  <a:rPr xmlns:a="http://schemas.openxmlformats.org/drawingml/2006/main" sz="1750" i="1">
                                    <a:solidFill>
                                      <a:srgbClr val="000000"/>
                                    </a:solidFill>
                                    <a:latin typeface="Cambria Math" panose="02040503050406030204" pitchFamily="18" charset="0"/>
                                  </a:rPr>
                                  <m:t>t</m:t>
                                </m:r>
                              </m:sub>
                            </m:sSub>
                            <m:f>
                              <m:fPr>
                                <m:ctrlPr>
                                  <a:rPr xmlns:a="http://schemas.openxmlformats.org/drawingml/2006/main" sz="1750" i="1">
                                    <a:solidFill>
                                      <a:srgbClr val="000000"/>
                                    </a:solidFill>
                                    <a:latin typeface="Cambria Math" panose="02040503050406030204" pitchFamily="18" charset="0"/>
                                  </a:rPr>
                                </m:ctrlPr>
                                <m:type m:val="bar"/>
                              </m:fPr>
                              <m:num>
                                <m:r>
                                  <m:rPr>
                                    <m:sty m:val="p"/>
                                  </m:rP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f</m:t>
                                </m:r>
                              </m:num>
                              <m:den>
                                <m:r>
                                  <m:rPr>
                                    <m:sty m:val="p"/>
                                  </m:rP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s</m:t>
                                </m:r>
                              </m:den>
                            </m:f>
                            <m:r>
                              <a:rPr xmlns:a="http://schemas.openxmlformats.org/drawingml/2006/main" sz="1750" i="1">
                                <a:solidFill>
                                  <a:srgbClr val="000000"/>
                                </a:solidFill>
                                <a:latin typeface="Cambria Math" panose="02040503050406030204" pitchFamily="18" charset="0"/>
                              </a:rPr>
                              <m:t>+</m:t>
                            </m:r>
                            <m:f>
                              <m:fPr>
                                <m:ctrlPr>
                                  <a:rPr xmlns:a="http://schemas.openxmlformats.org/drawingml/2006/main" sz="1750" i="1">
                                    <a:solidFill>
                                      <a:srgbClr val="000000"/>
                                    </a:solidFill>
                                    <a:latin typeface="Cambria Math" panose="02040503050406030204" pitchFamily="18" charset="0"/>
                                  </a:rPr>
                                </m:ctrlPr>
                                <m:type m:val="bar"/>
                              </m:fPr>
                              <m:num>
                                <m:sSubSup>
                                  <m:e>
                                    <m:r>
                                      <a:rPr xmlns:a="http://schemas.openxmlformats.org/drawingml/2006/main" sz="1750" i="1">
                                        <a:solidFill>
                                          <a:srgbClr val="000000"/>
                                        </a:solidFill>
                                        <a:latin typeface="Cambria Math" panose="02040503050406030204" pitchFamily="18" charset="0"/>
                                      </a:rPr>
                                      <m:t>σ</m:t>
                                    </m:r>
                                  </m:e>
                                  <m:sub>
                                    <m:r>
                                      <a:rPr xmlns:a="http://schemas.openxmlformats.org/drawingml/2006/main" sz="1750" i="1">
                                        <a:solidFill>
                                          <a:srgbClr val="000000"/>
                                        </a:solidFill>
                                        <a:latin typeface="Cambria Math" panose="02040503050406030204" pitchFamily="18" charset="0"/>
                                      </a:rPr>
                                      <m:t>t</m:t>
                                    </m:r>
                                  </m:sub>
                                  <m:sup>
                                    <m:r>
                                      <a:rPr xmlns:a="http://schemas.openxmlformats.org/drawingml/2006/main" sz="1750" i="1">
                                        <a:solidFill>
                                          <a:srgbClr val="000000"/>
                                        </a:solidFill>
                                        <a:latin typeface="Cambria Math" panose="02040503050406030204" pitchFamily="18" charset="0"/>
                                      </a:rPr>
                                      <m:t>2</m:t>
                                    </m:r>
                                  </m:sup>
                                </m:sSubSup>
                              </m:num>
                              <m:den>
                                <m:r>
                                  <a:rPr xmlns:a="http://schemas.openxmlformats.org/drawingml/2006/main" sz="1750" i="1">
                                    <a:solidFill>
                                      <a:srgbClr val="000000"/>
                                    </a:solidFill>
                                    <a:latin typeface="Cambria Math" panose="02040503050406030204" pitchFamily="18" charset="0"/>
                                  </a:rPr>
                                  <m:t>2</m:t>
                                </m:r>
                              </m:den>
                            </m:f>
                            <m:f>
                              <m:fPr>
                                <m:ctrlPr>
                                  <a:rPr xmlns:a="http://schemas.openxmlformats.org/drawingml/2006/main" sz="1750" i="1">
                                    <a:solidFill>
                                      <a:srgbClr val="000000"/>
                                    </a:solidFill>
                                    <a:latin typeface="Cambria Math" panose="02040503050406030204" pitchFamily="18" charset="0"/>
                                  </a:rPr>
                                </m:ctrlPr>
                                <m:type m:val="bar"/>
                              </m:fPr>
                              <m:num>
                                <m:sSup>
                                  <m:e>
                                    <m:r>
                                      <m:rPr>
                                        <m:sty m:val="p"/>
                                      </m:rPr>
                                      <a:rPr xmlns:a="http://schemas.openxmlformats.org/drawingml/2006/main" sz="1750" i="1">
                                        <a:solidFill>
                                          <a:srgbClr val="000000"/>
                                        </a:solidFill>
                                        <a:latin typeface="Cambria Math" panose="02040503050406030204" pitchFamily="18" charset="0"/>
                                      </a:rPr>
                                      <m:t>∂</m:t>
                                    </m:r>
                                  </m:e>
                                  <m:sup>
                                    <m:r>
                                      <a:rPr xmlns:a="http://schemas.openxmlformats.org/drawingml/2006/main" sz="1750" i="1">
                                        <a:solidFill>
                                          <a:srgbClr val="000000"/>
                                        </a:solidFill>
                                        <a:latin typeface="Cambria Math" panose="02040503050406030204" pitchFamily="18" charset="0"/>
                                      </a:rPr>
                                      <m:t>2</m:t>
                                    </m:r>
                                  </m:sup>
                                </m:sSup>
                                <m:r>
                                  <a:rPr xmlns:a="http://schemas.openxmlformats.org/drawingml/2006/main" sz="1750" i="1">
                                    <a:solidFill>
                                      <a:srgbClr val="000000"/>
                                    </a:solidFill>
                                    <a:latin typeface="Cambria Math" panose="02040503050406030204" pitchFamily="18" charset="0"/>
                                  </a:rPr>
                                  <m:t>f</m:t>
                                </m:r>
                              </m:num>
                              <m:den>
                                <m:r>
                                  <m:rPr>
                                    <m:sty m:val="p"/>
                                  </m:rPr>
                                  <a:rPr xmlns:a="http://schemas.openxmlformats.org/drawingml/2006/main" sz="1750" i="1">
                                    <a:solidFill>
                                      <a:srgbClr val="000000"/>
                                    </a:solidFill>
                                    <a:latin typeface="Cambria Math" panose="02040503050406030204" pitchFamily="18" charset="0"/>
                                  </a:rPr>
                                  <m:t>∂</m:t>
                                </m:r>
                                <m:sSup>
                                  <m:e>
                                    <m:r>
                                      <a:rPr xmlns:a="http://schemas.openxmlformats.org/drawingml/2006/main" sz="1750" i="1">
                                        <a:solidFill>
                                          <a:srgbClr val="000000"/>
                                        </a:solidFill>
                                        <a:latin typeface="Cambria Math" panose="02040503050406030204" pitchFamily="18" charset="0"/>
                                      </a:rPr>
                                      <m:t>s</m:t>
                                    </m:r>
                                  </m:e>
                                  <m:sup>
                                    <m:r>
                                      <a:rPr xmlns:a="http://schemas.openxmlformats.org/drawingml/2006/main" sz="1750" i="1">
                                        <a:solidFill>
                                          <a:srgbClr val="000000"/>
                                        </a:solidFill>
                                        <a:latin typeface="Cambria Math" panose="02040503050406030204" pitchFamily="18" charset="0"/>
                                      </a:rPr>
                                      <m:t>2</m:t>
                                    </m:r>
                                  </m:sup>
                                </m:sSup>
                              </m:den>
                            </m:f>
                          </m:e>
                        </m:d>
                        <m:r>
                          <m:rPr>
                            <m:sty m:val="p"/>
                          </m:rPr>
                          <a:rPr xmlns:a="http://schemas.openxmlformats.org/drawingml/2006/main" sz="1750" i="1">
                            <a:solidFill>
                              <a:srgbClr val="000000"/>
                            </a:solidFill>
                            <a:latin typeface="Cambria Math" panose="02040503050406030204" pitchFamily="18" charset="0"/>
                          </a:rPr>
                          <m:t>d</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sSub>
                          <m:e>
                            <m:r>
                              <a:rPr xmlns:a="http://schemas.openxmlformats.org/drawingml/2006/main" sz="1750" i="1">
                                <a:solidFill>
                                  <a:srgbClr val="000000"/>
                                </a:solidFill>
                                <a:latin typeface="Cambria Math" panose="02040503050406030204" pitchFamily="18" charset="0"/>
                              </a:rPr>
                              <m:t>σ</m:t>
                            </m:r>
                          </m:e>
                          <m:sub>
                            <m:r>
                              <a:rPr xmlns:a="http://schemas.openxmlformats.org/drawingml/2006/main" sz="1750" i="1">
                                <a:solidFill>
                                  <a:srgbClr val="000000"/>
                                </a:solidFill>
                                <a:latin typeface="Cambria Math" panose="02040503050406030204" pitchFamily="18" charset="0"/>
                              </a:rPr>
                              <m:t>t</m:t>
                            </m:r>
                          </m:sub>
                        </m:sSub>
                        <m:f>
                          <m:fPr>
                            <m:ctrlPr>
                              <a:rPr xmlns:a="http://schemas.openxmlformats.org/drawingml/2006/main" sz="1750" i="1">
                                <a:solidFill>
                                  <a:srgbClr val="000000"/>
                                </a:solidFill>
                                <a:latin typeface="Cambria Math" panose="02040503050406030204" pitchFamily="18" charset="0"/>
                              </a:rPr>
                            </m:ctrlPr>
                            <m:type m:val="bar"/>
                          </m:fPr>
                          <m:num>
                            <m:r>
                              <m:rPr>
                                <m:sty m:val="p"/>
                              </m:rP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f</m:t>
                            </m:r>
                          </m:num>
                          <m:den>
                            <m:r>
                              <m:rPr>
                                <m:sty m:val="p"/>
                              </m:rP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s</m:t>
                            </m:r>
                          </m:den>
                        </m:f>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oMath>
                    </m:oMathPara>
                  </a14:m>
                </a:p>
                <a:p>
                  <a:pPr algn="ctr">
                    <a:spcBef>
                      <a:spcPts val="1000"/>
                    </a:spcBef>
                    <a:defRPr sz="1600">
                      <a:latin typeface="Georgia"/>
                      <a:ea typeface="Georgia"/>
                      <a:cs typeface="Georgia"/>
                      <a:sym typeface="Georgia"/>
                    </a:defRPr>
                  </a:pPr>
                </a:p>
                <a:p>
                  <a:pPr>
                    <a:spcBef>
                      <a:spcPts val="1000"/>
                    </a:spcBef>
                    <a:defRPr sz="1600">
                      <a:latin typeface="Georgia"/>
                      <a:ea typeface="Georgia"/>
                      <a:cs typeface="Georgia"/>
                      <a:sym typeface="Georgia"/>
                    </a:defRPr>
                  </a:pPr>
                  <a:r>
                    <a:t>which is itself an Itô process. Itô’s lemma states that for any Itô process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oMath>
                  </a14:m>
                  <a:r>
                    <a:t> and any twice-differentiable function </a:t>
                  </a:r>
                  <a14:m>
                    <m:oMath>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s</m:t>
                      </m:r>
                      <m:r>
                        <a:rPr xmlns:a="http://schemas.openxmlformats.org/drawingml/2006/main" sz="1700" i="1">
                          <a:solidFill>
                            <a:srgbClr val="000000"/>
                          </a:solidFill>
                          <a:latin typeface="Cambria Math" panose="02040503050406030204" pitchFamily="18" charset="0"/>
                        </a:rPr>
                        <m:t>)</m:t>
                      </m:r>
                    </m:oMath>
                  </a14:m>
                  <a:r>
                    <a:t>, </a:t>
                  </a:r>
                  <a14:m>
                    <m:oMath>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oMath>
                  </a14:m>
                  <a:r>
                    <a:t> is an Itô process.</a:t>
                  </a:r>
                </a:p>
                <a:p>
                  <a:pPr>
                    <a:spcBef>
                      <a:spcPts val="1000"/>
                    </a:spcBef>
                    <a:defRPr sz="1600">
                      <a:latin typeface="Georgia"/>
                      <a:ea typeface="Georgia"/>
                      <a:cs typeface="Georgia"/>
                      <a:sym typeface="Georgia"/>
                    </a:defRPr>
                  </a:pPr>
                  <a:r>
                    <a:t>Let </a:t>
                  </a:r>
                  <a14:m>
                    <m:oMath>
                      <m:r>
                        <a:rPr xmlns:a="http://schemas.openxmlformats.org/drawingml/2006/main" sz="1400" i="1">
                          <a:solidFill>
                            <a:srgbClr val="000000"/>
                          </a:solidFill>
                          <a:latin typeface="Cambria Math" panose="02040503050406030204" pitchFamily="18" charset="0"/>
                        </a:rPr>
                        <m:t>f</m:t>
                      </m:r>
                      <m:r>
                        <a:rPr xmlns:a="http://schemas.openxmlformats.org/drawingml/2006/main" sz="1400" i="1">
                          <a:solidFill>
                            <a:srgbClr val="000000"/>
                          </a:solidFill>
                          <a:latin typeface="Cambria Math" panose="02040503050406030204" pitchFamily="18" charset="0"/>
                        </a:rPr>
                        <m:t>(</m:t>
                      </m:r>
                      <m:sSub>
                        <m:e>
                          <m:r>
                            <a:rPr xmlns:a="http://schemas.openxmlformats.org/drawingml/2006/main" sz="1400" i="1">
                              <a:solidFill>
                                <a:srgbClr val="000000"/>
                              </a:solidFill>
                              <a:latin typeface="Cambria Math" panose="02040503050406030204" pitchFamily="18" charset="0"/>
                            </a:rPr>
                            <m:t>S</m:t>
                          </m:r>
                        </m:e>
                        <m:sub>
                          <m:r>
                            <a:rPr xmlns:a="http://schemas.openxmlformats.org/drawingml/2006/main" sz="1400" i="1">
                              <a:solidFill>
                                <a:srgbClr val="000000"/>
                              </a:solidFill>
                              <a:latin typeface="Cambria Math" panose="02040503050406030204" pitchFamily="18" charset="0"/>
                            </a:rPr>
                            <m:t>t</m:t>
                          </m:r>
                        </m:sub>
                      </m:sSub>
                      <m:r>
                        <a:rPr xmlns:a="http://schemas.openxmlformats.org/drawingml/2006/main" sz="1400" i="1">
                          <a:solidFill>
                            <a:srgbClr val="000000"/>
                          </a:solidFill>
                          <a:latin typeface="Cambria Math" panose="02040503050406030204" pitchFamily="18" charset="0"/>
                        </a:rPr>
                        <m:t>)</m:t>
                      </m:r>
                      <m:r>
                        <a:rPr xmlns:a="http://schemas.openxmlformats.org/drawingml/2006/main" sz="1400" i="1">
                          <a:solidFill>
                            <a:srgbClr val="000000"/>
                          </a:solidFill>
                          <a:latin typeface="Cambria Math" panose="02040503050406030204" pitchFamily="18" charset="0"/>
                        </a:rPr>
                        <m:t>=</m:t>
                      </m:r>
                      <m:r>
                        <m:rPr>
                          <m:sty m:val="p"/>
                        </m:rPr>
                        <a:rPr xmlns:a="http://schemas.openxmlformats.org/drawingml/2006/main" sz="1400" i="1">
                          <a:solidFill>
                            <a:srgbClr val="000000"/>
                          </a:solidFill>
                          <a:latin typeface="Cambria Math" panose="02040503050406030204" pitchFamily="18" charset="0"/>
                        </a:rPr>
                        <m:t>ln</m:t>
                      </m:r>
                      <m:sSub>
                        <m:e>
                          <m:r>
                            <a:rPr xmlns:a="http://schemas.openxmlformats.org/drawingml/2006/main" sz="1400" i="1">
                              <a:solidFill>
                                <a:srgbClr val="000000"/>
                              </a:solidFill>
                              <a:latin typeface="Cambria Math" panose="02040503050406030204" pitchFamily="18" charset="0"/>
                            </a:rPr>
                            <m:t>S</m:t>
                          </m:r>
                        </m:e>
                        <m:sub>
                          <m:r>
                            <a:rPr xmlns:a="http://schemas.openxmlformats.org/drawingml/2006/main" sz="1400" i="1">
                              <a:solidFill>
                                <a:srgbClr val="000000"/>
                              </a:solidFill>
                              <a:latin typeface="Cambria Math" panose="02040503050406030204" pitchFamily="18" charset="0"/>
                            </a:rPr>
                            <m:t>t</m:t>
                          </m:r>
                        </m:sub>
                      </m:sSub>
                    </m:oMath>
                  </a14:m>
                  <a:r>
                    <a:t>. Applying Itô’s lemma,</a:t>
                  </a:r>
                </a:p>
                <a:p>
                  <a:pPr lvl="2" algn="ctr">
                    <a:spcBef>
                      <a:spcPts val="1000"/>
                    </a:spcBef>
                    <a:defRPr sz="1600">
                      <a:latin typeface="Georgia"/>
                      <a:ea typeface="Georgia"/>
                      <a:cs typeface="Georgia"/>
                      <a:sym typeface="Georgia"/>
                    </a:defRPr>
                  </a:pPr>
                  <a14:m>
                    <m:oMathPara>
                      <m:oMathParaPr>
                        <m:jc m:val="center"/>
                      </m:oMathParaPr>
                      <m:oMath>
                        <m:m>
                          <m:mPr>
                            <m:ctrlPr>
                              <a:rPr xmlns:a="http://schemas.openxmlformats.org/drawingml/2006/main" sz="1450" i="1">
                                <a:solidFill>
                                  <a:srgbClr val="000000"/>
                                </a:solidFill>
                                <a:latin typeface="Cambria Math" panose="02040503050406030204" pitchFamily="18" charset="0"/>
                              </a:rPr>
                            </m:ctrlPr>
                            <m:baseJc m:val="center"/>
                            <m:plcHide m:val="on"/>
                            <m:mcs>
                              <m:mc>
                                <m:mcPr>
                                  <m:count m:val="2"/>
                                  <m:mcJc m:val="center"/>
                                </m:mcPr>
                              </m:mc>
                            </m:mcs>
                          </m:mPr>
                          <m:mr>
                            <m:e>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f</m:t>
                              </m:r>
                            </m:e>
                            <m:e>
                              <m:r>
                                <a:rPr xmlns:a="http://schemas.openxmlformats.org/drawingml/2006/main" sz="1450" i="1">
                                  <a:solidFill>
                                    <a:srgbClr val="000000"/>
                                  </a:solidFill>
                                  <a:latin typeface="Cambria Math" panose="02040503050406030204" pitchFamily="18" charset="0"/>
                                </a:rPr>
                                <m:t>=</m:t>
                              </m:r>
                              <m:sSup>
                                <m:e>
                                  <m:argPr>
                                    <m:scrLvl m:val="0"/>
                                  </m:argPr>
                                  <m:r>
                                    <a:rPr xmlns:a="http://schemas.openxmlformats.org/drawingml/2006/main" sz="1450" i="1">
                                      <a:solidFill>
                                        <a:srgbClr val="000000"/>
                                      </a:solidFill>
                                      <a:latin typeface="Cambria Math" panose="02040503050406030204" pitchFamily="18" charset="0"/>
                                    </a:rPr>
                                    <m:t>f</m:t>
                                  </m:r>
                                </m:e>
                                <m:sup>
                                  <m:argPr>
                                    <m:scrLvl m:val="0"/>
                                  </m:argPr>
                                  <m:r>
                                    <a:rPr xmlns:a="http://schemas.openxmlformats.org/drawingml/2006/main" sz="1450" i="1">
                                      <a:solidFill>
                                        <a:srgbClr val="000000"/>
                                      </a:solidFill>
                                      <a:latin typeface="Cambria Math" panose="02040503050406030204" pitchFamily="18" charset="0"/>
                                    </a:rPr>
                                    <m:t>′</m:t>
                                  </m:r>
                                </m:sup>
                              </m:sSup>
                              <m:r>
                                <a:rPr xmlns:a="http://schemas.openxmlformats.org/drawingml/2006/main" sz="1450" i="1">
                                  <a:solidFill>
                                    <a:srgbClr val="000000"/>
                                  </a:solidFill>
                                  <a:latin typeface="Cambria Math" panose="02040503050406030204" pitchFamily="18" charset="0"/>
                                </a:rPr>
                                <m:t>(</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r>
                                    <a:rPr xmlns:a="http://schemas.openxmlformats.org/drawingml/2006/main" sz="1450" i="1">
                                      <a:solidFill>
                                        <a:srgbClr val="000000"/>
                                      </a:solidFill>
                                      <a:latin typeface="Cambria Math" panose="02040503050406030204" pitchFamily="18" charset="0"/>
                                    </a:rPr>
                                    <m:t>1</m:t>
                                  </m:r>
                                </m:num>
                                <m:den>
                                  <m:argPr>
                                    <m:scrLvl m:val="0"/>
                                  </m:argPr>
                                  <m:r>
                                    <a:rPr xmlns:a="http://schemas.openxmlformats.org/drawingml/2006/main" sz="1450" i="1">
                                      <a:solidFill>
                                        <a:srgbClr val="000000"/>
                                      </a:solidFill>
                                      <a:latin typeface="Cambria Math" panose="02040503050406030204" pitchFamily="18" charset="0"/>
                                    </a:rPr>
                                    <m:t>2</m:t>
                                  </m:r>
                                </m:den>
                              </m:f>
                              <m:sSup>
                                <m:e>
                                  <m:argPr>
                                    <m:scrLvl m:val="0"/>
                                  </m:argPr>
                                  <m:r>
                                    <a:rPr xmlns:a="http://schemas.openxmlformats.org/drawingml/2006/main" sz="1450" i="1">
                                      <a:solidFill>
                                        <a:srgbClr val="000000"/>
                                      </a:solidFill>
                                      <a:latin typeface="Cambria Math" panose="02040503050406030204" pitchFamily="18" charset="0"/>
                                    </a:rPr>
                                    <m:t>f</m:t>
                                  </m:r>
                                </m:e>
                                <m:sup>
                                  <m:argPr>
                                    <m:scrLvl m:val="0"/>
                                  </m:argP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sup>
                              </m:sSup>
                              <m:r>
                                <a:rPr xmlns:a="http://schemas.openxmlformats.org/drawingml/2006/main" sz="1450" i="1">
                                  <a:solidFill>
                                    <a:srgbClr val="000000"/>
                                  </a:solidFill>
                                  <a:latin typeface="Cambria Math" panose="02040503050406030204" pitchFamily="18" charset="0"/>
                                </a:rPr>
                                <m:t>(</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sSup>
                                <m:e>
                                  <m:argPr>
                                    <m:scrLvl m:val="0"/>
                                  </m:argPr>
                                  <m:r>
                                    <a:rPr xmlns:a="http://schemas.openxmlformats.org/drawingml/2006/main" sz="1450" i="1">
                                      <a:solidFill>
                                        <a:srgbClr val="000000"/>
                                      </a:solidFill>
                                      <a:latin typeface="Cambria Math" panose="02040503050406030204" pitchFamily="18" charset="0"/>
                                    </a:rPr>
                                    <m:t>)</m:t>
                                  </m:r>
                                </m:e>
                                <m:sup>
                                  <m:argPr>
                                    <m:scrLvl m:val="0"/>
                                  </m:argPr>
                                  <m:r>
                                    <a:rPr xmlns:a="http://schemas.openxmlformats.org/drawingml/2006/main" sz="1450" i="1">
                                      <a:solidFill>
                                        <a:srgbClr val="000000"/>
                                      </a:solidFill>
                                      <a:latin typeface="Cambria Math" panose="02040503050406030204" pitchFamily="18" charset="0"/>
                                    </a:rPr>
                                    <m:t>2</m:t>
                                  </m:r>
                                </m:sup>
                              </m:sSup>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r>
                                    <a:rPr xmlns:a="http://schemas.openxmlformats.org/drawingml/2006/main" sz="1450" i="1">
                                      <a:solidFill>
                                        <a:srgbClr val="000000"/>
                                      </a:solidFill>
                                      <a:latin typeface="Cambria Math" panose="02040503050406030204" pitchFamily="18" charset="0"/>
                                    </a:rPr>
                                    <m:t>1</m:t>
                                  </m:r>
                                </m:num>
                                <m:den>
                                  <m:argPr>
                                    <m:scrLvl m:val="0"/>
                                  </m:argP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den>
                              </m:f>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r>
                                    <a:rPr xmlns:a="http://schemas.openxmlformats.org/drawingml/2006/main" sz="1450" i="1">
                                      <a:solidFill>
                                        <a:srgbClr val="000000"/>
                                      </a:solidFill>
                                      <a:latin typeface="Cambria Math" panose="02040503050406030204" pitchFamily="18" charset="0"/>
                                    </a:rPr>
                                    <m:t>1</m:t>
                                  </m:r>
                                </m:num>
                                <m:den>
                                  <m:argPr>
                                    <m:scrLvl m:val="0"/>
                                  </m:argPr>
                                  <m:r>
                                    <a:rPr xmlns:a="http://schemas.openxmlformats.org/drawingml/2006/main" sz="1450" i="1">
                                      <a:solidFill>
                                        <a:srgbClr val="000000"/>
                                      </a:solidFill>
                                      <a:latin typeface="Cambria Math" panose="02040503050406030204" pitchFamily="18" charset="0"/>
                                    </a:rPr>
                                    <m:t>2</m:t>
                                  </m:r>
                                  <m:sSubSup>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up>
                                      <m:argPr>
                                        <m:scrLvl m:val="0"/>
                                      </m:argPr>
                                      <m:r>
                                        <a:rPr xmlns:a="http://schemas.openxmlformats.org/drawingml/2006/main" sz="1450" i="1">
                                          <a:solidFill>
                                            <a:srgbClr val="000000"/>
                                          </a:solidFill>
                                          <a:latin typeface="Cambria Math" panose="02040503050406030204" pitchFamily="18" charset="0"/>
                                        </a:rPr>
                                        <m:t>2</m:t>
                                      </m:r>
                                    </m:sup>
                                  </m:sSubSup>
                                </m:den>
                              </m:f>
                              <m:d>
                                <m:dPr>
                                  <m:ctrlPr>
                                    <a:rPr xmlns:a="http://schemas.openxmlformats.org/drawingml/2006/main" sz="1450" i="1">
                                      <a:solidFill>
                                        <a:srgbClr val="000000"/>
                                      </a:solidFill>
                                      <a:latin typeface="Cambria Math" panose="02040503050406030204" pitchFamily="18" charset="0"/>
                                    </a:rPr>
                                  </m:ctrlPr>
                                </m:dPr>
                                <m:e>
                                  <m:argPr>
                                    <m:scrLvl m:val="0"/>
                                  </m:argPr>
                                  <m:sSup>
                                    <m:e>
                                      <m:argPr>
                                        <m:scrLvl m:val="0"/>
                                      </m:argPr>
                                      <m:r>
                                        <a:rPr xmlns:a="http://schemas.openxmlformats.org/drawingml/2006/main" sz="1450" i="1">
                                          <a:solidFill>
                                            <a:srgbClr val="000000"/>
                                          </a:solidFill>
                                          <a:latin typeface="Cambria Math" panose="02040503050406030204" pitchFamily="18" charset="0"/>
                                        </a:rPr>
                                        <m:t>σ</m:t>
                                      </m:r>
                                    </m:e>
                                    <m:sup>
                                      <m:argPr>
                                        <m:scrLvl m:val="0"/>
                                      </m:argPr>
                                      <m:r>
                                        <a:rPr xmlns:a="http://schemas.openxmlformats.org/drawingml/2006/main" sz="1450" i="1">
                                          <a:solidFill>
                                            <a:srgbClr val="000000"/>
                                          </a:solidFill>
                                          <a:latin typeface="Cambria Math" panose="02040503050406030204" pitchFamily="18" charset="0"/>
                                        </a:rPr>
                                        <m:t>2</m:t>
                                      </m:r>
                                    </m:sup>
                                  </m:sSup>
                                  <m:sSubSup>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up>
                                      <m:argPr>
                                        <m:scrLvl m:val="0"/>
                                      </m:argPr>
                                      <m:r>
                                        <a:rPr xmlns:a="http://schemas.openxmlformats.org/drawingml/2006/main" sz="1450" i="1">
                                          <a:solidFill>
                                            <a:srgbClr val="000000"/>
                                          </a:solidFill>
                                          <a:latin typeface="Cambria Math" panose="02040503050406030204" pitchFamily="18" charset="0"/>
                                        </a:rPr>
                                        <m:t>2</m:t>
                                      </m:r>
                                    </m:sup>
                                  </m:sSubSup>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e>
                              </m:d>
                            </m:e>
                          </m:mr>
                          <m:mr>
                            <m:e/>
                            <m:e>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r>
                                    <a:rPr xmlns:a="http://schemas.openxmlformats.org/drawingml/2006/main" sz="1450" i="1">
                                      <a:solidFill>
                                        <a:srgbClr val="000000"/>
                                      </a:solidFill>
                                      <a:latin typeface="Cambria Math" panose="02040503050406030204" pitchFamily="18" charset="0"/>
                                    </a:rPr>
                                    <m:t>1</m:t>
                                  </m:r>
                                </m:num>
                                <m:den>
                                  <m:argPr>
                                    <m:scrLvl m:val="0"/>
                                  </m:argP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den>
                              </m:f>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σ</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W</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μ</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sSup>
                                    <m:e>
                                      <m:argPr>
                                        <m:scrLvl m:val="0"/>
                                      </m:argPr>
                                      <m:r>
                                        <a:rPr xmlns:a="http://schemas.openxmlformats.org/drawingml/2006/main" sz="1450" i="1">
                                          <a:solidFill>
                                            <a:srgbClr val="000000"/>
                                          </a:solidFill>
                                          <a:latin typeface="Cambria Math" panose="02040503050406030204" pitchFamily="18" charset="0"/>
                                        </a:rPr>
                                        <m:t>σ</m:t>
                                      </m:r>
                                    </m:e>
                                    <m:sup>
                                      <m:argPr>
                                        <m:scrLvl m:val="0"/>
                                      </m:argPr>
                                      <m:r>
                                        <a:rPr xmlns:a="http://schemas.openxmlformats.org/drawingml/2006/main" sz="1450" i="1">
                                          <a:solidFill>
                                            <a:srgbClr val="000000"/>
                                          </a:solidFill>
                                          <a:latin typeface="Cambria Math" panose="02040503050406030204" pitchFamily="18" charset="0"/>
                                        </a:rPr>
                                        <m:t>2</m:t>
                                      </m:r>
                                    </m:sup>
                                  </m:sSup>
                                </m:num>
                                <m:den>
                                  <m:argPr>
                                    <m:scrLvl m:val="0"/>
                                  </m:argPr>
                                  <m:r>
                                    <a:rPr xmlns:a="http://schemas.openxmlformats.org/drawingml/2006/main" sz="1450" i="1">
                                      <a:solidFill>
                                        <a:srgbClr val="000000"/>
                                      </a:solidFill>
                                      <a:latin typeface="Cambria Math" panose="02040503050406030204" pitchFamily="18" charset="0"/>
                                    </a:rPr>
                                    <m:t>2</m:t>
                                  </m:r>
                                </m:den>
                              </m:f>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σ</m:t>
                              </m:r>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W</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d>
                                <m:dPr>
                                  <m:ctrlPr>
                                    <a:rPr xmlns:a="http://schemas.openxmlformats.org/drawingml/2006/main" sz="1450" i="1">
                                      <a:solidFill>
                                        <a:srgbClr val="000000"/>
                                      </a:solidFill>
                                      <a:latin typeface="Cambria Math" panose="02040503050406030204" pitchFamily="18" charset="0"/>
                                    </a:rPr>
                                  </m:ctrlPr>
                                </m:dPr>
                                <m:e>
                                  <m:argPr>
                                    <m:scrLvl m:val="0"/>
                                  </m:argPr>
                                  <m:r>
                                    <a:rPr xmlns:a="http://schemas.openxmlformats.org/drawingml/2006/main" sz="1450" i="1">
                                      <a:solidFill>
                                        <a:srgbClr val="000000"/>
                                      </a:solidFill>
                                      <a:latin typeface="Cambria Math" panose="02040503050406030204" pitchFamily="18" charset="0"/>
                                    </a:rPr>
                                    <m:t>μ</m:t>
                                  </m:r>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sSup>
                                        <m:e>
                                          <m:argPr>
                                            <m:scrLvl m:val="0"/>
                                          </m:argPr>
                                          <m:r>
                                            <a:rPr xmlns:a="http://schemas.openxmlformats.org/drawingml/2006/main" sz="1450" i="1">
                                              <a:solidFill>
                                                <a:srgbClr val="000000"/>
                                              </a:solidFill>
                                              <a:latin typeface="Cambria Math" panose="02040503050406030204" pitchFamily="18" charset="0"/>
                                            </a:rPr>
                                            <m:t>σ</m:t>
                                          </m:r>
                                        </m:e>
                                        <m:sup>
                                          <m:argPr>
                                            <m:scrLvl m:val="0"/>
                                          </m:argPr>
                                          <m:r>
                                            <a:rPr xmlns:a="http://schemas.openxmlformats.org/drawingml/2006/main" sz="1450" i="1">
                                              <a:solidFill>
                                                <a:srgbClr val="000000"/>
                                              </a:solidFill>
                                              <a:latin typeface="Cambria Math" panose="02040503050406030204" pitchFamily="18" charset="0"/>
                                            </a:rPr>
                                            <m:t>2</m:t>
                                          </m:r>
                                        </m:sup>
                                      </m:sSup>
                                    </m:num>
                                    <m:den>
                                      <m:argPr>
                                        <m:scrLvl m:val="0"/>
                                      </m:argPr>
                                      <m:r>
                                        <a:rPr xmlns:a="http://schemas.openxmlformats.org/drawingml/2006/main" sz="1450" i="1">
                                          <a:solidFill>
                                            <a:srgbClr val="000000"/>
                                          </a:solidFill>
                                          <a:latin typeface="Cambria Math" panose="02040503050406030204" pitchFamily="18" charset="0"/>
                                        </a:rPr>
                                        <m:t>2</m:t>
                                      </m:r>
                                    </m:den>
                                  </m:f>
                                </m:e>
                              </m:d>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e>
                          </m:mr>
                        </m:m>
                      </m:oMath>
                    </m:oMathPara>
                  </a14:m>
                </a:p>
              </p:txBody>
            </p:sp>
            <p:sp>
              <p:nvSpPr>
                <p:cNvPr id="122" name="The Wiener process greatly limits the possibilities for solving this DE. It is inexact, nonlinear, and nonhomogenous. The integrating factor cannot be used either due to the Wiener process. As such, separation of variables is the only suitable method. In"/>
                <p:cNvSpPr txBox="1"/>
                <p:nvPr/>
              </p:nvSpPr>
              <p:spPr>
                <a:xfrm>
                  <a:off x="5411093" y="0"/>
                  <a:ext cx="5125740" cy="152956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defTabSz="457200">
                    <a:spcBef>
                      <a:spcPts val="1200"/>
                    </a:spcBef>
                    <a:defRPr sz="1600">
                      <a:latin typeface="Georgia"/>
                      <a:ea typeface="Georgia"/>
                      <a:cs typeface="Georgia"/>
                      <a:sym typeface="Georgia"/>
                    </a:defRPr>
                  </a:pPr>
                  <a:r>
                    <a:t>The Wiener process greatly limits the possibilities for solving this DE. It is inexact, nonlinear, and nonhomogenous. The integrating factor cannot be used either due to the Wiener process. As such, separation of variables is the only suitable method. Integrating the separable DE, </a:t>
                  </a:r>
                  <a:endParaRPr sz="1200"/>
                </a:p>
                <a:p>
                  <a:pPr lvl="2" algn="ctr">
                    <a:spcBef>
                      <a:spcPts val="1000"/>
                    </a:spcBef>
                    <a:defRPr sz="1600">
                      <a:latin typeface="Georgia"/>
                      <a:ea typeface="Georgia"/>
                      <a:cs typeface="Georgia"/>
                      <a:sym typeface="Georgia"/>
                    </a:defRPr>
                  </a:pPr>
                  <a14:m>
                    <m:oMathPara>
                      <m:oMathParaPr>
                        <m:jc m:val="center"/>
                      </m:oMathParaPr>
                      <m:oMath>
                        <m:f>
                          <m:fPr>
                            <m:ctrlPr>
                              <a:rPr xmlns:a="http://schemas.openxmlformats.org/drawingml/2006/main" sz="1750" i="1">
                                <a:solidFill>
                                  <a:srgbClr val="000000"/>
                                </a:solidFill>
                                <a:latin typeface="Cambria Math" panose="02040503050406030204" pitchFamily="18" charset="0"/>
                              </a:rPr>
                            </m:ctrlPr>
                            <m:type m:val="bar"/>
                          </m:fPr>
                          <m:num>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num>
                          <m:den>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den>
                        </m:f>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σ</m:t>
                        </m:r>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d>
                          <m:dPr>
                            <m:ctrlPr>
                              <a:rPr xmlns:a="http://schemas.openxmlformats.org/drawingml/2006/main" sz="1750" i="1">
                                <a:solidFill>
                                  <a:srgbClr val="000000"/>
                                </a:solidFill>
                                <a:latin typeface="Cambria Math" panose="02040503050406030204" pitchFamily="18" charset="0"/>
                              </a:rPr>
                            </m:ctrlPr>
                          </m:dPr>
                          <m:e>
                            <m:r>
                              <a:rPr xmlns:a="http://schemas.openxmlformats.org/drawingml/2006/main" sz="1750" i="1">
                                <a:solidFill>
                                  <a:srgbClr val="000000"/>
                                </a:solidFill>
                                <a:latin typeface="Cambria Math" panose="02040503050406030204" pitchFamily="18" charset="0"/>
                              </a:rPr>
                              <m:t>μ</m:t>
                            </m:r>
                            <m:r>
                              <a:rPr xmlns:a="http://schemas.openxmlformats.org/drawingml/2006/main" sz="1750" i="1">
                                <a:solidFill>
                                  <a:srgbClr val="000000"/>
                                </a:solidFill>
                                <a:latin typeface="Cambria Math" panose="02040503050406030204" pitchFamily="18" charset="0"/>
                              </a:rPr>
                              <m:t>-</m:t>
                            </m:r>
                            <m:f>
                              <m:fPr>
                                <m:ctrlPr>
                                  <a:rPr xmlns:a="http://schemas.openxmlformats.org/drawingml/2006/main" sz="1750" i="1">
                                    <a:solidFill>
                                      <a:srgbClr val="000000"/>
                                    </a:solidFill>
                                    <a:latin typeface="Cambria Math" panose="02040503050406030204" pitchFamily="18" charset="0"/>
                                  </a:rPr>
                                </m:ctrlPr>
                                <m:type m:val="bar"/>
                              </m:fPr>
                              <m:num>
                                <m:sSup>
                                  <m:e>
                                    <m:r>
                                      <a:rPr xmlns:a="http://schemas.openxmlformats.org/drawingml/2006/main" sz="1750" i="1">
                                        <a:solidFill>
                                          <a:srgbClr val="000000"/>
                                        </a:solidFill>
                                        <a:latin typeface="Cambria Math" panose="02040503050406030204" pitchFamily="18" charset="0"/>
                                      </a:rPr>
                                      <m:t>σ</m:t>
                                    </m:r>
                                  </m:e>
                                  <m:sup>
                                    <m:r>
                                      <a:rPr xmlns:a="http://schemas.openxmlformats.org/drawingml/2006/main" sz="1750" i="1">
                                        <a:solidFill>
                                          <a:srgbClr val="000000"/>
                                        </a:solidFill>
                                        <a:latin typeface="Cambria Math" panose="02040503050406030204" pitchFamily="18" charset="0"/>
                                      </a:rPr>
                                      <m:t>2</m:t>
                                    </m:r>
                                  </m:sup>
                                </m:sSup>
                              </m:num>
                              <m:den>
                                <m:r>
                                  <a:rPr xmlns:a="http://schemas.openxmlformats.org/drawingml/2006/main" sz="1750" i="1">
                                    <a:solidFill>
                                      <a:srgbClr val="000000"/>
                                    </a:solidFill>
                                    <a:latin typeface="Cambria Math" panose="02040503050406030204" pitchFamily="18" charset="0"/>
                                  </a:rPr>
                                  <m:t>2</m:t>
                                </m:r>
                              </m:den>
                            </m:f>
                          </m:e>
                        </m:d>
                        <m:r>
                          <m:rPr>
                            <m:sty m:val="p"/>
                          </m:rPr>
                          <a:rPr xmlns:a="http://schemas.openxmlformats.org/drawingml/2006/main" sz="1750" i="1">
                            <a:solidFill>
                              <a:srgbClr val="000000"/>
                            </a:solidFill>
                            <a:latin typeface="Cambria Math" panose="02040503050406030204" pitchFamily="18" charset="0"/>
                          </a:rPr>
                          <m:t>d</m:t>
                        </m:r>
                        <m:r>
                          <a:rPr xmlns:a="http://schemas.openxmlformats.org/drawingml/2006/main" sz="1750" i="1">
                            <a:solidFill>
                              <a:srgbClr val="000000"/>
                            </a:solidFill>
                            <a:latin typeface="Cambria Math" panose="02040503050406030204" pitchFamily="18" charset="0"/>
                          </a:rPr>
                          <m:t>t</m:t>
                        </m:r>
                      </m:oMath>
                    </m:oMathPara>
                  </a14:m>
                </a:p>
                <a:p>
                  <a:pPr lvl="2">
                    <a:spcBef>
                      <a:spcPts val="1000"/>
                    </a:spcBef>
                    <a:defRPr sz="1600">
                      <a:latin typeface="Georgia"/>
                      <a:ea typeface="Georgia"/>
                      <a:cs typeface="Georgia"/>
                      <a:sym typeface="Georgia"/>
                    </a:defRPr>
                  </a:pPr>
                  <a:r>
                    <a:t>Integrating yields</a:t>
                  </a:r>
                </a:p>
                <a:p>
                  <a:pPr lvl="2" algn="ctr">
                    <a:spcBef>
                      <a:spcPts val="1000"/>
                    </a:spcBef>
                    <a:defRPr sz="1600">
                      <a:latin typeface="Georgia"/>
                      <a:ea typeface="Georgia"/>
                      <a:cs typeface="Georgia"/>
                      <a:sym typeface="Georgia"/>
                    </a:defRPr>
                  </a:pPr>
                  <a14:m>
                    <m:oMathPara>
                      <m:oMathParaPr>
                        <m:jc m:val="center"/>
                      </m:oMathParaPr>
                      <m:oMath>
                        <m:r>
                          <m:rPr>
                            <m:sty m:val="p"/>
                          </m:rPr>
                          <a:rPr xmlns:a="http://schemas.openxmlformats.org/drawingml/2006/main" sz="1750" i="1">
                            <a:solidFill>
                              <a:srgbClr val="000000"/>
                            </a:solidFill>
                            <a:latin typeface="Cambria Math" panose="02040503050406030204" pitchFamily="18" charset="0"/>
                          </a:rPr>
                          <m:t>ln</m:t>
                        </m:r>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d>
                          <m:dPr>
                            <m:ctrlPr>
                              <a:rPr xmlns:a="http://schemas.openxmlformats.org/drawingml/2006/main" sz="1750" i="1">
                                <a:solidFill>
                                  <a:srgbClr val="000000"/>
                                </a:solidFill>
                                <a:latin typeface="Cambria Math" panose="02040503050406030204" pitchFamily="18" charset="0"/>
                              </a:rPr>
                            </m:ctrlPr>
                          </m:dPr>
                          <m:e>
                            <m:r>
                              <a:rPr xmlns:a="http://schemas.openxmlformats.org/drawingml/2006/main" sz="1750" i="1">
                                <a:solidFill>
                                  <a:srgbClr val="000000"/>
                                </a:solidFill>
                                <a:latin typeface="Cambria Math" panose="02040503050406030204" pitchFamily="18" charset="0"/>
                              </a:rPr>
                              <m:t>μ</m:t>
                            </m:r>
                            <m:r>
                              <a:rPr xmlns:a="http://schemas.openxmlformats.org/drawingml/2006/main" sz="1750" i="1">
                                <a:solidFill>
                                  <a:srgbClr val="000000"/>
                                </a:solidFill>
                                <a:latin typeface="Cambria Math" panose="02040503050406030204" pitchFamily="18" charset="0"/>
                              </a:rPr>
                              <m:t>-</m:t>
                            </m:r>
                            <m:f>
                              <m:fPr>
                                <m:ctrlPr>
                                  <a:rPr xmlns:a="http://schemas.openxmlformats.org/drawingml/2006/main" sz="1750" i="1">
                                    <a:solidFill>
                                      <a:srgbClr val="000000"/>
                                    </a:solidFill>
                                    <a:latin typeface="Cambria Math" panose="02040503050406030204" pitchFamily="18" charset="0"/>
                                  </a:rPr>
                                </m:ctrlPr>
                                <m:type m:val="bar"/>
                              </m:fPr>
                              <m:num>
                                <m:sSup>
                                  <m:e>
                                    <m:r>
                                      <a:rPr xmlns:a="http://schemas.openxmlformats.org/drawingml/2006/main" sz="1750" i="1">
                                        <a:solidFill>
                                          <a:srgbClr val="000000"/>
                                        </a:solidFill>
                                        <a:latin typeface="Cambria Math" panose="02040503050406030204" pitchFamily="18" charset="0"/>
                                      </a:rPr>
                                      <m:t>σ</m:t>
                                    </m:r>
                                  </m:e>
                                  <m:sup>
                                    <m:r>
                                      <a:rPr xmlns:a="http://schemas.openxmlformats.org/drawingml/2006/main" sz="1750" i="1">
                                        <a:solidFill>
                                          <a:srgbClr val="000000"/>
                                        </a:solidFill>
                                        <a:latin typeface="Cambria Math" panose="02040503050406030204" pitchFamily="18" charset="0"/>
                                      </a:rPr>
                                      <m:t>2</m:t>
                                    </m:r>
                                  </m:sup>
                                </m:sSup>
                              </m:num>
                              <m:den>
                                <m:r>
                                  <a:rPr xmlns:a="http://schemas.openxmlformats.org/drawingml/2006/main" sz="1750" i="1">
                                    <a:solidFill>
                                      <a:srgbClr val="000000"/>
                                    </a:solidFill>
                                    <a:latin typeface="Cambria Math" panose="02040503050406030204" pitchFamily="18" charset="0"/>
                                  </a:rPr>
                                  <m:t>2</m:t>
                                </m:r>
                              </m:den>
                            </m:f>
                          </m:e>
                        </m:d>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σ</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C</m:t>
                        </m:r>
                      </m:oMath>
                    </m:oMathPara>
                  </a14:m>
                </a:p>
                <a:p>
                  <a:pPr lvl="2">
                    <a:spcBef>
                      <a:spcPts val="1000"/>
                    </a:spcBef>
                    <a:defRPr sz="1600">
                      <a:latin typeface="Georgia"/>
                      <a:ea typeface="Georgia"/>
                      <a:cs typeface="Georgia"/>
                      <a:sym typeface="Georgia"/>
                    </a:defRPr>
                  </a:pPr>
                  <a:r>
                    <a:t>where </a:t>
                  </a:r>
                  <a14:m>
                    <m:oMath>
                      <m:r>
                        <a:rPr xmlns:a="http://schemas.openxmlformats.org/drawingml/2006/main" sz="1900" i="1">
                          <a:solidFill>
                            <a:srgbClr val="000000"/>
                          </a:solidFill>
                          <a:latin typeface="Cambria Math" panose="02040503050406030204" pitchFamily="18" charset="0"/>
                        </a:rPr>
                        <m:t>C</m:t>
                      </m:r>
                    </m:oMath>
                  </a14:m>
                  <a:r>
                    <a:t> is the constant of integration. Exponentiating,</a:t>
                  </a:r>
                </a:p>
                <a:p>
                  <a:pPr lvl="2" algn="ctr">
                    <a:spcBef>
                      <a:spcPts val="1000"/>
                    </a:spcBef>
                    <a:defRPr sz="1600">
                      <a:latin typeface="Georgia"/>
                      <a:ea typeface="Georgia"/>
                      <a:cs typeface="Georgia"/>
                      <a:sym typeface="Georgia"/>
                    </a:defRPr>
                  </a:pPr>
                  <a14:m>
                    <m:oMath>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C</m:t>
                      </m:r>
                      <m:sSup>
                        <m:e>
                          <m:r>
                            <m:rPr>
                              <m:sty m:val="p"/>
                            </m:rPr>
                            <a:rPr xmlns:a="http://schemas.openxmlformats.org/drawingml/2006/main" sz="1750" i="1">
                              <a:solidFill>
                                <a:srgbClr val="000000"/>
                              </a:solidFill>
                              <a:latin typeface="Cambria Math" panose="02040503050406030204" pitchFamily="18" charset="0"/>
                            </a:rPr>
                            <m:t>e</m:t>
                          </m:r>
                        </m:e>
                        <m:sup>
                          <m:d>
                            <m:dPr>
                              <m:ctrlPr>
                                <a:rPr xmlns:a="http://schemas.openxmlformats.org/drawingml/2006/main" sz="1750" i="1">
                                  <a:solidFill>
                                    <a:srgbClr val="000000"/>
                                  </a:solidFill>
                                  <a:latin typeface="Cambria Math" panose="02040503050406030204" pitchFamily="18" charset="0"/>
                                </a:rPr>
                              </m:ctrlPr>
                            </m:dPr>
                            <m:e>
                              <m:r>
                                <a:rPr xmlns:a="http://schemas.openxmlformats.org/drawingml/2006/main" sz="1750" i="1">
                                  <a:solidFill>
                                    <a:srgbClr val="000000"/>
                                  </a:solidFill>
                                  <a:latin typeface="Cambria Math" panose="02040503050406030204" pitchFamily="18" charset="0"/>
                                </a:rPr>
                                <m:t>μ</m:t>
                              </m:r>
                              <m:r>
                                <a:rPr xmlns:a="http://schemas.openxmlformats.org/drawingml/2006/main" sz="1750" i="1">
                                  <a:solidFill>
                                    <a:srgbClr val="000000"/>
                                  </a:solidFill>
                                  <a:latin typeface="Cambria Math" panose="02040503050406030204" pitchFamily="18" charset="0"/>
                                </a:rPr>
                                <m:t>-</m:t>
                              </m:r>
                              <m:f>
                                <m:fPr>
                                  <m:ctrlPr>
                                    <a:rPr xmlns:a="http://schemas.openxmlformats.org/drawingml/2006/main" sz="1750" i="1">
                                      <a:solidFill>
                                        <a:srgbClr val="000000"/>
                                      </a:solidFill>
                                      <a:latin typeface="Cambria Math" panose="02040503050406030204" pitchFamily="18" charset="0"/>
                                    </a:rPr>
                                  </m:ctrlPr>
                                  <m:type m:val="bar"/>
                                </m:fPr>
                                <m:num>
                                  <m:sSup>
                                    <m:e>
                                      <m:r>
                                        <a:rPr xmlns:a="http://schemas.openxmlformats.org/drawingml/2006/main" sz="1750" i="1">
                                          <a:solidFill>
                                            <a:srgbClr val="000000"/>
                                          </a:solidFill>
                                          <a:latin typeface="Cambria Math" panose="02040503050406030204" pitchFamily="18" charset="0"/>
                                        </a:rPr>
                                        <m:t>σ</m:t>
                                      </m:r>
                                    </m:e>
                                    <m:sup>
                                      <m:r>
                                        <a:rPr xmlns:a="http://schemas.openxmlformats.org/drawingml/2006/main" sz="1750" i="1">
                                          <a:solidFill>
                                            <a:srgbClr val="000000"/>
                                          </a:solidFill>
                                          <a:latin typeface="Cambria Math" panose="02040503050406030204" pitchFamily="18" charset="0"/>
                                        </a:rPr>
                                        <m:t>2</m:t>
                                      </m:r>
                                    </m:sup>
                                  </m:sSup>
                                </m:num>
                                <m:den>
                                  <m:r>
                                    <a:rPr xmlns:a="http://schemas.openxmlformats.org/drawingml/2006/main" sz="1750" i="1">
                                      <a:solidFill>
                                        <a:srgbClr val="000000"/>
                                      </a:solidFill>
                                      <a:latin typeface="Cambria Math" panose="02040503050406030204" pitchFamily="18" charset="0"/>
                                    </a:rPr>
                                    <m:t>2</m:t>
                                  </m:r>
                                </m:den>
                              </m:f>
                            </m:e>
                          </m:d>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σ</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sup>
                      </m:sSup>
                    </m:oMath>
                  </a14:m>
                  <a:r>
                    <a:t>     where     </a:t>
                  </a:r>
                  <a14:m>
                    <m:oMath>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m:t>
                      </m:r>
                      <m:sSup>
                        <m:e>
                          <m:r>
                            <m:rPr>
                              <m:sty m:val="p"/>
                            </m:rPr>
                            <a:rPr xmlns:a="http://schemas.openxmlformats.org/drawingml/2006/main" sz="1800" i="1">
                              <a:solidFill>
                                <a:srgbClr val="000000"/>
                              </a:solidFill>
                              <a:latin typeface="Cambria Math" panose="02040503050406030204" pitchFamily="18" charset="0"/>
                            </a:rPr>
                            <m:t>e</m:t>
                          </m:r>
                        </m:e>
                        <m:sup>
                          <m:r>
                            <a:rPr xmlns:a="http://schemas.openxmlformats.org/drawingml/2006/main" sz="1800" i="1">
                              <a:solidFill>
                                <a:srgbClr val="000000"/>
                              </a:solidFill>
                              <a:latin typeface="Cambria Math" panose="02040503050406030204" pitchFamily="18" charset="0"/>
                            </a:rPr>
                            <m:t>C</m:t>
                          </m:r>
                        </m:sup>
                      </m:sSup>
                    </m:oMath>
                  </a14:m>
                  <a:r>
                    <a:t> </a:t>
                  </a:r>
                </a:p>
                <a:p>
                  <a:pPr lvl="2">
                    <a:spcBef>
                      <a:spcPts val="1000"/>
                    </a:spcBef>
                    <a:defRPr sz="1600">
                      <a:latin typeface="Georgia"/>
                      <a:ea typeface="Georgia"/>
                      <a:cs typeface="Georgia"/>
                      <a:sym typeface="Georgia"/>
                    </a:defRPr>
                  </a:pPr>
                  <a:r>
                    <a:t>(This solution method was largely adapted from [3] and [4]) At time </a:t>
                  </a:r>
                  <a14:m>
                    <m:oMath>
                      <m:r>
                        <a:rPr xmlns:a="http://schemas.openxmlformats.org/drawingml/2006/main" sz="1800" i="1">
                          <a:solidFill>
                            <a:srgbClr val="000000"/>
                          </a:solidFill>
                          <a:latin typeface="Cambria Math" panose="02040503050406030204" pitchFamily="18" charset="0"/>
                        </a:rPr>
                        <m:t>t</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oMath>
                  </a14:m>
                  <a:r>
                    <a:t>,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oMath>
                  </a14:m>
                  <a:r>
                    <a:t> is equal to the initial stock price </a:t>
                  </a:r>
                  <a14:m>
                    <m:oMath>
                      <m:sSub>
                        <m:e>
                          <m:r>
                            <a:rPr xmlns:a="http://schemas.openxmlformats.org/drawingml/2006/main" sz="1850" i="1">
                              <a:solidFill>
                                <a:srgbClr val="000000"/>
                              </a:solidFill>
                              <a:latin typeface="Cambria Math" panose="02040503050406030204" pitchFamily="18" charset="0"/>
                            </a:rPr>
                            <m:t>S</m:t>
                          </m:r>
                        </m:e>
                        <m:sub>
                          <m:r>
                            <a:rPr xmlns:a="http://schemas.openxmlformats.org/drawingml/2006/main" sz="1850" i="1">
                              <a:solidFill>
                                <a:srgbClr val="000000"/>
                              </a:solidFill>
                              <a:latin typeface="Cambria Math" panose="02040503050406030204" pitchFamily="18" charset="0"/>
                            </a:rPr>
                            <m:t>0</m:t>
                          </m:r>
                        </m:sub>
                      </m:sSub>
                    </m:oMath>
                  </a14:m>
                  <a:r>
                    <a:t>, so</a:t>
                  </a:r>
                </a:p>
                <a:p>
                  <a:pPr lvl="2" algn="ctr">
                    <a:spcBef>
                      <a:spcPts val="1000"/>
                    </a:spcBef>
                    <a:defRPr sz="1600">
                      <a:latin typeface="Georgia"/>
                      <a:ea typeface="Georgia"/>
                      <a:cs typeface="Georgia"/>
                      <a:sym typeface="Georgia"/>
                    </a:defRPr>
                  </a:pPr>
                  <a14:m>
                    <m:oMathPara>
                      <m:oMathParaPr>
                        <m:jc m:val="center"/>
                      </m:oMathParaPr>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0</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0</m:t>
                            </m:r>
                          </m:sub>
                        </m:sSub>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C</m:t>
                        </m:r>
                        <m:sSup>
                          <m:e>
                            <m:r>
                              <m:rPr>
                                <m:sty m:val="p"/>
                              </m:rPr>
                              <a:rPr xmlns:a="http://schemas.openxmlformats.org/drawingml/2006/main" sz="1800" i="1">
                                <a:solidFill>
                                  <a:srgbClr val="000000"/>
                                </a:solidFill>
                                <a:latin typeface="Cambria Math" panose="02040503050406030204" pitchFamily="18" charset="0"/>
                              </a:rPr>
                              <m:t>e</m:t>
                            </m:r>
                          </m:e>
                          <m:sup>
                            <m:r>
                              <a:rPr xmlns:a="http://schemas.openxmlformats.org/drawingml/2006/main" sz="1800" i="1">
                                <a:solidFill>
                                  <a:srgbClr val="000000"/>
                                </a:solidFill>
                                <a:latin typeface="Cambria Math" panose="02040503050406030204" pitchFamily="18" charset="0"/>
                              </a:rPr>
                              <m:t>0</m:t>
                            </m:r>
                          </m:sup>
                        </m:sSup>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C</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141.501</m:t>
                        </m:r>
                      </m:oMath>
                    </m:oMathPara>
                  </a14:m>
                </a:p>
                <a:p>
                  <a:pPr lvl="2">
                    <a:spcBef>
                      <a:spcPts val="1000"/>
                    </a:spcBef>
                    <a:defRPr sz="1600">
                      <a:latin typeface="Georgia"/>
                      <a:ea typeface="Georgia"/>
                      <a:cs typeface="Georgia"/>
                      <a:sym typeface="Georgia"/>
                    </a:defRPr>
                  </a:pPr>
                  <a:r>
                    <a:t>Substituting the values of the constants </a:t>
                  </a:r>
                  <a14:m>
                    <m:oMath>
                      <m:sSub>
                        <m:e>
                          <m:r>
                            <a:rPr xmlns:a="http://schemas.openxmlformats.org/drawingml/2006/main" sz="1850" i="1">
                              <a:solidFill>
                                <a:srgbClr val="000000"/>
                              </a:solidFill>
                              <a:latin typeface="Cambria Math" panose="02040503050406030204" pitchFamily="18" charset="0"/>
                            </a:rPr>
                            <m:t>S</m:t>
                          </m:r>
                        </m:e>
                        <m:sub>
                          <m:r>
                            <a:rPr xmlns:a="http://schemas.openxmlformats.org/drawingml/2006/main" sz="1850" i="1">
                              <a:solidFill>
                                <a:srgbClr val="000000"/>
                              </a:solidFill>
                              <a:latin typeface="Cambria Math" panose="02040503050406030204" pitchFamily="18" charset="0"/>
                            </a:rPr>
                            <m:t>0</m:t>
                          </m:r>
                        </m:sub>
                      </m:sSub>
                    </m:oMath>
                  </a14:m>
                  <a:r>
                    <a:t>, </a:t>
                  </a:r>
                  <a14:m>
                    <m:oMath>
                      <m:r>
                        <a:rPr xmlns:a="http://schemas.openxmlformats.org/drawingml/2006/main" sz="1800" i="1">
                          <a:solidFill>
                            <a:srgbClr val="000000"/>
                          </a:solidFill>
                          <a:latin typeface="Cambria Math" panose="02040503050406030204" pitchFamily="18" charset="0"/>
                        </a:rPr>
                        <m:t>μ</m:t>
                      </m:r>
                    </m:oMath>
                  </a14:m>
                  <a:r>
                    <a:t>, and </a:t>
                  </a:r>
                  <a14:m>
                    <m:oMath>
                      <m:r>
                        <a:rPr xmlns:a="http://schemas.openxmlformats.org/drawingml/2006/main" sz="1750" i="1">
                          <a:solidFill>
                            <a:srgbClr val="000000"/>
                          </a:solidFill>
                          <a:latin typeface="Cambria Math" panose="02040503050406030204" pitchFamily="18" charset="0"/>
                        </a:rPr>
                        <m:t>σ</m:t>
                      </m:r>
                    </m:oMath>
                  </a14:m>
                  <a:r>
                    <a:t>,</a:t>
                  </a:r>
                </a:p>
                <a:p>
                  <a:pPr lvl="2" algn="ctr">
                    <a:spcBef>
                      <a:spcPts val="1000"/>
                    </a:spcBef>
                    <a:defRPr sz="1600">
                      <a:latin typeface="Georgia"/>
                      <a:ea typeface="Georgia"/>
                      <a:cs typeface="Georgia"/>
                      <a:sym typeface="Georgia"/>
                    </a:defRPr>
                  </a:pPr>
                  <a14:m>
                    <m:oMathPara>
                      <m:oMathParaPr>
                        <m:jc m:val="center"/>
                      </m:oMathParaPr>
                      <m:oMath>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141.501</m:t>
                        </m:r>
                        <m:sSup>
                          <m:e>
                            <m:r>
                              <m:rPr>
                                <m:sty m:val="p"/>
                              </m:rPr>
                              <a:rPr xmlns:a="http://schemas.openxmlformats.org/drawingml/2006/main" sz="1650" i="1">
                                <a:solidFill>
                                  <a:srgbClr val="000000"/>
                                </a:solidFill>
                                <a:latin typeface="Cambria Math" panose="02040503050406030204" pitchFamily="18" charset="0"/>
                              </a:rPr>
                              <m:t>e</m:t>
                            </m:r>
                          </m:e>
                          <m:sup>
                            <m:d>
                              <m:dPr>
                                <m:ctrlPr>
                                  <a:rPr xmlns:a="http://schemas.openxmlformats.org/drawingml/2006/main" sz="1650" i="1">
                                    <a:solidFill>
                                      <a:srgbClr val="000000"/>
                                    </a:solidFill>
                                    <a:latin typeface="Cambria Math" panose="02040503050406030204" pitchFamily="18" charset="0"/>
                                  </a:rPr>
                                </m:ctrlPr>
                              </m:dPr>
                              <m:e>
                                <m:r>
                                  <a:rPr xmlns:a="http://schemas.openxmlformats.org/drawingml/2006/main" sz="1650" i="1">
                                    <a:solidFill>
                                      <a:srgbClr val="000000"/>
                                    </a:solidFill>
                                    <a:latin typeface="Cambria Math" panose="02040503050406030204" pitchFamily="18" charset="0"/>
                                  </a:rPr>
                                  <m:t>0.00064</m:t>
                                </m:r>
                                <m:r>
                                  <a:rPr xmlns:a="http://schemas.openxmlformats.org/drawingml/2006/main" sz="1650" i="1">
                                    <a:solidFill>
                                      <a:srgbClr val="000000"/>
                                    </a:solidFill>
                                    <a:latin typeface="Cambria Math" panose="02040503050406030204" pitchFamily="18" charset="0"/>
                                  </a:rPr>
                                  <m:t>+</m:t>
                                </m:r>
                                <m:f>
                                  <m:fPr>
                                    <m:ctrlPr>
                                      <a:rPr xmlns:a="http://schemas.openxmlformats.org/drawingml/2006/main" sz="1650" i="1">
                                        <a:solidFill>
                                          <a:srgbClr val="000000"/>
                                        </a:solidFill>
                                        <a:latin typeface="Cambria Math" panose="02040503050406030204" pitchFamily="18" charset="0"/>
                                      </a:rPr>
                                    </m:ctrlPr>
                                    <m:type m:val="bar"/>
                                  </m:fPr>
                                  <m:num>
                                    <m:sSup>
                                      <m:e>
                                        <m:r>
                                          <a:rPr xmlns:a="http://schemas.openxmlformats.org/drawingml/2006/main" sz="1650" i="1">
                                            <a:solidFill>
                                              <a:srgbClr val="000000"/>
                                            </a:solidFill>
                                            <a:latin typeface="Cambria Math" panose="02040503050406030204" pitchFamily="18" charset="0"/>
                                          </a:rPr>
                                          <m:t>4.356</m:t>
                                        </m:r>
                                      </m:e>
                                      <m:sup>
                                        <m:r>
                                          <a:rPr xmlns:a="http://schemas.openxmlformats.org/drawingml/2006/main" sz="1650" i="1">
                                            <a:solidFill>
                                              <a:srgbClr val="000000"/>
                                            </a:solidFill>
                                            <a:latin typeface="Cambria Math" panose="02040503050406030204" pitchFamily="18" charset="0"/>
                                          </a:rPr>
                                          <m:t>2</m:t>
                                        </m:r>
                                      </m:sup>
                                    </m:sSup>
                                  </m:num>
                                  <m:den>
                                    <m:r>
                                      <a:rPr xmlns:a="http://schemas.openxmlformats.org/drawingml/2006/main" sz="1650" i="1">
                                        <a:solidFill>
                                          <a:srgbClr val="000000"/>
                                        </a:solidFill>
                                        <a:latin typeface="Cambria Math" panose="02040503050406030204" pitchFamily="18" charset="0"/>
                                      </a:rPr>
                                      <m:t>2</m:t>
                                    </m:r>
                                  </m:den>
                                </m:f>
                              </m:e>
                            </m:d>
                            <m:r>
                              <a:rPr xmlns:a="http://schemas.openxmlformats.org/drawingml/2006/main" sz="1650" i="1">
                                <a:solidFill>
                                  <a:srgbClr val="000000"/>
                                </a:solidFill>
                                <a:latin typeface="Cambria Math" panose="02040503050406030204" pitchFamily="18" charset="0"/>
                              </a:rPr>
                              <m:t>t</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4.356</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sup>
                        </m:sSup>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141.501</m:t>
                        </m:r>
                        <m:sSup>
                          <m:e>
                            <m:r>
                              <m:rPr>
                                <m:sty m:val="p"/>
                              </m:rPr>
                              <a:rPr xmlns:a="http://schemas.openxmlformats.org/drawingml/2006/main" sz="1650" i="1">
                                <a:solidFill>
                                  <a:srgbClr val="000000"/>
                                </a:solidFill>
                                <a:latin typeface="Cambria Math" panose="02040503050406030204" pitchFamily="18" charset="0"/>
                              </a:rPr>
                              <m:t>e</m:t>
                            </m:r>
                          </m:e>
                          <m:sup>
                            <m:r>
                              <a:rPr xmlns:a="http://schemas.openxmlformats.org/drawingml/2006/main" sz="1650" i="1">
                                <a:solidFill>
                                  <a:srgbClr val="000000"/>
                                </a:solidFill>
                                <a:latin typeface="Cambria Math" panose="02040503050406030204" pitchFamily="18" charset="0"/>
                              </a:rPr>
                              <m:t>9.488</m:t>
                            </m:r>
                            <m:r>
                              <a:rPr xmlns:a="http://schemas.openxmlformats.org/drawingml/2006/main" sz="1650" i="1">
                                <a:solidFill>
                                  <a:srgbClr val="000000"/>
                                </a:solidFill>
                                <a:latin typeface="Cambria Math" panose="02040503050406030204" pitchFamily="18" charset="0"/>
                              </a:rPr>
                              <m:t>t</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4.356</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sup>
                        </m:sSup>
                      </m:oMath>
                    </m:oMathPara>
                  </a14:m>
                </a:p>
                <a:p>
                  <a:pPr lvl="2">
                    <a:spcBef>
                      <a:spcPts val="1000"/>
                    </a:spcBef>
                    <a:defRPr sz="1600">
                      <a:latin typeface="Georgia"/>
                      <a:ea typeface="Georgia"/>
                      <a:cs typeface="Georgia"/>
                      <a:sym typeface="Georgia"/>
                    </a:defRPr>
                  </a:pPr>
                  <a:r>
                    <a:t>In MatLab,</a:t>
                  </a:r>
                </a:p>
                <a:p>
                  <a:pPr defTabSz="457200">
                    <a:defRPr sz="1600">
                      <a:latin typeface="Courier"/>
                      <a:ea typeface="Courier"/>
                      <a:cs typeface="Courier"/>
                      <a:sym typeface="Courier"/>
                    </a:defRPr>
                  </a:pPr>
                  <a:r>
                    <a:t>close </a:t>
                  </a:r>
                  <a:r>
                    <a:rPr>
                      <a:solidFill>
                        <a:srgbClr val="B83AF7"/>
                      </a:solidFill>
                    </a:rPr>
                    <a:t>all</a:t>
                  </a:r>
                  <a:r>
                    <a:t>;</a:t>
                  </a:r>
                </a:p>
                <a:p>
                  <a:pPr defTabSz="457200">
                    <a:defRPr sz="1600">
                      <a:latin typeface="Courier"/>
                      <a:ea typeface="Courier"/>
                      <a:cs typeface="Courier"/>
                      <a:sym typeface="Courier"/>
                    </a:defRPr>
                  </a:pPr>
                  <a:r>
                    <a:t>clear </a:t>
                  </a:r>
                  <a:r>
                    <a:rPr>
                      <a:solidFill>
                        <a:srgbClr val="B83AF7"/>
                      </a:solidFill>
                    </a:rPr>
                    <a:t>all</a:t>
                  </a:r>
                  <a:r>
                    <a:t>;</a:t>
                  </a:r>
                </a:p>
                <a:p>
                  <a:pPr defTabSz="457200">
                    <a:defRPr sz="1600">
                      <a:latin typeface="Courier"/>
                      <a:ea typeface="Courier"/>
                      <a:cs typeface="Courier"/>
                      <a:sym typeface="Courier"/>
                    </a:defRPr>
                  </a:pPr>
                </a:p>
                <a:p>
                  <a:pPr defTabSz="457200">
                    <a:defRPr sz="1600">
                      <a:latin typeface="Courier"/>
                      <a:ea typeface="Courier"/>
                      <a:cs typeface="Courier"/>
                      <a:sym typeface="Courier"/>
                    </a:defRPr>
                  </a:pPr>
                  <a:r>
                    <a:t>dom = [0, 30];</a:t>
                  </a:r>
                </a:p>
                <a:p>
                  <a:pPr defTabSz="457200">
                    <a:defRPr sz="1600">
                      <a:latin typeface="Courier"/>
                      <a:ea typeface="Courier"/>
                      <a:cs typeface="Courier"/>
                      <a:sym typeface="Courier"/>
                    </a:defRPr>
                  </a:pPr>
                  <a:r>
                    <a:t>n = 1000;</a:t>
                  </a:r>
                </a:p>
                <a:p>
                  <a:pPr defTabSz="457200">
                    <a:defRPr sz="1600">
                      <a:latin typeface="Courier"/>
                      <a:ea typeface="Courier"/>
                      <a:cs typeface="Courier"/>
                      <a:sym typeface="Courier"/>
                    </a:defRPr>
                  </a:pPr>
                  <a:r>
                    <a:t>dt = (dom(2) - dom(1))/50;</a:t>
                  </a:r>
                </a:p>
                <a:p>
                  <a:pPr defTabSz="457200">
                    <a:defRPr sz="1600">
                      <a:latin typeface="Courier"/>
                      <a:ea typeface="Courier"/>
                      <a:cs typeface="Courier"/>
                      <a:sym typeface="Courier"/>
                    </a:defRPr>
                  </a:pPr>
                  <a:r>
                    <a:t>S0 = 141.501;</a:t>
                  </a:r>
                </a:p>
                <a:p>
                  <a:pPr defTabSz="457200">
                    <a:defRPr sz="1600">
                      <a:latin typeface="Courier"/>
                      <a:ea typeface="Courier"/>
                      <a:cs typeface="Courier"/>
                      <a:sym typeface="Courier"/>
                    </a:defRPr>
                  </a:pPr>
                </a:p>
                <a:p>
                  <a:pPr defTabSz="457200">
                    <a:defRPr sz="1600">
                      <a:latin typeface="Courier"/>
                      <a:ea typeface="Courier"/>
                      <a:cs typeface="Courier"/>
                      <a:sym typeface="Courier"/>
                    </a:defRPr>
                  </a:pPr>
                  <a:r>
                    <a:t>ndist = makedist(</a:t>
                  </a:r>
                  <a:r>
                    <a:rPr>
                      <a:solidFill>
                        <a:srgbClr val="B83AF7"/>
                      </a:solidFill>
                    </a:rPr>
                    <a:t>'Normal'</a:t>
                  </a:r>
                  <a:r>
                    <a:t>, 0 , sqrt(dt));</a:t>
                  </a:r>
                </a:p>
                <a:p>
                  <a:pPr defTabSz="457200">
                    <a:defRPr sz="1600">
                      <a:latin typeface="Courier"/>
                      <a:ea typeface="Courier"/>
                      <a:cs typeface="Courier"/>
                      <a:sym typeface="Courier"/>
                    </a:defRPr>
                  </a:pPr>
                </a:p>
                <a:p>
                  <a:pPr defTabSz="457200">
                    <a:defRPr sz="1600">
                      <a:latin typeface="Courier"/>
                      <a:ea typeface="Courier"/>
                      <a:cs typeface="Courier"/>
                      <a:sym typeface="Courier"/>
                    </a:defRPr>
                  </a:pPr>
                  <a:r>
                    <a:t>mu = 0.00064;</a:t>
                  </a:r>
                </a:p>
                <a:p>
                  <a:pPr defTabSz="457200">
                    <a:defRPr sz="1600">
                      <a:latin typeface="Courier"/>
                      <a:ea typeface="Courier"/>
                      <a:cs typeface="Courier"/>
                      <a:sym typeface="Courier"/>
                    </a:defRPr>
                  </a:pPr>
                  <a:r>
                    <a:t>sigma = 4.356;</a:t>
                  </a:r>
                </a:p>
                <a:p>
                  <a:pPr defTabSz="457200">
                    <a:defRPr sz="1600">
                      <a:latin typeface="Courier"/>
                      <a:ea typeface="Courier"/>
                      <a:cs typeface="Courier"/>
                      <a:sym typeface="Courier"/>
                    </a:defRPr>
                  </a:pPr>
                </a:p>
                <a:p>
                  <a:pPr defTabSz="457200">
                    <a:defRPr sz="1600">
                      <a:latin typeface="Courier"/>
                      <a:ea typeface="Courier"/>
                      <a:cs typeface="Courier"/>
                      <a:sym typeface="Courier"/>
                    </a:defRPr>
                  </a:pPr>
                  <a:r>
                    <a:t>tvals = linspace(dom(1), dom(2), n);</a:t>
                  </a:r>
                </a:p>
                <a:p>
                  <a:pPr defTabSz="457200">
                    <a:defRPr sz="1600">
                      <a:latin typeface="Courier"/>
                      <a:ea typeface="Courier"/>
                      <a:cs typeface="Courier"/>
                      <a:sym typeface="Courier"/>
                    </a:defRPr>
                  </a:pPr>
                  <a:r>
                    <a:t>Svals = zeros(1, n);</a:t>
                  </a:r>
                </a:p>
                <a:p>
                  <a:pPr defTabSz="457200">
                    <a:defRPr sz="1600">
                      <a:latin typeface="Courier"/>
                      <a:ea typeface="Courier"/>
                      <a:cs typeface="Courier"/>
                      <a:sym typeface="Courier"/>
                    </a:defRPr>
                  </a:pPr>
                  <a:r>
                    <a:t>Svals(1) = S0;</a:t>
                  </a:r>
                </a:p>
                <a:p>
                  <a:pPr defTabSz="457200">
                    <a:defRPr sz="1600">
                      <a:latin typeface="Courier"/>
                      <a:ea typeface="Courier"/>
                      <a:cs typeface="Courier"/>
                      <a:sym typeface="Courier"/>
                    </a:defRPr>
                  </a:pPr>
                  <a:r>
                    <a:rPr>
                      <a:solidFill>
                        <a:srgbClr val="1433FF"/>
                      </a:solidFill>
                    </a:rPr>
                    <a:t>for </a:t>
                  </a:r>
                  <a:r>
                    <a:t>i = 2:n</a:t>
                  </a:r>
                </a:p>
                <a:p>
                  <a:pPr defTabSz="457200">
                    <a:defRPr sz="1600">
                      <a:latin typeface="Courier"/>
                      <a:ea typeface="Courier"/>
                      <a:cs typeface="Courier"/>
                      <a:sym typeface="Courier"/>
                    </a:defRPr>
                  </a:pPr>
                  <a:r>
                    <a:t>    t = dom(1) + (i - 1) .* dt;</a:t>
                  </a:r>
                </a:p>
                <a:p>
                  <a:pPr defTabSz="457200">
                    <a:defRPr sz="1600">
                      <a:latin typeface="Courier"/>
                      <a:ea typeface="Courier"/>
                      <a:cs typeface="Courier"/>
                      <a:sym typeface="Courier"/>
                    </a:defRPr>
                  </a:pPr>
                  <a:r>
                    <a:t>    S = Svals(i - 1);</a:t>
                  </a:r>
                </a:p>
                <a:p>
                  <a:pPr defTabSz="457200">
                    <a:defRPr sz="1600">
                      <a:latin typeface="Courier"/>
                      <a:ea typeface="Courier"/>
                      <a:cs typeface="Courier"/>
                      <a:sym typeface="Courier"/>
                    </a:defRPr>
                  </a:pPr>
                  <a:r>
                    <a:t>    dW = random(ndist);</a:t>
                  </a:r>
                </a:p>
                <a:p>
                  <a:pPr defTabSz="457200">
                    <a:defRPr sz="1600">
                      <a:latin typeface="Courier"/>
                      <a:ea typeface="Courier"/>
                      <a:cs typeface="Courier"/>
                      <a:sym typeface="Courier"/>
                    </a:defRPr>
                  </a:pPr>
                  <a:r>
                    <a:t>    Svals(i) = S + mu .* dt + sigma .* dW</a:t>
                  </a:r>
                </a:p>
                <a:p>
                  <a:pPr defTabSz="457200">
                    <a:defRPr sz="1600">
                      <a:solidFill>
                        <a:srgbClr val="1433FF"/>
                      </a:solidFill>
                      <a:latin typeface="Courier"/>
                      <a:ea typeface="Courier"/>
                      <a:cs typeface="Courier"/>
                      <a:sym typeface="Courier"/>
                    </a:defRPr>
                  </a:pPr>
                  <a:r>
                    <a:t>end</a:t>
                  </a:r>
                </a:p>
                <a:p>
                  <a:pPr defTabSz="457200">
                    <a:defRPr sz="1600">
                      <a:latin typeface="Courier"/>
                      <a:ea typeface="Courier"/>
                      <a:cs typeface="Courier"/>
                      <a:sym typeface="Courier"/>
                    </a:defRPr>
                  </a:pPr>
                  <a:r>
                    <a:t>figure()</a:t>
                  </a:r>
                </a:p>
                <a:p>
                  <a:pPr defTabSz="457200">
                    <a:defRPr sz="1600">
                      <a:latin typeface="Courier"/>
                      <a:ea typeface="Courier"/>
                      <a:cs typeface="Courier"/>
                      <a:sym typeface="Courier"/>
                    </a:defRPr>
                  </a:pPr>
                  <a:r>
                    <a:t>hold </a:t>
                  </a:r>
                  <a:r>
                    <a:rPr>
                      <a:solidFill>
                        <a:srgbClr val="B83AF7"/>
                      </a:solidFill>
                    </a:rPr>
                    <a:t>on</a:t>
                  </a:r>
                  <a:r>
                    <a:t>;</a:t>
                  </a:r>
                </a:p>
                <a:p>
                  <a:pPr defTabSz="457200">
                    <a:defRPr sz="1600">
                      <a:latin typeface="Courier"/>
                      <a:ea typeface="Courier"/>
                      <a:cs typeface="Courier"/>
                      <a:sym typeface="Courier"/>
                    </a:defRPr>
                  </a:pPr>
                  <a:r>
                    <a:t>plot(tvals, Svals);</a:t>
                  </a:r>
                </a:p>
                <a:p>
                  <a:pPr defTabSz="457200">
                    <a:defRPr sz="1600">
                      <a:solidFill>
                        <a:srgbClr val="B83AF7"/>
                      </a:solidFill>
                      <a:latin typeface="Courier"/>
                      <a:ea typeface="Courier"/>
                      <a:cs typeface="Courier"/>
                      <a:sym typeface="Courier"/>
                    </a:defRPr>
                  </a:pPr>
                  <a:r>
                    <a:rPr>
                      <a:solidFill>
                        <a:srgbClr val="000000"/>
                      </a:solidFill>
                    </a:rPr>
                    <a:t>xlabel(</a:t>
                  </a:r>
                  <a:r>
                    <a:t>'time (days from 9/27/22) (t)'</a:t>
                  </a:r>
                  <a:r>
                    <a:rPr>
                      <a:solidFill>
                        <a:srgbClr val="000000"/>
                      </a:solidFill>
                    </a:rPr>
                    <a:t>)</a:t>
                  </a:r>
                  <a:endParaRPr>
                    <a:solidFill>
                      <a:srgbClr val="000000"/>
                    </a:solidFill>
                  </a:endParaRPr>
                </a:p>
                <a:p>
                  <a:pPr defTabSz="457200">
                    <a:defRPr sz="1600">
                      <a:solidFill>
                        <a:srgbClr val="B83AF7"/>
                      </a:solidFill>
                      <a:latin typeface="Courier"/>
                      <a:ea typeface="Courier"/>
                      <a:cs typeface="Courier"/>
                      <a:sym typeface="Courier"/>
                    </a:defRPr>
                  </a:pPr>
                  <a:r>
                    <a:rPr>
                      <a:solidFill>
                        <a:srgbClr val="000000"/>
                      </a:solidFill>
                    </a:rPr>
                    <a:t>ylabel(</a:t>
                  </a:r>
                  <a:r>
                    <a:t>'stock price (USD) (S_t)'</a:t>
                  </a:r>
                  <a:r>
                    <a:rPr>
                      <a:solidFill>
                        <a:srgbClr val="000000"/>
                      </a:solidFill>
                    </a:rPr>
                    <a:t>)</a:t>
                  </a:r>
                  <a:endParaRPr>
                    <a:solidFill>
                      <a:srgbClr val="000000"/>
                    </a:solidFill>
                  </a:endParaRPr>
                </a:p>
                <a:p>
                  <a:pPr defTabSz="457200">
                    <a:defRPr sz="1600">
                      <a:latin typeface="Courier"/>
                      <a:ea typeface="Courier"/>
                      <a:cs typeface="Courier"/>
                      <a:sym typeface="Courier"/>
                    </a:defRPr>
                  </a:pPr>
                </a:p>
                <a:p>
                  <a:pPr defTabSz="457200">
                    <a:defRPr sz="1600">
                      <a:solidFill>
                        <a:srgbClr val="008F18"/>
                      </a:solidFill>
                      <a:latin typeface="Courier"/>
                      <a:ea typeface="Courier"/>
                      <a:cs typeface="Courier"/>
                      <a:sym typeface="Courier"/>
                    </a:defRPr>
                  </a:pPr>
                  <a:r>
                    <a:t>% Solving for the non-stochastic term</a:t>
                  </a:r>
                </a:p>
                <a:p>
                  <a:pPr defTabSz="457200">
                    <a:defRPr sz="1600">
                      <a:latin typeface="Courier"/>
                      <a:ea typeface="Courier"/>
                      <a:cs typeface="Courier"/>
                      <a:sym typeface="Courier"/>
                    </a:defRPr>
                  </a:pPr>
                  <a:r>
                    <a:t>syms </a:t>
                  </a:r>
                  <a:r>
                    <a:rPr>
                      <a:solidFill>
                        <a:srgbClr val="B83AF7"/>
                      </a:solidFill>
                    </a:rPr>
                    <a:t>s(t)</a:t>
                  </a:r>
                  <a:endParaRPr>
                    <a:solidFill>
                      <a:srgbClr val="B83AF7"/>
                    </a:solidFill>
                  </a:endParaRPr>
                </a:p>
                <a:p>
                  <a:pPr defTabSz="457200">
                    <a:defRPr sz="1600">
                      <a:latin typeface="Courier"/>
                      <a:ea typeface="Courier"/>
                      <a:cs typeface="Courier"/>
                      <a:sym typeface="Courier"/>
                    </a:defRPr>
                  </a:pPr>
                  <a:r>
                    <a:t>ode = diff(s, t) == s;</a:t>
                  </a:r>
                </a:p>
                <a:p>
                  <a:pPr defTabSz="457200">
                    <a:defRPr sz="1600">
                      <a:latin typeface="Courier"/>
                      <a:ea typeface="Courier"/>
                      <a:cs typeface="Courier"/>
                      <a:sym typeface="Courier"/>
                    </a:defRPr>
                  </a:pPr>
                  <a:r>
                    <a:t>sol(t) = dsolve(ode);</a:t>
                  </a:r>
                </a:p>
                <a:p>
                  <a:pPr defTabSz="457200">
                    <a:defRPr sz="1200">
                      <a:latin typeface="Courier"/>
                      <a:ea typeface="Courier"/>
                      <a:cs typeface="Courier"/>
                      <a:sym typeface="Courier"/>
                    </a:defRPr>
                  </a:pPr>
                </a:p>
              </p:txBody>
            </p:sp>
            <p:pic>
              <p:nvPicPr>
                <p:cNvPr id="123" name="modelGraph.jpg" descr="modelGraph.jpg"/>
                <p:cNvPicPr>
                  <a:picLocks noChangeAspect="1"/>
                </p:cNvPicPr>
                <p:nvPr/>
              </p:nvPicPr>
              <p:blipFill>
                <a:blip r:embed="rId4">
                  <a:extLst/>
                </a:blip>
                <a:srcRect l="0" t="0" r="0" b="0"/>
                <a:stretch>
                  <a:fillRect/>
                </a:stretch>
              </p:blipFill>
              <p:spPr>
                <a:xfrm>
                  <a:off x="5220603" y="16534465"/>
                  <a:ext cx="4978331" cy="3733750"/>
                </a:xfrm>
                <a:prstGeom prst="rect">
                  <a:avLst/>
                </a:prstGeom>
                <a:ln w="12700" cap="flat">
                  <a:noFill/>
                  <a:miter lim="400000"/>
                </a:ln>
                <a:effectLst/>
              </p:spPr>
            </p:pic>
          </p:grpSp>
          <p:grpSp>
            <p:nvGrpSpPr>
              <p:cNvPr id="127" name="Text Box 2"/>
              <p:cNvGrpSpPr/>
              <p:nvPr/>
            </p:nvGrpSpPr>
            <p:grpSpPr>
              <a:xfrm>
                <a:off x="2660446" y="7639836"/>
                <a:ext cx="19136927" cy="1105527"/>
                <a:chOff x="0" y="0"/>
                <a:chExt cx="19136926" cy="1105526"/>
              </a:xfrm>
            </p:grpSpPr>
            <p:sp>
              <p:nvSpPr>
                <p:cNvPr id="125" name="Rectangle"/>
                <p:cNvSpPr/>
                <p:nvPr/>
              </p:nvSpPr>
              <p:spPr>
                <a:xfrm>
                  <a:off x="-1" y="-1"/>
                  <a:ext cx="19136928" cy="1105528"/>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26" name="Introduction"/>
                <p:cNvSpPr txBox="1"/>
                <p:nvPr/>
              </p:nvSpPr>
              <p:spPr>
                <a:xfrm>
                  <a:off x="-1" y="-1"/>
                  <a:ext cx="19136928" cy="8603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a:lnSpc>
                      <a:spcPct val="115000"/>
                    </a:lnSpc>
                    <a:spcBef>
                      <a:spcPts val="1000"/>
                    </a:spcBef>
                    <a:defRPr sz="7200">
                      <a:solidFill>
                        <a:schemeClr val="accent3">
                          <a:lumOff val="44000"/>
                        </a:schemeClr>
                      </a:solidFill>
                      <a:latin typeface="Georgia"/>
                      <a:ea typeface="Georgia"/>
                      <a:cs typeface="Georgia"/>
                      <a:sym typeface="Georgia"/>
                    </a:defRPr>
                  </a:lvl1pPr>
                </a:lstStyle>
                <a:p>
                  <a:pPr/>
                  <a:r>
                    <a:t>Introduction</a:t>
                  </a:r>
                </a:p>
              </p:txBody>
            </p:sp>
          </p:grpSp>
          <p:grpSp>
            <p:nvGrpSpPr>
              <p:cNvPr id="130" name="Text Box 2"/>
              <p:cNvGrpSpPr/>
              <p:nvPr/>
            </p:nvGrpSpPr>
            <p:grpSpPr>
              <a:xfrm>
                <a:off x="8011604" y="2348341"/>
                <a:ext cx="26891433" cy="5177913"/>
                <a:chOff x="0" y="0"/>
                <a:chExt cx="26891431" cy="5177911"/>
              </a:xfrm>
            </p:grpSpPr>
            <p:sp>
              <p:nvSpPr>
                <p:cNvPr id="128" name="Rectangle"/>
                <p:cNvSpPr/>
                <p:nvPr/>
              </p:nvSpPr>
              <p:spPr>
                <a:xfrm>
                  <a:off x="0" y="-1"/>
                  <a:ext cx="26891432" cy="5090517"/>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29" name="Stochastically Modeling Stock Price…"/>
                <p:cNvSpPr txBox="1"/>
                <p:nvPr/>
              </p:nvSpPr>
              <p:spPr>
                <a:xfrm>
                  <a:off x="50220" y="4737"/>
                  <a:ext cx="26790992" cy="51731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lnSpc>
                      <a:spcPct val="115000"/>
                    </a:lnSpc>
                    <a:defRPr b="1" sz="8400">
                      <a:latin typeface="Georgia"/>
                      <a:ea typeface="Georgia"/>
                      <a:cs typeface="Georgia"/>
                      <a:sym typeface="Georgia"/>
                    </a:defRPr>
                  </a:pPr>
                  <a:r>
                    <a:t>Stochastically Modeling Stock Price </a:t>
                  </a:r>
                </a:p>
                <a:p>
                  <a:pPr algn="ctr">
                    <a:lnSpc>
                      <a:spcPct val="115000"/>
                    </a:lnSpc>
                    <a:defRPr b="1" sz="8400">
                      <a:latin typeface="Georgia"/>
                      <a:ea typeface="Georgia"/>
                      <a:cs typeface="Georgia"/>
                      <a:sym typeface="Georgia"/>
                    </a:defRPr>
                  </a:pPr>
                  <a:r>
                    <a:t>using Differential Equations</a:t>
                  </a:r>
                </a:p>
                <a:p>
                  <a:pPr algn="ctr">
                    <a:lnSpc>
                      <a:spcPct val="115000"/>
                    </a:lnSpc>
                    <a:defRPr sz="7200">
                      <a:latin typeface="Georgia"/>
                      <a:ea typeface="Georgia"/>
                      <a:cs typeface="Georgia"/>
                      <a:sym typeface="Georgia"/>
                    </a:defRPr>
                  </a:pPr>
                  <a:r>
                    <a:t>Arnav Patri and Shashank Chidige</a:t>
                  </a:r>
                </a:p>
                <a:p>
                  <a:pPr algn="ctr">
                    <a:lnSpc>
                      <a:spcPct val="115000"/>
                    </a:lnSpc>
                    <a:defRPr sz="7200">
                      <a:latin typeface="Georgia"/>
                      <a:ea typeface="Georgia"/>
                      <a:cs typeface="Georgia"/>
                      <a:sym typeface="Georgia"/>
                    </a:defRPr>
                  </a:pPr>
                  <a:r>
                    <a:t>College of Art and Science, Lawrence Technological University</a:t>
                  </a:r>
                </a:p>
              </p:txBody>
            </p:sp>
          </p:grpSp>
          <p:grpSp>
            <p:nvGrpSpPr>
              <p:cNvPr id="133" name="Group 57"/>
              <p:cNvGrpSpPr/>
              <p:nvPr/>
            </p:nvGrpSpPr>
            <p:grpSpPr>
              <a:xfrm>
                <a:off x="-1" y="729733"/>
                <a:ext cx="1369772" cy="31697297"/>
                <a:chOff x="0" y="0"/>
                <a:chExt cx="1369770" cy="31697297"/>
              </a:xfrm>
            </p:grpSpPr>
            <p:sp>
              <p:nvSpPr>
                <p:cNvPr id="131" name="Text Box 2"/>
                <p:cNvSpPr txBox="1"/>
                <p:nvPr/>
              </p:nvSpPr>
              <p:spPr>
                <a:xfrm rot="16200000">
                  <a:off x="-15098257" y="15098256"/>
                  <a:ext cx="31142804" cy="946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lnSpc>
                      <a:spcPct val="115000"/>
                    </a:lnSpc>
                    <a:spcBef>
                      <a:spcPts val="1000"/>
                    </a:spcBef>
                    <a:defRPr sz="7200">
                      <a:latin typeface="Calibri"/>
                      <a:ea typeface="Calibri"/>
                      <a:cs typeface="Calibri"/>
                      <a:sym typeface="Calibri"/>
                    </a:defRPr>
                  </a:lvl1pPr>
                </a:lstStyle>
                <a:p>
                  <a:pPr/>
                  <a:r>
                    <a:t>24”</a:t>
                  </a:r>
                </a:p>
              </p:txBody>
            </p:sp>
            <p:sp>
              <p:nvSpPr>
                <p:cNvPr id="132" name="Straight Arrow Connector 69"/>
                <p:cNvSpPr/>
                <p:nvPr/>
              </p:nvSpPr>
              <p:spPr>
                <a:xfrm flipH="1">
                  <a:off x="1369770" y="770521"/>
                  <a:ext cx="1" cy="30926777"/>
                </a:xfrm>
                <a:prstGeom prst="line">
                  <a:avLst/>
                </a:prstGeom>
                <a:noFill/>
                <a:ln w="111125"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grpSp>
          <p:grpSp>
            <p:nvGrpSpPr>
              <p:cNvPr id="136" name="Group 58"/>
              <p:cNvGrpSpPr/>
              <p:nvPr/>
            </p:nvGrpSpPr>
            <p:grpSpPr>
              <a:xfrm>
                <a:off x="2225986" y="0"/>
                <a:ext cx="44982288" cy="1018578"/>
                <a:chOff x="0" y="0"/>
                <a:chExt cx="44982285" cy="1018577"/>
              </a:xfrm>
            </p:grpSpPr>
            <p:sp>
              <p:nvSpPr>
                <p:cNvPr id="134" name="Text Box 2"/>
                <p:cNvSpPr txBox="1"/>
                <p:nvPr/>
              </p:nvSpPr>
              <p:spPr>
                <a:xfrm>
                  <a:off x="507487" y="0"/>
                  <a:ext cx="44474799" cy="9462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lnSpc>
                      <a:spcPct val="115000"/>
                    </a:lnSpc>
                    <a:spcBef>
                      <a:spcPts val="1000"/>
                    </a:spcBef>
                    <a:defRPr sz="7200">
                      <a:latin typeface="Calibri"/>
                      <a:ea typeface="Calibri"/>
                      <a:cs typeface="Calibri"/>
                      <a:sym typeface="Calibri"/>
                    </a:defRPr>
                  </a:lvl1pPr>
                </a:lstStyle>
                <a:p>
                  <a:pPr/>
                  <a:r>
                    <a:t>36”</a:t>
                  </a:r>
                </a:p>
              </p:txBody>
            </p:sp>
            <p:sp>
              <p:nvSpPr>
                <p:cNvPr id="135" name="Straight Arrow Connector 67"/>
                <p:cNvSpPr/>
                <p:nvPr/>
              </p:nvSpPr>
              <p:spPr>
                <a:xfrm flipH="1" flipV="1">
                  <a:off x="0" y="1018577"/>
                  <a:ext cx="41365479" cy="1"/>
                </a:xfrm>
                <a:prstGeom prst="line">
                  <a:avLst/>
                </a:prstGeom>
                <a:noFill/>
                <a:ln w="1143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grpSp>
          <p:grpSp>
            <p:nvGrpSpPr>
              <p:cNvPr id="139" name="Text Box 2"/>
              <p:cNvGrpSpPr/>
              <p:nvPr/>
            </p:nvGrpSpPr>
            <p:grpSpPr>
              <a:xfrm>
                <a:off x="2708896" y="23824905"/>
                <a:ext cx="10248755" cy="1078476"/>
                <a:chOff x="0" y="0"/>
                <a:chExt cx="10248754" cy="1078474"/>
              </a:xfrm>
            </p:grpSpPr>
            <p:sp>
              <p:nvSpPr>
                <p:cNvPr id="137" name="Rectangle"/>
                <p:cNvSpPr/>
                <p:nvPr/>
              </p:nvSpPr>
              <p:spPr>
                <a:xfrm>
                  <a:off x="0" y="0"/>
                  <a:ext cx="10248755" cy="1078475"/>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38" name="Statistical Data"/>
                <p:cNvSpPr txBox="1"/>
                <p:nvPr/>
              </p:nvSpPr>
              <p:spPr>
                <a:xfrm>
                  <a:off x="406400" y="54771"/>
                  <a:ext cx="8673955" cy="968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a:lnSpc>
                      <a:spcPct val="115000"/>
                    </a:lnSpc>
                    <a:defRPr sz="7200">
                      <a:solidFill>
                        <a:schemeClr val="accent3">
                          <a:lumOff val="44000"/>
                        </a:schemeClr>
                      </a:solidFill>
                      <a:latin typeface="Georgia"/>
                      <a:ea typeface="Georgia"/>
                      <a:cs typeface="Georgia"/>
                      <a:sym typeface="Georgia"/>
                    </a:defRPr>
                  </a:lvl1pPr>
                </a:lstStyle>
                <a:p>
                  <a:pPr/>
                  <a:r>
                    <a:t>Statistical Data</a:t>
                  </a:r>
                </a:p>
              </p:txBody>
            </p:sp>
          </p:grpSp>
          <p:grpSp>
            <p:nvGrpSpPr>
              <p:cNvPr id="142" name="Text Box 2"/>
              <p:cNvGrpSpPr/>
              <p:nvPr/>
            </p:nvGrpSpPr>
            <p:grpSpPr>
              <a:xfrm>
                <a:off x="2660370" y="25280348"/>
                <a:ext cx="19093130" cy="6904328"/>
                <a:chOff x="0" y="0"/>
                <a:chExt cx="19093129" cy="6904326"/>
              </a:xfrm>
            </p:grpSpPr>
            <p:sp>
              <p:nvSpPr>
                <p:cNvPr id="140" name="Rectangle"/>
                <p:cNvSpPr/>
                <p:nvPr/>
              </p:nvSpPr>
              <p:spPr>
                <a:xfrm>
                  <a:off x="0" y="0"/>
                  <a:ext cx="19093130" cy="6590394"/>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41" name="The case study that the model was applied to is the change in GOOG’s (Alphabet Inc.’s) stock price over the span of six months from 9/27/21 to 2/23/22. The reason for applying  this model to model to Google is that it is one of the most formative blue ch"/>
                <p:cNvSpPr txBox="1"/>
                <p:nvPr/>
              </p:nvSpPr>
              <p:spPr>
                <a:xfrm>
                  <a:off x="47428" y="4474"/>
                  <a:ext cx="13359474" cy="68998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a:lnSpc>
                      <a:spcPct val="115000"/>
                    </a:lnSpc>
                    <a:spcBef>
                      <a:spcPts val="1000"/>
                    </a:spcBef>
                    <a:defRPr sz="1600">
                      <a:latin typeface="Georgia"/>
                      <a:ea typeface="Georgia"/>
                      <a:cs typeface="Georgia"/>
                      <a:sym typeface="Georgia"/>
                    </a:defRPr>
                  </a:lvl1pPr>
                </a:lstStyle>
                <a:p>
                  <a:pPr/>
                  <a:r>
                    <a:t>The case study that the model was applied to is the change in GOOG’s (Alphabet Inc.’s) stock price over the span of six months from 9/27/21 to 2/23/22. The reason for applying  this model to model to Google is that it is one of the most formative blue chip stocks, making its trend is largely indicative of that of others. The data gathered from [1] is collected from its free API, which enabled the data to be transferred to Google Sheets.</a:t>
                  </a:r>
                </a:p>
              </p:txBody>
            </p:sp>
          </p:grpSp>
          <p:grpSp>
            <p:nvGrpSpPr>
              <p:cNvPr id="145" name="Text Box 2"/>
              <p:cNvGrpSpPr/>
              <p:nvPr/>
            </p:nvGrpSpPr>
            <p:grpSpPr>
              <a:xfrm>
                <a:off x="22238685" y="7639836"/>
                <a:ext cx="9548403" cy="1152217"/>
                <a:chOff x="0" y="0"/>
                <a:chExt cx="9548401" cy="1152215"/>
              </a:xfrm>
            </p:grpSpPr>
            <p:sp>
              <p:nvSpPr>
                <p:cNvPr id="143" name="Rectangle"/>
                <p:cNvSpPr/>
                <p:nvPr/>
              </p:nvSpPr>
              <p:spPr>
                <a:xfrm>
                  <a:off x="-1" y="0"/>
                  <a:ext cx="9548403" cy="1152216"/>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44" name="Model Analysis"/>
                <p:cNvSpPr txBox="1"/>
                <p:nvPr/>
              </p:nvSpPr>
              <p:spPr>
                <a:xfrm>
                  <a:off x="0" y="0"/>
                  <a:ext cx="9548402" cy="1131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a:lnSpc>
                      <a:spcPct val="115000"/>
                    </a:lnSpc>
                    <a:defRPr sz="7200">
                      <a:solidFill>
                        <a:schemeClr val="accent3">
                          <a:lumOff val="44000"/>
                        </a:schemeClr>
                      </a:solidFill>
                      <a:latin typeface="Georgia"/>
                      <a:ea typeface="Georgia"/>
                      <a:cs typeface="Georgia"/>
                      <a:sym typeface="Georgia"/>
                    </a:defRPr>
                  </a:lvl1pPr>
                </a:lstStyle>
                <a:p>
                  <a:pPr/>
                  <a:r>
                    <a:t>Model Analysis</a:t>
                  </a:r>
                </a:p>
              </p:txBody>
            </p:sp>
          </p:grpSp>
          <p:grpSp>
            <p:nvGrpSpPr>
              <p:cNvPr id="148" name="Text Box 2"/>
              <p:cNvGrpSpPr/>
              <p:nvPr/>
            </p:nvGrpSpPr>
            <p:grpSpPr>
              <a:xfrm>
                <a:off x="32148183" y="7520639"/>
                <a:ext cx="10950911" cy="2781206"/>
                <a:chOff x="0" y="0"/>
                <a:chExt cx="10950909" cy="2781205"/>
              </a:xfrm>
            </p:grpSpPr>
            <p:sp>
              <p:nvSpPr>
                <p:cNvPr id="146" name="Rectangle"/>
                <p:cNvSpPr/>
                <p:nvPr/>
              </p:nvSpPr>
              <p:spPr>
                <a:xfrm>
                  <a:off x="0" y="-1"/>
                  <a:ext cx="10950910" cy="2781207"/>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47" name="Alphabet Inc (GOOG) Price Model"/>
                <p:cNvSpPr txBox="1"/>
                <p:nvPr/>
              </p:nvSpPr>
              <p:spPr>
                <a:xfrm>
                  <a:off x="0" y="-1"/>
                  <a:ext cx="10950910" cy="20394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a:lnSpc>
                      <a:spcPct val="115000"/>
                    </a:lnSpc>
                    <a:defRPr sz="7200">
                      <a:solidFill>
                        <a:schemeClr val="accent3">
                          <a:lumOff val="44000"/>
                        </a:schemeClr>
                      </a:solidFill>
                      <a:latin typeface="Georgia"/>
                      <a:ea typeface="Georgia"/>
                      <a:cs typeface="Georgia"/>
                      <a:sym typeface="Georgia"/>
                    </a:defRPr>
                  </a:lvl1pPr>
                </a:lstStyle>
                <a:p>
                  <a:pPr/>
                  <a:r>
                    <a:t>Alphabet Inc (GOOG) Price Model </a:t>
                  </a:r>
                </a:p>
              </p:txBody>
            </p:sp>
          </p:grpSp>
          <p:grpSp>
            <p:nvGrpSpPr>
              <p:cNvPr id="151" name="Text Box 2"/>
              <p:cNvGrpSpPr/>
              <p:nvPr/>
            </p:nvGrpSpPr>
            <p:grpSpPr>
              <a:xfrm>
                <a:off x="22417295" y="26154843"/>
                <a:ext cx="9254810" cy="1206958"/>
                <a:chOff x="0" y="0"/>
                <a:chExt cx="9254809" cy="1206956"/>
              </a:xfrm>
            </p:grpSpPr>
            <p:sp>
              <p:nvSpPr>
                <p:cNvPr id="149" name="Rectangle"/>
                <p:cNvSpPr/>
                <p:nvPr/>
              </p:nvSpPr>
              <p:spPr>
                <a:xfrm>
                  <a:off x="-1" y="-1"/>
                  <a:ext cx="9254811" cy="1206958"/>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50" name="Conclusion"/>
                <p:cNvSpPr txBox="1"/>
                <p:nvPr/>
              </p:nvSpPr>
              <p:spPr>
                <a:xfrm>
                  <a:off x="-1" y="-1"/>
                  <a:ext cx="9254811" cy="11893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a:lnSpc>
                      <a:spcPct val="115000"/>
                    </a:lnSpc>
                    <a:defRPr sz="7200">
                      <a:solidFill>
                        <a:schemeClr val="accent3">
                          <a:lumOff val="44000"/>
                        </a:schemeClr>
                      </a:solidFill>
                      <a:latin typeface="Georgia"/>
                      <a:ea typeface="Georgia"/>
                      <a:cs typeface="Georgia"/>
                      <a:sym typeface="Georgia"/>
                    </a:defRPr>
                  </a:lvl1pPr>
                </a:lstStyle>
                <a:p>
                  <a:pPr/>
                  <a:r>
                    <a:t>Conclusion</a:t>
                  </a:r>
                </a:p>
              </p:txBody>
            </p:sp>
          </p:grpSp>
          <p:pic>
            <p:nvPicPr>
              <p:cNvPr id="152" name="Picture 64" descr="Picture 64"/>
              <p:cNvPicPr>
                <a:picLocks noChangeAspect="1"/>
              </p:cNvPicPr>
              <p:nvPr/>
            </p:nvPicPr>
            <p:blipFill>
              <a:blip r:embed="rId5">
                <a:extLst/>
              </a:blip>
              <a:srcRect l="14692" t="0" r="13622" b="2"/>
              <a:stretch>
                <a:fillRect/>
              </a:stretch>
            </p:blipFill>
            <p:spPr>
              <a:xfrm>
                <a:off x="2700739" y="2156874"/>
                <a:ext cx="4894679" cy="4880871"/>
              </a:xfrm>
              <a:prstGeom prst="rect">
                <a:avLst/>
              </a:prstGeom>
              <a:ln w="12700" cap="flat">
                <a:noFill/>
                <a:miter lim="400000"/>
              </a:ln>
              <a:effectLst/>
            </p:spPr>
          </p:pic>
          <p:grpSp>
            <p:nvGrpSpPr>
              <p:cNvPr id="155" name="Picture 65"/>
              <p:cNvGrpSpPr/>
              <p:nvPr/>
            </p:nvGrpSpPr>
            <p:grpSpPr>
              <a:xfrm>
                <a:off x="35193209" y="2713063"/>
                <a:ext cx="7282003" cy="3767129"/>
                <a:chOff x="0" y="0"/>
                <a:chExt cx="7282001" cy="3767128"/>
              </a:xfrm>
            </p:grpSpPr>
            <p:sp>
              <p:nvSpPr>
                <p:cNvPr id="153" name="Rectangle"/>
                <p:cNvSpPr/>
                <p:nvPr/>
              </p:nvSpPr>
              <p:spPr>
                <a:xfrm>
                  <a:off x="0" y="0"/>
                  <a:ext cx="7282002" cy="3767129"/>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p>
              </p:txBody>
            </p:sp>
            <p:pic>
              <p:nvPicPr>
                <p:cNvPr id="154" name="image2.png" descr="image2.png"/>
                <p:cNvPicPr>
                  <a:picLocks noChangeAspect="1"/>
                </p:cNvPicPr>
                <p:nvPr/>
              </p:nvPicPr>
              <p:blipFill>
                <a:blip r:embed="rId6">
                  <a:extLst/>
                </a:blip>
                <a:stretch>
                  <a:fillRect/>
                </a:stretch>
              </p:blipFill>
              <p:spPr>
                <a:xfrm>
                  <a:off x="0" y="0"/>
                  <a:ext cx="7282002" cy="3767129"/>
                </a:xfrm>
                <a:prstGeom prst="rect">
                  <a:avLst/>
                </a:prstGeom>
                <a:ln w="12700" cap="flat">
                  <a:noFill/>
                  <a:miter lim="400000"/>
                </a:ln>
                <a:effectLst/>
              </p:spPr>
            </p:pic>
          </p:grpSp>
          <p:sp>
            <p:nvSpPr>
              <p:cNvPr id="156" name="This project yielded a model that can be used to predict the stock price of Alphabet Inc using data collected up to the date 10/25/2022, after which the stock price is to be predicted. This model can also be generalized to other stocks by applying the sa"/>
              <p:cNvSpPr txBox="1"/>
              <p:nvPr/>
            </p:nvSpPr>
            <p:spPr>
              <a:xfrm>
                <a:off x="22481909" y="27468906"/>
                <a:ext cx="9024778" cy="4249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defTabSz="457200">
                  <a:defRPr sz="1600">
                    <a:latin typeface="Georgia"/>
                    <a:ea typeface="Georgia"/>
                    <a:cs typeface="Georgia"/>
                    <a:sym typeface="Georgia"/>
                  </a:defRPr>
                </a:pPr>
                <a:r>
                  <a:t>This project yielded a model that can be used to predict the stock price of Alphabet Inc using data collected up to the date 10/25/2022, after which the stock price is to be predicted. This model can also be generalized to other stocks by applying the same differential equation model with a different set of time-series data of Stock Price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t</m:t>
                        </m:r>
                      </m:sub>
                    </m:sSub>
                  </m:oMath>
                </a14:m>
                <a:r>
                  <a:rPr baseline="-5999" i="1" sz="960"/>
                  <a:t>t</a:t>
                </a:r>
                <a:r>
                  <a:t>)</a:t>
                </a:r>
                <a:r>
                  <a:rPr i="1"/>
                  <a:t> </a:t>
                </a:r>
                <a:r>
                  <a:t>vs. Time (</a:t>
                </a:r>
                <a14:m>
                  <m:oMath>
                    <m:r>
                      <a:rPr xmlns:a="http://schemas.openxmlformats.org/drawingml/2006/main" sz="1900" i="1">
                        <a:solidFill>
                          <a:srgbClr val="000000"/>
                        </a:solidFill>
                        <a:latin typeface="Cambria Math" panose="02040503050406030204" pitchFamily="18" charset="0"/>
                      </a:rPr>
                      <m:t>t</m:t>
                    </m:r>
                  </m:oMath>
                </a14:m>
                <a:r>
                  <a:t>) of that stock. Modeling stock prices allows more informed decisions to be made, taking into account more accurate predictions to make choices. The model is stochastic, so figuring out how to implement it required an understanding of stochastic calculus. Stochastic calculus is built on both calculus and probability, so learning about it forced us to better understand both. This project made clear the power of differential equations to obtain a family of functions which can be widely applied given parameters and boundary conditions. In this case, it was the initial stock price (</a:t>
                </a:r>
                <a14:m>
                  <m:oMath>
                    <m:sSub>
                      <m:e>
                        <m:r>
                          <a:rPr xmlns:a="http://schemas.openxmlformats.org/drawingml/2006/main" sz="1850" i="1">
                            <a:solidFill>
                              <a:srgbClr val="000000"/>
                            </a:solidFill>
                            <a:latin typeface="Cambria Math" panose="02040503050406030204" pitchFamily="18" charset="0"/>
                          </a:rPr>
                          <m:t>S</m:t>
                        </m:r>
                      </m:e>
                      <m:sub>
                        <m:r>
                          <a:rPr xmlns:a="http://schemas.openxmlformats.org/drawingml/2006/main" sz="1850" i="1">
                            <a:solidFill>
                              <a:srgbClr val="000000"/>
                            </a:solidFill>
                            <a:latin typeface="Cambria Math" panose="02040503050406030204" pitchFamily="18" charset="0"/>
                          </a:rPr>
                          <m:t>0</m:t>
                        </m:r>
                      </m:sub>
                    </m:sSub>
                  </m:oMath>
                </a14:m>
                <a:r>
                  <a:t>) that was the boundary condition for the initial value problem. </a:t>
                </a:r>
                <a:endParaRPr sz="1200"/>
              </a:p>
              <a:p>
                <a:pPr defTabSz="457200">
                  <a:defRPr sz="1200">
                    <a:latin typeface="Georgia"/>
                    <a:ea typeface="Georgia"/>
                    <a:cs typeface="Georgia"/>
                    <a:sym typeface="Georgia"/>
                  </a:defRPr>
                </a:pPr>
              </a:p>
              <a:p>
                <a:pPr algn="just" defTabSz="457200">
                  <a:defRPr sz="1600">
                    <a:latin typeface="Georgia"/>
                    <a:ea typeface="Georgia"/>
                    <a:cs typeface="Georgia"/>
                    <a:sym typeface="Georgia"/>
                  </a:defRPr>
                </a:pPr>
                <a:r>
                  <a:t>“Employ differential equations to make pragmatic predictions regarding something that is otherwise known to be quite random.” - Arnav Patri</a:t>
                </a:r>
                <a:endParaRPr sz="1200"/>
              </a:p>
              <a:p>
                <a:pPr defTabSz="457200">
                  <a:defRPr sz="1200">
                    <a:latin typeface="Georgia"/>
                    <a:ea typeface="Georgia"/>
                    <a:cs typeface="Georgia"/>
                    <a:sym typeface="Georgia"/>
                  </a:defRPr>
                </a:pPr>
              </a:p>
              <a:p>
                <a:pPr algn="just" defTabSz="457200">
                  <a:defRPr sz="1600">
                    <a:latin typeface="Georgia"/>
                    <a:ea typeface="Georgia"/>
                    <a:cs typeface="Georgia"/>
                    <a:sym typeface="Georgia"/>
                  </a:defRPr>
                </a:pPr>
                <a:r>
                  <a:t>“Employ data to predict future outcomes and obtain quantifiable results by applying mathematics to a real-life problem.” - Shashank Chidige</a:t>
                </a:r>
                <a:endParaRPr sz="1200"/>
              </a:p>
              <a:p>
                <a:pPr defTabSz="457200">
                  <a:defRPr sz="1200">
                    <a:latin typeface="Times Roman"/>
                    <a:ea typeface="Times Roman"/>
                    <a:cs typeface="Times Roman"/>
                    <a:sym typeface="Times Roman"/>
                  </a:defRPr>
                </a:pPr>
              </a:p>
              <a:p>
                <a:pPr defTabSz="457200">
                  <a:defRPr sz="1200">
                    <a:latin typeface="Times Roman"/>
                    <a:ea typeface="Times Roman"/>
                    <a:cs typeface="Times Roman"/>
                    <a:sym typeface="Times Roman"/>
                  </a:defRPr>
                </a:pPr>
              </a:p>
            </p:txBody>
          </p:sp>
        </p:grpSp>
        <p:sp>
          <p:nvSpPr>
            <p:cNvPr id="158" name="Rectangle 50"/>
            <p:cNvSpPr/>
            <p:nvPr/>
          </p:nvSpPr>
          <p:spPr>
            <a:xfrm>
              <a:off x="2219276" y="1500261"/>
              <a:ext cx="41325376" cy="30926429"/>
            </a:xfrm>
            <a:prstGeom prst="rect">
              <a:avLst/>
            </a:prstGeom>
            <a:noFill/>
            <a:ln w="25400" cap="flat">
              <a:solidFill>
                <a:srgbClr val="000000"/>
              </a:solidFill>
              <a:prstDash val="solid"/>
              <a:round/>
            </a:ln>
            <a:effectLst/>
          </p:spPr>
          <p:txBody>
            <a:bodyPr wrap="square" lIns="45719" tIns="45719" rIns="45719" bIns="45719" numCol="1" anchor="ctr">
              <a:noAutofit/>
            </a:bodyPr>
            <a:lstStyle/>
            <a:p>
              <a:pPr>
                <a:defRPr sz="7200">
                  <a:solidFill>
                    <a:schemeClr val="accent3">
                      <a:lumOff val="44000"/>
                    </a:schemeClr>
                  </a:solidFill>
                </a:defRPr>
              </a:pPr>
            </a:p>
          </p:txBody>
        </p:sp>
      </p:grpSp>
      <p:sp>
        <p:nvSpPr>
          <p:cNvPr id="160" name="Shape 81"/>
          <p:cNvSpPr/>
          <p:nvPr/>
        </p:nvSpPr>
        <p:spPr>
          <a:xfrm>
            <a:off x="3962400" y="-7119585"/>
            <a:ext cx="42367200" cy="4572001"/>
          </a:xfrm>
          <a:prstGeom prst="rect">
            <a:avLst/>
          </a:prstGeom>
          <a:solidFill>
            <a:schemeClr val="accent3">
              <a:lumOff val="44000"/>
            </a:schemeClr>
          </a:solidFill>
          <a:ln w="12700">
            <a:miter lim="400000"/>
          </a:ln>
        </p:spPr>
        <p:txBody>
          <a:bodyPr lIns="45719" rIns="45719" anchor="ctr"/>
          <a:lstStyle/>
          <a:p>
            <a:pPr/>
          </a:p>
        </p:txBody>
      </p:sp>
      <p:sp>
        <p:nvSpPr>
          <p:cNvPr id="161" name="Image 1: Example of Stock Market Volatility: Alphabet Inc. [1]"/>
          <p:cNvSpPr txBox="1"/>
          <p:nvPr/>
        </p:nvSpPr>
        <p:spPr>
          <a:xfrm>
            <a:off x="12681075" y="12057995"/>
            <a:ext cx="3397608"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Georgia"/>
                <a:ea typeface="Georgia"/>
                <a:cs typeface="Georgia"/>
                <a:sym typeface="Georgia"/>
              </a:defRPr>
            </a:lvl1pPr>
          </a:lstStyle>
          <a:p>
            <a:pPr/>
            <a:r>
              <a:t>Image 1: Example of Stock Market Volatility: Alphabet Inc. [1]</a:t>
            </a:r>
          </a:p>
        </p:txBody>
      </p:sp>
      <p:sp>
        <p:nvSpPr>
          <p:cNvPr id="162" name="Image 2: A look at the floor of the New York Stock Exchange"/>
          <p:cNvSpPr txBox="1"/>
          <p:nvPr/>
        </p:nvSpPr>
        <p:spPr>
          <a:xfrm>
            <a:off x="17334061" y="12057995"/>
            <a:ext cx="3241537"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Georgia"/>
                <a:ea typeface="Georgia"/>
                <a:cs typeface="Georgia"/>
                <a:sym typeface="Georgia"/>
              </a:defRPr>
            </a:lvl1pPr>
          </a:lstStyle>
          <a:p>
            <a:pPr/>
            <a:r>
              <a:t>Image 2: A look at the floor of the New York Stock Exchange</a:t>
            </a:r>
          </a:p>
        </p:txBody>
      </p:sp>
      <p:sp>
        <p:nvSpPr>
          <p:cNvPr id="163" name="Sources…"/>
          <p:cNvSpPr txBox="1"/>
          <p:nvPr/>
        </p:nvSpPr>
        <p:spPr>
          <a:xfrm>
            <a:off x="13076456" y="13255178"/>
            <a:ext cx="7077631" cy="316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spcBef>
                <a:spcPts val="1200"/>
              </a:spcBef>
              <a:defRPr b="1" sz="1600">
                <a:latin typeface="Georgia"/>
                <a:ea typeface="Georgia"/>
                <a:cs typeface="Georgia"/>
                <a:sym typeface="Georgia"/>
              </a:defRPr>
            </a:pPr>
            <a:r>
              <a:t>Sources</a:t>
            </a:r>
          </a:p>
          <a:p>
            <a:pPr defTabSz="457200">
              <a:spcBef>
                <a:spcPts val="1200"/>
              </a:spcBef>
              <a:defRPr sz="1600">
                <a:latin typeface="Georgia"/>
                <a:ea typeface="Georgia"/>
                <a:cs typeface="Georgia"/>
                <a:sym typeface="Georgia"/>
              </a:defRPr>
            </a:pPr>
            <a:r>
              <a:t>[1]  Yahoo Finance, Alphabet Inc. (GOOG) Stock Price, News, Quote &amp; history - Yahoo Finance, New York, NY, 2022. </a:t>
            </a:r>
            <a:br>
              <a:rPr sz="1200"/>
            </a:br>
            <a:endParaRPr sz="1200"/>
          </a:p>
          <a:p>
            <a:pPr defTabSz="457200">
              <a:spcBef>
                <a:spcPts val="1200"/>
              </a:spcBef>
              <a:defRPr sz="1600">
                <a:latin typeface="Georgia"/>
                <a:ea typeface="Georgia"/>
                <a:cs typeface="Georgia"/>
                <a:sym typeface="Georgia"/>
              </a:defRPr>
            </a:pPr>
            <a:r>
              <a:t>[2]  Gregory F. Lawler, Stochastic Calculus: An Introduction with Applications, Chicago, IL, 2014. </a:t>
            </a:r>
            <a:br>
              <a:rPr sz="1200"/>
            </a:br>
            <a:endParaRPr sz="1200"/>
          </a:p>
          <a:p>
            <a:pPr defTabSz="457200">
              <a:spcBef>
                <a:spcPts val="1200"/>
              </a:spcBef>
              <a:defRPr sz="1600">
                <a:latin typeface="Georgia"/>
                <a:ea typeface="Georgia"/>
                <a:cs typeface="Georgia"/>
                <a:sym typeface="Georgia"/>
              </a:defRPr>
            </a:pPr>
            <a:r>
              <a:t>[3]  Wenyu Zhang, Introduction to Itˆo’s Lemma, Ithaca, NY, May 6th, 2015 </a:t>
            </a:r>
            <a:br>
              <a:rPr sz="1200"/>
            </a:br>
            <a:endParaRPr sz="1200"/>
          </a:p>
          <a:p>
            <a:pPr defTabSz="457200">
              <a:spcBef>
                <a:spcPts val="1200"/>
              </a:spcBef>
              <a:defRPr sz="1600">
                <a:latin typeface="Georgia"/>
                <a:ea typeface="Georgia"/>
                <a:cs typeface="Georgia"/>
                <a:sym typeface="Georgia"/>
              </a:defRPr>
            </a:pPr>
            <a:r>
              <a:t>[4]  Andrea Chello, A Gentle Introduction to Geometric Brownian Motion in Finance, October 30th, 2020 </a:t>
            </a:r>
          </a:p>
        </p:txBody>
      </p:sp>
      <p:graphicFrame>
        <p:nvGraphicFramePr>
          <p:cNvPr id="164" name="Table 2"/>
          <p:cNvGraphicFramePr/>
          <p:nvPr/>
        </p:nvGraphicFramePr>
        <p:xfrm>
          <a:off x="22241985" y="9315413"/>
          <a:ext cx="35356801" cy="243840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511300"/>
                <a:gridCol w="3276600"/>
                <a:gridCol w="927100"/>
                <a:gridCol w="1041400"/>
                <a:gridCol w="1549400"/>
                <a:gridCol w="1511300"/>
              </a:tblGrid>
              <a:tr h="420166">
                <a:tc gridSpan="6">
                  <a:txBody>
                    <a:bodyPr/>
                    <a:lstStyle/>
                    <a:p>
                      <a:pPr algn="ctr" defTabSz="457200">
                        <a:defRPr b="0" sz="1800">
                          <a:solidFill>
                            <a:srgbClr val="000000"/>
                          </a:solidFill>
                        </a:defRPr>
                      </a:pPr>
                      <a:r>
                        <a:rPr sz="1600">
                          <a:solidFill>
                            <a:schemeClr val="accent3">
                              <a:lumOff val="44000"/>
                            </a:schemeClr>
                          </a:solidFill>
                          <a:latin typeface="Georgia"/>
                          <a:ea typeface="Georgia"/>
                          <a:cs typeface="Georgia"/>
                          <a:sym typeface="Georgia"/>
                        </a:rPr>
                        <a:t>Table 2</a:t>
                      </a:r>
                    </a:p>
                  </a:txBody>
                  <a:tcPr marL="38100" marR="38100" marT="25400" marB="25400" anchor="b" anchorCtr="0" horzOverflow="overflow">
                    <a:solidFill>
                      <a:srgbClr val="000000"/>
                    </a:solidFill>
                  </a:tcPr>
                </a:tc>
                <a:tc hMerge="1">
                  <a:tcPr/>
                </a:tc>
                <a:tc hMerge="1">
                  <a:tcPr/>
                </a:tc>
                <a:tc hMerge="1">
                  <a:tcPr/>
                </a:tc>
                <a:tc hMerge="1">
                  <a:tcPr/>
                </a:tc>
                <a:tc hMerge="1">
                  <a:tcPr/>
                </a:tc>
              </a:tr>
              <a:tr h="420166">
                <a:tc>
                  <a:txBody>
                    <a:bodyPr/>
                    <a:lstStyle/>
                    <a:p>
                      <a:pPr algn="ctr" defTabSz="457200">
                        <a:defRPr b="0" sz="1800">
                          <a:solidFill>
                            <a:srgbClr val="000000"/>
                          </a:solidFill>
                        </a:defRPr>
                      </a:pPr>
                      <a:r>
                        <a:rPr sz="1600">
                          <a:latin typeface="Georgia"/>
                          <a:ea typeface="Georgia"/>
                          <a:cs typeface="Georgia"/>
                          <a:sym typeface="Georgia"/>
                        </a:rPr>
                        <a:t>Stock Price (USD)</a:t>
                      </a:r>
                    </a:p>
                  </a:txBody>
                  <a:tcPr marL="38100" marR="38100" marT="25400" marB="25400" anchor="b" anchorCtr="0" horzOverflow="overflow">
                    <a:solidFill>
                      <a:srgbClr val="CCCCCC"/>
                    </a:solidFill>
                  </a:tcPr>
                </a:tc>
                <a:tc>
                  <a:txBody>
                    <a:bodyPr/>
                    <a:lstStyle/>
                    <a:p>
                      <a:pPr algn="ctr" defTabSz="457200">
                        <a:defRPr sz="1800"/>
                      </a:pPr>
                      <a:r>
                        <a:rPr sz="1600">
                          <a:latin typeface="Georgia"/>
                          <a:ea typeface="Georgia"/>
                          <a:cs typeface="Georgia"/>
                          <a:sym typeface="Georgia"/>
                        </a:rPr>
                        <a:t>Time (Days from start date of 9/27/22)</a:t>
                      </a:r>
                    </a:p>
                  </a:txBody>
                  <a:tcPr marL="38100" marR="38100" marT="25400" marB="25400" anchor="b" anchorCtr="0" horzOverflow="overflow">
                    <a:solidFill>
                      <a:srgbClr val="CCCCCC"/>
                    </a:solidFill>
                  </a:tcPr>
                </a:tc>
                <a:tc>
                  <a:txBody>
                    <a:bodyPr/>
                    <a:lstStyle/>
                    <a:p>
                      <a:pPr algn="ctr" defTabSz="457200">
                        <a:defRPr sz="1600">
                          <a:latin typeface="Georgia"/>
                          <a:ea typeface="Georgia"/>
                          <a:cs typeface="Georgia"/>
                          <a:sym typeface="Georgia"/>
                        </a:defRPr>
                      </a:pPr>
                      <a:r>
                        <a:rPr i="1"/>
                        <a:t>ΔS</a:t>
                      </a:r>
                      <a:r>
                        <a:t>* (USD)</a:t>
                      </a:r>
                    </a:p>
                  </a:txBody>
                  <a:tcPr marL="38100" marR="38100" marT="25400" marB="25400" anchor="b" anchorCtr="0" horzOverflow="overflow">
                    <a:solidFill>
                      <a:srgbClr val="CCCCCC"/>
                    </a:solidFill>
                  </a:tcPr>
                </a:tc>
                <a:tc>
                  <a:txBody>
                    <a:bodyPr/>
                    <a:lstStyle/>
                    <a:p>
                      <a:pPr algn="ctr" defTabSz="457200">
                        <a:defRPr sz="1600">
                          <a:latin typeface="Georgia"/>
                          <a:ea typeface="Georgia"/>
                          <a:cs typeface="Georgia"/>
                          <a:sym typeface="Georgia"/>
                        </a:defRPr>
                      </a:pPr>
                      <a:r>
                        <a:rPr i="1"/>
                        <a:t>Δt</a:t>
                      </a:r>
                      <a:r>
                        <a:t>** (Days)</a:t>
                      </a:r>
                    </a:p>
                  </a:txBody>
                  <a:tcPr marL="38100" marR="38100" marT="25400" marB="25400" anchor="b" anchorCtr="0" horzOverflow="overflow">
                    <a:solidFill>
                      <a:srgbClr val="CCCCCC"/>
                    </a:solidFill>
                  </a:tcPr>
                </a:tc>
                <a:tc>
                  <a:txBody>
                    <a:bodyPr/>
                    <a:lstStyle/>
                    <a:p>
                      <a:pPr algn="ctr" defTabSz="457200">
                        <a:defRPr sz="1600">
                          <a:latin typeface="Georgia"/>
                          <a:ea typeface="Georgia"/>
                          <a:cs typeface="Georgia"/>
                          <a:sym typeface="Georgia"/>
                        </a:defRPr>
                      </a:pPr>
                      <a:r>
                        <a:rPr i="1"/>
                        <a:t>ΔS/Δt</a:t>
                      </a:r>
                      <a:r>
                        <a:t> (USD/Days)</a:t>
                      </a:r>
                    </a:p>
                  </a:txBody>
                  <a:tcPr marL="38100" marR="38100" marT="25400" marB="25400" anchor="b" anchorCtr="0" horzOverflow="overflow">
                    <a:solidFill>
                      <a:srgbClr val="CCCCCC"/>
                    </a:solidFill>
                  </a:tcPr>
                </a:tc>
                <a:tc>
                  <a:txBody>
                    <a:bodyPr/>
                    <a:lstStyle/>
                    <a:p>
                      <a:pPr algn="ctr" defTabSz="457200">
                        <a:defRPr sz="1800"/>
                      </a:pPr>
                      <a:r>
                        <a:rPr sz="1600">
                          <a:latin typeface="Georgia"/>
                          <a:ea typeface="Georgia"/>
                          <a:cs typeface="Georgia"/>
                          <a:sym typeface="Georgia"/>
                        </a:rPr>
                        <a:t>Stock Price (USD)</a:t>
                      </a:r>
                    </a:p>
                  </a:txBody>
                  <a:tcPr marL="38100" marR="38100" marT="25400" marB="25400" anchor="b" anchorCtr="0" horzOverflow="overflow">
                    <a:solidFill>
                      <a:srgbClr val="CCCCCC"/>
                    </a:solidFill>
                  </a:tcPr>
                </a:tc>
              </a:tr>
              <a:tr h="407466">
                <a:tc>
                  <a:txBody>
                    <a:bodyPr/>
                    <a:lstStyle/>
                    <a:p>
                      <a:pPr algn="ctr" defTabSz="457200">
                        <a:defRPr b="0" sz="1800">
                          <a:solidFill>
                            <a:srgbClr val="000000"/>
                          </a:solidFill>
                        </a:defRPr>
                      </a:pPr>
                      <a:r>
                        <a:rPr sz="1600">
                          <a:latin typeface="Georgia"/>
                          <a:ea typeface="Georgia"/>
                          <a:cs typeface="Georgia"/>
                          <a:sym typeface="Georgia"/>
                        </a:rPr>
                        <a:t>141.501007</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a:t>
                      </a:r>
                    </a:p>
                  </a:txBody>
                  <a:tcPr marL="38100" marR="38100" marT="25400" marB="25400" anchor="b" anchorCtr="0" horzOverflow="overflow">
                    <a:solidFill>
                      <a:srgbClr val="F3F3F3"/>
                    </a:solidFill>
                  </a:tcPr>
                </a:tc>
                <a:tc>
                  <a:txBody>
                    <a:bodyPr/>
                    <a:lstStyle/>
                    <a:p>
                      <a:pPr algn="ctr">
                        <a:defRPr sz="1600">
                          <a:latin typeface="Georgia"/>
                          <a:ea typeface="Georgia"/>
                          <a:cs typeface="Georgia"/>
                          <a:sym typeface="Georgia"/>
                        </a:defRPr>
                      </a:pPr>
                    </a:p>
                  </a:txBody>
                  <a:tcPr marL="38100" marR="38100" marT="25400" marB="25400" anchor="b" anchorCtr="0" horzOverflow="overflow">
                    <a:solidFill>
                      <a:srgbClr val="F3F3F3"/>
                    </a:solidFill>
                  </a:tcPr>
                </a:tc>
                <a:tc>
                  <a:txBody>
                    <a:bodyPr/>
                    <a:lstStyle/>
                    <a:p>
                      <a:pPr algn="ctr">
                        <a:defRPr sz="1600">
                          <a:latin typeface="Georgia"/>
                          <a:ea typeface="Georgia"/>
                          <a:cs typeface="Georgia"/>
                          <a:sym typeface="Georgia"/>
                        </a:defRPr>
                      </a:pPr>
                    </a:p>
                  </a:txBody>
                  <a:tcPr marL="38100" marR="38100" marT="25400" marB="25400" anchor="b" anchorCtr="0" horzOverflow="overflow">
                    <a:solidFill>
                      <a:srgbClr val="F3F3F3"/>
                    </a:solidFill>
                  </a:tcPr>
                </a:tc>
                <a:tc>
                  <a:txBody>
                    <a:bodyPr/>
                    <a:lstStyle/>
                    <a:p>
                      <a:pPr algn="ctr">
                        <a:defRPr sz="1600">
                          <a:latin typeface="Georgia"/>
                          <a:ea typeface="Georgia"/>
                          <a:cs typeface="Georgia"/>
                          <a:sym typeface="Georgia"/>
                        </a:defRPr>
                      </a:pP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141.501007</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136.184006</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-5.317001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-5.317001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136.184006</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134.520996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-1.66301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-1.66301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134.520996</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133.265503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-1.255493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-1.255493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133.265503</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136.462494</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4</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3.196991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3.196991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136.462494</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133.764999</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5</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-2.697495</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-2.697495</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133.764999</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136.177002</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2.412003</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2.412003</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136.177002</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137.354004</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1.177002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1.177002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137.354004</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139.185501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8</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1.831497</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1.831497</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139.185501</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140.056</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9</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0.870499</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0.870499</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140.056</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138.847504</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10</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-1.208496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-1.208496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138.847504</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136.712997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-2.134507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-2.134507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136.712997</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137.899994</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12</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1.186997</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1.186997</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137.899994</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141.412003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3.512009</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3.512009</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141.412003</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141.675003</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0.263</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0.263</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141.675003</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142.960495</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15</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1.285492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1.285492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142.960495</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143.822006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0.861511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0.861511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143.822006</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142.414993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-1.407013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-1.407013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142.414993</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142.780502</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18</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0.365509</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0.365509</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142.780502</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138.625</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19</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-4.155502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-4.155502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138.625</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138.772995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20</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0.147995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0.147995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138.772995</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139.671997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0.899002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0.899002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139.671997</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146.427505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22</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6.755508</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6.755508</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146.427505</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146.128998</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-0.298507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-0.298507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146.128998</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148.270493</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24</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2.141495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2.141495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148.270493</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143.774002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25</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-4.496491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-4.496491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143.774002</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145.863007</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2.089005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2.089005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145.863007</a:t>
                      </a:r>
                    </a:p>
                  </a:txBody>
                  <a:tcPr marL="38100" marR="38100" marT="25400" marB="25400" anchor="b" anchorCtr="0" horzOverflow="overflow">
                    <a:solidFill>
                      <a:srgbClr val="F3F3F3"/>
                    </a:solidFill>
                  </a:tcPr>
                </a:tc>
              </a:tr>
              <a:tr h="407466">
                <a:tc>
                  <a:txBody>
                    <a:bodyPr/>
                    <a:lstStyle/>
                    <a:p>
                      <a:pPr algn="ctr" defTabSz="457200">
                        <a:defRPr b="0" sz="1800">
                          <a:solidFill>
                            <a:srgbClr val="000000"/>
                          </a:solidFill>
                        </a:defRPr>
                      </a:pPr>
                      <a:r>
                        <a:rPr sz="1600">
                          <a:latin typeface="Georgia"/>
                          <a:ea typeface="Georgia"/>
                          <a:cs typeface="Georgia"/>
                          <a:sym typeface="Georgia"/>
                        </a:rPr>
                        <a:t>146.789993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0.926986</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0.926986</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146.789993</a:t>
                      </a:r>
                    </a:p>
                  </a:txBody>
                  <a:tcPr marL="38100" marR="38100" marT="25400" marB="25400" anchor="b" anchorCtr="0" horzOverflow="overflow">
                    <a:solidFill>
                      <a:schemeClr val="accent3">
                        <a:lumOff val="44000"/>
                      </a:schemeClr>
                    </a:solidFill>
                  </a:tcPr>
                </a:tc>
              </a:tr>
              <a:tr h="407466">
                <a:tc>
                  <a:txBody>
                    <a:bodyPr/>
                    <a:lstStyle/>
                    <a:p>
                      <a:pPr algn="ctr" defTabSz="457200">
                        <a:defRPr b="0" sz="1800">
                          <a:solidFill>
                            <a:srgbClr val="000000"/>
                          </a:solidFill>
                        </a:defRPr>
                      </a:pPr>
                      <a:r>
                        <a:rPr sz="1600">
                          <a:latin typeface="Georgia"/>
                          <a:ea typeface="Georgia"/>
                          <a:cs typeface="Georgia"/>
                          <a:sym typeface="Georgia"/>
                        </a:rPr>
                        <a:t>148.682999</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28</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1.893006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1.893006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148.682999</a:t>
                      </a:r>
                    </a:p>
                  </a:txBody>
                  <a:tcPr marL="38100" marR="38100" marT="25400" marB="25400" anchor="b" anchorCtr="0" horzOverflow="overflow">
                    <a:solidFill>
                      <a:srgbClr val="F3F3F3"/>
                    </a:solidFill>
                  </a:tcPr>
                </a:tc>
              </a:tr>
            </a:tbl>
          </a:graphicData>
        </a:graphic>
      </p:graphicFrame>
      <p:sp>
        <p:nvSpPr>
          <p:cNvPr id="165" name="Graph 3: MatLab Predicted Stock Price vs Time"/>
          <p:cNvSpPr txBox="1"/>
          <p:nvPr/>
        </p:nvSpPr>
        <p:spPr>
          <a:xfrm>
            <a:off x="38011833" y="26598878"/>
            <a:ext cx="4352092"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457200">
              <a:defRPr sz="1600">
                <a:latin typeface="Georgia"/>
                <a:ea typeface="Georgia"/>
                <a:cs typeface="Georgia"/>
                <a:sym typeface="Georgia"/>
              </a:defRPr>
            </a:lvl1pPr>
          </a:lstStyle>
          <a:p>
            <a:pPr/>
            <a:r>
              <a:t>Graph 3: MatLab Predicted Stock Price vs Time</a:t>
            </a:r>
          </a:p>
        </p:txBody>
      </p:sp>
      <p:graphicFrame>
        <p:nvGraphicFramePr>
          <p:cNvPr id="166" name="Table 4"/>
          <p:cNvGraphicFramePr/>
          <p:nvPr/>
        </p:nvGraphicFramePr>
        <p:xfrm>
          <a:off x="11132897" y="26866477"/>
          <a:ext cx="32918401" cy="246888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511300"/>
                <a:gridCol w="3276600"/>
              </a:tblGrid>
              <a:tr h="285353">
                <a:tc gridSpan="2">
                  <a:txBody>
                    <a:bodyPr/>
                    <a:lstStyle/>
                    <a:p>
                      <a:pPr algn="ctr" defTabSz="457200">
                        <a:defRPr b="0" sz="1800">
                          <a:solidFill>
                            <a:srgbClr val="000000"/>
                          </a:solidFill>
                        </a:defRPr>
                      </a:pPr>
                      <a:r>
                        <a:rPr sz="1600">
                          <a:solidFill>
                            <a:schemeClr val="accent3">
                              <a:lumOff val="44000"/>
                            </a:schemeClr>
                          </a:solidFill>
                          <a:latin typeface="Georgia"/>
                          <a:ea typeface="Georgia"/>
                          <a:cs typeface="Georgia"/>
                          <a:sym typeface="Georgia"/>
                        </a:rPr>
                        <a:t>Table 1</a:t>
                      </a:r>
                    </a:p>
                  </a:txBody>
                  <a:tcPr marL="38100" marR="38100" marT="25400" marB="25400" anchor="b" anchorCtr="0" horzOverflow="overflow">
                    <a:solidFill>
                      <a:srgbClr val="000000"/>
                    </a:solidFill>
                  </a:tcPr>
                </a:tc>
                <a:tc hMerge="1">
                  <a:tcPr/>
                </a:tc>
              </a:tr>
              <a:tr h="285353">
                <a:tc>
                  <a:txBody>
                    <a:bodyPr/>
                    <a:lstStyle/>
                    <a:p>
                      <a:pPr algn="ctr" defTabSz="457200">
                        <a:defRPr b="0" sz="1800">
                          <a:solidFill>
                            <a:srgbClr val="000000"/>
                          </a:solidFill>
                        </a:defRPr>
                      </a:pPr>
                      <a:r>
                        <a:rPr sz="1600">
                          <a:latin typeface="Georgia"/>
                          <a:ea typeface="Georgia"/>
                          <a:cs typeface="Georgia"/>
                          <a:sym typeface="Georgia"/>
                        </a:rPr>
                        <a:t>Stock Price (USD)</a:t>
                      </a:r>
                    </a:p>
                  </a:txBody>
                  <a:tcPr marL="38100" marR="38100" marT="25400" marB="25400" anchor="b" anchorCtr="0" horzOverflow="overflow">
                    <a:solidFill>
                      <a:srgbClr val="CCCCCC"/>
                    </a:solidFill>
                  </a:tcPr>
                </a:tc>
                <a:tc>
                  <a:txBody>
                    <a:bodyPr/>
                    <a:lstStyle/>
                    <a:p>
                      <a:pPr algn="ctr" defTabSz="457200">
                        <a:defRPr sz="1800"/>
                      </a:pPr>
                      <a:r>
                        <a:rPr sz="1600">
                          <a:latin typeface="Georgia"/>
                          <a:ea typeface="Georgia"/>
                          <a:cs typeface="Georgia"/>
                          <a:sym typeface="Georgia"/>
                        </a:rPr>
                        <a:t>Time (Days from start date of 9/27/22)</a:t>
                      </a:r>
                    </a:p>
                  </a:txBody>
                  <a:tcPr marL="38100" marR="38100" marT="25400" marB="25400" anchor="b" anchorCtr="0" horzOverflow="overflow">
                    <a:solidFill>
                      <a:srgbClr val="CCCCCC"/>
                    </a:solidFill>
                  </a:tcPr>
                </a:tc>
              </a:tr>
              <a:tr h="272653">
                <a:tc>
                  <a:txBody>
                    <a:bodyPr/>
                    <a:lstStyle/>
                    <a:p>
                      <a:pPr algn="ctr" defTabSz="457200">
                        <a:defRPr b="0" sz="1800">
                          <a:solidFill>
                            <a:srgbClr val="000000"/>
                          </a:solidFill>
                        </a:defRPr>
                      </a:pPr>
                      <a:r>
                        <a:rPr sz="1600">
                          <a:latin typeface="Georgia"/>
                          <a:ea typeface="Georgia"/>
                          <a:cs typeface="Georgia"/>
                          <a:sym typeface="Georgia"/>
                        </a:rPr>
                        <a:t>141.501007</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0</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136.184006</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134.520996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133.265503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3</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136.462494</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4</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133.764999</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5</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136.177002</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6</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137.354004</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7</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139.185501</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8</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140.056</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9</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138.847504</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10</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136.712997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11</a:t>
                      </a:r>
                    </a:p>
                  </a:txBody>
                  <a:tcPr marL="38100" marR="38100" marT="25400" marB="25400" anchor="b" anchorCtr="0" horzOverflow="overflow">
                    <a:solidFill>
                      <a:schemeClr val="accent3">
                        <a:lumOff val="44000"/>
                      </a:schemeClr>
                    </a:solidFill>
                  </a:tcPr>
                </a:tc>
              </a:tr>
            </a:tbl>
          </a:graphicData>
        </a:graphic>
      </p:graphicFrame>
      <p:graphicFrame>
        <p:nvGraphicFramePr>
          <p:cNvPr id="167" name="Table 5"/>
          <p:cNvGraphicFramePr/>
          <p:nvPr/>
        </p:nvGraphicFramePr>
        <p:xfrm>
          <a:off x="16554529" y="25748862"/>
          <a:ext cx="32918401" cy="246888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511300"/>
                <a:gridCol w="3276600"/>
              </a:tblGrid>
              <a:tr h="420166">
                <a:tc gridSpan="2">
                  <a:txBody>
                    <a:bodyPr/>
                    <a:lstStyle/>
                    <a:p>
                      <a:pPr algn="ctr" defTabSz="457200">
                        <a:defRPr b="0" sz="1800">
                          <a:solidFill>
                            <a:srgbClr val="000000"/>
                          </a:solidFill>
                        </a:defRPr>
                      </a:pPr>
                      <a:r>
                        <a:rPr sz="1600">
                          <a:solidFill>
                            <a:schemeClr val="accent3">
                              <a:lumOff val="44000"/>
                            </a:schemeClr>
                          </a:solidFill>
                          <a:latin typeface="Georgia"/>
                          <a:ea typeface="Georgia"/>
                          <a:cs typeface="Georgia"/>
                          <a:sym typeface="Georgia"/>
                        </a:rPr>
                        <a:t>Table 1 (cont.)</a:t>
                      </a:r>
                    </a:p>
                  </a:txBody>
                  <a:tcPr marL="38100" marR="38100" marT="25400" marB="25400" anchor="b" anchorCtr="0" horzOverflow="overflow">
                    <a:solidFill>
                      <a:srgbClr val="000000"/>
                    </a:solidFill>
                  </a:tcPr>
                </a:tc>
                <a:tc hMerge="1">
                  <a:tcPr/>
                </a:tc>
              </a:tr>
              <a:tr h="420166">
                <a:tc>
                  <a:txBody>
                    <a:bodyPr/>
                    <a:lstStyle/>
                    <a:p>
                      <a:pPr algn="ctr" defTabSz="457200">
                        <a:defRPr b="0" sz="1800">
                          <a:solidFill>
                            <a:srgbClr val="000000"/>
                          </a:solidFill>
                        </a:defRPr>
                      </a:pPr>
                      <a:r>
                        <a:rPr sz="1600">
                          <a:latin typeface="Georgia"/>
                          <a:ea typeface="Georgia"/>
                          <a:cs typeface="Georgia"/>
                          <a:sym typeface="Georgia"/>
                        </a:rPr>
                        <a:t>Stock Price (USD)</a:t>
                      </a:r>
                    </a:p>
                  </a:txBody>
                  <a:tcPr marL="38100" marR="38100" marT="25400" marB="25400" anchor="b" anchorCtr="0" horzOverflow="overflow">
                    <a:solidFill>
                      <a:srgbClr val="CCCCCC"/>
                    </a:solidFill>
                  </a:tcPr>
                </a:tc>
                <a:tc>
                  <a:txBody>
                    <a:bodyPr/>
                    <a:lstStyle/>
                    <a:p>
                      <a:pPr algn="ctr" defTabSz="457200">
                        <a:defRPr sz="1800"/>
                      </a:pPr>
                      <a:r>
                        <a:rPr sz="1600">
                          <a:latin typeface="Georgia"/>
                          <a:ea typeface="Georgia"/>
                          <a:cs typeface="Georgia"/>
                          <a:sym typeface="Georgia"/>
                        </a:rPr>
                        <a:t>Time (Days from start date of 9/27/22)</a:t>
                      </a:r>
                    </a:p>
                  </a:txBody>
                  <a:tcPr marL="38100" marR="38100" marT="25400" marB="25400" anchor="b" anchorCtr="0" horzOverflow="overflow">
                    <a:solidFill>
                      <a:srgbClr val="CCCCCC"/>
                    </a:solidFill>
                  </a:tcPr>
                </a:tc>
              </a:tr>
              <a:tr h="272653">
                <a:tc>
                  <a:txBody>
                    <a:bodyPr/>
                    <a:lstStyle/>
                    <a:p>
                      <a:pPr algn="ctr" defTabSz="457200">
                        <a:defRPr b="0" sz="1800">
                          <a:solidFill>
                            <a:srgbClr val="000000"/>
                          </a:solidFill>
                        </a:defRPr>
                      </a:pPr>
                      <a:r>
                        <a:rPr sz="1600">
                          <a:latin typeface="Georgia"/>
                          <a:ea typeface="Georgia"/>
                          <a:cs typeface="Georgia"/>
                          <a:sym typeface="Georgia"/>
                        </a:rPr>
                        <a:t>137.899994</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12</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141.412003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13</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141.675003</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14</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142.960495</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15</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143.822006</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16</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142.414993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17</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142.780502</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18</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138.625</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19</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138.772995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20</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139.671997</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21</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146.427505</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22</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146.128998</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23</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148.270493</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24</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143.774002</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25</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145.863007</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26</a:t>
                      </a:r>
                    </a:p>
                  </a:txBody>
                  <a:tcPr marL="38100" marR="38100" marT="25400" marB="25400" anchor="b" anchorCtr="0" horzOverflow="overflow">
                    <a:solidFill>
                      <a:srgbClr val="F3F3F3"/>
                    </a:solidFill>
                  </a:tcPr>
                </a:tc>
              </a:tr>
              <a:tr h="272653">
                <a:tc>
                  <a:txBody>
                    <a:bodyPr/>
                    <a:lstStyle/>
                    <a:p>
                      <a:pPr algn="ctr" defTabSz="457200">
                        <a:defRPr b="0" sz="1800">
                          <a:solidFill>
                            <a:srgbClr val="000000"/>
                          </a:solidFill>
                        </a:defRPr>
                      </a:pPr>
                      <a:r>
                        <a:rPr sz="1600">
                          <a:latin typeface="Georgia"/>
                          <a:ea typeface="Georgia"/>
                          <a:cs typeface="Georgia"/>
                          <a:sym typeface="Georgia"/>
                        </a:rPr>
                        <a:t>146.789993</a:t>
                      </a:r>
                    </a:p>
                  </a:txBody>
                  <a:tcPr marL="38100" marR="38100" marT="25400" marB="25400" anchor="b" anchorCtr="0" horzOverflow="overflow">
                    <a:solidFill>
                      <a:schemeClr val="accent3">
                        <a:lumOff val="44000"/>
                      </a:schemeClr>
                    </a:solidFill>
                  </a:tcPr>
                </a:tc>
                <a:tc>
                  <a:txBody>
                    <a:bodyPr/>
                    <a:lstStyle/>
                    <a:p>
                      <a:pPr algn="ctr" defTabSz="457200">
                        <a:defRPr sz="1800"/>
                      </a:pPr>
                      <a:r>
                        <a:rPr sz="1600">
                          <a:latin typeface="Georgia"/>
                          <a:ea typeface="Georgia"/>
                          <a:cs typeface="Georgia"/>
                          <a:sym typeface="Georgia"/>
                        </a:rPr>
                        <a:t>27</a:t>
                      </a:r>
                    </a:p>
                  </a:txBody>
                  <a:tcPr marL="38100" marR="38100" marT="25400" marB="25400" anchor="b" anchorCtr="0" horzOverflow="overflow">
                    <a:solidFill>
                      <a:schemeClr val="accent3">
                        <a:lumOff val="44000"/>
                      </a:schemeClr>
                    </a:solidFill>
                  </a:tcPr>
                </a:tc>
              </a:tr>
              <a:tr h="272653">
                <a:tc>
                  <a:txBody>
                    <a:bodyPr/>
                    <a:lstStyle/>
                    <a:p>
                      <a:pPr algn="ctr" defTabSz="457200">
                        <a:defRPr b="0" sz="1800">
                          <a:solidFill>
                            <a:srgbClr val="000000"/>
                          </a:solidFill>
                        </a:defRPr>
                      </a:pPr>
                      <a:r>
                        <a:rPr sz="1600">
                          <a:latin typeface="Georgia"/>
                          <a:ea typeface="Georgia"/>
                          <a:cs typeface="Georgia"/>
                          <a:sym typeface="Georgia"/>
                        </a:rPr>
                        <a:t>148.682999</a:t>
                      </a:r>
                    </a:p>
                  </a:txBody>
                  <a:tcPr marL="38100" marR="38100" marT="25400" marB="25400" anchor="b" anchorCtr="0" horzOverflow="overflow">
                    <a:solidFill>
                      <a:srgbClr val="F3F3F3"/>
                    </a:solidFill>
                  </a:tcPr>
                </a:tc>
                <a:tc>
                  <a:txBody>
                    <a:bodyPr/>
                    <a:lstStyle/>
                    <a:p>
                      <a:pPr algn="ctr" defTabSz="457200">
                        <a:defRPr sz="1800"/>
                      </a:pPr>
                      <a:r>
                        <a:rPr sz="1600">
                          <a:latin typeface="Georgia"/>
                          <a:ea typeface="Georgia"/>
                          <a:cs typeface="Georgia"/>
                          <a:sym typeface="Georgia"/>
                        </a:rPr>
                        <a:t>28</a:t>
                      </a:r>
                    </a:p>
                  </a:txBody>
                  <a:tcPr marL="38100" marR="38100" marT="25400" marB="25400" anchor="b" anchorCtr="0" horzOverflow="overflow">
                    <a:solidFill>
                      <a:srgbClr val="F3F3F3"/>
                    </a:solidFill>
                  </a:tcPr>
                </a:tc>
              </a:tr>
            </a:tbl>
          </a:graphicData>
        </a:graphic>
      </p:graphicFrame>
      <p:pic>
        <p:nvPicPr>
          <p:cNvPr id="168" name="Graph 1 Google Stock Price over Time.png" descr="Graph 1 Google Stock Price over Time.png"/>
          <p:cNvPicPr>
            <a:picLocks noChangeAspect="1"/>
          </p:cNvPicPr>
          <p:nvPr/>
        </p:nvPicPr>
        <p:blipFill>
          <a:blip r:embed="rId7">
            <a:extLst/>
          </a:blip>
          <a:stretch>
            <a:fillRect/>
          </a:stretch>
        </p:blipFill>
        <p:spPr>
          <a:xfrm>
            <a:off x="2885516" y="26777577"/>
            <a:ext cx="7620001" cy="4711701"/>
          </a:xfrm>
          <a:prstGeom prst="rect">
            <a:avLst/>
          </a:prstGeom>
          <a:ln w="12700">
            <a:miter lim="400000"/>
          </a:ln>
        </p:spPr>
      </p:pic>
      <p:pic>
        <p:nvPicPr>
          <p:cNvPr id="169" name="Graph 2 ΔS_Δt vs S (Relative to 9_27_22).png" descr="Graph 2 ΔS_Δt vs S (Relative to 9_27_22).png"/>
          <p:cNvPicPr>
            <a:picLocks noChangeAspect="1"/>
          </p:cNvPicPr>
          <p:nvPr/>
        </p:nvPicPr>
        <p:blipFill>
          <a:blip r:embed="rId8">
            <a:extLst/>
          </a:blip>
          <a:stretch>
            <a:fillRect/>
          </a:stretch>
        </p:blipFill>
        <p:spPr>
          <a:xfrm>
            <a:off x="12689391" y="17043162"/>
            <a:ext cx="7696201" cy="47879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