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438912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7F3F4"/>
          </a:solidFill>
        </a:fill>
      </a:tcStyle>
    </a:wholeTbl>
    <a:band2H>
      <a:tcTxStyle b="def" i="def"/>
      <a:tcStyle>
        <a:tcBdr/>
        <a:fill>
          <a:solidFill>
            <a:srgbClr val="F3F9FA"/>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CCCD9"/>
          </a:solidFill>
        </a:fill>
      </a:tcStyle>
    </a:wholeTbl>
    <a:band2H>
      <a:tcTxStyle b="def" i="def"/>
      <a:tcStyle>
        <a:tcBdr/>
        <a:fill>
          <a:solidFill>
            <a:srgbClr val="E7E7ED"/>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ff">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2" name="Shape 112"/>
          <p:cNvSpPr/>
          <p:nvPr>
            <p:ph type="sldImg"/>
          </p:nvPr>
        </p:nvSpPr>
        <p:spPr>
          <a:xfrm>
            <a:off x="1143000" y="685800"/>
            <a:ext cx="4572000" cy="3429000"/>
          </a:xfrm>
          <a:prstGeom prst="rect">
            <a:avLst/>
          </a:prstGeom>
        </p:spPr>
        <p:txBody>
          <a:bodyPr/>
          <a:lstStyle/>
          <a:p>
            <a:pPr/>
          </a:p>
        </p:txBody>
      </p:sp>
      <p:sp>
        <p:nvSpPr>
          <p:cNvPr id="113" name="Shape 11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1828800" latinLnBrk="0">
      <a:defRPr sz="2400">
        <a:latin typeface="+mn-lt"/>
        <a:ea typeface="+mn-ea"/>
        <a:cs typeface="+mn-cs"/>
        <a:sym typeface="Arial"/>
      </a:defRPr>
    </a:lvl1pPr>
    <a:lvl2pPr indent="228600" defTabSz="1828800" latinLnBrk="0">
      <a:defRPr sz="2400">
        <a:latin typeface="+mn-lt"/>
        <a:ea typeface="+mn-ea"/>
        <a:cs typeface="+mn-cs"/>
        <a:sym typeface="Arial"/>
      </a:defRPr>
    </a:lvl2pPr>
    <a:lvl3pPr indent="457200" defTabSz="1828800" latinLnBrk="0">
      <a:defRPr sz="2400">
        <a:latin typeface="+mn-lt"/>
        <a:ea typeface="+mn-ea"/>
        <a:cs typeface="+mn-cs"/>
        <a:sym typeface="Arial"/>
      </a:defRPr>
    </a:lvl3pPr>
    <a:lvl4pPr indent="685800" defTabSz="1828800" latinLnBrk="0">
      <a:defRPr sz="2400">
        <a:latin typeface="+mn-lt"/>
        <a:ea typeface="+mn-ea"/>
        <a:cs typeface="+mn-cs"/>
        <a:sym typeface="Arial"/>
      </a:defRPr>
    </a:lvl4pPr>
    <a:lvl5pPr indent="914400" defTabSz="1828800" latinLnBrk="0">
      <a:defRPr sz="2400">
        <a:latin typeface="+mn-lt"/>
        <a:ea typeface="+mn-ea"/>
        <a:cs typeface="+mn-cs"/>
        <a:sym typeface="Arial"/>
      </a:defRPr>
    </a:lvl5pPr>
    <a:lvl6pPr indent="1143000" defTabSz="1828800" latinLnBrk="0">
      <a:defRPr sz="2400">
        <a:latin typeface="+mn-lt"/>
        <a:ea typeface="+mn-ea"/>
        <a:cs typeface="+mn-cs"/>
        <a:sym typeface="Arial"/>
      </a:defRPr>
    </a:lvl6pPr>
    <a:lvl7pPr indent="1371600" defTabSz="1828800" latinLnBrk="0">
      <a:defRPr sz="2400">
        <a:latin typeface="+mn-lt"/>
        <a:ea typeface="+mn-ea"/>
        <a:cs typeface="+mn-cs"/>
        <a:sym typeface="Arial"/>
      </a:defRPr>
    </a:lvl7pPr>
    <a:lvl8pPr indent="1600200" defTabSz="1828800" latinLnBrk="0">
      <a:defRPr sz="2400">
        <a:latin typeface="+mn-lt"/>
        <a:ea typeface="+mn-ea"/>
        <a:cs typeface="+mn-cs"/>
        <a:sym typeface="Arial"/>
      </a:defRPr>
    </a:lvl8pPr>
    <a:lvl9pPr indent="1828800" defTabSz="1828800" latinLnBrk="0">
      <a:defRPr sz="2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3292476" y="10226674"/>
            <a:ext cx="37306248" cy="7054848"/>
          </a:xfrm>
          <a:prstGeom prst="rect">
            <a:avLst/>
          </a:prstGeom>
        </p:spPr>
        <p:txBody>
          <a:bodyPr/>
          <a:lstStyle/>
          <a:p>
            <a:pPr/>
            <a:r>
              <a:t>Title Text</a:t>
            </a:r>
          </a:p>
        </p:txBody>
      </p:sp>
      <p:sp>
        <p:nvSpPr>
          <p:cNvPr id="12" name="Body Level One…"/>
          <p:cNvSpPr txBox="1"/>
          <p:nvPr>
            <p:ph type="body" sz="quarter" idx="1"/>
          </p:nvPr>
        </p:nvSpPr>
        <p:spPr>
          <a:xfrm>
            <a:off x="6584950" y="18653126"/>
            <a:ext cx="30721300" cy="8413749"/>
          </a:xfrm>
          <a:prstGeom prst="rect">
            <a:avLst/>
          </a:prstGeom>
        </p:spPr>
        <p:txBody>
          <a:bodyPr/>
          <a:lstStyle>
            <a:lvl1pPr marL="0" indent="0" algn="ctr">
              <a:buClrTx/>
              <a:buSzTx/>
              <a:buFontTx/>
              <a:buNone/>
            </a:lvl1pPr>
            <a:lvl2pPr marL="0" indent="914400" algn="ctr">
              <a:buClrTx/>
              <a:buSzTx/>
              <a:buFontTx/>
              <a:buNone/>
            </a:lvl2pPr>
            <a:lvl3pPr marL="0" indent="1828800" algn="ctr">
              <a:buClrTx/>
              <a:buSzTx/>
              <a:buFontTx/>
              <a:buNone/>
            </a:lvl3pPr>
            <a:lvl4pPr marL="0" indent="2743200" algn="ctr">
              <a:buClrTx/>
              <a:buSzTx/>
              <a:buFontTx/>
              <a:buNone/>
            </a:lvl4pPr>
            <a:lvl5pPr marL="0" indent="3657600" algn="ctr">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Tx">
    <p:spTree>
      <p:nvGrpSpPr>
        <p:cNvPr id="1" name=""/>
        <p:cNvGrpSpPr/>
        <p:nvPr/>
      </p:nvGrpSpPr>
      <p:grpSpPr>
        <a:xfrm>
          <a:off x="0" y="0"/>
          <a:ext cx="0" cy="0"/>
          <a:chOff x="0" y="0"/>
          <a:chExt cx="0" cy="0"/>
        </a:xfrm>
      </p:grpSpPr>
      <p:sp>
        <p:nvSpPr>
          <p:cNvPr id="95" name="Title Text"/>
          <p:cNvSpPr txBox="1"/>
          <p:nvPr>
            <p:ph type="title"/>
          </p:nvPr>
        </p:nvSpPr>
        <p:spPr>
          <a:prstGeom prst="rect">
            <a:avLst/>
          </a:prstGeom>
        </p:spPr>
        <p:txBody>
          <a:bodyPr/>
          <a:lstStyle/>
          <a:p>
            <a:pPr/>
            <a:r>
              <a:t>Title Text</a:t>
            </a:r>
          </a:p>
        </p:txBody>
      </p:sp>
      <p:sp>
        <p:nvSpPr>
          <p:cNvPr id="96" name="Body Level One…"/>
          <p:cNvSpPr txBox="1"/>
          <p:nvPr>
            <p:ph type="body" idx="1"/>
          </p:nvPr>
        </p:nvSpPr>
        <p:spPr>
          <a:xfrm rot="5400000">
            <a:off x="11082336" y="-1208085"/>
            <a:ext cx="21726523" cy="3950335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TitleAndTx">
    <p:spTree>
      <p:nvGrpSpPr>
        <p:cNvPr id="1" name=""/>
        <p:cNvGrpSpPr/>
        <p:nvPr/>
      </p:nvGrpSpPr>
      <p:grpSpPr>
        <a:xfrm>
          <a:off x="0" y="0"/>
          <a:ext cx="0" cy="0"/>
          <a:chOff x="0" y="0"/>
          <a:chExt cx="0" cy="0"/>
        </a:xfrm>
      </p:grpSpPr>
      <p:sp>
        <p:nvSpPr>
          <p:cNvPr id="104" name="Title Text"/>
          <p:cNvSpPr txBox="1"/>
          <p:nvPr>
            <p:ph type="title"/>
          </p:nvPr>
        </p:nvSpPr>
        <p:spPr>
          <a:xfrm rot="5400000">
            <a:off x="22715539" y="10425111"/>
            <a:ext cx="28089222" cy="9874249"/>
          </a:xfrm>
          <a:prstGeom prst="rect">
            <a:avLst/>
          </a:prstGeom>
        </p:spPr>
        <p:txBody>
          <a:bodyPr/>
          <a:lstStyle/>
          <a:p>
            <a:pPr/>
            <a:r>
              <a:t>Title Text</a:t>
            </a:r>
          </a:p>
        </p:txBody>
      </p:sp>
      <p:sp>
        <p:nvSpPr>
          <p:cNvPr id="105" name="Body Level One…"/>
          <p:cNvSpPr txBox="1"/>
          <p:nvPr>
            <p:ph type="body" idx="1"/>
          </p:nvPr>
        </p:nvSpPr>
        <p:spPr>
          <a:xfrm rot="5400000">
            <a:off x="2811463" y="700085"/>
            <a:ext cx="28089222" cy="293243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Head">
    <p:spTree>
      <p:nvGrpSpPr>
        <p:cNvPr id="1" name=""/>
        <p:cNvGrpSpPr/>
        <p:nvPr/>
      </p:nvGrpSpPr>
      <p:grpSpPr>
        <a:xfrm>
          <a:off x="0" y="0"/>
          <a:ext cx="0" cy="0"/>
          <a:chOff x="0" y="0"/>
          <a:chExt cx="0" cy="0"/>
        </a:xfrm>
      </p:grpSpPr>
      <p:sp>
        <p:nvSpPr>
          <p:cNvPr id="29" name="Title Text"/>
          <p:cNvSpPr txBox="1"/>
          <p:nvPr>
            <p:ph type="title"/>
          </p:nvPr>
        </p:nvSpPr>
        <p:spPr>
          <a:xfrm>
            <a:off x="3467100" y="21151850"/>
            <a:ext cx="37306247" cy="6540500"/>
          </a:xfrm>
          <a:prstGeom prst="rect">
            <a:avLst/>
          </a:prstGeom>
        </p:spPr>
        <p:txBody>
          <a:bodyPr anchor="t"/>
          <a:lstStyle>
            <a:lvl1pPr algn="l">
              <a:defRPr b="1" cap="small" sz="8000"/>
            </a:lvl1pPr>
          </a:lstStyle>
          <a:p>
            <a:pPr/>
            <a:r>
              <a:t>Title Text</a:t>
            </a:r>
          </a:p>
        </p:txBody>
      </p:sp>
      <p:sp>
        <p:nvSpPr>
          <p:cNvPr id="30" name="Body Level One…"/>
          <p:cNvSpPr txBox="1"/>
          <p:nvPr>
            <p:ph type="body" sz="quarter" idx="1"/>
          </p:nvPr>
        </p:nvSpPr>
        <p:spPr>
          <a:xfrm>
            <a:off x="3467100" y="13950950"/>
            <a:ext cx="37306247" cy="7200900"/>
          </a:xfrm>
          <a:prstGeom prst="rect">
            <a:avLst/>
          </a:prstGeom>
        </p:spPr>
        <p:txBody>
          <a:bodyPr anchor="b"/>
          <a:lstStyle>
            <a:lvl1pPr marL="0" indent="0">
              <a:spcBef>
                <a:spcPts val="1900"/>
              </a:spcBef>
              <a:buClrTx/>
              <a:buSzTx/>
              <a:buFontTx/>
              <a:buNone/>
              <a:defRPr sz="4000"/>
            </a:lvl1pPr>
            <a:lvl2pPr marL="0" indent="914400">
              <a:spcBef>
                <a:spcPts val="1900"/>
              </a:spcBef>
              <a:buClrTx/>
              <a:buSzTx/>
              <a:buFontTx/>
              <a:buNone/>
              <a:defRPr sz="4000"/>
            </a:lvl2pPr>
            <a:lvl3pPr marL="0" indent="1828800">
              <a:spcBef>
                <a:spcPts val="1900"/>
              </a:spcBef>
              <a:buClrTx/>
              <a:buSzTx/>
              <a:buFontTx/>
              <a:buNone/>
              <a:defRPr sz="4000"/>
            </a:lvl3pPr>
            <a:lvl4pPr marL="0" indent="2743200">
              <a:spcBef>
                <a:spcPts val="1900"/>
              </a:spcBef>
              <a:buClrTx/>
              <a:buSzTx/>
              <a:buFontTx/>
              <a:buNone/>
              <a:defRPr sz="4000"/>
            </a:lvl4pPr>
            <a:lvl5pPr marL="0" indent="3657600">
              <a:spcBef>
                <a:spcPts val="1900"/>
              </a:spcBef>
              <a:buClrTx/>
              <a:buSzTx/>
              <a:buFontTx/>
              <a:buNone/>
              <a:defRPr sz="4000"/>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Obj">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2193925" y="7680325"/>
            <a:ext cx="19599274" cy="21726522"/>
          </a:xfrm>
          <a:prstGeom prst="rect">
            <a:avLst/>
          </a:prstGeom>
        </p:spPr>
        <p:txBody>
          <a:bodyPr/>
          <a:lstStyle>
            <a:lvl1pPr marL="1058862" indent="-681037">
              <a:spcBef>
                <a:spcPts val="1900"/>
              </a:spcBef>
              <a:defRPr sz="5600"/>
            </a:lvl1pPr>
            <a:lvl2pPr marL="2384954" indent="-648229">
              <a:spcBef>
                <a:spcPts val="1900"/>
              </a:spcBef>
              <a:defRPr sz="5600"/>
            </a:lvl2pPr>
            <a:lvl3pPr marL="3697604" indent="-595629">
              <a:spcBef>
                <a:spcPts val="1900"/>
              </a:spcBef>
              <a:defRPr sz="5600"/>
            </a:lvl3pPr>
            <a:lvl4pPr marL="5199944" indent="-735894">
              <a:spcBef>
                <a:spcPts val="1900"/>
              </a:spcBef>
              <a:defRPr sz="5600"/>
            </a:lvl4pPr>
            <a:lvl5pPr marL="6612114" indent="-738363">
              <a:spcBef>
                <a:spcPts val="1900"/>
              </a:spcBef>
              <a:defRPr sz="5600"/>
            </a:lvl5pPr>
          </a:lstStyle>
          <a:p>
            <a:pPr/>
            <a:r>
              <a:t>Body Level One</a:t>
            </a:r>
          </a:p>
          <a:p>
            <a:pPr lvl="1"/>
            <a:r>
              <a:t>Body Level Two</a:t>
            </a:r>
          </a:p>
          <a:p>
            <a:pPr lvl="2"/>
            <a:r>
              <a:t>Body Level Three</a:t>
            </a:r>
          </a:p>
          <a:p>
            <a:pPr lvl="3"/>
            <a:r>
              <a:t>Body Level Four</a:t>
            </a:r>
          </a:p>
          <a:p>
            <a:pPr lvl="4"/>
            <a:r>
              <a:t>Body Level Five</a:t>
            </a:r>
          </a:p>
        </p:txBody>
      </p:sp>
      <p:sp>
        <p:nvSpPr>
          <p:cNvPr id="40" name="Shape 31"/>
          <p:cNvSpPr txBox="1"/>
          <p:nvPr>
            <p:ph type="body" sz="half" idx="21"/>
          </p:nvPr>
        </p:nvSpPr>
        <p:spPr>
          <a:xfrm>
            <a:off x="22098000" y="7680325"/>
            <a:ext cx="19599277" cy="21726522"/>
          </a:xfrm>
          <a:prstGeom prst="rect">
            <a:avLst/>
          </a:prstGeom>
        </p:spPr>
        <p:txBody>
          <a:bodyPr/>
          <a:lstStyle/>
          <a:p>
            <a:pPr marL="1058862" indent="-681037">
              <a:spcBef>
                <a:spcPts val="1900"/>
              </a:spcBef>
              <a:defRPr sz="5600"/>
            </a:pP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TxTwoObj">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lvl1pPr>
              <a:defRPr sz="13600"/>
            </a:lvl1pPr>
          </a:lstStyle>
          <a:p>
            <a:pPr/>
            <a:r>
              <a:t>Title Text</a:t>
            </a:r>
          </a:p>
        </p:txBody>
      </p:sp>
      <p:sp>
        <p:nvSpPr>
          <p:cNvPr id="49" name="Body Level One…"/>
          <p:cNvSpPr txBox="1"/>
          <p:nvPr>
            <p:ph type="body" sz="quarter" idx="1"/>
          </p:nvPr>
        </p:nvSpPr>
        <p:spPr>
          <a:xfrm>
            <a:off x="2193924" y="7369174"/>
            <a:ext cx="19392901" cy="3070225"/>
          </a:xfrm>
          <a:prstGeom prst="rect">
            <a:avLst/>
          </a:prstGeom>
        </p:spPr>
        <p:txBody>
          <a:bodyPr anchor="b"/>
          <a:lstStyle>
            <a:lvl1pPr marL="0" indent="0">
              <a:spcBef>
                <a:spcPts val="1900"/>
              </a:spcBef>
              <a:buClrTx/>
              <a:buSzTx/>
              <a:buFontTx/>
              <a:buNone/>
              <a:defRPr b="1" sz="4800"/>
            </a:lvl1pPr>
            <a:lvl2pPr marL="0" indent="914400">
              <a:spcBef>
                <a:spcPts val="1900"/>
              </a:spcBef>
              <a:buClrTx/>
              <a:buSzTx/>
              <a:buFontTx/>
              <a:buNone/>
              <a:defRPr b="1" sz="4800"/>
            </a:lvl2pPr>
            <a:lvl3pPr marL="0" indent="1828800">
              <a:spcBef>
                <a:spcPts val="1900"/>
              </a:spcBef>
              <a:buClrTx/>
              <a:buSzTx/>
              <a:buFontTx/>
              <a:buNone/>
              <a:defRPr b="1" sz="4800"/>
            </a:lvl3pPr>
            <a:lvl4pPr marL="0" indent="2743200">
              <a:spcBef>
                <a:spcPts val="1900"/>
              </a:spcBef>
              <a:buClrTx/>
              <a:buSzTx/>
              <a:buFontTx/>
              <a:buNone/>
              <a:defRPr b="1" sz="4800"/>
            </a:lvl4pPr>
            <a:lvl5pPr marL="0" indent="3657600">
              <a:spcBef>
                <a:spcPts val="1900"/>
              </a:spcBef>
              <a:buClrTx/>
              <a:buSzTx/>
              <a:buFontTx/>
              <a:buNone/>
              <a:defRPr b="1" sz="4800"/>
            </a:lvl5pPr>
          </a:lstStyle>
          <a:p>
            <a:pPr/>
            <a:r>
              <a:t>Body Level One</a:t>
            </a:r>
          </a:p>
          <a:p>
            <a:pPr lvl="1"/>
            <a:r>
              <a:t>Body Level Two</a:t>
            </a:r>
          </a:p>
          <a:p>
            <a:pPr lvl="2"/>
            <a:r>
              <a:t>Body Level Three</a:t>
            </a:r>
          </a:p>
          <a:p>
            <a:pPr lvl="3"/>
            <a:r>
              <a:t>Body Level Four</a:t>
            </a:r>
          </a:p>
          <a:p>
            <a:pPr lvl="4"/>
            <a:r>
              <a:t>Body Level Five</a:t>
            </a:r>
          </a:p>
        </p:txBody>
      </p:sp>
      <p:sp>
        <p:nvSpPr>
          <p:cNvPr id="50" name="Shape 38"/>
          <p:cNvSpPr txBox="1"/>
          <p:nvPr>
            <p:ph type="body" sz="half" idx="21"/>
          </p:nvPr>
        </p:nvSpPr>
        <p:spPr>
          <a:xfrm>
            <a:off x="2193924" y="10439400"/>
            <a:ext cx="19392901" cy="18967451"/>
          </a:xfrm>
          <a:prstGeom prst="rect">
            <a:avLst/>
          </a:prstGeom>
        </p:spPr>
        <p:txBody>
          <a:bodyPr/>
          <a:lstStyle/>
          <a:p>
            <a:pPr marL="1058862" indent="-681037">
              <a:spcBef>
                <a:spcPts val="1900"/>
              </a:spcBef>
              <a:defRPr sz="4800"/>
            </a:pPr>
          </a:p>
        </p:txBody>
      </p:sp>
      <p:sp>
        <p:nvSpPr>
          <p:cNvPr id="51" name="Shape 39"/>
          <p:cNvSpPr txBox="1"/>
          <p:nvPr>
            <p:ph type="body" sz="quarter" idx="22"/>
          </p:nvPr>
        </p:nvSpPr>
        <p:spPr>
          <a:xfrm>
            <a:off x="22294851" y="7369174"/>
            <a:ext cx="19402428" cy="3070225"/>
          </a:xfrm>
          <a:prstGeom prst="rect">
            <a:avLst/>
          </a:prstGeom>
        </p:spPr>
        <p:txBody>
          <a:bodyPr anchor="b"/>
          <a:lstStyle/>
          <a:p>
            <a:pPr marL="0" indent="0">
              <a:spcBef>
                <a:spcPts val="1900"/>
              </a:spcBef>
              <a:buClrTx/>
              <a:buSzTx/>
              <a:buFontTx/>
              <a:buNone/>
              <a:defRPr b="1" sz="4800"/>
            </a:pPr>
          </a:p>
        </p:txBody>
      </p:sp>
      <p:sp>
        <p:nvSpPr>
          <p:cNvPr id="52" name="Shape 40"/>
          <p:cNvSpPr txBox="1"/>
          <p:nvPr>
            <p:ph type="body" sz="half" idx="23"/>
          </p:nvPr>
        </p:nvSpPr>
        <p:spPr>
          <a:xfrm>
            <a:off x="22294851" y="10439400"/>
            <a:ext cx="19402428" cy="18967451"/>
          </a:xfrm>
          <a:prstGeom prst="rect">
            <a:avLst/>
          </a:prstGeom>
        </p:spPr>
        <p:txBody>
          <a:bodyPr/>
          <a:lstStyle/>
          <a:p>
            <a:pPr marL="1058862" indent="-681037">
              <a:spcBef>
                <a:spcPts val="1900"/>
              </a:spcBef>
              <a:defRPr sz="4800"/>
            </a:pP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Only">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Tx">
    <p:spTree>
      <p:nvGrpSpPr>
        <p:cNvPr id="1" name=""/>
        <p:cNvGrpSpPr/>
        <p:nvPr/>
      </p:nvGrpSpPr>
      <p:grpSpPr>
        <a:xfrm>
          <a:off x="0" y="0"/>
          <a:ext cx="0" cy="0"/>
          <a:chOff x="0" y="0"/>
          <a:chExt cx="0" cy="0"/>
        </a:xfrm>
      </p:grpSpPr>
      <p:sp>
        <p:nvSpPr>
          <p:cNvPr id="75" name="Title Text"/>
          <p:cNvSpPr txBox="1"/>
          <p:nvPr>
            <p:ph type="title"/>
          </p:nvPr>
        </p:nvSpPr>
        <p:spPr>
          <a:xfrm>
            <a:off x="2193924" y="1311275"/>
            <a:ext cx="14439901" cy="5578474"/>
          </a:xfrm>
          <a:prstGeom prst="rect">
            <a:avLst/>
          </a:prstGeom>
        </p:spPr>
        <p:txBody>
          <a:bodyPr anchor="b"/>
          <a:lstStyle>
            <a:lvl1pPr algn="l">
              <a:defRPr b="1" sz="4000"/>
            </a:lvl1pPr>
          </a:lstStyle>
          <a:p>
            <a:pPr/>
            <a:r>
              <a:t>Title Text</a:t>
            </a:r>
          </a:p>
        </p:txBody>
      </p:sp>
      <p:sp>
        <p:nvSpPr>
          <p:cNvPr id="76" name="Body Level One…"/>
          <p:cNvSpPr txBox="1"/>
          <p:nvPr>
            <p:ph type="body" idx="1"/>
          </p:nvPr>
        </p:nvSpPr>
        <p:spPr>
          <a:xfrm>
            <a:off x="17160876" y="1311275"/>
            <a:ext cx="24536399" cy="28095575"/>
          </a:xfrm>
          <a:prstGeom prst="rect">
            <a:avLst/>
          </a:prstGeom>
        </p:spPr>
        <p:txBody>
          <a:bodyPr/>
          <a:lstStyle>
            <a:lvl1pPr marL="1058862" indent="-681037">
              <a:spcBef>
                <a:spcPts val="1900"/>
              </a:spcBef>
              <a:defRPr sz="6400"/>
            </a:lvl1pPr>
            <a:lvl2pPr marL="2371725" indent="-635000">
              <a:spcBef>
                <a:spcPts val="1900"/>
              </a:spcBef>
              <a:defRPr sz="6400"/>
            </a:lvl2pPr>
            <a:lvl3pPr marL="3669241" indent="-567266">
              <a:spcBef>
                <a:spcPts val="1900"/>
              </a:spcBef>
              <a:defRPr sz="6400"/>
            </a:lvl3pPr>
            <a:lvl4pPr marL="5220970" indent="-756920">
              <a:spcBef>
                <a:spcPts val="1900"/>
              </a:spcBef>
              <a:defRPr sz="6400"/>
            </a:lvl4pPr>
            <a:lvl5pPr marL="6633209" indent="-759459">
              <a:spcBef>
                <a:spcPts val="1900"/>
              </a:spcBef>
              <a:defRPr sz="6400"/>
            </a:lvl5pPr>
          </a:lstStyle>
          <a:p>
            <a:pPr/>
            <a:r>
              <a:t>Body Level One</a:t>
            </a:r>
          </a:p>
          <a:p>
            <a:pPr lvl="1"/>
            <a:r>
              <a:t>Body Level Two</a:t>
            </a:r>
          </a:p>
          <a:p>
            <a:pPr lvl="2"/>
            <a:r>
              <a:t>Body Level Three</a:t>
            </a:r>
          </a:p>
          <a:p>
            <a:pPr lvl="3"/>
            <a:r>
              <a:t>Body Level Four</a:t>
            </a:r>
          </a:p>
          <a:p>
            <a:pPr lvl="4"/>
            <a:r>
              <a:t>Body Level Five</a:t>
            </a:r>
          </a:p>
        </p:txBody>
      </p:sp>
      <p:sp>
        <p:nvSpPr>
          <p:cNvPr id="77" name="Shape 56"/>
          <p:cNvSpPr txBox="1"/>
          <p:nvPr>
            <p:ph type="body" sz="half" idx="21"/>
          </p:nvPr>
        </p:nvSpPr>
        <p:spPr>
          <a:xfrm>
            <a:off x="2193924" y="6889750"/>
            <a:ext cx="14439901" cy="22517100"/>
          </a:xfrm>
          <a:prstGeom prst="rect">
            <a:avLst/>
          </a:prstGeom>
        </p:spPr>
        <p:txBody>
          <a:bodyPr/>
          <a:lstStyle/>
          <a:p>
            <a:pPr marL="0" indent="0">
              <a:spcBef>
                <a:spcPts val="1900"/>
              </a:spcBef>
              <a:buClrTx/>
              <a:buSzTx/>
              <a:buFontTx/>
              <a:buNone/>
              <a:defRPr sz="2800"/>
            </a:pP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x">
    <p:spTree>
      <p:nvGrpSpPr>
        <p:cNvPr id="1" name=""/>
        <p:cNvGrpSpPr/>
        <p:nvPr/>
      </p:nvGrpSpPr>
      <p:grpSpPr>
        <a:xfrm>
          <a:off x="0" y="0"/>
          <a:ext cx="0" cy="0"/>
          <a:chOff x="0" y="0"/>
          <a:chExt cx="0" cy="0"/>
        </a:xfrm>
      </p:grpSpPr>
      <p:sp>
        <p:nvSpPr>
          <p:cNvPr id="85" name="Title Text"/>
          <p:cNvSpPr txBox="1"/>
          <p:nvPr>
            <p:ph type="title"/>
          </p:nvPr>
        </p:nvSpPr>
        <p:spPr>
          <a:xfrm>
            <a:off x="8604250" y="23044151"/>
            <a:ext cx="26333451" cy="2717799"/>
          </a:xfrm>
          <a:prstGeom prst="rect">
            <a:avLst/>
          </a:prstGeom>
        </p:spPr>
        <p:txBody>
          <a:bodyPr anchor="b"/>
          <a:lstStyle>
            <a:lvl1pPr algn="l">
              <a:defRPr b="1" sz="4000"/>
            </a:lvl1pPr>
          </a:lstStyle>
          <a:p>
            <a:pPr/>
            <a:r>
              <a:t>Title Text</a:t>
            </a:r>
          </a:p>
        </p:txBody>
      </p:sp>
      <p:sp>
        <p:nvSpPr>
          <p:cNvPr id="86" name="Shape 62"/>
          <p:cNvSpPr/>
          <p:nvPr>
            <p:ph type="pic" sz="half" idx="21"/>
          </p:nvPr>
        </p:nvSpPr>
        <p:spPr>
          <a:xfrm>
            <a:off x="8604250" y="2940050"/>
            <a:ext cx="26333451" cy="19751675"/>
          </a:xfrm>
          <a:prstGeom prst="rect">
            <a:avLst/>
          </a:prstGeom>
        </p:spPr>
        <p:txBody>
          <a:bodyPr lIns="91439" tIns="45719" rIns="91439" bIns="45719">
            <a:noAutofit/>
          </a:bodyPr>
          <a:lstStyle/>
          <a:p>
            <a:pPr/>
          </a:p>
        </p:txBody>
      </p:sp>
      <p:sp>
        <p:nvSpPr>
          <p:cNvPr id="87" name="Body Level One…"/>
          <p:cNvSpPr txBox="1"/>
          <p:nvPr>
            <p:ph type="body" sz="quarter" idx="1"/>
          </p:nvPr>
        </p:nvSpPr>
        <p:spPr>
          <a:xfrm>
            <a:off x="8604250" y="25761950"/>
            <a:ext cx="26333451" cy="3863977"/>
          </a:xfrm>
          <a:prstGeom prst="rect">
            <a:avLst/>
          </a:prstGeom>
        </p:spPr>
        <p:txBody>
          <a:bodyPr/>
          <a:lstStyle>
            <a:lvl1pPr marL="0" indent="0">
              <a:spcBef>
                <a:spcPts val="1900"/>
              </a:spcBef>
              <a:buClrTx/>
              <a:buSzTx/>
              <a:buFontTx/>
              <a:buNone/>
              <a:defRPr sz="2800"/>
            </a:lvl1pPr>
            <a:lvl2pPr marL="0" indent="914400">
              <a:spcBef>
                <a:spcPts val="1900"/>
              </a:spcBef>
              <a:buClrTx/>
              <a:buSzTx/>
              <a:buFontTx/>
              <a:buNone/>
              <a:defRPr sz="2800"/>
            </a:lvl2pPr>
            <a:lvl3pPr marL="0" indent="1828800">
              <a:spcBef>
                <a:spcPts val="1900"/>
              </a:spcBef>
              <a:buClrTx/>
              <a:buSzTx/>
              <a:buFontTx/>
              <a:buNone/>
              <a:defRPr sz="2800"/>
            </a:lvl3pPr>
            <a:lvl4pPr marL="0" indent="2743200">
              <a:spcBef>
                <a:spcPts val="1900"/>
              </a:spcBef>
              <a:buClrTx/>
              <a:buSzTx/>
              <a:buFontTx/>
              <a:buNone/>
              <a:defRPr sz="2800"/>
            </a:lvl4pPr>
            <a:lvl5pPr marL="0" indent="3657600">
              <a:spcBef>
                <a:spcPts val="1900"/>
              </a:spcBef>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Title Text"/>
          <p:cNvSpPr txBox="1"/>
          <p:nvPr>
            <p:ph type="title"/>
          </p:nvPr>
        </p:nvSpPr>
        <p:spPr>
          <a:xfrm>
            <a:off x="2193925" y="1317625"/>
            <a:ext cx="39503350" cy="5486399"/>
          </a:xfrm>
          <a:prstGeom prst="rect">
            <a:avLst/>
          </a:prstGeom>
          <a:ln w="12700">
            <a:miter lim="400000"/>
          </a:ln>
          <a:extLst>
            <a:ext uri="{C572A759-6A51-4108-AA02-DFA0A04FC94B}">
              <ma14:wrappingTextBoxFlag xmlns:ma14="http://schemas.microsoft.com/office/mac/drawingml/2011/main" val="1"/>
            </a:ext>
          </a:extLst>
        </p:spPr>
        <p:txBody>
          <a:bodyPr lIns="182849" tIns="182849" rIns="182849" bIns="182849" anchor="ctr">
            <a:normAutofit fontScale="100000" lnSpcReduction="0"/>
          </a:bodyPr>
          <a:lstStyle/>
          <a:p>
            <a:pPr/>
            <a:r>
              <a:t>Title Text</a:t>
            </a:r>
          </a:p>
        </p:txBody>
      </p:sp>
      <p:sp>
        <p:nvSpPr>
          <p:cNvPr id="3" name="Body Level One…"/>
          <p:cNvSpPr txBox="1"/>
          <p:nvPr>
            <p:ph type="body" idx="1"/>
          </p:nvPr>
        </p:nvSpPr>
        <p:spPr>
          <a:xfrm>
            <a:off x="2193925" y="7680325"/>
            <a:ext cx="39503350" cy="21726522"/>
          </a:xfrm>
          <a:prstGeom prst="rect">
            <a:avLst/>
          </a:prstGeom>
          <a:ln w="12700">
            <a:miter lim="400000"/>
          </a:ln>
          <a:extLst>
            <a:ext uri="{C572A759-6A51-4108-AA02-DFA0A04FC94B}">
              <ma14:wrappingTextBoxFlag xmlns:ma14="http://schemas.microsoft.com/office/mac/drawingml/2011/main" val="1"/>
            </a:ext>
          </a:extLst>
        </p:spPr>
        <p:txBody>
          <a:bodyPr lIns="182849" tIns="182849" rIns="182849" bIns="18284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0104015" y="29978350"/>
            <a:ext cx="1593261" cy="1587269"/>
          </a:xfrm>
          <a:prstGeom prst="rect">
            <a:avLst/>
          </a:prstGeom>
          <a:ln w="12700">
            <a:miter lim="400000"/>
          </a:ln>
        </p:spPr>
        <p:txBody>
          <a:bodyPr wrap="none" lIns="182849" tIns="182849" rIns="182849" bIns="182849">
            <a:spAutoFit/>
          </a:bodyPr>
          <a:lstStyle>
            <a:lvl1pPr algn="r">
              <a:defRPr sz="86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27200" u="none">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b="0" baseline="0" cap="none" i="0" spc="0" strike="noStrike" sz="27200" u="none">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b="0" baseline="0" cap="none" i="0" spc="0" strike="noStrike" sz="27200" u="none">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b="0" baseline="0" cap="none" i="0" spc="0" strike="noStrike" sz="27200" u="none">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b="0" baseline="0" cap="none" i="0" spc="0" strike="noStrike" sz="27200" u="none">
          <a:solidFill>
            <a:srgbClr val="000000"/>
          </a:solidFill>
          <a:uFillTx/>
          <a:latin typeface="+mn-lt"/>
          <a:ea typeface="+mn-ea"/>
          <a:cs typeface="+mn-cs"/>
          <a:sym typeface="Arial"/>
        </a:defRPr>
      </a:lvl5pPr>
      <a:lvl6pPr marL="0" marR="0" indent="914400" algn="ctr" defTabSz="914400" rtl="0" latinLnBrk="0">
        <a:lnSpc>
          <a:spcPct val="100000"/>
        </a:lnSpc>
        <a:spcBef>
          <a:spcPts val="0"/>
        </a:spcBef>
        <a:spcAft>
          <a:spcPts val="0"/>
        </a:spcAft>
        <a:buClrTx/>
        <a:buSzTx/>
        <a:buFontTx/>
        <a:buNone/>
        <a:tabLst/>
        <a:defRPr b="0" baseline="0" cap="none" i="0" spc="0" strike="noStrike" sz="27200" u="none">
          <a:solidFill>
            <a:srgbClr val="000000"/>
          </a:solidFill>
          <a:uFillTx/>
          <a:latin typeface="+mn-lt"/>
          <a:ea typeface="+mn-ea"/>
          <a:cs typeface="+mn-cs"/>
          <a:sym typeface="Arial"/>
        </a:defRPr>
      </a:lvl6pPr>
      <a:lvl7pPr marL="0" marR="0" indent="1828800" algn="ctr" defTabSz="914400" rtl="0" latinLnBrk="0">
        <a:lnSpc>
          <a:spcPct val="100000"/>
        </a:lnSpc>
        <a:spcBef>
          <a:spcPts val="0"/>
        </a:spcBef>
        <a:spcAft>
          <a:spcPts val="0"/>
        </a:spcAft>
        <a:buClrTx/>
        <a:buSzTx/>
        <a:buFontTx/>
        <a:buNone/>
        <a:tabLst/>
        <a:defRPr b="0" baseline="0" cap="none" i="0" spc="0" strike="noStrike" sz="27200" u="none">
          <a:solidFill>
            <a:srgbClr val="000000"/>
          </a:solidFill>
          <a:uFillTx/>
          <a:latin typeface="+mn-lt"/>
          <a:ea typeface="+mn-ea"/>
          <a:cs typeface="+mn-cs"/>
          <a:sym typeface="Arial"/>
        </a:defRPr>
      </a:lvl7pPr>
      <a:lvl8pPr marL="0" marR="0" indent="2743200" algn="ctr" defTabSz="914400" rtl="0" latinLnBrk="0">
        <a:lnSpc>
          <a:spcPct val="100000"/>
        </a:lnSpc>
        <a:spcBef>
          <a:spcPts val="0"/>
        </a:spcBef>
        <a:spcAft>
          <a:spcPts val="0"/>
        </a:spcAft>
        <a:buClrTx/>
        <a:buSzTx/>
        <a:buFontTx/>
        <a:buNone/>
        <a:tabLst/>
        <a:defRPr b="0" baseline="0" cap="none" i="0" spc="0" strike="noStrike" sz="27200" u="none">
          <a:solidFill>
            <a:srgbClr val="000000"/>
          </a:solidFill>
          <a:uFillTx/>
          <a:latin typeface="+mn-lt"/>
          <a:ea typeface="+mn-ea"/>
          <a:cs typeface="+mn-cs"/>
          <a:sym typeface="Arial"/>
        </a:defRPr>
      </a:lvl8pPr>
      <a:lvl9pPr marL="0" marR="0" indent="3657600" algn="ctr" defTabSz="914400" rtl="0" latinLnBrk="0">
        <a:lnSpc>
          <a:spcPct val="100000"/>
        </a:lnSpc>
        <a:spcBef>
          <a:spcPts val="0"/>
        </a:spcBef>
        <a:spcAft>
          <a:spcPts val="0"/>
        </a:spcAft>
        <a:buClrTx/>
        <a:buSzTx/>
        <a:buFontTx/>
        <a:buNone/>
        <a:tabLst/>
        <a:defRPr b="0" baseline="0" cap="none" i="0" spc="0" strike="noStrike" sz="27200" u="none">
          <a:solidFill>
            <a:srgbClr val="000000"/>
          </a:solidFill>
          <a:uFillTx/>
          <a:latin typeface="+mn-lt"/>
          <a:ea typeface="+mn-ea"/>
          <a:cs typeface="+mn-cs"/>
          <a:sym typeface="Arial"/>
        </a:defRPr>
      </a:lvl9pPr>
    </p:titleStyle>
    <p:bodyStyle>
      <a:lvl1pPr marL="2117725" marR="0" indent="-1362075" algn="l" defTabSz="914400" rtl="0" latinLnBrk="0">
        <a:lnSpc>
          <a:spcPct val="100000"/>
        </a:lnSpc>
        <a:spcBef>
          <a:spcPts val="3900"/>
        </a:spcBef>
        <a:spcAft>
          <a:spcPts val="0"/>
        </a:spcAft>
        <a:buClr>
          <a:srgbClr val="000000"/>
        </a:buClr>
        <a:buSzPct val="100000"/>
        <a:buFont typeface="Arial"/>
        <a:buChar char="•"/>
        <a:tabLst/>
        <a:defRPr b="0" baseline="0" cap="none" i="0" spc="0" strike="noStrike" sz="19800" u="none">
          <a:solidFill>
            <a:srgbClr val="000000"/>
          </a:solidFill>
          <a:uFillTx/>
          <a:latin typeface="+mn-lt"/>
          <a:ea typeface="+mn-ea"/>
          <a:cs typeface="+mn-cs"/>
          <a:sym typeface="Arial"/>
        </a:defRPr>
      </a:lvl1pPr>
      <a:lvl2pPr marL="4752679" marR="0" indent="-1279229" algn="l" defTabSz="914400" rtl="0" latinLnBrk="0">
        <a:lnSpc>
          <a:spcPct val="100000"/>
        </a:lnSpc>
        <a:spcBef>
          <a:spcPts val="3900"/>
        </a:spcBef>
        <a:spcAft>
          <a:spcPts val="0"/>
        </a:spcAft>
        <a:buClr>
          <a:srgbClr val="000000"/>
        </a:buClr>
        <a:buSzPct val="100000"/>
        <a:buFont typeface="Arial"/>
        <a:buChar char="•"/>
        <a:tabLst/>
        <a:defRPr b="0" baseline="0" cap="none" i="0" spc="0" strike="noStrike" sz="19800" u="none">
          <a:solidFill>
            <a:srgbClr val="000000"/>
          </a:solidFill>
          <a:uFillTx/>
          <a:latin typeface="+mn-lt"/>
          <a:ea typeface="+mn-ea"/>
          <a:cs typeface="+mn-cs"/>
          <a:sym typeface="Arial"/>
        </a:defRPr>
      </a:lvl2pPr>
      <a:lvl3pPr marL="7342316" marR="0" indent="-1138366" algn="l" defTabSz="914400" rtl="0" latinLnBrk="0">
        <a:lnSpc>
          <a:spcPct val="100000"/>
        </a:lnSpc>
        <a:spcBef>
          <a:spcPts val="3900"/>
        </a:spcBef>
        <a:spcAft>
          <a:spcPts val="0"/>
        </a:spcAft>
        <a:buClr>
          <a:srgbClr val="000000"/>
        </a:buClr>
        <a:buSzPct val="100000"/>
        <a:buFont typeface="Arial"/>
        <a:buChar char="•"/>
        <a:tabLst/>
        <a:defRPr b="0" baseline="0" cap="none" i="0" spc="0" strike="noStrike" sz="19800" u="none">
          <a:solidFill>
            <a:srgbClr val="000000"/>
          </a:solidFill>
          <a:uFillTx/>
          <a:latin typeface="+mn-lt"/>
          <a:ea typeface="+mn-ea"/>
          <a:cs typeface="+mn-cs"/>
          <a:sym typeface="Arial"/>
        </a:defRPr>
      </a:lvl3pPr>
      <a:lvl4pPr marL="10438887" marR="0" indent="-1510787" algn="l" defTabSz="914400" rtl="0" latinLnBrk="0">
        <a:lnSpc>
          <a:spcPct val="100000"/>
        </a:lnSpc>
        <a:spcBef>
          <a:spcPts val="3900"/>
        </a:spcBef>
        <a:spcAft>
          <a:spcPts val="0"/>
        </a:spcAft>
        <a:buClr>
          <a:srgbClr val="000000"/>
        </a:buClr>
        <a:buSzPct val="100000"/>
        <a:buFont typeface="Arial"/>
        <a:buChar char="•"/>
        <a:tabLst/>
        <a:defRPr b="0" baseline="0" cap="none" i="0" spc="0" strike="noStrike" sz="19800" u="none">
          <a:solidFill>
            <a:srgbClr val="000000"/>
          </a:solidFill>
          <a:uFillTx/>
          <a:latin typeface="+mn-lt"/>
          <a:ea typeface="+mn-ea"/>
          <a:cs typeface="+mn-cs"/>
          <a:sym typeface="Arial"/>
        </a:defRPr>
      </a:lvl4pPr>
      <a:lvl5pPr marL="13263357" marR="0" indent="-1515856" algn="l" defTabSz="914400" rtl="0" latinLnBrk="0">
        <a:lnSpc>
          <a:spcPct val="100000"/>
        </a:lnSpc>
        <a:spcBef>
          <a:spcPts val="3900"/>
        </a:spcBef>
        <a:spcAft>
          <a:spcPts val="0"/>
        </a:spcAft>
        <a:buClr>
          <a:srgbClr val="000000"/>
        </a:buClr>
        <a:buSzPct val="100000"/>
        <a:buFont typeface="Arial"/>
        <a:buChar char="•"/>
        <a:tabLst/>
        <a:defRPr b="0" baseline="0" cap="none" i="0" spc="0" strike="noStrike" sz="19800" u="none">
          <a:solidFill>
            <a:srgbClr val="000000"/>
          </a:solidFill>
          <a:uFillTx/>
          <a:latin typeface="+mn-lt"/>
          <a:ea typeface="+mn-ea"/>
          <a:cs typeface="+mn-cs"/>
          <a:sym typeface="Arial"/>
        </a:defRPr>
      </a:lvl5pPr>
      <a:lvl6pPr marL="14177759" marR="0" indent="-1515858" algn="l" defTabSz="914400" rtl="0" latinLnBrk="0">
        <a:lnSpc>
          <a:spcPct val="100000"/>
        </a:lnSpc>
        <a:spcBef>
          <a:spcPts val="3900"/>
        </a:spcBef>
        <a:spcAft>
          <a:spcPts val="0"/>
        </a:spcAft>
        <a:buClr>
          <a:srgbClr val="000000"/>
        </a:buClr>
        <a:buSzPct val="100000"/>
        <a:buFont typeface="Arial"/>
        <a:buChar char="•"/>
        <a:tabLst/>
        <a:defRPr b="0" baseline="0" cap="none" i="0" spc="0" strike="noStrike" sz="19800" u="none">
          <a:solidFill>
            <a:srgbClr val="000000"/>
          </a:solidFill>
          <a:uFillTx/>
          <a:latin typeface="+mn-lt"/>
          <a:ea typeface="+mn-ea"/>
          <a:cs typeface="+mn-cs"/>
          <a:sym typeface="Arial"/>
        </a:defRPr>
      </a:lvl6pPr>
      <a:lvl7pPr marL="15092159" marR="0" indent="-1515859" algn="l" defTabSz="914400" rtl="0" latinLnBrk="0">
        <a:lnSpc>
          <a:spcPct val="100000"/>
        </a:lnSpc>
        <a:spcBef>
          <a:spcPts val="3900"/>
        </a:spcBef>
        <a:spcAft>
          <a:spcPts val="0"/>
        </a:spcAft>
        <a:buClr>
          <a:srgbClr val="000000"/>
        </a:buClr>
        <a:buSzPct val="100000"/>
        <a:buFont typeface="Arial"/>
        <a:buChar char="•"/>
        <a:tabLst/>
        <a:defRPr b="0" baseline="0" cap="none" i="0" spc="0" strike="noStrike" sz="19800" u="none">
          <a:solidFill>
            <a:srgbClr val="000000"/>
          </a:solidFill>
          <a:uFillTx/>
          <a:latin typeface="+mn-lt"/>
          <a:ea typeface="+mn-ea"/>
          <a:cs typeface="+mn-cs"/>
          <a:sym typeface="Arial"/>
        </a:defRPr>
      </a:lvl7pPr>
      <a:lvl8pPr marL="16006559" marR="0" indent="-1515859" algn="l" defTabSz="914400" rtl="0" latinLnBrk="0">
        <a:lnSpc>
          <a:spcPct val="100000"/>
        </a:lnSpc>
        <a:spcBef>
          <a:spcPts val="3900"/>
        </a:spcBef>
        <a:spcAft>
          <a:spcPts val="0"/>
        </a:spcAft>
        <a:buClr>
          <a:srgbClr val="000000"/>
        </a:buClr>
        <a:buSzPct val="100000"/>
        <a:buFont typeface="Arial"/>
        <a:buChar char="•"/>
        <a:tabLst/>
        <a:defRPr b="0" baseline="0" cap="none" i="0" spc="0" strike="noStrike" sz="19800" u="none">
          <a:solidFill>
            <a:srgbClr val="000000"/>
          </a:solidFill>
          <a:uFillTx/>
          <a:latin typeface="+mn-lt"/>
          <a:ea typeface="+mn-ea"/>
          <a:cs typeface="+mn-cs"/>
          <a:sym typeface="Arial"/>
        </a:defRPr>
      </a:lvl8pPr>
      <a:lvl9pPr marL="16920959" marR="0" indent="-1515859" algn="l" defTabSz="914400" rtl="0" latinLnBrk="0">
        <a:lnSpc>
          <a:spcPct val="100000"/>
        </a:lnSpc>
        <a:spcBef>
          <a:spcPts val="3900"/>
        </a:spcBef>
        <a:spcAft>
          <a:spcPts val="0"/>
        </a:spcAft>
        <a:buClr>
          <a:srgbClr val="000000"/>
        </a:buClr>
        <a:buSzPct val="100000"/>
        <a:buFont typeface="Arial"/>
        <a:buChar char="•"/>
        <a:tabLst/>
        <a:defRPr b="0" baseline="0" cap="none" i="0" spc="0" strike="noStrike" sz="19800" u="none">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8600" u="none">
          <a:solidFill>
            <a:schemeClr val="tx1"/>
          </a:solidFill>
          <a:uFillTx/>
          <a:latin typeface="+mn-lt"/>
          <a:ea typeface="+mn-ea"/>
          <a:cs typeface="+mn-cs"/>
          <a:sym typeface="Arial"/>
        </a:defRPr>
      </a:lvl1pPr>
      <a:lvl2pPr marL="0" marR="0" indent="914400" algn="r" defTabSz="914400" rtl="0" latinLnBrk="0">
        <a:lnSpc>
          <a:spcPct val="100000"/>
        </a:lnSpc>
        <a:spcBef>
          <a:spcPts val="0"/>
        </a:spcBef>
        <a:spcAft>
          <a:spcPts val="0"/>
        </a:spcAft>
        <a:buClrTx/>
        <a:buSzTx/>
        <a:buFontTx/>
        <a:buNone/>
        <a:tabLst/>
        <a:defRPr b="0" baseline="0" cap="none" i="0" spc="0" strike="noStrike" sz="8600" u="none">
          <a:solidFill>
            <a:schemeClr val="tx1"/>
          </a:solidFill>
          <a:uFillTx/>
          <a:latin typeface="+mn-lt"/>
          <a:ea typeface="+mn-ea"/>
          <a:cs typeface="+mn-cs"/>
          <a:sym typeface="Arial"/>
        </a:defRPr>
      </a:lvl2pPr>
      <a:lvl3pPr marL="0" marR="0" indent="1828800" algn="r" defTabSz="914400" rtl="0" latinLnBrk="0">
        <a:lnSpc>
          <a:spcPct val="100000"/>
        </a:lnSpc>
        <a:spcBef>
          <a:spcPts val="0"/>
        </a:spcBef>
        <a:spcAft>
          <a:spcPts val="0"/>
        </a:spcAft>
        <a:buClrTx/>
        <a:buSzTx/>
        <a:buFontTx/>
        <a:buNone/>
        <a:tabLst/>
        <a:defRPr b="0" baseline="0" cap="none" i="0" spc="0" strike="noStrike" sz="8600" u="none">
          <a:solidFill>
            <a:schemeClr val="tx1"/>
          </a:solidFill>
          <a:uFillTx/>
          <a:latin typeface="+mn-lt"/>
          <a:ea typeface="+mn-ea"/>
          <a:cs typeface="+mn-cs"/>
          <a:sym typeface="Arial"/>
        </a:defRPr>
      </a:lvl3pPr>
      <a:lvl4pPr marL="0" marR="0" indent="2743200" algn="r" defTabSz="914400" rtl="0" latinLnBrk="0">
        <a:lnSpc>
          <a:spcPct val="100000"/>
        </a:lnSpc>
        <a:spcBef>
          <a:spcPts val="0"/>
        </a:spcBef>
        <a:spcAft>
          <a:spcPts val="0"/>
        </a:spcAft>
        <a:buClrTx/>
        <a:buSzTx/>
        <a:buFontTx/>
        <a:buNone/>
        <a:tabLst/>
        <a:defRPr b="0" baseline="0" cap="none" i="0" spc="0" strike="noStrike" sz="8600" u="none">
          <a:solidFill>
            <a:schemeClr val="tx1"/>
          </a:solidFill>
          <a:uFillTx/>
          <a:latin typeface="+mn-lt"/>
          <a:ea typeface="+mn-ea"/>
          <a:cs typeface="+mn-cs"/>
          <a:sym typeface="Arial"/>
        </a:defRPr>
      </a:lvl4pPr>
      <a:lvl5pPr marL="0" marR="0" indent="3657600" algn="r" defTabSz="914400" rtl="0" latinLnBrk="0">
        <a:lnSpc>
          <a:spcPct val="100000"/>
        </a:lnSpc>
        <a:spcBef>
          <a:spcPts val="0"/>
        </a:spcBef>
        <a:spcAft>
          <a:spcPts val="0"/>
        </a:spcAft>
        <a:buClrTx/>
        <a:buSzTx/>
        <a:buFontTx/>
        <a:buNone/>
        <a:tabLst/>
        <a:defRPr b="0" baseline="0" cap="none" i="0" spc="0" strike="noStrike" sz="8600" u="none">
          <a:solidFill>
            <a:schemeClr val="tx1"/>
          </a:solidFill>
          <a:uFillTx/>
          <a:latin typeface="+mn-lt"/>
          <a:ea typeface="+mn-ea"/>
          <a:cs typeface="+mn-cs"/>
          <a:sym typeface="Arial"/>
        </a:defRPr>
      </a:lvl5pPr>
      <a:lvl6pPr marL="0" marR="0" indent="4572000" algn="r" defTabSz="914400" rtl="0" latinLnBrk="0">
        <a:lnSpc>
          <a:spcPct val="100000"/>
        </a:lnSpc>
        <a:spcBef>
          <a:spcPts val="0"/>
        </a:spcBef>
        <a:spcAft>
          <a:spcPts val="0"/>
        </a:spcAft>
        <a:buClrTx/>
        <a:buSzTx/>
        <a:buFontTx/>
        <a:buNone/>
        <a:tabLst/>
        <a:defRPr b="0" baseline="0" cap="none" i="0" spc="0" strike="noStrike" sz="8600" u="none">
          <a:solidFill>
            <a:schemeClr val="tx1"/>
          </a:solidFill>
          <a:uFillTx/>
          <a:latin typeface="+mn-lt"/>
          <a:ea typeface="+mn-ea"/>
          <a:cs typeface="+mn-cs"/>
          <a:sym typeface="Arial"/>
        </a:defRPr>
      </a:lvl6pPr>
      <a:lvl7pPr marL="0" marR="0" indent="5486400" algn="r" defTabSz="914400" rtl="0" latinLnBrk="0">
        <a:lnSpc>
          <a:spcPct val="100000"/>
        </a:lnSpc>
        <a:spcBef>
          <a:spcPts val="0"/>
        </a:spcBef>
        <a:spcAft>
          <a:spcPts val="0"/>
        </a:spcAft>
        <a:buClrTx/>
        <a:buSzTx/>
        <a:buFontTx/>
        <a:buNone/>
        <a:tabLst/>
        <a:defRPr b="0" baseline="0" cap="none" i="0" spc="0" strike="noStrike" sz="8600" u="none">
          <a:solidFill>
            <a:schemeClr val="tx1"/>
          </a:solidFill>
          <a:uFillTx/>
          <a:latin typeface="+mn-lt"/>
          <a:ea typeface="+mn-ea"/>
          <a:cs typeface="+mn-cs"/>
          <a:sym typeface="Arial"/>
        </a:defRPr>
      </a:lvl7pPr>
      <a:lvl8pPr marL="0" marR="0" indent="6400800" algn="r" defTabSz="914400" rtl="0" latinLnBrk="0">
        <a:lnSpc>
          <a:spcPct val="100000"/>
        </a:lnSpc>
        <a:spcBef>
          <a:spcPts val="0"/>
        </a:spcBef>
        <a:spcAft>
          <a:spcPts val="0"/>
        </a:spcAft>
        <a:buClrTx/>
        <a:buSzTx/>
        <a:buFontTx/>
        <a:buNone/>
        <a:tabLst/>
        <a:defRPr b="0" baseline="0" cap="none" i="0" spc="0" strike="noStrike" sz="8600" u="none">
          <a:solidFill>
            <a:schemeClr val="tx1"/>
          </a:solidFill>
          <a:uFillTx/>
          <a:latin typeface="+mn-lt"/>
          <a:ea typeface="+mn-ea"/>
          <a:cs typeface="+mn-cs"/>
          <a:sym typeface="Arial"/>
        </a:defRPr>
      </a:lvl8pPr>
      <a:lvl9pPr marL="0" marR="0" indent="7315200" algn="r" defTabSz="914400" rtl="0" latinLnBrk="0">
        <a:lnSpc>
          <a:spcPct val="100000"/>
        </a:lnSpc>
        <a:spcBef>
          <a:spcPts val="0"/>
        </a:spcBef>
        <a:spcAft>
          <a:spcPts val="0"/>
        </a:spcAft>
        <a:buClrTx/>
        <a:buSzTx/>
        <a:buFontTx/>
        <a:buNone/>
        <a:tabLst/>
        <a:defRPr b="0" baseline="0" cap="none" i="0" spc="0" strike="noStrike" sz="86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image" Target="../media/image2.jpe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Shape 81"/>
          <p:cNvSpPr/>
          <p:nvPr/>
        </p:nvSpPr>
        <p:spPr>
          <a:xfrm>
            <a:off x="1524000" y="348015"/>
            <a:ext cx="42367200" cy="4572001"/>
          </a:xfrm>
          <a:prstGeom prst="rect">
            <a:avLst/>
          </a:prstGeom>
          <a:solidFill>
            <a:schemeClr val="accent3">
              <a:lumOff val="44000"/>
            </a:schemeClr>
          </a:solidFill>
          <a:ln w="12700">
            <a:miter lim="400000"/>
          </a:ln>
        </p:spPr>
        <p:txBody>
          <a:bodyPr lIns="45719" rIns="45719" anchor="ctr"/>
          <a:lstStyle/>
          <a:p>
            <a:pPr/>
          </a:p>
        </p:txBody>
      </p:sp>
      <p:sp>
        <p:nvSpPr>
          <p:cNvPr id="116" name="Shape 85"/>
          <p:cNvSpPr txBox="1"/>
          <p:nvPr/>
        </p:nvSpPr>
        <p:spPr>
          <a:xfrm>
            <a:off x="11899275" y="14326076"/>
            <a:ext cx="9526251" cy="1088073"/>
          </a:xfrm>
          <a:prstGeom prst="rect">
            <a:avLst/>
          </a:prstGeom>
          <a:ln w="12700">
            <a:miter lim="400000"/>
          </a:ln>
          <a:extLst>
            <a:ext uri="{C572A759-6A51-4108-AA02-DFA0A04FC94B}">
              <ma14:wrappingTextBoxFlag xmlns:ma14="http://schemas.microsoft.com/office/mac/drawingml/2011/main" val="1"/>
            </a:ext>
          </a:extLst>
        </p:spPr>
        <p:txBody>
          <a:bodyPr lIns="91399" tIns="91399" rIns="91399" bIns="91399" anchor="ctr">
            <a:spAutoFit/>
          </a:bodyPr>
          <a:lstStyle>
            <a:lvl1pPr algn="ctr">
              <a:defRPr b="1" sz="6400">
                <a:solidFill>
                  <a:schemeClr val="accent3">
                    <a:lumOff val="44000"/>
                  </a:schemeClr>
                </a:solidFill>
                <a:latin typeface="Times New Roman"/>
                <a:ea typeface="Times New Roman"/>
                <a:cs typeface="Times New Roman"/>
                <a:sym typeface="Times New Roman"/>
              </a:defRPr>
            </a:lvl1pPr>
          </a:lstStyle>
          <a:p>
            <a:pPr/>
            <a:r>
              <a:t>MEHODS</a:t>
            </a:r>
          </a:p>
        </p:txBody>
      </p:sp>
      <p:grpSp>
        <p:nvGrpSpPr>
          <p:cNvPr id="163" name="Group 48"/>
          <p:cNvGrpSpPr/>
          <p:nvPr/>
        </p:nvGrpSpPr>
        <p:grpSpPr>
          <a:xfrm>
            <a:off x="-2438400" y="-1596874"/>
            <a:ext cx="50248404" cy="34515277"/>
            <a:chOff x="0" y="0"/>
            <a:chExt cx="50248402" cy="34515276"/>
          </a:xfrm>
        </p:grpSpPr>
        <p:grpSp>
          <p:nvGrpSpPr>
            <p:cNvPr id="161" name="Group 49"/>
            <p:cNvGrpSpPr/>
            <p:nvPr/>
          </p:nvGrpSpPr>
          <p:grpSpPr>
            <a:xfrm>
              <a:off x="-1" y="-1"/>
              <a:ext cx="50248403" cy="34515277"/>
              <a:chOff x="0" y="0"/>
              <a:chExt cx="50248401" cy="34515275"/>
            </a:xfrm>
          </p:grpSpPr>
          <p:grpSp>
            <p:nvGrpSpPr>
              <p:cNvPr id="119" name="Text Box 2"/>
              <p:cNvGrpSpPr/>
              <p:nvPr/>
            </p:nvGrpSpPr>
            <p:grpSpPr>
              <a:xfrm>
                <a:off x="2831774" y="9569691"/>
                <a:ext cx="20326605" cy="15558536"/>
                <a:chOff x="0" y="0"/>
                <a:chExt cx="20326604" cy="15558535"/>
              </a:xfrm>
            </p:grpSpPr>
            <p:sp>
              <p:nvSpPr>
                <p:cNvPr id="117" name="Rectangle"/>
                <p:cNvSpPr/>
                <p:nvPr/>
              </p:nvSpPr>
              <p:spPr>
                <a:xfrm>
                  <a:off x="-1" y="0"/>
                  <a:ext cx="20326606" cy="15558536"/>
                </a:xfrm>
                <a:prstGeom prst="rect">
                  <a:avLst/>
                </a:prstGeom>
                <a:solidFill>
                  <a:schemeClr val="accent3">
                    <a:lumOff val="44000"/>
                  </a:schemeClr>
                </a:solidFill>
                <a:ln w="9525" cap="flat">
                  <a:solidFill>
                    <a:srgbClr val="000000"/>
                  </a:solidFill>
                  <a:prstDash val="dash"/>
                  <a:miter lim="800000"/>
                </a:ln>
                <a:effectLst/>
              </p:spPr>
              <p:txBody>
                <a:bodyPr wrap="square" lIns="45719" tIns="45719" rIns="45719" bIns="45719" numCol="1" anchor="t">
                  <a:noAutofit/>
                </a:bodyPr>
                <a:lstStyle/>
                <a:p>
                  <a:pPr algn="ctr">
                    <a:lnSpc>
                      <a:spcPct val="115000"/>
                    </a:lnSpc>
                    <a:spcBef>
                      <a:spcPts val="1000"/>
                    </a:spcBef>
                    <a:defRPr sz="1600">
                      <a:latin typeface="Calibri"/>
                      <a:ea typeface="Calibri"/>
                      <a:cs typeface="Calibri"/>
                      <a:sym typeface="Calibri"/>
                    </a:defRPr>
                  </a:pPr>
                </a:p>
              </p:txBody>
            </p:sp>
            <p:sp>
              <p:nvSpPr>
                <p:cNvPr id="118" name="It is incredibly advantageous to be able to make accurate predictions regarding the values of specific stocks. Doing so accurately is near impossible, though, due to the sheer number of external factors that simply cannot be accounted for realistically. "/>
                <p:cNvSpPr txBox="1"/>
                <p:nvPr/>
              </p:nvSpPr>
              <p:spPr>
                <a:xfrm>
                  <a:off x="50482" y="4762"/>
                  <a:ext cx="8473907" cy="152402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just">
                    <a:spcBef>
                      <a:spcPts val="1000"/>
                    </a:spcBef>
                    <a:defRPr sz="1600">
                      <a:latin typeface="Calibri"/>
                      <a:ea typeface="Calibri"/>
                      <a:cs typeface="Calibri"/>
                      <a:sym typeface="Calibri"/>
                    </a:defRPr>
                  </a:pPr>
                  <a:r>
                    <a:t>It is incredibly advantageous to be able to make accurate predictions regarding the values of specific stocks. Doing so accurately is near impossible, though, due to the sheer number of external factors that simply cannot be accounted for realistically. The aggregate of all these variables can instead be considered. This resultant randomness can be modeled to some extent using a Wiener process. </a:t>
                  </a:r>
                </a:p>
                <a:p>
                  <a:pPr algn="just">
                    <a:spcBef>
                      <a:spcPts val="1000"/>
                    </a:spcBef>
                    <a:defRPr sz="1600">
                      <a:latin typeface="Calibri"/>
                      <a:ea typeface="Calibri"/>
                      <a:cs typeface="Calibri"/>
                      <a:sym typeface="Calibri"/>
                    </a:defRPr>
                  </a:pPr>
                  <a:r>
                    <a:t>The Wiener process is a stochastic process, meaning that it varies randomly with time. More specifically, it is comprised of the linear combination of infinite random variables that each follow the standard normal distribution; that is, random normal variables of mean 0 and variance 1. This creates a process that becomes increasingly unpredictable as time goes on, as randomness compounds, which is exactly what is needed for predicting stock price.</a:t>
                  </a:r>
                </a:p>
                <a:p>
                  <a:pPr algn="just">
                    <a:spcBef>
                      <a:spcPts val="1000"/>
                    </a:spcBef>
                    <a:defRPr sz="1600">
                      <a:latin typeface="Calibri"/>
                      <a:ea typeface="Calibri"/>
                      <a:cs typeface="Calibri"/>
                      <a:sym typeface="Calibri"/>
                    </a:defRPr>
                  </a:pPr>
                  <a:r>
                    <a:t>Let </a:t>
                  </a:r>
                  <a14:m>
                    <m:oMath>
                      <m:r>
                        <a:rPr xmlns:a="http://schemas.openxmlformats.org/drawingml/2006/main" sz="1950" i="1">
                          <a:solidFill>
                            <a:srgbClr val="000000"/>
                          </a:solidFill>
                          <a:latin typeface="Cambria Math" panose="02040503050406030204" pitchFamily="18" charset="0"/>
                        </a:rPr>
                        <m:t>ε</m:t>
                      </m:r>
                    </m:oMath>
                  </a14:m>
                  <a:r>
                    <a:t> be a continuous random variable that follows a standard normal distribution; that is, </a:t>
                  </a:r>
                  <a14:m>
                    <m:oMath>
                      <m:r>
                        <a:rPr xmlns:a="http://schemas.openxmlformats.org/drawingml/2006/main" sz="1750" i="1">
                          <a:solidFill>
                            <a:srgbClr val="000000"/>
                          </a:solidFill>
                          <a:latin typeface="Cambria Math" panose="02040503050406030204" pitchFamily="18" charset="0"/>
                        </a:rPr>
                        <m:t>ε</m:t>
                      </m:r>
                      <m:r>
                        <a:rPr xmlns:a="http://schemas.openxmlformats.org/drawingml/2006/main" sz="1750" i="1">
                          <a:solidFill>
                            <a:srgbClr val="000000"/>
                          </a:solidFill>
                          <a:latin typeface="Cambria Math" panose="02040503050406030204" pitchFamily="18" charset="0"/>
                        </a:rPr>
                        <m:t>∼</m:t>
                      </m:r>
                      <m:r>
                        <m:rPr>
                          <m:scr m:val="script"/>
                        </m:rPr>
                        <a:rPr xmlns:a="http://schemas.openxmlformats.org/drawingml/2006/main" sz="1750" i="1">
                          <a:solidFill>
                            <a:srgbClr val="000000"/>
                          </a:solidFill>
                          <a:latin typeface="Cambria Math" panose="02040503050406030204" pitchFamily="18" charset="0"/>
                        </a:rPr>
                        <m:t>N</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0,1</m:t>
                      </m:r>
                      <m:r>
                        <a:rPr xmlns:a="http://schemas.openxmlformats.org/drawingml/2006/main" sz="1750" i="1">
                          <a:solidFill>
                            <a:srgbClr val="000000"/>
                          </a:solidFill>
                          <a:latin typeface="Cambria Math" panose="02040503050406030204" pitchFamily="18" charset="0"/>
                        </a:rPr>
                        <m:t>)</m:t>
                      </m:r>
                    </m:oMath>
                  </a14:m>
                  <a:r>
                    <a:t>. The change in the Wiener process can then be found as </a:t>
                  </a:r>
                  <a14:m>
                    <m:oMath>
                      <m:r>
                        <m:rPr>
                          <m:sty m:val="p"/>
                        </m:rPr>
                        <a:rPr xmlns:a="http://schemas.openxmlformats.org/drawingml/2006/main" sz="1700" i="1">
                          <a:solidFill>
                            <a:srgbClr val="000000"/>
                          </a:solidFill>
                          <a:latin typeface="Cambria Math" panose="02040503050406030204" pitchFamily="18" charset="0"/>
                        </a:rPr>
                        <m:t>Δ</m:t>
                      </m:r>
                      <m:r>
                        <a:rPr xmlns:a="http://schemas.openxmlformats.org/drawingml/2006/main" sz="1700" i="1">
                          <a:solidFill>
                            <a:srgbClr val="000000"/>
                          </a:solidFill>
                          <a:latin typeface="Cambria Math" panose="02040503050406030204" pitchFamily="18" charset="0"/>
                        </a:rPr>
                        <m:t>W</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ε</m:t>
                      </m:r>
                      <m:rad>
                        <m:radPr>
                          <m:ctrlPr>
                            <a:rPr xmlns:a="http://schemas.openxmlformats.org/drawingml/2006/main" sz="1700" i="1">
                              <a:solidFill>
                                <a:srgbClr val="000000"/>
                              </a:solidFill>
                              <a:latin typeface="Cambria Math" panose="02040503050406030204" pitchFamily="18" charset="0"/>
                            </a:rPr>
                          </m:ctrlPr>
                          <m:degHide m:val="on"/>
                        </m:radPr>
                        <m:deg/>
                        <m:e>
                          <m:r>
                            <m:rPr>
                              <m:sty m:val="p"/>
                            </m:rPr>
                            <a:rPr xmlns:a="http://schemas.openxmlformats.org/drawingml/2006/main" sz="1700" i="1">
                              <a:solidFill>
                                <a:srgbClr val="000000"/>
                              </a:solidFill>
                              <a:latin typeface="Cambria Math" panose="02040503050406030204" pitchFamily="18" charset="0"/>
                            </a:rPr>
                            <m:t>Δ</m:t>
                          </m:r>
                          <m:r>
                            <a:rPr xmlns:a="http://schemas.openxmlformats.org/drawingml/2006/main" sz="1700" i="1">
                              <a:solidFill>
                                <a:srgbClr val="000000"/>
                              </a:solidFill>
                              <a:latin typeface="Cambria Math" panose="02040503050406030204" pitchFamily="18" charset="0"/>
                            </a:rPr>
                            <m:t>t</m:t>
                          </m:r>
                        </m:e>
                      </m:rad>
                    </m:oMath>
                  </a14:m>
                  <a:r>
                    <a:t>, where </a:t>
                  </a:r>
                  <a14:m>
                    <m:oMath>
                      <m:r>
                        <a:rPr xmlns:a="http://schemas.openxmlformats.org/drawingml/2006/main" sz="1700" i="1">
                          <a:solidFill>
                            <a:srgbClr val="000000"/>
                          </a:solidFill>
                          <a:latin typeface="Cambria Math" panose="02040503050406030204" pitchFamily="18" charset="0"/>
                        </a:rPr>
                        <m:t>W</m:t>
                      </m:r>
                    </m:oMath>
                  </a14:m>
                  <a:r>
                    <a:t> is the Wiener process and </a:t>
                  </a:r>
                  <a14:m>
                    <m:oMath>
                      <m:r>
                        <a:rPr xmlns:a="http://schemas.openxmlformats.org/drawingml/2006/main" sz="1850" i="1">
                          <a:solidFill>
                            <a:srgbClr val="000000"/>
                          </a:solidFill>
                          <a:latin typeface="Cambria Math" panose="02040503050406030204" pitchFamily="18" charset="0"/>
                        </a:rPr>
                        <m:t>t</m:t>
                      </m:r>
                    </m:oMath>
                  </a14:m>
                  <a:r>
                    <a:t> is time and </a:t>
                  </a:r>
                  <a14:m>
                    <m:oMath>
                      <m:r>
                        <m:rPr>
                          <m:sty m:val="p"/>
                        </m:rPr>
                        <a:rPr xmlns:a="http://schemas.openxmlformats.org/drawingml/2006/main" sz="1950" i="1">
                          <a:solidFill>
                            <a:srgbClr val="000000"/>
                          </a:solidFill>
                          <a:latin typeface="Cambria Math" panose="02040503050406030204" pitchFamily="18" charset="0"/>
                        </a:rPr>
                        <m:t>Δ</m:t>
                      </m:r>
                    </m:oMath>
                  </a14:m>
                  <a:r>
                    <a:t>, when preceding a variable, denotes the change in the value of that variable. For any given </a:t>
                  </a:r>
                  <a14:m>
                    <m:oMath>
                      <m:r>
                        <m:rPr>
                          <m:sty m:val="p"/>
                        </m:rPr>
                        <a:rPr xmlns:a="http://schemas.openxmlformats.org/drawingml/2006/main" sz="1750" i="1">
                          <a:solidFill>
                            <a:srgbClr val="000000"/>
                          </a:solidFill>
                          <a:latin typeface="Cambria Math" panose="02040503050406030204" pitchFamily="18" charset="0"/>
                        </a:rPr>
                        <m:t>Δ</m:t>
                      </m:r>
                      <m:r>
                        <a:rPr xmlns:a="http://schemas.openxmlformats.org/drawingml/2006/main" sz="1750" i="1">
                          <a:solidFill>
                            <a:srgbClr val="000000"/>
                          </a:solidFill>
                          <a:latin typeface="Cambria Math" panose="02040503050406030204" pitchFamily="18" charset="0"/>
                        </a:rPr>
                        <m:t>t</m:t>
                      </m:r>
                    </m:oMath>
                  </a14:m>
                  <a:r>
                    <a:t>, then, </a:t>
                  </a:r>
                  <a14:m>
                    <m:oMath>
                      <m:r>
                        <m:rPr>
                          <m:sty m:val="p"/>
                        </m:rPr>
                        <a:rPr xmlns:a="http://schemas.openxmlformats.org/drawingml/2006/main" sz="1700" i="1">
                          <a:solidFill>
                            <a:srgbClr val="000000"/>
                          </a:solidFill>
                          <a:latin typeface="Cambria Math" panose="02040503050406030204" pitchFamily="18" charset="0"/>
                        </a:rPr>
                        <m:t>Δ</m:t>
                      </m:r>
                      <m:r>
                        <a:rPr xmlns:a="http://schemas.openxmlformats.org/drawingml/2006/main" sz="1700" i="1">
                          <a:solidFill>
                            <a:srgbClr val="000000"/>
                          </a:solidFill>
                          <a:latin typeface="Cambria Math" panose="02040503050406030204" pitchFamily="18" charset="0"/>
                        </a:rPr>
                        <m:t>W</m:t>
                      </m:r>
                    </m:oMath>
                  </a14:m>
                  <a:r>
                    <a:t> is simply a constant multiple of </a:t>
                  </a:r>
                  <a14:m>
                    <m:oMath>
                      <m:r>
                        <a:rPr xmlns:a="http://schemas.openxmlformats.org/drawingml/2006/main" sz="1950" i="1">
                          <a:solidFill>
                            <a:srgbClr val="000000"/>
                          </a:solidFill>
                          <a:latin typeface="Cambria Math" panose="02040503050406030204" pitchFamily="18" charset="0"/>
                        </a:rPr>
                        <m:t>ε</m:t>
                      </m:r>
                    </m:oMath>
                  </a14:m>
                  <a:r>
                    <a:t>, as </a:t>
                  </a:r>
                  <a14:m>
                    <m:oMath>
                      <m:rad>
                        <m:radPr>
                          <m:ctrlPr>
                            <a:rPr xmlns:a="http://schemas.openxmlformats.org/drawingml/2006/main" sz="1700" i="1">
                              <a:solidFill>
                                <a:srgbClr val="000000"/>
                              </a:solidFill>
                              <a:latin typeface="Cambria Math" panose="02040503050406030204" pitchFamily="18" charset="0"/>
                            </a:rPr>
                          </m:ctrlPr>
                          <m:degHide m:val="on"/>
                        </m:radPr>
                        <m:deg/>
                        <m:e>
                          <m:r>
                            <m:rPr>
                              <m:sty m:val="p"/>
                            </m:rPr>
                            <a:rPr xmlns:a="http://schemas.openxmlformats.org/drawingml/2006/main" sz="1700" i="1">
                              <a:solidFill>
                                <a:srgbClr val="000000"/>
                              </a:solidFill>
                              <a:latin typeface="Cambria Math" panose="02040503050406030204" pitchFamily="18" charset="0"/>
                            </a:rPr>
                            <m:t>Δ</m:t>
                          </m:r>
                          <m:r>
                            <a:rPr xmlns:a="http://schemas.openxmlformats.org/drawingml/2006/main" sz="1700" i="1">
                              <a:solidFill>
                                <a:srgbClr val="000000"/>
                              </a:solidFill>
                              <a:latin typeface="Cambria Math" panose="02040503050406030204" pitchFamily="18" charset="0"/>
                            </a:rPr>
                            <m:t>t</m:t>
                          </m:r>
                        </m:e>
                      </m:rad>
                    </m:oMath>
                  </a14:m>
                  <a:r>
                    <a:t> is rendered a constant. As such, the mean (or expected value) of the change in the Wiener process </a:t>
                  </a:r>
                  <a14:m>
                    <m:oMath>
                      <m:r>
                        <m:rPr>
                          <m:sty m:val="p"/>
                          <m:scr m:val="double-struck"/>
                        </m:rPr>
                        <a:rPr xmlns:a="http://schemas.openxmlformats.org/drawingml/2006/main" sz="1800" i="1">
                          <a:solidFill>
                            <a:srgbClr val="000000"/>
                          </a:solidFill>
                          <a:latin typeface="Cambria Math" panose="02040503050406030204" pitchFamily="18" charset="0"/>
                        </a:rPr>
                        <m:t>E</m:t>
                      </m:r>
                      <m:r>
                        <a:rPr xmlns:a="http://schemas.openxmlformats.org/drawingml/2006/main" sz="1800" i="1">
                          <a:solidFill>
                            <a:srgbClr val="000000"/>
                          </a:solidFill>
                          <a:latin typeface="Cambria Math" panose="02040503050406030204" pitchFamily="18" charset="0"/>
                        </a:rPr>
                        <m:t>[</m:t>
                      </m:r>
                      <m:r>
                        <m:rPr>
                          <m:sty m:val="p"/>
                        </m:rPr>
                        <a:rPr xmlns:a="http://schemas.openxmlformats.org/drawingml/2006/main" sz="1800" i="1">
                          <a:solidFill>
                            <a:srgbClr val="000000"/>
                          </a:solidFill>
                          <a:latin typeface="Cambria Math" panose="02040503050406030204" pitchFamily="18" charset="0"/>
                        </a:rPr>
                        <m:t>Δ</m:t>
                      </m:r>
                      <m:r>
                        <a:rPr xmlns:a="http://schemas.openxmlformats.org/drawingml/2006/main" sz="1800" i="1">
                          <a:solidFill>
                            <a:srgbClr val="000000"/>
                          </a:solidFill>
                          <a:latin typeface="Cambria Math" panose="02040503050406030204" pitchFamily="18" charset="0"/>
                        </a:rPr>
                        <m:t>W</m:t>
                      </m:r>
                      <m:r>
                        <a:rPr xmlns:a="http://schemas.openxmlformats.org/drawingml/2006/main" sz="1800" i="1">
                          <a:solidFill>
                            <a:srgbClr val="000000"/>
                          </a:solidFill>
                          <a:latin typeface="Cambria Math" panose="02040503050406030204" pitchFamily="18" charset="0"/>
                        </a:rPr>
                        <m:t>]</m:t>
                      </m:r>
                    </m:oMath>
                  </a14:m>
                  <a:r>
                    <a:t> (where </a:t>
                  </a:r>
                  <a14:m>
                    <m:oMath>
                      <m:r>
                        <m:rPr>
                          <m:sty m:val="p"/>
                          <m:scr m:val="double-struck"/>
                        </m:rPr>
                        <a:rPr xmlns:a="http://schemas.openxmlformats.org/drawingml/2006/main" sz="2150" i="1">
                          <a:solidFill>
                            <a:srgbClr val="000000"/>
                          </a:solidFill>
                          <a:latin typeface="Cambria Math" panose="02040503050406030204" pitchFamily="18" charset="0"/>
                        </a:rPr>
                        <m:t>E</m:t>
                      </m:r>
                    </m:oMath>
                  </a14:m>
                  <a:r>
                    <a:t> is the expectation operator, returning the expected value of the argument) is simply </a:t>
                  </a:r>
                  <a14:m>
                    <m:oMath>
                      <m:rad>
                        <m:radPr>
                          <m:ctrlPr>
                            <a:rPr xmlns:a="http://schemas.openxmlformats.org/drawingml/2006/main" sz="1750" i="1">
                              <a:solidFill>
                                <a:srgbClr val="000000"/>
                              </a:solidFill>
                              <a:latin typeface="Cambria Math" panose="02040503050406030204" pitchFamily="18" charset="0"/>
                            </a:rPr>
                          </m:ctrlPr>
                          <m:degHide m:val="on"/>
                        </m:radPr>
                        <m:deg/>
                        <m:e>
                          <m:r>
                            <a:rPr xmlns:a="http://schemas.openxmlformats.org/drawingml/2006/main" sz="1750" i="1">
                              <a:solidFill>
                                <a:srgbClr val="000000"/>
                              </a:solidFill>
                              <a:latin typeface="Cambria Math" panose="02040503050406030204" pitchFamily="18" charset="0"/>
                            </a:rPr>
                            <m:t>t</m:t>
                          </m:r>
                        </m:e>
                      </m:rad>
                      <m:r>
                        <a:rPr xmlns:a="http://schemas.openxmlformats.org/drawingml/2006/main" sz="1750" i="1">
                          <a:solidFill>
                            <a:srgbClr val="000000"/>
                          </a:solidFill>
                          <a:latin typeface="Cambria Math" panose="02040503050406030204" pitchFamily="18" charset="0"/>
                        </a:rPr>
                        <m:t>×</m:t>
                      </m:r>
                      <m:r>
                        <m:rPr>
                          <m:sty m:val="p"/>
                          <m:scr m:val="double-struck"/>
                        </m:rPr>
                        <a:rPr xmlns:a="http://schemas.openxmlformats.org/drawingml/2006/main" sz="1750" i="1">
                          <a:solidFill>
                            <a:srgbClr val="000000"/>
                          </a:solidFill>
                          <a:latin typeface="Cambria Math" panose="02040503050406030204" pitchFamily="18" charset="0"/>
                        </a:rPr>
                        <m:t>E</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ε</m:t>
                      </m:r>
                      <m:r>
                        <a:rPr xmlns:a="http://schemas.openxmlformats.org/drawingml/2006/main" sz="1750" i="1">
                          <a:solidFill>
                            <a:srgbClr val="000000"/>
                          </a:solidFill>
                          <a:latin typeface="Cambria Math" panose="02040503050406030204" pitchFamily="18" charset="0"/>
                        </a:rPr>
                        <m:t>]</m:t>
                      </m:r>
                    </m:oMath>
                  </a14:m>
                  <a:r>
                    <a:t>. Recall, however, that </a:t>
                  </a:r>
                  <a14:m>
                    <m:oMath>
                      <m:r>
                        <a:rPr xmlns:a="http://schemas.openxmlformats.org/drawingml/2006/main" sz="1950" i="1">
                          <a:solidFill>
                            <a:srgbClr val="000000"/>
                          </a:solidFill>
                          <a:latin typeface="Cambria Math" panose="02040503050406030204" pitchFamily="18" charset="0"/>
                        </a:rPr>
                        <m:t>ε</m:t>
                      </m:r>
                    </m:oMath>
                  </a14:m>
                  <a:r>
                    <a:t> is a standard Normal variable, making </a:t>
                  </a:r>
                  <a14:m>
                    <m:oMath>
                      <m:r>
                        <m:rPr>
                          <m:sty m:val="p"/>
                          <m:scr m:val="double-struck"/>
                        </m:rPr>
                        <a:rPr xmlns:a="http://schemas.openxmlformats.org/drawingml/2006/main" sz="1900" i="1">
                          <a:solidFill>
                            <a:srgbClr val="000000"/>
                          </a:solidFill>
                          <a:latin typeface="Cambria Math" panose="02040503050406030204" pitchFamily="18" charset="0"/>
                        </a:rPr>
                        <m:t>E</m:t>
                      </m:r>
                      <m:r>
                        <a:rPr xmlns:a="http://schemas.openxmlformats.org/drawingml/2006/main" sz="1900" i="1">
                          <a:solidFill>
                            <a:srgbClr val="000000"/>
                          </a:solidFill>
                          <a:latin typeface="Cambria Math" panose="02040503050406030204" pitchFamily="18" charset="0"/>
                        </a:rPr>
                        <m:t>[</m:t>
                      </m:r>
                      <m:r>
                        <a:rPr xmlns:a="http://schemas.openxmlformats.org/drawingml/2006/main" sz="1900" i="1">
                          <a:solidFill>
                            <a:srgbClr val="000000"/>
                          </a:solidFill>
                          <a:latin typeface="Cambria Math" panose="02040503050406030204" pitchFamily="18" charset="0"/>
                        </a:rPr>
                        <m:t>ε</m:t>
                      </m:r>
                      <m:r>
                        <a:rPr xmlns:a="http://schemas.openxmlformats.org/drawingml/2006/main" sz="1900" i="1">
                          <a:solidFill>
                            <a:srgbClr val="000000"/>
                          </a:solidFill>
                          <a:latin typeface="Cambria Math" panose="02040503050406030204" pitchFamily="18" charset="0"/>
                        </a:rPr>
                        <m:t>]</m:t>
                      </m:r>
                    </m:oMath>
                  </a14:m>
                  <a:r>
                    <a:t> and by proxy </a:t>
                  </a:r>
                  <a14:m>
                    <m:oMath>
                      <m:r>
                        <m:rPr>
                          <m:sty m:val="p"/>
                          <m:scr m:val="double-struck"/>
                        </m:rPr>
                        <a:rPr xmlns:a="http://schemas.openxmlformats.org/drawingml/2006/main" sz="1750" i="1">
                          <a:solidFill>
                            <a:srgbClr val="000000"/>
                          </a:solidFill>
                          <a:latin typeface="Cambria Math" panose="02040503050406030204" pitchFamily="18" charset="0"/>
                        </a:rPr>
                        <m:t>E</m:t>
                      </m:r>
                      <m:r>
                        <a:rPr xmlns:a="http://schemas.openxmlformats.org/drawingml/2006/main" sz="1750" i="1">
                          <a:solidFill>
                            <a:srgbClr val="000000"/>
                          </a:solidFill>
                          <a:latin typeface="Cambria Math" panose="02040503050406030204" pitchFamily="18" charset="0"/>
                        </a:rPr>
                        <m:t>[</m:t>
                      </m:r>
                      <m:r>
                        <m:rPr>
                          <m:sty m:val="p"/>
                        </m:rPr>
                        <a:rPr xmlns:a="http://schemas.openxmlformats.org/drawingml/2006/main" sz="1750" i="1">
                          <a:solidFill>
                            <a:srgbClr val="000000"/>
                          </a:solidFill>
                          <a:latin typeface="Cambria Math" panose="02040503050406030204" pitchFamily="18" charset="0"/>
                        </a:rPr>
                        <m:t>Δ</m:t>
                      </m:r>
                      <m:r>
                        <a:rPr xmlns:a="http://schemas.openxmlformats.org/drawingml/2006/main" sz="1750" i="1">
                          <a:solidFill>
                            <a:srgbClr val="000000"/>
                          </a:solidFill>
                          <a:latin typeface="Cambria Math" panose="02040503050406030204" pitchFamily="18" charset="0"/>
                        </a:rPr>
                        <m:t>W</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0</m:t>
                      </m:r>
                    </m:oMath>
                  </a14:m>
                  <a:r>
                    <a:t>. The variance of the change in the Wiener process </a:t>
                  </a:r>
                  <a14:m>
                    <m:oMath>
                      <m:r>
                        <m:rPr>
                          <m:sty m:val="p"/>
                        </m:rPr>
                        <a:rPr xmlns:a="http://schemas.openxmlformats.org/drawingml/2006/main" sz="1750" i="1">
                          <a:solidFill>
                            <a:srgbClr val="000000"/>
                          </a:solidFill>
                          <a:latin typeface="Cambria Math" panose="02040503050406030204" pitchFamily="18" charset="0"/>
                        </a:rPr>
                        <m:t>var</m:t>
                      </m:r>
                      <m:r>
                        <a:rPr xmlns:a="http://schemas.openxmlformats.org/drawingml/2006/main" sz="1750" i="1">
                          <a:solidFill>
                            <a:srgbClr val="000000"/>
                          </a:solidFill>
                          <a:latin typeface="Cambria Math" panose="02040503050406030204" pitchFamily="18" charset="0"/>
                        </a:rPr>
                        <m:t>[</m:t>
                      </m:r>
                      <m:r>
                        <m:rPr>
                          <m:sty m:val="p"/>
                        </m:rPr>
                        <a:rPr xmlns:a="http://schemas.openxmlformats.org/drawingml/2006/main" sz="1750" i="1">
                          <a:solidFill>
                            <a:srgbClr val="000000"/>
                          </a:solidFill>
                          <a:latin typeface="Cambria Math" panose="02040503050406030204" pitchFamily="18" charset="0"/>
                        </a:rPr>
                        <m:t>Δ</m:t>
                      </m:r>
                      <m:r>
                        <a:rPr xmlns:a="http://schemas.openxmlformats.org/drawingml/2006/main" sz="1750" i="1">
                          <a:solidFill>
                            <a:srgbClr val="000000"/>
                          </a:solidFill>
                          <a:latin typeface="Cambria Math" panose="02040503050406030204" pitchFamily="18" charset="0"/>
                        </a:rPr>
                        <m:t>W</m:t>
                      </m:r>
                      <m:r>
                        <a:rPr xmlns:a="http://schemas.openxmlformats.org/drawingml/2006/main" sz="1750" i="1">
                          <a:solidFill>
                            <a:srgbClr val="000000"/>
                          </a:solidFill>
                          <a:latin typeface="Cambria Math" panose="02040503050406030204" pitchFamily="18" charset="0"/>
                        </a:rPr>
                        <m:t>]</m:t>
                      </m:r>
                    </m:oMath>
                  </a14:m>
                  <a:r>
                    <a:t> (where </a:t>
                  </a:r>
                  <a14:m>
                    <m:oMath>
                      <m:r>
                        <m:rPr>
                          <m:sty m:val="p"/>
                        </m:rPr>
                        <a:rPr xmlns:a="http://schemas.openxmlformats.org/drawingml/2006/main" sz="1750" i="1">
                          <a:solidFill>
                            <a:srgbClr val="000000"/>
                          </a:solidFill>
                          <a:latin typeface="Cambria Math" panose="02040503050406030204" pitchFamily="18" charset="0"/>
                        </a:rPr>
                        <m:t>var</m:t>
                      </m:r>
                    </m:oMath>
                  </a14:m>
                  <a:r>
                    <a:t> returns the variance of the argument) can be found to be </a:t>
                  </a:r>
                  <a14:m>
                    <m:oMath>
                      <m:sSup>
                        <m:e>
                          <m:d>
                            <m:dPr>
                              <m:ctrlPr>
                                <a:rPr xmlns:a="http://schemas.openxmlformats.org/drawingml/2006/main" sz="1750" i="1">
                                  <a:solidFill>
                                    <a:srgbClr val="000000"/>
                                  </a:solidFill>
                                  <a:latin typeface="Cambria Math" panose="02040503050406030204" pitchFamily="18" charset="0"/>
                                </a:rPr>
                              </m:ctrlPr>
                            </m:dPr>
                            <m:e>
                              <m:rad>
                                <m:radPr>
                                  <m:ctrlPr>
                                    <a:rPr xmlns:a="http://schemas.openxmlformats.org/drawingml/2006/main" sz="1750" i="1">
                                      <a:solidFill>
                                        <a:srgbClr val="000000"/>
                                      </a:solidFill>
                                      <a:latin typeface="Cambria Math" panose="02040503050406030204" pitchFamily="18" charset="0"/>
                                    </a:rPr>
                                  </m:ctrlPr>
                                  <m:degHide m:val="on"/>
                                </m:radPr>
                                <m:deg/>
                                <m:e>
                                  <m:r>
                                    <m:rPr>
                                      <m:sty m:val="p"/>
                                    </m:rPr>
                                    <a:rPr xmlns:a="http://schemas.openxmlformats.org/drawingml/2006/main" sz="1750" i="1">
                                      <a:solidFill>
                                        <a:srgbClr val="000000"/>
                                      </a:solidFill>
                                      <a:latin typeface="Cambria Math" panose="02040503050406030204" pitchFamily="18" charset="0"/>
                                    </a:rPr>
                                    <m:t>Δ</m:t>
                                  </m:r>
                                  <m:r>
                                    <a:rPr xmlns:a="http://schemas.openxmlformats.org/drawingml/2006/main" sz="1750" i="1">
                                      <a:solidFill>
                                        <a:srgbClr val="000000"/>
                                      </a:solidFill>
                                      <a:latin typeface="Cambria Math" panose="02040503050406030204" pitchFamily="18" charset="0"/>
                                    </a:rPr>
                                    <m:t>t</m:t>
                                  </m:r>
                                </m:e>
                              </m:rad>
                            </m:e>
                          </m:d>
                        </m:e>
                        <m:sup>
                          <m:r>
                            <a:rPr xmlns:a="http://schemas.openxmlformats.org/drawingml/2006/main" sz="1750" i="1">
                              <a:solidFill>
                                <a:srgbClr val="000000"/>
                              </a:solidFill>
                              <a:latin typeface="Cambria Math" panose="02040503050406030204" pitchFamily="18" charset="0"/>
                            </a:rPr>
                            <m:t>2</m:t>
                          </m:r>
                        </m:sup>
                      </m:sSup>
                      <m:r>
                        <a:rPr xmlns:a="http://schemas.openxmlformats.org/drawingml/2006/main" sz="1750" i="1">
                          <a:solidFill>
                            <a:srgbClr val="000000"/>
                          </a:solidFill>
                          <a:latin typeface="Cambria Math" panose="02040503050406030204" pitchFamily="18" charset="0"/>
                        </a:rPr>
                        <m:t>×</m:t>
                      </m:r>
                      <m:r>
                        <m:rPr>
                          <m:sty m:val="p"/>
                        </m:rPr>
                        <a:rPr xmlns:a="http://schemas.openxmlformats.org/drawingml/2006/main" sz="1750" i="1">
                          <a:solidFill>
                            <a:srgbClr val="000000"/>
                          </a:solidFill>
                          <a:latin typeface="Cambria Math" panose="02040503050406030204" pitchFamily="18" charset="0"/>
                        </a:rPr>
                        <m:t>var</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ε</m:t>
                      </m:r>
                      <m:r>
                        <a:rPr xmlns:a="http://schemas.openxmlformats.org/drawingml/2006/main" sz="1750" i="1">
                          <a:solidFill>
                            <a:srgbClr val="000000"/>
                          </a:solidFill>
                          <a:latin typeface="Cambria Math" panose="02040503050406030204" pitchFamily="18" charset="0"/>
                        </a:rPr>
                        <m:t>]</m:t>
                      </m:r>
                    </m:oMath>
                  </a14:m>
                  <a:r>
                    <a:t>. </a:t>
                  </a:r>
                  <a14:m>
                    <m:oMath>
                      <m:r>
                        <a:rPr xmlns:a="http://schemas.openxmlformats.org/drawingml/2006/main" sz="1950" i="1">
                          <a:solidFill>
                            <a:srgbClr val="000000"/>
                          </a:solidFill>
                          <a:latin typeface="Cambria Math" panose="02040503050406030204" pitchFamily="18" charset="0"/>
                        </a:rPr>
                        <m:t>ε</m:t>
                      </m:r>
                    </m:oMath>
                  </a14:m>
                  <a:r>
                    <a:t> being a standard Normal variable means that </a:t>
                  </a:r>
                  <a14:m>
                    <m:oMath>
                      <m:r>
                        <m:rPr>
                          <m:sty m:val="p"/>
                        </m:rPr>
                        <a:rPr xmlns:a="http://schemas.openxmlformats.org/drawingml/2006/main" sz="1800" i="1">
                          <a:solidFill>
                            <a:srgbClr val="000000"/>
                          </a:solidFill>
                          <a:latin typeface="Cambria Math" panose="02040503050406030204" pitchFamily="18" charset="0"/>
                        </a:rPr>
                        <m:t>var</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ε</m:t>
                      </m:r>
                      <m:r>
                        <a:rPr xmlns:a="http://schemas.openxmlformats.org/drawingml/2006/main" sz="1800" i="1">
                          <a:solidFill>
                            <a:srgbClr val="000000"/>
                          </a:solidFill>
                          <a:latin typeface="Cambria Math" panose="02040503050406030204" pitchFamily="18" charset="0"/>
                        </a:rPr>
                        <m:t>]</m:t>
                      </m:r>
                    </m:oMath>
                  </a14:m>
                  <a:r>
                    <a:t> is 1, making </a:t>
                  </a:r>
                  <a14:m>
                    <m:oMath>
                      <m:r>
                        <m:rPr>
                          <m:sty m:val="p"/>
                        </m:rPr>
                        <a:rPr xmlns:a="http://schemas.openxmlformats.org/drawingml/2006/main" sz="1700" i="1">
                          <a:solidFill>
                            <a:srgbClr val="000000"/>
                          </a:solidFill>
                          <a:latin typeface="Cambria Math" panose="02040503050406030204" pitchFamily="18" charset="0"/>
                        </a:rPr>
                        <m:t>var</m:t>
                      </m:r>
                      <m:r>
                        <a:rPr xmlns:a="http://schemas.openxmlformats.org/drawingml/2006/main" sz="1700" i="1">
                          <a:solidFill>
                            <a:srgbClr val="000000"/>
                          </a:solidFill>
                          <a:latin typeface="Cambria Math" panose="02040503050406030204" pitchFamily="18" charset="0"/>
                        </a:rPr>
                        <m:t>[</m:t>
                      </m:r>
                      <m:r>
                        <m:rPr>
                          <m:sty m:val="p"/>
                        </m:rPr>
                        <a:rPr xmlns:a="http://schemas.openxmlformats.org/drawingml/2006/main" sz="1700" i="1">
                          <a:solidFill>
                            <a:srgbClr val="000000"/>
                          </a:solidFill>
                          <a:latin typeface="Cambria Math" panose="02040503050406030204" pitchFamily="18" charset="0"/>
                        </a:rPr>
                        <m:t>Δ</m:t>
                      </m:r>
                      <m:r>
                        <a:rPr xmlns:a="http://schemas.openxmlformats.org/drawingml/2006/main" sz="1700" i="1">
                          <a:solidFill>
                            <a:srgbClr val="000000"/>
                          </a:solidFill>
                          <a:latin typeface="Cambria Math" panose="02040503050406030204" pitchFamily="18" charset="0"/>
                        </a:rPr>
                        <m:t>W</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m:rPr>
                          <m:sty m:val="p"/>
                        </m:rPr>
                        <a:rPr xmlns:a="http://schemas.openxmlformats.org/drawingml/2006/main" sz="1700" i="1">
                          <a:solidFill>
                            <a:srgbClr val="000000"/>
                          </a:solidFill>
                          <a:latin typeface="Cambria Math" panose="02040503050406030204" pitchFamily="18" charset="0"/>
                        </a:rPr>
                        <m:t>Δ</m:t>
                      </m:r>
                      <m:r>
                        <a:rPr xmlns:a="http://schemas.openxmlformats.org/drawingml/2006/main" sz="1700" i="1">
                          <a:solidFill>
                            <a:srgbClr val="000000"/>
                          </a:solidFill>
                          <a:latin typeface="Cambria Math" panose="02040503050406030204" pitchFamily="18" charset="0"/>
                        </a:rPr>
                        <m:t>t</m:t>
                      </m:r>
                    </m:oMath>
                  </a14:m>
                  <a:r>
                    <a:t>. The change in the Wiener process can therefore be denoted </a:t>
                  </a:r>
                  <a14:m>
                    <m:oMath>
                      <m:r>
                        <m:rPr>
                          <m:sty m:val="p"/>
                        </m:rPr>
                        <a:rPr xmlns:a="http://schemas.openxmlformats.org/drawingml/2006/main" sz="1750" i="1">
                          <a:solidFill>
                            <a:srgbClr val="000000"/>
                          </a:solidFill>
                          <a:latin typeface="Cambria Math" panose="02040503050406030204" pitchFamily="18" charset="0"/>
                        </a:rPr>
                        <m:t>Δ</m:t>
                      </m:r>
                      <m:r>
                        <a:rPr xmlns:a="http://schemas.openxmlformats.org/drawingml/2006/main" sz="1750" i="1">
                          <a:solidFill>
                            <a:srgbClr val="000000"/>
                          </a:solidFill>
                          <a:latin typeface="Cambria Math" panose="02040503050406030204" pitchFamily="18" charset="0"/>
                        </a:rPr>
                        <m:t>W</m:t>
                      </m:r>
                      <m:r>
                        <a:rPr xmlns:a="http://schemas.openxmlformats.org/drawingml/2006/main" sz="1750" i="1">
                          <a:solidFill>
                            <a:srgbClr val="000000"/>
                          </a:solidFill>
                          <a:latin typeface="Cambria Math" panose="02040503050406030204" pitchFamily="18" charset="0"/>
                        </a:rPr>
                        <m:t>∼</m:t>
                      </m:r>
                      <m:r>
                        <m:rPr>
                          <m:scr m:val="script"/>
                        </m:rPr>
                        <a:rPr xmlns:a="http://schemas.openxmlformats.org/drawingml/2006/main" sz="1750" i="1">
                          <a:solidFill>
                            <a:srgbClr val="000000"/>
                          </a:solidFill>
                          <a:latin typeface="Cambria Math" panose="02040503050406030204" pitchFamily="18" charset="0"/>
                        </a:rPr>
                        <m:t>N</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0,</m:t>
                      </m:r>
                      <m:r>
                        <m:rPr>
                          <m:sty m:val="p"/>
                        </m:rPr>
                        <a:rPr xmlns:a="http://schemas.openxmlformats.org/drawingml/2006/main" sz="1750" i="1">
                          <a:solidFill>
                            <a:srgbClr val="000000"/>
                          </a:solidFill>
                          <a:latin typeface="Cambria Math" panose="02040503050406030204" pitchFamily="18" charset="0"/>
                        </a:rPr>
                        <m:t>Δ</m:t>
                      </m:r>
                      <m:r>
                        <a:rPr xmlns:a="http://schemas.openxmlformats.org/drawingml/2006/main" sz="1750" i="1">
                          <a:solidFill>
                            <a:srgbClr val="000000"/>
                          </a:solidFill>
                          <a:latin typeface="Cambria Math" panose="02040503050406030204" pitchFamily="18" charset="0"/>
                        </a:rPr>
                        <m:t>t</m:t>
                      </m:r>
                      <m:r>
                        <a:rPr xmlns:a="http://schemas.openxmlformats.org/drawingml/2006/main" sz="1750" i="1">
                          <a:solidFill>
                            <a:srgbClr val="000000"/>
                          </a:solidFill>
                          <a:latin typeface="Cambria Math" panose="02040503050406030204" pitchFamily="18" charset="0"/>
                        </a:rPr>
                        <m:t>)</m:t>
                      </m:r>
                    </m:oMath>
                  </a14:m>
                  <a:r>
                    <a:t>.</a:t>
                  </a:r>
                </a:p>
                <a:p>
                  <a:pPr algn="just">
                    <a:spcBef>
                      <a:spcPts val="1000"/>
                    </a:spcBef>
                    <a:defRPr sz="1600">
                      <a:latin typeface="Calibri"/>
                      <a:ea typeface="Calibri"/>
                      <a:cs typeface="Calibri"/>
                      <a:sym typeface="Calibri"/>
                    </a:defRPr>
                  </a:pPr>
                  <a:r>
                    <a:t>The difference between the Wiener process at times </a:t>
                  </a:r>
                  <a14:m>
                    <m:oMath>
                      <m:r>
                        <a:rPr xmlns:a="http://schemas.openxmlformats.org/drawingml/2006/main" sz="1650" i="1">
                          <a:solidFill>
                            <a:srgbClr val="000000"/>
                          </a:solidFill>
                          <a:latin typeface="Cambria Math" panose="02040503050406030204" pitchFamily="18" charset="0"/>
                        </a:rPr>
                        <m:t>T</m:t>
                      </m:r>
                    </m:oMath>
                  </a14:m>
                  <a:r>
                    <a:t> and 0, or </a:t>
                  </a:r>
                  <a14:m>
                    <m:oMath>
                      <m:r>
                        <a:rPr xmlns:a="http://schemas.openxmlformats.org/drawingml/2006/main" sz="1750" i="1">
                          <a:solidFill>
                            <a:srgbClr val="000000"/>
                          </a:solidFill>
                          <a:latin typeface="Cambria Math" panose="02040503050406030204" pitchFamily="18" charset="0"/>
                        </a:rPr>
                        <m:t>W</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T</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W</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0</m:t>
                      </m:r>
                      <m:r>
                        <a:rPr xmlns:a="http://schemas.openxmlformats.org/drawingml/2006/main" sz="1750" i="1">
                          <a:solidFill>
                            <a:srgbClr val="000000"/>
                          </a:solidFill>
                          <a:latin typeface="Cambria Math" panose="02040503050406030204" pitchFamily="18" charset="0"/>
                        </a:rPr>
                        <m:t>)</m:t>
                      </m:r>
                    </m:oMath>
                  </a14:m>
                  <a:r>
                    <a:t>, can be found as </a:t>
                  </a:r>
                  <a14:m>
                    <m:oMath>
                      <m:limUpp>
                        <m:e>
                          <m:limLow>
                            <m:e>
                              <m:r>
                                <a:rPr xmlns:a="http://schemas.openxmlformats.org/drawingml/2006/main" sz="1750" i="1">
                                  <a:solidFill>
                                    <a:srgbClr val="000000"/>
                                  </a:solidFill>
                                  <a:latin typeface="Cambria Math" panose="02040503050406030204" pitchFamily="18" charset="0"/>
                                </a:rPr>
                                <m:t>∑</m:t>
                              </m:r>
                            </m:e>
                            <m:lim>
                              <m:r>
                                <a:rPr xmlns:a="http://schemas.openxmlformats.org/drawingml/2006/main" sz="1750" i="1">
                                  <a:solidFill>
                                    <a:srgbClr val="000000"/>
                                  </a:solidFill>
                                  <a:latin typeface="Cambria Math" panose="02040503050406030204" pitchFamily="18" charset="0"/>
                                </a:rPr>
                                <m:t>i</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1</m:t>
                              </m:r>
                            </m:lim>
                          </m:limLow>
                        </m:e>
                        <m:lim>
                          <m:r>
                            <a:rPr xmlns:a="http://schemas.openxmlformats.org/drawingml/2006/main" sz="1750" i="1">
                              <a:solidFill>
                                <a:srgbClr val="000000"/>
                              </a:solidFill>
                              <a:latin typeface="Cambria Math" panose="02040503050406030204" pitchFamily="18" charset="0"/>
                            </a:rPr>
                            <m:t>n</m:t>
                          </m:r>
                        </m:lim>
                      </m:limUpp>
                      <m:sSub>
                        <m:e>
                          <m:r>
                            <a:rPr xmlns:a="http://schemas.openxmlformats.org/drawingml/2006/main" sz="1750" i="1">
                              <a:solidFill>
                                <a:srgbClr val="000000"/>
                              </a:solidFill>
                              <a:latin typeface="Cambria Math" panose="02040503050406030204" pitchFamily="18" charset="0"/>
                            </a:rPr>
                            <m:t>ε</m:t>
                          </m:r>
                        </m:e>
                        <m:sub>
                          <m:r>
                            <a:rPr xmlns:a="http://schemas.openxmlformats.org/drawingml/2006/main" sz="1750" i="1">
                              <a:solidFill>
                                <a:srgbClr val="000000"/>
                              </a:solidFill>
                              <a:latin typeface="Cambria Math" panose="02040503050406030204" pitchFamily="18" charset="0"/>
                            </a:rPr>
                            <m:t>i</m:t>
                          </m:r>
                        </m:sub>
                      </m:sSub>
                      <m:rad>
                        <m:radPr>
                          <m:ctrlPr>
                            <a:rPr xmlns:a="http://schemas.openxmlformats.org/drawingml/2006/main" sz="1750" i="1">
                              <a:solidFill>
                                <a:srgbClr val="000000"/>
                              </a:solidFill>
                              <a:latin typeface="Cambria Math" panose="02040503050406030204" pitchFamily="18" charset="0"/>
                            </a:rPr>
                          </m:ctrlPr>
                          <m:degHide m:val="on"/>
                        </m:radPr>
                        <m:deg/>
                        <m:e>
                          <m:r>
                            <m:rPr>
                              <m:sty m:val="p"/>
                            </m:rPr>
                            <a:rPr xmlns:a="http://schemas.openxmlformats.org/drawingml/2006/main" sz="1750" i="1">
                              <a:solidFill>
                                <a:srgbClr val="000000"/>
                              </a:solidFill>
                              <a:latin typeface="Cambria Math" panose="02040503050406030204" pitchFamily="18" charset="0"/>
                            </a:rPr>
                            <m:t>Δ</m:t>
                          </m:r>
                          <m:r>
                            <a:rPr xmlns:a="http://schemas.openxmlformats.org/drawingml/2006/main" sz="1750" i="1">
                              <a:solidFill>
                                <a:srgbClr val="000000"/>
                              </a:solidFill>
                              <a:latin typeface="Cambria Math" panose="02040503050406030204" pitchFamily="18" charset="0"/>
                            </a:rPr>
                            <m:t>t</m:t>
                          </m:r>
                        </m:e>
                      </m:rad>
                    </m:oMath>
                  </a14:m>
                  <a:r>
                    <a:t> where </a:t>
                  </a:r>
                  <a14:m>
                    <m:oMath>
                      <m:r>
                        <a:rPr xmlns:a="http://schemas.openxmlformats.org/drawingml/2006/main" sz="1700" i="1">
                          <a:solidFill>
                            <a:srgbClr val="000000"/>
                          </a:solidFill>
                          <a:latin typeface="Cambria Math" panose="02040503050406030204" pitchFamily="18" charset="0"/>
                        </a:rPr>
                        <m:t>n</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T</m:t>
                      </m:r>
                      <m:r>
                        <a:rPr xmlns:a="http://schemas.openxmlformats.org/drawingml/2006/main" sz="1700" i="1">
                          <a:solidFill>
                            <a:srgbClr val="000000"/>
                          </a:solidFill>
                          <a:latin typeface="Cambria Math" panose="02040503050406030204" pitchFamily="18" charset="0"/>
                        </a:rPr>
                        <m:t>/</m:t>
                      </m:r>
                      <m:r>
                        <m:rPr>
                          <m:sty m:val="p"/>
                        </m:rPr>
                        <a:rPr xmlns:a="http://schemas.openxmlformats.org/drawingml/2006/main" sz="1700" i="1">
                          <a:solidFill>
                            <a:srgbClr val="000000"/>
                          </a:solidFill>
                          <a:latin typeface="Cambria Math" panose="02040503050406030204" pitchFamily="18" charset="0"/>
                        </a:rPr>
                        <m:t>Δ</m:t>
                      </m:r>
                      <m:r>
                        <a:rPr xmlns:a="http://schemas.openxmlformats.org/drawingml/2006/main" sz="1700" i="1">
                          <a:solidFill>
                            <a:srgbClr val="000000"/>
                          </a:solidFill>
                          <a:latin typeface="Cambria Math" panose="02040503050406030204" pitchFamily="18" charset="0"/>
                        </a:rPr>
                        <m:t>t</m:t>
                      </m:r>
                    </m:oMath>
                  </a14:m>
                  <a:r>
                    <a:t> is the number of steps of size </a:t>
                  </a:r>
                  <a14:m>
                    <m:oMath>
                      <m:r>
                        <m:rPr>
                          <m:sty m:val="p"/>
                        </m:rPr>
                        <a:rPr xmlns:a="http://schemas.openxmlformats.org/drawingml/2006/main" sz="1750" i="1">
                          <a:solidFill>
                            <a:srgbClr val="000000"/>
                          </a:solidFill>
                          <a:latin typeface="Cambria Math" panose="02040503050406030204" pitchFamily="18" charset="0"/>
                        </a:rPr>
                        <m:t>Δ</m:t>
                      </m:r>
                      <m:r>
                        <a:rPr xmlns:a="http://schemas.openxmlformats.org/drawingml/2006/main" sz="1750" i="1">
                          <a:solidFill>
                            <a:srgbClr val="000000"/>
                          </a:solidFill>
                          <a:latin typeface="Cambria Math" panose="02040503050406030204" pitchFamily="18" charset="0"/>
                        </a:rPr>
                        <m:t>t</m:t>
                      </m:r>
                    </m:oMath>
                  </a14:m>
                  <a:r>
                    <a:t> being taken to reach </a:t>
                  </a:r>
                  <a14:m>
                    <m:oMath>
                      <m:r>
                        <a:rPr xmlns:a="http://schemas.openxmlformats.org/drawingml/2006/main" sz="1650" i="1">
                          <a:solidFill>
                            <a:srgbClr val="000000"/>
                          </a:solidFill>
                          <a:latin typeface="Cambria Math" panose="02040503050406030204" pitchFamily="18" charset="0"/>
                        </a:rPr>
                        <m:t>T</m:t>
                      </m:r>
                    </m:oMath>
                  </a14:m>
                  <a:r>
                    <a:t> from 0. From this, it can be seen that </a:t>
                  </a:r>
                  <a14:m>
                    <m:oMath>
                      <m:r>
                        <a:rPr xmlns:a="http://schemas.openxmlformats.org/drawingml/2006/main" sz="1750" i="1">
                          <a:solidFill>
                            <a:srgbClr val="000000"/>
                          </a:solidFill>
                          <a:latin typeface="Cambria Math" panose="02040503050406030204" pitchFamily="18" charset="0"/>
                        </a:rPr>
                        <m:t>W</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T</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W</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0</m:t>
                      </m:r>
                      <m:r>
                        <a:rPr xmlns:a="http://schemas.openxmlformats.org/drawingml/2006/main" sz="1750" i="1">
                          <a:solidFill>
                            <a:srgbClr val="000000"/>
                          </a:solidFill>
                          <a:latin typeface="Cambria Math" panose="02040503050406030204" pitchFamily="18" charset="0"/>
                        </a:rPr>
                        <m:t>)</m:t>
                      </m:r>
                    </m:oMath>
                  </a14:m>
                  <a:r>
                    <a:t> is a linear combination of </a:t>
                  </a:r>
                  <a14:m>
                    <m:oMath>
                      <m:r>
                        <a:rPr xmlns:a="http://schemas.openxmlformats.org/drawingml/2006/main" sz="1850" i="1">
                          <a:solidFill>
                            <a:srgbClr val="000000"/>
                          </a:solidFill>
                          <a:latin typeface="Cambria Math" panose="02040503050406030204" pitchFamily="18" charset="0"/>
                        </a:rPr>
                        <m:t>n</m:t>
                      </m:r>
                    </m:oMath>
                  </a14:m>
                  <a:r>
                    <a:t> random Normal variables, meaning that it must itself also follow a Normal distribution. </a:t>
                  </a:r>
                </a:p>
                <a:p>
                  <a:pPr algn="just">
                    <a:spcBef>
                      <a:spcPts val="1000"/>
                    </a:spcBef>
                    <a:defRPr sz="1600">
                      <a:latin typeface="Calibri"/>
                      <a:ea typeface="Calibri"/>
                      <a:cs typeface="Calibri"/>
                      <a:sym typeface="Calibri"/>
                    </a:defRPr>
                  </a:pPr>
                  <a:r>
                    <a:t>The only point at which the Wiener process is defined is the initial time 0. If it is fixed to 0, as in the case of the standard Wiener process used here, </a:t>
                  </a:r>
                  <a14:m>
                    <m:oMath>
                      <m:r>
                        <m:rPr>
                          <m:sty m:val="p"/>
                          <m:scr m:val="double-struck"/>
                        </m:rPr>
                        <a:rPr xmlns:a="http://schemas.openxmlformats.org/drawingml/2006/main" sz="1700" i="1">
                          <a:solidFill>
                            <a:srgbClr val="000000"/>
                          </a:solidFill>
                          <a:latin typeface="Cambria Math" panose="02040503050406030204" pitchFamily="18" charset="0"/>
                        </a:rPr>
                        <m:t>E</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W</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0</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m:rPr>
                          <m:sty m:val="p"/>
                        </m:rPr>
                        <a:rPr xmlns:a="http://schemas.openxmlformats.org/drawingml/2006/main" sz="1700" i="1">
                          <a:solidFill>
                            <a:srgbClr val="000000"/>
                          </a:solidFill>
                          <a:latin typeface="Cambria Math" panose="02040503050406030204" pitchFamily="18" charset="0"/>
                        </a:rPr>
                        <m:t>var</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W</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0</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0</m:t>
                      </m:r>
                    </m:oMath>
                  </a14:m>
                  <a:r>
                    <a:t>. It can then be seen that </a:t>
                  </a:r>
                  <a14:m>
                    <m:oMath>
                      <m:r>
                        <m:rPr>
                          <m:sty m:val="p"/>
                          <m:scr m:val="double-struck"/>
                        </m:rPr>
                        <a:rPr xmlns:a="http://schemas.openxmlformats.org/drawingml/2006/main" sz="1700" i="1">
                          <a:solidFill>
                            <a:srgbClr val="000000"/>
                          </a:solidFill>
                          <a:latin typeface="Cambria Math" panose="02040503050406030204" pitchFamily="18" charset="0"/>
                        </a:rPr>
                        <m:t>E</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W</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W</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0</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m:rPr>
                          <m:sty m:val="p"/>
                          <m:scr m:val="double-struck"/>
                        </m:rPr>
                        <a:rPr xmlns:a="http://schemas.openxmlformats.org/drawingml/2006/main" sz="1700" i="1">
                          <a:solidFill>
                            <a:srgbClr val="000000"/>
                          </a:solidFill>
                          <a:latin typeface="Cambria Math" panose="02040503050406030204" pitchFamily="18" charset="0"/>
                        </a:rPr>
                        <m:t>E</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W</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m:rPr>
                          <m:sty m:val="p"/>
                          <m:scr m:val="double-struck"/>
                        </m:rPr>
                        <a:rPr xmlns:a="http://schemas.openxmlformats.org/drawingml/2006/main" sz="1700" i="1">
                          <a:solidFill>
                            <a:srgbClr val="000000"/>
                          </a:solidFill>
                          <a:latin typeface="Cambria Math" panose="02040503050406030204" pitchFamily="18" charset="0"/>
                        </a:rPr>
                        <m:t>E</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W</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0</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m:rPr>
                          <m:sty m:val="p"/>
                          <m:scr m:val="double-struck"/>
                        </m:rPr>
                        <a:rPr xmlns:a="http://schemas.openxmlformats.org/drawingml/2006/main" sz="1700" i="1">
                          <a:solidFill>
                            <a:srgbClr val="000000"/>
                          </a:solidFill>
                          <a:latin typeface="Cambria Math" panose="02040503050406030204" pitchFamily="18" charset="0"/>
                        </a:rPr>
                        <m:t>E</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W</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oMath>
                  </a14:m>
                  <a:r>
                    <a:t>. As this difference is simply a linear combination of </a:t>
                  </a:r>
                  <a14:m>
                    <m:oMath>
                      <m:r>
                        <m:rPr>
                          <m:sty m:val="p"/>
                        </m:rPr>
                        <a:rPr xmlns:a="http://schemas.openxmlformats.org/drawingml/2006/main" sz="1750" i="1">
                          <a:solidFill>
                            <a:srgbClr val="000000"/>
                          </a:solidFill>
                          <a:latin typeface="Cambria Math" panose="02040503050406030204" pitchFamily="18" charset="0"/>
                        </a:rPr>
                        <m:t>Δ</m:t>
                      </m:r>
                      <m:sSub>
                        <m:e>
                          <m:r>
                            <a:rPr xmlns:a="http://schemas.openxmlformats.org/drawingml/2006/main" sz="1750" i="1">
                              <a:solidFill>
                                <a:srgbClr val="000000"/>
                              </a:solidFill>
                              <a:latin typeface="Cambria Math" panose="02040503050406030204" pitchFamily="18" charset="0"/>
                            </a:rPr>
                            <m:t>W</m:t>
                          </m:r>
                        </m:e>
                        <m:sub>
                          <m:r>
                            <a:rPr xmlns:a="http://schemas.openxmlformats.org/drawingml/2006/main" sz="1750" i="1">
                              <a:solidFill>
                                <a:srgbClr val="000000"/>
                              </a:solidFill>
                              <a:latin typeface="Cambria Math" panose="02040503050406030204" pitchFamily="18" charset="0"/>
                            </a:rPr>
                            <m:t>i</m:t>
                          </m:r>
                        </m:sub>
                      </m:sSub>
                    </m:oMath>
                  </a14:m>
                  <a:r>
                    <a:t> </a:t>
                  </a:r>
                  <a14:m>
                    <m:oMath>
                      <m:r>
                        <a:rPr xmlns:a="http://schemas.openxmlformats.org/drawingml/2006/main" sz="1850" i="1">
                          <a:solidFill>
                            <a:srgbClr val="000000"/>
                          </a:solidFill>
                          <a:latin typeface="Cambria Math" panose="02040503050406030204" pitchFamily="18" charset="0"/>
                        </a:rPr>
                        <m:t>n</m:t>
                      </m:r>
                    </m:oMath>
                  </a14:m>
                  <a:r>
                    <a:t> times, </a:t>
                  </a:r>
                  <a14:m>
                    <m:oMath>
                      <m:r>
                        <m:rPr>
                          <m:sty m:val="p"/>
                          <m:scr m:val="double-struck"/>
                        </m:rPr>
                        <a:rPr xmlns:a="http://schemas.openxmlformats.org/drawingml/2006/main" sz="1700" i="1">
                          <a:solidFill>
                            <a:srgbClr val="000000"/>
                          </a:solidFill>
                          <a:latin typeface="Cambria Math" panose="02040503050406030204" pitchFamily="18" charset="0"/>
                        </a:rPr>
                        <m:t>E</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W</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n</m:t>
                      </m:r>
                      <m:r>
                        <a:rPr xmlns:a="http://schemas.openxmlformats.org/drawingml/2006/main" sz="1700" i="1">
                          <a:solidFill>
                            <a:srgbClr val="000000"/>
                          </a:solidFill>
                          <a:latin typeface="Cambria Math" panose="02040503050406030204" pitchFamily="18" charset="0"/>
                        </a:rPr>
                        <m:t>×</m:t>
                      </m:r>
                      <m:r>
                        <m:rPr>
                          <m:sty m:val="p"/>
                          <m:scr m:val="double-struck"/>
                        </m:rPr>
                        <a:rPr xmlns:a="http://schemas.openxmlformats.org/drawingml/2006/main" sz="1700" i="1">
                          <a:solidFill>
                            <a:srgbClr val="000000"/>
                          </a:solidFill>
                          <a:latin typeface="Cambria Math" panose="02040503050406030204" pitchFamily="18" charset="0"/>
                        </a:rPr>
                        <m:t>E</m:t>
                      </m:r>
                      <m:r>
                        <a:rPr xmlns:a="http://schemas.openxmlformats.org/drawingml/2006/main" sz="1700" i="1">
                          <a:solidFill>
                            <a:srgbClr val="000000"/>
                          </a:solidFill>
                          <a:latin typeface="Cambria Math" panose="02040503050406030204" pitchFamily="18" charset="0"/>
                        </a:rPr>
                        <m:t>[</m:t>
                      </m:r>
                      <m:r>
                        <m:rPr>
                          <m:sty m:val="p"/>
                        </m:rPr>
                        <a:rPr xmlns:a="http://schemas.openxmlformats.org/drawingml/2006/main" sz="1700" i="1">
                          <a:solidFill>
                            <a:srgbClr val="000000"/>
                          </a:solidFill>
                          <a:latin typeface="Cambria Math" panose="02040503050406030204" pitchFamily="18" charset="0"/>
                        </a:rPr>
                        <m:t>Δ</m:t>
                      </m:r>
                      <m:sSub>
                        <m:e>
                          <m:r>
                            <a:rPr xmlns:a="http://schemas.openxmlformats.org/drawingml/2006/main" sz="1700" i="1">
                              <a:solidFill>
                                <a:srgbClr val="000000"/>
                              </a:solidFill>
                              <a:latin typeface="Cambria Math" panose="02040503050406030204" pitchFamily="18" charset="0"/>
                            </a:rPr>
                            <m:t>W</m:t>
                          </m:r>
                        </m:e>
                        <m:sub>
                          <m:r>
                            <a:rPr xmlns:a="http://schemas.openxmlformats.org/drawingml/2006/main" sz="1700" i="1">
                              <a:solidFill>
                                <a:srgbClr val="000000"/>
                              </a:solidFill>
                              <a:latin typeface="Cambria Math" panose="02040503050406030204" pitchFamily="18" charset="0"/>
                            </a:rPr>
                            <m:t>t</m:t>
                          </m:r>
                        </m:sub>
                      </m:sSub>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0</m:t>
                      </m:r>
                    </m:oMath>
                  </a14:m>
                  <a:r>
                    <a:t>.</a:t>
                  </a:r>
                </a:p>
                <a:p>
                  <a:pPr algn="just">
                    <a:spcBef>
                      <a:spcPts val="1000"/>
                    </a:spcBef>
                    <a:defRPr sz="1600">
                      <a:latin typeface="Calibri"/>
                      <a:ea typeface="Calibri"/>
                      <a:cs typeface="Calibri"/>
                      <a:sym typeface="Calibri"/>
                    </a:defRPr>
                  </a:pPr>
                  <a:r>
                    <a:t>The distributions of the values of the Wiener process at two distinct times are independent, so the variance of their difference is simply the sum of their variances. As such, </a:t>
                  </a:r>
                  <a14:m>
                    <m:oMath>
                      <m:r>
                        <m:rPr>
                          <m:sty m:val="p"/>
                        </m:rPr>
                        <a:rPr xmlns:a="http://schemas.openxmlformats.org/drawingml/2006/main" sz="1700" i="1">
                          <a:solidFill>
                            <a:srgbClr val="000000"/>
                          </a:solidFill>
                          <a:latin typeface="Cambria Math" panose="02040503050406030204" pitchFamily="18" charset="0"/>
                        </a:rPr>
                        <m:t>var</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W</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W</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0</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m:rPr>
                          <m:sty m:val="p"/>
                        </m:rPr>
                        <a:rPr xmlns:a="http://schemas.openxmlformats.org/drawingml/2006/main" sz="1700" i="1">
                          <a:solidFill>
                            <a:srgbClr val="000000"/>
                          </a:solidFill>
                          <a:latin typeface="Cambria Math" panose="02040503050406030204" pitchFamily="18" charset="0"/>
                        </a:rPr>
                        <m:t>var</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W</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m:rPr>
                          <m:sty m:val="p"/>
                        </m:rPr>
                        <a:rPr xmlns:a="http://schemas.openxmlformats.org/drawingml/2006/main" sz="1700" i="1">
                          <a:solidFill>
                            <a:srgbClr val="000000"/>
                          </a:solidFill>
                          <a:latin typeface="Cambria Math" panose="02040503050406030204" pitchFamily="18" charset="0"/>
                        </a:rPr>
                        <m:t>var</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W</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0</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m:rPr>
                          <m:sty m:val="p"/>
                        </m:rPr>
                        <a:rPr xmlns:a="http://schemas.openxmlformats.org/drawingml/2006/main" sz="1700" i="1">
                          <a:solidFill>
                            <a:srgbClr val="000000"/>
                          </a:solidFill>
                          <a:latin typeface="Cambria Math" panose="02040503050406030204" pitchFamily="18" charset="0"/>
                        </a:rPr>
                        <m:t>var</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W</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oMath>
                  </a14:m>
                  <a:r>
                    <a:t>. Using the fact that this difference is simply a combination, </a:t>
                  </a:r>
                  <a14:m>
                    <m:oMath>
                      <m:r>
                        <m:rPr>
                          <m:sty m:val="p"/>
                        </m:rPr>
                        <a:rPr xmlns:a="http://schemas.openxmlformats.org/drawingml/2006/main" sz="1700" i="1">
                          <a:solidFill>
                            <a:srgbClr val="000000"/>
                          </a:solidFill>
                          <a:latin typeface="Cambria Math" panose="02040503050406030204" pitchFamily="18" charset="0"/>
                        </a:rPr>
                        <m:t>var</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W</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n</m:t>
                      </m:r>
                      <m:r>
                        <a:rPr xmlns:a="http://schemas.openxmlformats.org/drawingml/2006/main" sz="1700" i="1">
                          <a:solidFill>
                            <a:srgbClr val="000000"/>
                          </a:solidFill>
                          <a:latin typeface="Cambria Math" panose="02040503050406030204" pitchFamily="18" charset="0"/>
                        </a:rPr>
                        <m:t>×</m:t>
                      </m:r>
                      <m:r>
                        <m:rPr>
                          <m:sty m:val="p"/>
                        </m:rPr>
                        <a:rPr xmlns:a="http://schemas.openxmlformats.org/drawingml/2006/main" sz="1700" i="1">
                          <a:solidFill>
                            <a:srgbClr val="000000"/>
                          </a:solidFill>
                          <a:latin typeface="Cambria Math" panose="02040503050406030204" pitchFamily="18" charset="0"/>
                        </a:rPr>
                        <m:t>var</m:t>
                      </m:r>
                      <m:r>
                        <a:rPr xmlns:a="http://schemas.openxmlformats.org/drawingml/2006/main" sz="1700" i="1">
                          <a:solidFill>
                            <a:srgbClr val="000000"/>
                          </a:solidFill>
                          <a:latin typeface="Cambria Math" panose="02040503050406030204" pitchFamily="18" charset="0"/>
                        </a:rPr>
                        <m:t>[</m:t>
                      </m:r>
                      <m:r>
                        <m:rPr>
                          <m:sty m:val="p"/>
                        </m:rPr>
                        <a:rPr xmlns:a="http://schemas.openxmlformats.org/drawingml/2006/main" sz="1700" i="1">
                          <a:solidFill>
                            <a:srgbClr val="000000"/>
                          </a:solidFill>
                          <a:latin typeface="Cambria Math" panose="02040503050406030204" pitchFamily="18" charset="0"/>
                        </a:rPr>
                        <m:t>Δ</m:t>
                      </m:r>
                      <m:sSub>
                        <m:e>
                          <m:r>
                            <a:rPr xmlns:a="http://schemas.openxmlformats.org/drawingml/2006/main" sz="1700" i="1">
                              <a:solidFill>
                                <a:srgbClr val="000000"/>
                              </a:solidFill>
                              <a:latin typeface="Cambria Math" panose="02040503050406030204" pitchFamily="18" charset="0"/>
                            </a:rPr>
                            <m:t>W</m:t>
                          </m:r>
                        </m:e>
                        <m:sub>
                          <m:r>
                            <a:rPr xmlns:a="http://schemas.openxmlformats.org/drawingml/2006/main" sz="1700" i="1">
                              <a:solidFill>
                                <a:srgbClr val="000000"/>
                              </a:solidFill>
                              <a:latin typeface="Cambria Math" panose="02040503050406030204" pitchFamily="18" charset="0"/>
                            </a:rPr>
                            <m:t>t</m:t>
                          </m:r>
                        </m:sub>
                      </m:sSub>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n</m:t>
                      </m:r>
                      <m:r>
                        <m:rPr>
                          <m:sty m:val="p"/>
                        </m:rPr>
                        <a:rPr xmlns:a="http://schemas.openxmlformats.org/drawingml/2006/main" sz="1700" i="1">
                          <a:solidFill>
                            <a:srgbClr val="000000"/>
                          </a:solidFill>
                          <a:latin typeface="Cambria Math" panose="02040503050406030204" pitchFamily="18" charset="0"/>
                        </a:rPr>
                        <m:t>Δ</m:t>
                      </m:r>
                      <m:r>
                        <a:rPr xmlns:a="http://schemas.openxmlformats.org/drawingml/2006/main" sz="1700" i="1">
                          <a:solidFill>
                            <a:srgbClr val="000000"/>
                          </a:solidFill>
                          <a:latin typeface="Cambria Math" panose="02040503050406030204" pitchFamily="18" charset="0"/>
                        </a:rPr>
                        <m:t>t</m:t>
                      </m:r>
                    </m:oMath>
                  </a14:m>
                  <a:r>
                    <a:t>.</a:t>
                  </a:r>
                </a:p>
                <a:p>
                  <a:pPr algn="just">
                    <a:spcBef>
                      <a:spcPts val="1000"/>
                    </a:spcBef>
                    <a:defRPr sz="1600">
                      <a:latin typeface="Calibri"/>
                      <a:ea typeface="Calibri"/>
                      <a:cs typeface="Calibri"/>
                      <a:sym typeface="Calibri"/>
                    </a:defRPr>
                  </a:pPr>
                  <a:r>
                    <a:t>In summary, </a:t>
                  </a:r>
                  <a14:m>
                    <m:oMath>
                      <m:r>
                        <a:rPr xmlns:a="http://schemas.openxmlformats.org/drawingml/2006/main" sz="1750" i="1">
                          <a:solidFill>
                            <a:srgbClr val="000000"/>
                          </a:solidFill>
                          <a:latin typeface="Cambria Math" panose="02040503050406030204" pitchFamily="18" charset="0"/>
                        </a:rPr>
                        <m:t>W</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T</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m:t>
                      </m:r>
                      <m:r>
                        <m:rPr>
                          <m:scr m:val="script"/>
                        </m:rPr>
                        <a:rPr xmlns:a="http://schemas.openxmlformats.org/drawingml/2006/main" sz="1750" i="1">
                          <a:solidFill>
                            <a:srgbClr val="000000"/>
                          </a:solidFill>
                          <a:latin typeface="Cambria Math" panose="02040503050406030204" pitchFamily="18" charset="0"/>
                        </a:rPr>
                        <m:t>N</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0,</m:t>
                      </m:r>
                      <m:r>
                        <a:rPr xmlns:a="http://schemas.openxmlformats.org/drawingml/2006/main" sz="1750" i="1">
                          <a:solidFill>
                            <a:srgbClr val="000000"/>
                          </a:solidFill>
                          <a:latin typeface="Cambria Math" panose="02040503050406030204" pitchFamily="18" charset="0"/>
                        </a:rPr>
                        <m:t>T</m:t>
                      </m:r>
                      <m:r>
                        <a:rPr xmlns:a="http://schemas.openxmlformats.org/drawingml/2006/main" sz="1750" i="1">
                          <a:solidFill>
                            <a:srgbClr val="000000"/>
                          </a:solidFill>
                          <a:latin typeface="Cambria Math" panose="02040503050406030204" pitchFamily="18" charset="0"/>
                        </a:rPr>
                        <m:t>)</m:t>
                      </m:r>
                    </m:oMath>
                  </a14:m>
                  <a:r>
                    <a:t>. As </a:t>
                  </a:r>
                  <a14:m>
                    <m:oMath>
                      <m:r>
                        <a:rPr xmlns:a="http://schemas.openxmlformats.org/drawingml/2006/main" sz="1750" i="1">
                          <a:solidFill>
                            <a:srgbClr val="000000"/>
                          </a:solidFill>
                          <a:latin typeface="Cambria Math" panose="02040503050406030204" pitchFamily="18" charset="0"/>
                        </a:rPr>
                        <m:t>n</m:t>
                      </m:r>
                      <m:r>
                        <a:rPr xmlns:a="http://schemas.openxmlformats.org/drawingml/2006/main" sz="1750" i="1">
                          <a:solidFill>
                            <a:srgbClr val="000000"/>
                          </a:solidFill>
                          <a:latin typeface="Cambria Math" panose="02040503050406030204" pitchFamily="18" charset="0"/>
                        </a:rPr>
                        <m:t>→</m:t>
                      </m:r>
                      <m:r>
                        <m:rPr>
                          <m:sty m:val="p"/>
                        </m:rPr>
                        <a:rPr xmlns:a="http://schemas.openxmlformats.org/drawingml/2006/main" sz="1750" i="1">
                          <a:solidFill>
                            <a:srgbClr val="000000"/>
                          </a:solidFill>
                          <a:latin typeface="Cambria Math" panose="02040503050406030204" pitchFamily="18" charset="0"/>
                        </a:rPr>
                        <m:t>∞</m:t>
                      </m:r>
                    </m:oMath>
                  </a14:m>
                  <a:r>
                    <a:t>, </a:t>
                  </a:r>
                  <a14:m>
                    <m:oMath>
                      <m:r>
                        <m:rPr>
                          <m:sty m:val="p"/>
                        </m:rPr>
                        <a:rPr xmlns:a="http://schemas.openxmlformats.org/drawingml/2006/main" sz="1750" i="1">
                          <a:solidFill>
                            <a:srgbClr val="000000"/>
                          </a:solidFill>
                          <a:latin typeface="Cambria Math" panose="02040503050406030204" pitchFamily="18" charset="0"/>
                        </a:rPr>
                        <m:t>Δ</m:t>
                      </m:r>
                      <m:r>
                        <a:rPr xmlns:a="http://schemas.openxmlformats.org/drawingml/2006/main" sz="1750" i="1">
                          <a:solidFill>
                            <a:srgbClr val="000000"/>
                          </a:solidFill>
                          <a:latin typeface="Cambria Math" panose="02040503050406030204" pitchFamily="18" charset="0"/>
                        </a:rPr>
                        <m:t>t</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0</m:t>
                      </m:r>
                    </m:oMath>
                  </a14:m>
                  <a:r>
                    <a:t> and </a:t>
                  </a:r>
                  <a14:m>
                    <m:oMath>
                      <m:r>
                        <m:rPr>
                          <m:sty m:val="p"/>
                        </m:rPr>
                        <a:rPr xmlns:a="http://schemas.openxmlformats.org/drawingml/2006/main" sz="1750" i="1">
                          <a:solidFill>
                            <a:srgbClr val="000000"/>
                          </a:solidFill>
                          <a:latin typeface="Cambria Math" panose="02040503050406030204" pitchFamily="18" charset="0"/>
                        </a:rPr>
                        <m:t>Δ</m:t>
                      </m:r>
                      <m:sSub>
                        <m:e>
                          <m:r>
                            <a:rPr xmlns:a="http://schemas.openxmlformats.org/drawingml/2006/main" sz="1750" i="1">
                              <a:solidFill>
                                <a:srgbClr val="000000"/>
                              </a:solidFill>
                              <a:latin typeface="Cambria Math" panose="02040503050406030204" pitchFamily="18" charset="0"/>
                            </a:rPr>
                            <m:t>W</m:t>
                          </m:r>
                        </m:e>
                        <m:sub>
                          <m:r>
                            <a:rPr xmlns:a="http://schemas.openxmlformats.org/drawingml/2006/main" sz="1750" i="1">
                              <a:solidFill>
                                <a:srgbClr val="000000"/>
                              </a:solidFill>
                              <a:latin typeface="Cambria Math" panose="02040503050406030204" pitchFamily="18" charset="0"/>
                            </a:rPr>
                            <m:t>t</m:t>
                          </m:r>
                        </m:sub>
                      </m:sSub>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0</m:t>
                      </m:r>
                    </m:oMath>
                  </a14:m>
                  <a:r>
                    <a:t>, turning them into the differentials </a:t>
                  </a:r>
                  <a14:m>
                    <m:oMath>
                      <m:r>
                        <m:rPr>
                          <m:sty m:val="p"/>
                        </m:rPr>
                        <a:rPr xmlns:a="http://schemas.openxmlformats.org/drawingml/2006/main" sz="1700" i="1">
                          <a:solidFill>
                            <a:srgbClr val="000000"/>
                          </a:solidFill>
                          <a:latin typeface="Cambria Math" panose="02040503050406030204" pitchFamily="18" charset="0"/>
                        </a:rPr>
                        <m:t>d</m:t>
                      </m:r>
                      <m:r>
                        <a:rPr xmlns:a="http://schemas.openxmlformats.org/drawingml/2006/main" sz="1700" i="1">
                          <a:solidFill>
                            <a:srgbClr val="000000"/>
                          </a:solidFill>
                          <a:latin typeface="Cambria Math" panose="02040503050406030204" pitchFamily="18" charset="0"/>
                        </a:rPr>
                        <m:t>t</m:t>
                      </m:r>
                    </m:oMath>
                  </a14:m>
                  <a:r>
                    <a:t> and </a:t>
                  </a:r>
                  <a14:m>
                    <m:oMath>
                      <m:r>
                        <m:rPr>
                          <m:sty m:val="p"/>
                        </m:rPr>
                        <a:rPr xmlns:a="http://schemas.openxmlformats.org/drawingml/2006/main" sz="1750" i="1">
                          <a:solidFill>
                            <a:srgbClr val="000000"/>
                          </a:solidFill>
                          <a:latin typeface="Cambria Math" panose="02040503050406030204" pitchFamily="18" charset="0"/>
                        </a:rPr>
                        <m:t>d</m:t>
                      </m:r>
                      <m:sSub>
                        <m:e>
                          <m:r>
                            <a:rPr xmlns:a="http://schemas.openxmlformats.org/drawingml/2006/main" sz="1750" i="1">
                              <a:solidFill>
                                <a:srgbClr val="000000"/>
                              </a:solidFill>
                              <a:latin typeface="Cambria Math" panose="02040503050406030204" pitchFamily="18" charset="0"/>
                            </a:rPr>
                            <m:t>W</m:t>
                          </m:r>
                        </m:e>
                        <m:sub>
                          <m:r>
                            <a:rPr xmlns:a="http://schemas.openxmlformats.org/drawingml/2006/main" sz="1750" i="1">
                              <a:solidFill>
                                <a:srgbClr val="000000"/>
                              </a:solidFill>
                              <a:latin typeface="Cambria Math" panose="02040503050406030204" pitchFamily="18" charset="0"/>
                            </a:rPr>
                            <m:t>t</m:t>
                          </m:r>
                        </m:sub>
                      </m:sSub>
                    </m:oMath>
                  </a14:m>
                  <a:r>
                    <a:t> respectively.</a:t>
                  </a:r>
                </a:p>
                <a:p>
                  <a:pPr algn="just">
                    <a:spcBef>
                      <a:spcPts val="1000"/>
                    </a:spcBef>
                    <a:defRPr sz="1600">
                      <a:latin typeface="Calibri"/>
                      <a:ea typeface="Calibri"/>
                      <a:cs typeface="Calibri"/>
                      <a:sym typeface="Calibri"/>
                    </a:defRPr>
                  </a:pPr>
                  <a:r>
                    <a:t>A baseline prediction can be made using recent data regarding the stock’s value. This creates a sort of “through-line” about which the randomness of the Wiener process occurs. This through-line can be found by treating the model as exponential, disregarding the randomness term. The growth rate is then the drift </a:t>
                  </a:r>
                  <a14:m>
                    <m:oMath>
                      <m:r>
                        <a:rPr xmlns:a="http://schemas.openxmlformats.org/drawingml/2006/main" sz="1750" i="1">
                          <a:solidFill>
                            <a:srgbClr val="000000"/>
                          </a:solidFill>
                          <a:latin typeface="Cambria Math" panose="02040503050406030204" pitchFamily="18" charset="0"/>
                        </a:rPr>
                        <m:t>μ</m:t>
                      </m:r>
                    </m:oMath>
                  </a14:m>
                  <a:r>
                    <a:t> of the stock, which is the change in the expected value of the stock price (which is different than the expected value of the change of the stock price).</a:t>
                  </a:r>
                </a:p>
                <a:p>
                  <a:pPr algn="just">
                    <a:spcBef>
                      <a:spcPts val="1000"/>
                    </a:spcBef>
                    <a:defRPr sz="1600">
                      <a:latin typeface="Calibri"/>
                      <a:ea typeface="Calibri"/>
                      <a:cs typeface="Calibri"/>
                      <a:sym typeface="Calibri"/>
                    </a:defRPr>
                  </a:pPr>
                  <a:r>
                    <a:t>As the Wiener process is inherently random, each simulation trial yields a different result. Examining multiple trials enables a more informed, accurate prediction to be made regarding the stock’s future value.</a:t>
                  </a:r>
                </a:p>
                <a:p>
                  <a:pPr algn="just">
                    <a:spcBef>
                      <a:spcPts val="1000"/>
                    </a:spcBef>
                    <a:defRPr sz="1600">
                      <a:latin typeface="Calibri"/>
                      <a:ea typeface="Calibri"/>
                      <a:cs typeface="Calibri"/>
                      <a:sym typeface="Calibri"/>
                    </a:defRPr>
                  </a:pPr>
                  <a:r>
                    <a:t>An understanding of both statistics and differential equations is required for traders to be able to make educated predictions regarding a stocks’ future pricing. Many firms already employ stochastic models such as that presented here in their own indicators. By using a more realistic model, traders are better able to make predictions, allowing investors to benefit more from financial gain.</a:t>
                  </a:r>
                </a:p>
                <a:p>
                  <a:pPr algn="just">
                    <a:spcBef>
                      <a:spcPts val="1000"/>
                    </a:spcBef>
                    <a:defRPr sz="1600">
                      <a:latin typeface="Calibri"/>
                      <a:ea typeface="Calibri"/>
                      <a:cs typeface="Calibri"/>
                      <a:sym typeface="Calibri"/>
                    </a:defRPr>
                  </a:pPr>
                  <a:r>
                    <a:t>As a case-study, the selected stock to be modeled is GOOG (Alphabet Inc.).</a:t>
                  </a:r>
                </a:p>
              </p:txBody>
            </p:sp>
          </p:grpSp>
          <p:grpSp>
            <p:nvGrpSpPr>
              <p:cNvPr id="122" name="Text Box 2"/>
              <p:cNvGrpSpPr/>
              <p:nvPr/>
            </p:nvGrpSpPr>
            <p:grpSpPr>
              <a:xfrm>
                <a:off x="23627659" y="29572616"/>
                <a:ext cx="22316166" cy="4398173"/>
                <a:chOff x="0" y="0"/>
                <a:chExt cx="22316164" cy="4398172"/>
              </a:xfrm>
            </p:grpSpPr>
            <p:sp>
              <p:nvSpPr>
                <p:cNvPr id="120" name="Rectangle"/>
                <p:cNvSpPr/>
                <p:nvPr/>
              </p:nvSpPr>
              <p:spPr>
                <a:xfrm>
                  <a:off x="-1" y="-1"/>
                  <a:ext cx="22316166" cy="4398174"/>
                </a:xfrm>
                <a:prstGeom prst="rect">
                  <a:avLst/>
                </a:prstGeom>
                <a:solidFill>
                  <a:schemeClr val="accent3">
                    <a:lumOff val="44000"/>
                  </a:schemeClr>
                </a:solidFill>
                <a:ln w="9525" cap="flat">
                  <a:solidFill>
                    <a:srgbClr val="000000"/>
                  </a:solidFill>
                  <a:prstDash val="dash"/>
                  <a:miter lim="800000"/>
                </a:ln>
                <a:effectLst/>
              </p:spPr>
              <p:txBody>
                <a:bodyPr wrap="square" lIns="45719" tIns="45719" rIns="45719" bIns="45719" numCol="1" anchor="t">
                  <a:noAutofit/>
                </a:bodyPr>
                <a:lstStyle/>
                <a:p>
                  <a:pPr algn="ctr">
                    <a:lnSpc>
                      <a:spcPct val="115000"/>
                    </a:lnSpc>
                    <a:spcBef>
                      <a:spcPts val="1000"/>
                    </a:spcBef>
                    <a:defRPr sz="7200">
                      <a:latin typeface="Calibri"/>
                      <a:ea typeface="Calibri"/>
                      <a:cs typeface="Calibri"/>
                      <a:sym typeface="Calibri"/>
                    </a:defRPr>
                  </a:pPr>
                </a:p>
              </p:txBody>
            </p:sp>
            <p:sp>
              <p:nvSpPr>
                <p:cNvPr id="121" name="Phase 6…"/>
                <p:cNvSpPr txBox="1"/>
                <p:nvPr/>
              </p:nvSpPr>
              <p:spPr>
                <a:xfrm>
                  <a:off x="50482" y="4762"/>
                  <a:ext cx="22215201" cy="38302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ctr">
                    <a:lnSpc>
                      <a:spcPct val="115000"/>
                    </a:lnSpc>
                    <a:spcBef>
                      <a:spcPts val="1000"/>
                    </a:spcBef>
                    <a:defRPr sz="7200">
                      <a:latin typeface="Calibri"/>
                      <a:ea typeface="Calibri"/>
                      <a:cs typeface="Calibri"/>
                      <a:sym typeface="Calibri"/>
                    </a:defRPr>
                  </a:pPr>
                  <a:r>
                    <a:t>Phase 6</a:t>
                  </a:r>
                </a:p>
                <a:p>
                  <a:pPr algn="ctr">
                    <a:lnSpc>
                      <a:spcPct val="115000"/>
                    </a:lnSpc>
                    <a:spcBef>
                      <a:spcPts val="1000"/>
                    </a:spcBef>
                    <a:defRPr sz="4400">
                      <a:latin typeface="Calibri"/>
                      <a:ea typeface="Calibri"/>
                      <a:cs typeface="Calibri"/>
                      <a:sym typeface="Calibri"/>
                    </a:defRPr>
                  </a:pPr>
                  <a:r>
                    <a:t>Text to be 16 point font</a:t>
                  </a:r>
                </a:p>
                <a:p>
                  <a:pPr algn="ctr">
                    <a:lnSpc>
                      <a:spcPct val="115000"/>
                    </a:lnSpc>
                    <a:spcBef>
                      <a:spcPts val="1000"/>
                    </a:spcBef>
                    <a:defRPr sz="4400">
                      <a:latin typeface="Calibri"/>
                      <a:ea typeface="Calibri"/>
                      <a:cs typeface="Calibri"/>
                      <a:sym typeface="Calibri"/>
                    </a:defRPr>
                  </a:pPr>
                </a:p>
              </p:txBody>
            </p:sp>
          </p:grpSp>
          <p:sp>
            <p:nvSpPr>
              <p:cNvPr id="123" name="Text Box 2"/>
              <p:cNvSpPr/>
              <p:nvPr/>
            </p:nvSpPr>
            <p:spPr>
              <a:xfrm>
                <a:off x="23628111" y="9654270"/>
                <a:ext cx="10077898" cy="17546877"/>
              </a:xfrm>
              <a:prstGeom prst="rect">
                <a:avLst/>
              </a:prstGeom>
              <a:solidFill>
                <a:schemeClr val="accent3">
                  <a:lumOff val="44000"/>
                </a:schemeClr>
              </a:solidFill>
              <a:ln w="9525" cap="flat">
                <a:solidFill>
                  <a:srgbClr val="000000"/>
                </a:solidFill>
                <a:prstDash val="dash"/>
                <a:miter lim="800000"/>
              </a:ln>
              <a:effectLst/>
            </p:spPr>
            <p:txBody>
              <a:bodyPr wrap="square" lIns="45719" tIns="45719" rIns="45719" bIns="45719" numCol="1" anchor="t">
                <a:noAutofit/>
              </a:bodyPr>
              <a:lstStyle/>
              <a:p>
                <a:pPr algn="just">
                  <a:lnSpc>
                    <a:spcPct val="115000"/>
                  </a:lnSpc>
                  <a:spcBef>
                    <a:spcPts val="1000"/>
                  </a:spcBef>
                  <a:defRPr sz="1600">
                    <a:latin typeface="Calibri"/>
                    <a:ea typeface="Calibri"/>
                    <a:cs typeface="Calibri"/>
                    <a:sym typeface="Calibri"/>
                  </a:defRPr>
                </a:pPr>
              </a:p>
            </p:txBody>
          </p:sp>
          <p:grpSp>
            <p:nvGrpSpPr>
              <p:cNvPr id="129" name="Text Box 2"/>
              <p:cNvGrpSpPr/>
              <p:nvPr/>
            </p:nvGrpSpPr>
            <p:grpSpPr>
              <a:xfrm>
                <a:off x="34310980" y="11173928"/>
                <a:ext cx="11215387" cy="16181245"/>
                <a:chOff x="825318" y="0"/>
                <a:chExt cx="11215386" cy="16181243"/>
              </a:xfrm>
            </p:grpSpPr>
            <p:pic>
              <p:nvPicPr>
                <p:cNvPr id="124" name="matlab.png" descr="matlab.png"/>
                <p:cNvPicPr>
                  <a:picLocks noChangeAspect="1"/>
                </p:cNvPicPr>
                <p:nvPr/>
              </p:nvPicPr>
              <p:blipFill>
                <a:blip r:embed="rId2">
                  <a:extLst/>
                </a:blip>
                <a:srcRect l="0" t="0" r="0" b="0"/>
                <a:stretch>
                  <a:fillRect/>
                </a:stretch>
              </p:blipFill>
              <p:spPr>
                <a:xfrm>
                  <a:off x="6709452" y="12924804"/>
                  <a:ext cx="2503902" cy="3256440"/>
                </a:xfrm>
                <a:prstGeom prst="rect">
                  <a:avLst/>
                </a:prstGeom>
                <a:ln w="9525" cap="flat">
                  <a:solidFill>
                    <a:srgbClr val="000000"/>
                  </a:solidFill>
                  <a:prstDash val="dash"/>
                  <a:miter lim="800000"/>
                </a:ln>
                <a:effectLst/>
              </p:spPr>
            </p:pic>
            <p:sp>
              <p:nvSpPr>
                <p:cNvPr id="125" name="A stock’s price   (in USD) can be predicted with respect to time   (in days from the starting time) using a growth function; that is, by relating the rate at which the stock price is changing to the current stock price as a proportion:…"/>
                <p:cNvSpPr/>
                <p:nvPr/>
              </p:nvSpPr>
              <p:spPr>
                <a:xfrm>
                  <a:off x="825318" y="0"/>
                  <a:ext cx="5455829"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just">
                    <a:lnSpc>
                      <a:spcPct val="115000"/>
                    </a:lnSpc>
                    <a:spcBef>
                      <a:spcPts val="1000"/>
                    </a:spcBef>
                    <a:defRPr sz="1600">
                      <a:latin typeface="Calibri"/>
                      <a:ea typeface="Calibri"/>
                      <a:cs typeface="Calibri"/>
                      <a:sym typeface="Calibri"/>
                    </a:defRPr>
                  </a:pPr>
                  <a:r>
                    <a:t>A stock’s price </a:t>
                  </a:r>
                  <a14:m>
                    <m:oMath>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oMath>
                  </a14:m>
                  <a:r>
                    <a:t> (in USD) can be predicted with respect to time </a:t>
                  </a:r>
                  <a14:m>
                    <m:oMath>
                      <m:r>
                        <a:rPr xmlns:a="http://schemas.openxmlformats.org/drawingml/2006/main" sz="1850" i="1">
                          <a:solidFill>
                            <a:srgbClr val="000000"/>
                          </a:solidFill>
                          <a:latin typeface="Cambria Math" panose="02040503050406030204" pitchFamily="18" charset="0"/>
                        </a:rPr>
                        <m:t>t</m:t>
                      </m:r>
                    </m:oMath>
                  </a14:m>
                  <a:r>
                    <a:t> (in days from the starting time) using a growth function; that is, by relating the rate at which the stock price is changing to the current stock price as a proportion:</a:t>
                  </a:r>
                </a:p>
                <a:p>
                  <a:pPr algn="ctr">
                    <a:lnSpc>
                      <a:spcPct val="115000"/>
                    </a:lnSpc>
                    <a:spcBef>
                      <a:spcPts val="1000"/>
                    </a:spcBef>
                    <a:defRPr sz="1600">
                      <a:latin typeface="Calibri"/>
                      <a:ea typeface="Calibri"/>
                      <a:cs typeface="Calibri"/>
                      <a:sym typeface="Calibri"/>
                    </a:defRPr>
                  </a:pPr>
                  <a14:m>
                    <m:oMathPara>
                      <m:oMathParaPr>
                        <m:jc m:val="center"/>
                      </m:oMathParaPr>
                      <m:oMath>
                        <m:f>
                          <m:fPr>
                            <m:ctrlPr>
                              <a:rPr xmlns:a="http://schemas.openxmlformats.org/drawingml/2006/main" sz="1700" i="1">
                                <a:solidFill>
                                  <a:srgbClr val="000000"/>
                                </a:solidFill>
                                <a:latin typeface="Cambria Math" panose="02040503050406030204" pitchFamily="18" charset="0"/>
                              </a:rPr>
                            </m:ctrlPr>
                            <m:type m:val="bar"/>
                          </m:fPr>
                          <m:num>
                            <m:r>
                              <m:rPr>
                                <m:sty m:val="p"/>
                              </m:rPr>
                              <a:rPr xmlns:a="http://schemas.openxmlformats.org/drawingml/2006/main" sz="1700" i="1">
                                <a:solidFill>
                                  <a:srgbClr val="000000"/>
                                </a:solidFill>
                                <a:latin typeface="Cambria Math" panose="02040503050406030204" pitchFamily="18" charset="0"/>
                              </a:rPr>
                              <m:t>d</m:t>
                            </m:r>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num>
                          <m:den>
                            <m:r>
                              <m:rPr>
                                <m:sty m:val="p"/>
                              </m:rPr>
                              <a:rPr xmlns:a="http://schemas.openxmlformats.org/drawingml/2006/main" sz="1700" i="1">
                                <a:solidFill>
                                  <a:srgbClr val="000000"/>
                                </a:solidFill>
                                <a:latin typeface="Cambria Math" panose="02040503050406030204" pitchFamily="18" charset="0"/>
                              </a:rPr>
                              <m:t>d</m:t>
                            </m:r>
                            <m:r>
                              <a:rPr xmlns:a="http://schemas.openxmlformats.org/drawingml/2006/main" sz="1700" i="1">
                                <a:solidFill>
                                  <a:srgbClr val="000000"/>
                                </a:solidFill>
                                <a:latin typeface="Cambria Math" panose="02040503050406030204" pitchFamily="18" charset="0"/>
                              </a:rPr>
                              <m:t>t</m:t>
                            </m:r>
                          </m:den>
                        </m:f>
                        <m:r>
                          <a:rPr xmlns:a="http://schemas.openxmlformats.org/drawingml/2006/main" sz="1700" i="1">
                            <a:solidFill>
                              <a:srgbClr val="000000"/>
                            </a:solidFill>
                            <a:latin typeface="Cambria Math" panose="02040503050406030204" pitchFamily="18" charset="0"/>
                          </a:rPr>
                          <m:t>∝</m:t>
                        </m:r>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oMath>
                    </m:oMathPara>
                  </a14:m>
                </a:p>
                <a:p>
                  <a:pPr algn="just">
                    <a:lnSpc>
                      <a:spcPct val="115000"/>
                    </a:lnSpc>
                    <a:spcBef>
                      <a:spcPts val="1000"/>
                    </a:spcBef>
                    <a:defRPr sz="1600">
                      <a:latin typeface="Calibri"/>
                      <a:ea typeface="Calibri"/>
                      <a:cs typeface="Calibri"/>
                      <a:sym typeface="Calibri"/>
                    </a:defRPr>
                  </a:pPr>
                  <a:r>
                    <a:t>The constant of proportionality is the drift </a:t>
                  </a:r>
                  <a14:m>
                    <m:oMath>
                      <m:r>
                        <a:rPr xmlns:a="http://schemas.openxmlformats.org/drawingml/2006/main" sz="1750" i="1">
                          <a:solidFill>
                            <a:srgbClr val="000000"/>
                          </a:solidFill>
                          <a:latin typeface="Cambria Math" panose="02040503050406030204" pitchFamily="18" charset="0"/>
                        </a:rPr>
                        <m:t>μ</m:t>
                      </m:r>
                    </m:oMath>
                  </a14:m>
                  <a:r>
                    <a:t> of the stock, which is the rate of change of the expected value of the stock price; that is,</a:t>
                  </a:r>
                </a:p>
                <a:p>
                  <a:pPr lvl="5" algn="ctr">
                    <a:lnSpc>
                      <a:spcPct val="115000"/>
                    </a:lnSpc>
                    <a:spcBef>
                      <a:spcPts val="1000"/>
                    </a:spcBef>
                    <a:defRPr sz="1600">
                      <a:latin typeface="Calibri"/>
                      <a:ea typeface="Calibri"/>
                      <a:cs typeface="Calibri"/>
                      <a:sym typeface="Calibri"/>
                    </a:defRPr>
                  </a:pPr>
                  <a14:m>
                    <m:oMath>
                      <m:f>
                        <m:fPr>
                          <m:ctrlPr>
                            <a:rPr xmlns:a="http://schemas.openxmlformats.org/drawingml/2006/main" sz="1700" i="1">
                              <a:solidFill>
                                <a:srgbClr val="000000"/>
                              </a:solidFill>
                              <a:latin typeface="Cambria Math" panose="02040503050406030204" pitchFamily="18" charset="0"/>
                            </a:rPr>
                          </m:ctrlPr>
                          <m:type m:val="bar"/>
                        </m:fPr>
                        <m:num>
                          <m:r>
                            <m:rPr>
                              <m:sty m:val="p"/>
                            </m:rPr>
                            <a:rPr xmlns:a="http://schemas.openxmlformats.org/drawingml/2006/main" sz="1700" i="1">
                              <a:solidFill>
                                <a:srgbClr val="000000"/>
                              </a:solidFill>
                              <a:latin typeface="Cambria Math" panose="02040503050406030204" pitchFamily="18" charset="0"/>
                            </a:rPr>
                            <m:t>d</m:t>
                          </m:r>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num>
                        <m:den>
                          <m:r>
                            <m:rPr>
                              <m:sty m:val="p"/>
                            </m:rPr>
                            <a:rPr xmlns:a="http://schemas.openxmlformats.org/drawingml/2006/main" sz="1700" i="1">
                              <a:solidFill>
                                <a:srgbClr val="000000"/>
                              </a:solidFill>
                              <a:latin typeface="Cambria Math" panose="02040503050406030204" pitchFamily="18" charset="0"/>
                            </a:rPr>
                            <m:t>d</m:t>
                          </m:r>
                          <m:r>
                            <a:rPr xmlns:a="http://schemas.openxmlformats.org/drawingml/2006/main" sz="1700" i="1">
                              <a:solidFill>
                                <a:srgbClr val="000000"/>
                              </a:solidFill>
                              <a:latin typeface="Cambria Math" panose="02040503050406030204" pitchFamily="18" charset="0"/>
                            </a:rPr>
                            <m:t>t</m:t>
                          </m:r>
                        </m:den>
                      </m:f>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μ</m:t>
                      </m:r>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oMath>
                  </a14:m>
                  <a:r>
                    <a:t>     where     </a:t>
                  </a:r>
                  <a14:m>
                    <m:oMath>
                      <m:r>
                        <a:rPr xmlns:a="http://schemas.openxmlformats.org/drawingml/2006/main" sz="1700" i="1">
                          <a:solidFill>
                            <a:srgbClr val="000000"/>
                          </a:solidFill>
                          <a:latin typeface="Cambria Math" panose="02040503050406030204" pitchFamily="18" charset="0"/>
                        </a:rPr>
                        <m:t>μ</m:t>
                      </m:r>
                      <m:r>
                        <a:rPr xmlns:a="http://schemas.openxmlformats.org/drawingml/2006/main" sz="1700" i="1">
                          <a:solidFill>
                            <a:srgbClr val="000000"/>
                          </a:solidFill>
                          <a:latin typeface="Cambria Math" panose="02040503050406030204" pitchFamily="18" charset="0"/>
                        </a:rPr>
                        <m:t>=</m:t>
                      </m:r>
                      <m:f>
                        <m:fPr>
                          <m:ctrlPr>
                            <a:rPr xmlns:a="http://schemas.openxmlformats.org/drawingml/2006/main" sz="1700" i="1">
                              <a:solidFill>
                                <a:srgbClr val="000000"/>
                              </a:solidFill>
                              <a:latin typeface="Cambria Math" panose="02040503050406030204" pitchFamily="18" charset="0"/>
                            </a:rPr>
                          </m:ctrlPr>
                          <m:type m:val="bar"/>
                        </m:fPr>
                        <m:num>
                          <m:r>
                            <m:rPr>
                              <m:sty m:val="p"/>
                            </m:rPr>
                            <a:rPr xmlns:a="http://schemas.openxmlformats.org/drawingml/2006/main" sz="1700" i="1">
                              <a:solidFill>
                                <a:srgbClr val="000000"/>
                              </a:solidFill>
                              <a:latin typeface="Cambria Math" panose="02040503050406030204" pitchFamily="18" charset="0"/>
                            </a:rPr>
                            <m:t>Δ</m:t>
                          </m:r>
                          <m:r>
                            <m:rPr>
                              <m:sty m:val="p"/>
                              <m:scr m:val="double-struck"/>
                            </m:rPr>
                            <a:rPr xmlns:a="http://schemas.openxmlformats.org/drawingml/2006/main" sz="1700" i="1">
                              <a:solidFill>
                                <a:srgbClr val="000000"/>
                              </a:solidFill>
                              <a:latin typeface="Cambria Math" panose="02040503050406030204" pitchFamily="18" charset="0"/>
                            </a:rPr>
                            <m:t>E</m:t>
                          </m:r>
                          <m:r>
                            <a:rPr xmlns:a="http://schemas.openxmlformats.org/drawingml/2006/main" sz="1700" i="1">
                              <a:solidFill>
                                <a:srgbClr val="000000"/>
                              </a:solidFill>
                              <a:latin typeface="Cambria Math" panose="02040503050406030204" pitchFamily="18" charset="0"/>
                            </a:rPr>
                            <m:t>[</m:t>
                          </m:r>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r>
                            <a:rPr xmlns:a="http://schemas.openxmlformats.org/drawingml/2006/main" sz="1700" i="1">
                              <a:solidFill>
                                <a:srgbClr val="000000"/>
                              </a:solidFill>
                              <a:latin typeface="Cambria Math" panose="02040503050406030204" pitchFamily="18" charset="0"/>
                            </a:rPr>
                            <m:t>]</m:t>
                          </m:r>
                        </m:num>
                        <m:den>
                          <m:r>
                            <m:rPr>
                              <m:sty m:val="p"/>
                            </m:rPr>
                            <a:rPr xmlns:a="http://schemas.openxmlformats.org/drawingml/2006/main" sz="1700" i="1">
                              <a:solidFill>
                                <a:srgbClr val="000000"/>
                              </a:solidFill>
                              <a:latin typeface="Cambria Math" panose="02040503050406030204" pitchFamily="18" charset="0"/>
                            </a:rPr>
                            <m:t>Δ</m:t>
                          </m:r>
                          <m:r>
                            <a:rPr xmlns:a="http://schemas.openxmlformats.org/drawingml/2006/main" sz="1700" i="1">
                              <a:solidFill>
                                <a:srgbClr val="000000"/>
                              </a:solidFill>
                              <a:latin typeface="Cambria Math" panose="02040503050406030204" pitchFamily="18" charset="0"/>
                            </a:rPr>
                            <m:t>t</m:t>
                          </m:r>
                        </m:den>
                      </m:f>
                    </m:oMath>
                  </a14:m>
                </a:p>
                <a:p>
                  <a:pPr lvl="5">
                    <a:lnSpc>
                      <a:spcPct val="115000"/>
                    </a:lnSpc>
                    <a:spcBef>
                      <a:spcPts val="1000"/>
                    </a:spcBef>
                    <a:defRPr sz="1600">
                      <a:latin typeface="Calibri"/>
                      <a:ea typeface="Calibri"/>
                      <a:cs typeface="Calibri"/>
                      <a:sym typeface="Calibri"/>
                    </a:defRPr>
                  </a:pPr>
                  <a:r>
                    <a:t>The stock market is constantly volatile, though, resulting in a stock’s price changing in unpredictable ways. This element of randomness can be modeled by a randomness term, which is the product of the stock price and the rate of change of the standard Wiener process </a:t>
                  </a:r>
                  <a14:m>
                    <m:oMath>
                      <m:sSub>
                        <m:e>
                          <m:r>
                            <a:rPr xmlns:a="http://schemas.openxmlformats.org/drawingml/2006/main" sz="1800" i="1">
                              <a:solidFill>
                                <a:srgbClr val="000000"/>
                              </a:solidFill>
                              <a:latin typeface="Cambria Math" panose="02040503050406030204" pitchFamily="18" charset="0"/>
                            </a:rPr>
                            <m:t>W</m:t>
                          </m:r>
                        </m:e>
                        <m:sub>
                          <m:r>
                            <a:rPr xmlns:a="http://schemas.openxmlformats.org/drawingml/2006/main" sz="1800" i="1">
                              <a:solidFill>
                                <a:srgbClr val="000000"/>
                              </a:solidFill>
                              <a:latin typeface="Cambria Math" panose="02040503050406030204" pitchFamily="18" charset="0"/>
                            </a:rPr>
                            <m:t>t</m:t>
                          </m:r>
                        </m:sub>
                      </m:sSub>
                    </m:oMath>
                  </a14:m>
                  <a:r>
                    <a:t> with respect to time:</a:t>
                  </a:r>
                </a:p>
                <a:p>
                  <a:pPr lvl="5" algn="ctr">
                    <a:lnSpc>
                      <a:spcPct val="115000"/>
                    </a:lnSpc>
                    <a:spcBef>
                      <a:spcPts val="1000"/>
                    </a:spcBef>
                    <a:defRPr sz="1600">
                      <a:latin typeface="Calibri"/>
                      <a:ea typeface="Calibri"/>
                      <a:cs typeface="Calibri"/>
                      <a:sym typeface="Calibri"/>
                    </a:defRPr>
                  </a:pPr>
                  <a14:m>
                    <m:oMathPara>
                      <m:oMathParaPr>
                        <m:jc m:val="center"/>
                      </m:oMathParaPr>
                      <m:oMath>
                        <m:r>
                          <m:rPr>
                            <m:nor/>
                          </m:rPr>
                          <a:rPr xmlns:a="http://schemas.openxmlformats.org/drawingml/2006/main" sz="1650" i="1">
                            <a:solidFill>
                              <a:srgbClr val="000000"/>
                            </a:solidFill>
                            <a:latin typeface="Cambria Math" panose="02040503050406030204" pitchFamily="18" charset="0"/>
                          </a:rPr>
                          <m:t>rate of randomness</m:t>
                        </m:r>
                        <m:r>
                          <a:rPr xmlns:a="http://schemas.openxmlformats.org/drawingml/2006/main" sz="1650" i="1">
                            <a:solidFill>
                              <a:srgbClr val="000000"/>
                            </a:solidFill>
                            <a:latin typeface="Cambria Math" panose="02040503050406030204" pitchFamily="18" charset="0"/>
                          </a:rPr>
                          <m:t>∝</m:t>
                        </m:r>
                        <m:sSub>
                          <m:e>
                            <m:r>
                              <a:rPr xmlns:a="http://schemas.openxmlformats.org/drawingml/2006/main" sz="1650" i="1">
                                <a:solidFill>
                                  <a:srgbClr val="000000"/>
                                </a:solidFill>
                                <a:latin typeface="Cambria Math" panose="02040503050406030204" pitchFamily="18" charset="0"/>
                              </a:rPr>
                              <m:t>S</m:t>
                            </m:r>
                          </m:e>
                          <m:sub>
                            <m:r>
                              <a:rPr xmlns:a="http://schemas.openxmlformats.org/drawingml/2006/main" sz="1650" i="1">
                                <a:solidFill>
                                  <a:srgbClr val="000000"/>
                                </a:solidFill>
                                <a:latin typeface="Cambria Math" panose="02040503050406030204" pitchFamily="18" charset="0"/>
                              </a:rPr>
                              <m:t>t</m:t>
                            </m:r>
                          </m:sub>
                        </m:sSub>
                        <m:f>
                          <m:fPr>
                            <m:ctrlPr>
                              <a:rPr xmlns:a="http://schemas.openxmlformats.org/drawingml/2006/main" sz="1650" i="1">
                                <a:solidFill>
                                  <a:srgbClr val="000000"/>
                                </a:solidFill>
                                <a:latin typeface="Cambria Math" panose="02040503050406030204" pitchFamily="18" charset="0"/>
                              </a:rPr>
                            </m:ctrlPr>
                            <m:type m:val="bar"/>
                          </m:fPr>
                          <m:num>
                            <m:r>
                              <m:rPr>
                                <m:sty m:val="p"/>
                              </m:rPr>
                              <a:rPr xmlns:a="http://schemas.openxmlformats.org/drawingml/2006/main" sz="1650" i="1">
                                <a:solidFill>
                                  <a:srgbClr val="000000"/>
                                </a:solidFill>
                                <a:latin typeface="Cambria Math" panose="02040503050406030204" pitchFamily="18" charset="0"/>
                              </a:rPr>
                              <m:t>d</m:t>
                            </m:r>
                            <m:sSub>
                              <m:e>
                                <m:r>
                                  <a:rPr xmlns:a="http://schemas.openxmlformats.org/drawingml/2006/main" sz="1650" i="1">
                                    <a:solidFill>
                                      <a:srgbClr val="000000"/>
                                    </a:solidFill>
                                    <a:latin typeface="Cambria Math" panose="02040503050406030204" pitchFamily="18" charset="0"/>
                                  </a:rPr>
                                  <m:t>W</m:t>
                                </m:r>
                              </m:e>
                              <m:sub>
                                <m:r>
                                  <a:rPr xmlns:a="http://schemas.openxmlformats.org/drawingml/2006/main" sz="1650" i="1">
                                    <a:solidFill>
                                      <a:srgbClr val="000000"/>
                                    </a:solidFill>
                                    <a:latin typeface="Cambria Math" panose="02040503050406030204" pitchFamily="18" charset="0"/>
                                  </a:rPr>
                                  <m:t>t</m:t>
                                </m:r>
                              </m:sub>
                            </m:sSub>
                          </m:num>
                          <m:den>
                            <m:r>
                              <m:rPr>
                                <m:sty m:val="p"/>
                              </m:rPr>
                              <a:rPr xmlns:a="http://schemas.openxmlformats.org/drawingml/2006/main" sz="1650" i="1">
                                <a:solidFill>
                                  <a:srgbClr val="000000"/>
                                </a:solidFill>
                                <a:latin typeface="Cambria Math" panose="02040503050406030204" pitchFamily="18" charset="0"/>
                              </a:rPr>
                              <m:t>d</m:t>
                            </m:r>
                            <m:r>
                              <a:rPr xmlns:a="http://schemas.openxmlformats.org/drawingml/2006/main" sz="1650" i="1">
                                <a:solidFill>
                                  <a:srgbClr val="000000"/>
                                </a:solidFill>
                                <a:latin typeface="Cambria Math" panose="02040503050406030204" pitchFamily="18" charset="0"/>
                              </a:rPr>
                              <m:t>t</m:t>
                            </m:r>
                          </m:den>
                        </m:f>
                      </m:oMath>
                    </m:oMathPara>
                  </a14:m>
                </a:p>
                <a:p>
                  <a:pPr lvl="5">
                    <a:lnSpc>
                      <a:spcPct val="115000"/>
                    </a:lnSpc>
                    <a:spcBef>
                      <a:spcPts val="1000"/>
                    </a:spcBef>
                    <a:defRPr sz="1600">
                      <a:latin typeface="Calibri"/>
                      <a:ea typeface="Calibri"/>
                      <a:cs typeface="Calibri"/>
                      <a:sym typeface="Calibri"/>
                    </a:defRPr>
                  </a:pPr>
                  <a:r>
                    <a:t>The proportionality constant is the volatility </a:t>
                  </a:r>
                  <a14:m>
                    <m:oMath>
                      <m:r>
                        <a:rPr xmlns:a="http://schemas.openxmlformats.org/drawingml/2006/main" sz="1700" i="1">
                          <a:solidFill>
                            <a:srgbClr val="000000"/>
                          </a:solidFill>
                          <a:latin typeface="Cambria Math" panose="02040503050406030204" pitchFamily="18" charset="0"/>
                        </a:rPr>
                        <m:t>σ</m:t>
                      </m:r>
                    </m:oMath>
                  </a14:m>
                  <a:r>
                    <a:t> of the stock, which is simply its standard deviation over some timeframe over which data is collected:</a:t>
                  </a:r>
                </a:p>
                <a:p>
                  <a:pPr lvl="5" algn="ctr">
                    <a:lnSpc>
                      <a:spcPct val="115000"/>
                    </a:lnSpc>
                    <a:spcBef>
                      <a:spcPts val="1000"/>
                    </a:spcBef>
                    <a:defRPr sz="1600">
                      <a:latin typeface="Calibri"/>
                      <a:ea typeface="Calibri"/>
                      <a:cs typeface="Calibri"/>
                      <a:sym typeface="Calibri"/>
                    </a:defRPr>
                  </a:pPr>
                  <a14:m>
                    <m:oMath>
                      <m:r>
                        <m:rPr>
                          <m:nor/>
                        </m:rPr>
                        <a:rPr xmlns:a="http://schemas.openxmlformats.org/drawingml/2006/main" sz="1650" i="1">
                          <a:solidFill>
                            <a:srgbClr val="000000"/>
                          </a:solidFill>
                          <a:latin typeface="Cambria Math" panose="02040503050406030204" pitchFamily="18" charset="0"/>
                        </a:rPr>
                        <m:t>rate of randomness</m:t>
                      </m:r>
                      <m:r>
                        <a:rPr xmlns:a="http://schemas.openxmlformats.org/drawingml/2006/main" sz="1650" i="1">
                          <a:solidFill>
                            <a:srgbClr val="000000"/>
                          </a:solidFill>
                          <a:latin typeface="Cambria Math" panose="02040503050406030204" pitchFamily="18" charset="0"/>
                        </a:rPr>
                        <m:t>=</m:t>
                      </m:r>
                      <m:r>
                        <a:rPr xmlns:a="http://schemas.openxmlformats.org/drawingml/2006/main" sz="1650" i="1">
                          <a:solidFill>
                            <a:srgbClr val="000000"/>
                          </a:solidFill>
                          <a:latin typeface="Cambria Math" panose="02040503050406030204" pitchFamily="18" charset="0"/>
                        </a:rPr>
                        <m:t>σ</m:t>
                      </m:r>
                      <m:sSub>
                        <m:e>
                          <m:r>
                            <a:rPr xmlns:a="http://schemas.openxmlformats.org/drawingml/2006/main" sz="1650" i="1">
                              <a:solidFill>
                                <a:srgbClr val="000000"/>
                              </a:solidFill>
                              <a:latin typeface="Cambria Math" panose="02040503050406030204" pitchFamily="18" charset="0"/>
                            </a:rPr>
                            <m:t>S</m:t>
                          </m:r>
                        </m:e>
                        <m:sub>
                          <m:r>
                            <a:rPr xmlns:a="http://schemas.openxmlformats.org/drawingml/2006/main" sz="1650" i="1">
                              <a:solidFill>
                                <a:srgbClr val="000000"/>
                              </a:solidFill>
                              <a:latin typeface="Cambria Math" panose="02040503050406030204" pitchFamily="18" charset="0"/>
                            </a:rPr>
                            <m:t>t</m:t>
                          </m:r>
                        </m:sub>
                      </m:sSub>
                      <m:f>
                        <m:fPr>
                          <m:ctrlPr>
                            <a:rPr xmlns:a="http://schemas.openxmlformats.org/drawingml/2006/main" sz="1650" i="1">
                              <a:solidFill>
                                <a:srgbClr val="000000"/>
                              </a:solidFill>
                              <a:latin typeface="Cambria Math" panose="02040503050406030204" pitchFamily="18" charset="0"/>
                            </a:rPr>
                          </m:ctrlPr>
                          <m:type m:val="bar"/>
                        </m:fPr>
                        <m:num>
                          <m:r>
                            <m:rPr>
                              <m:sty m:val="p"/>
                            </m:rPr>
                            <a:rPr xmlns:a="http://schemas.openxmlformats.org/drawingml/2006/main" sz="1650" i="1">
                              <a:solidFill>
                                <a:srgbClr val="000000"/>
                              </a:solidFill>
                              <a:latin typeface="Cambria Math" panose="02040503050406030204" pitchFamily="18" charset="0"/>
                            </a:rPr>
                            <m:t>d</m:t>
                          </m:r>
                          <m:sSub>
                            <m:e>
                              <m:r>
                                <a:rPr xmlns:a="http://schemas.openxmlformats.org/drawingml/2006/main" sz="1650" i="1">
                                  <a:solidFill>
                                    <a:srgbClr val="000000"/>
                                  </a:solidFill>
                                  <a:latin typeface="Cambria Math" panose="02040503050406030204" pitchFamily="18" charset="0"/>
                                </a:rPr>
                                <m:t>W</m:t>
                              </m:r>
                            </m:e>
                            <m:sub>
                              <m:r>
                                <a:rPr xmlns:a="http://schemas.openxmlformats.org/drawingml/2006/main" sz="1650" i="1">
                                  <a:solidFill>
                                    <a:srgbClr val="000000"/>
                                  </a:solidFill>
                                  <a:latin typeface="Cambria Math" panose="02040503050406030204" pitchFamily="18" charset="0"/>
                                </a:rPr>
                                <m:t>t</m:t>
                              </m:r>
                            </m:sub>
                          </m:sSub>
                        </m:num>
                        <m:den>
                          <m:r>
                            <m:rPr>
                              <m:sty m:val="p"/>
                            </m:rPr>
                            <a:rPr xmlns:a="http://schemas.openxmlformats.org/drawingml/2006/main" sz="1650" i="1">
                              <a:solidFill>
                                <a:srgbClr val="000000"/>
                              </a:solidFill>
                              <a:latin typeface="Cambria Math" panose="02040503050406030204" pitchFamily="18" charset="0"/>
                            </a:rPr>
                            <m:t>d</m:t>
                          </m:r>
                          <m:r>
                            <a:rPr xmlns:a="http://schemas.openxmlformats.org/drawingml/2006/main" sz="1650" i="1">
                              <a:solidFill>
                                <a:srgbClr val="000000"/>
                              </a:solidFill>
                              <a:latin typeface="Cambria Math" panose="02040503050406030204" pitchFamily="18" charset="0"/>
                            </a:rPr>
                            <m:t>t</m:t>
                          </m:r>
                        </m:den>
                      </m:f>
                    </m:oMath>
                  </a14:m>
                  <a:r>
                    <a:t>     where     </a:t>
                  </a:r>
                  <a14:m>
                    <m:oMath>
                      <m:r>
                        <a:rPr xmlns:a="http://schemas.openxmlformats.org/drawingml/2006/main" sz="1700" i="1">
                          <a:solidFill>
                            <a:srgbClr val="000000"/>
                          </a:solidFill>
                          <a:latin typeface="Cambria Math" panose="02040503050406030204" pitchFamily="18" charset="0"/>
                        </a:rPr>
                        <m:t>σ</m:t>
                      </m:r>
                      <m:r>
                        <a:rPr xmlns:a="http://schemas.openxmlformats.org/drawingml/2006/main" sz="1700" i="1">
                          <a:solidFill>
                            <a:srgbClr val="000000"/>
                          </a:solidFill>
                          <a:latin typeface="Cambria Math" panose="02040503050406030204" pitchFamily="18" charset="0"/>
                        </a:rPr>
                        <m:t>=</m:t>
                      </m:r>
                      <m:f>
                        <m:fPr>
                          <m:ctrlPr>
                            <a:rPr xmlns:a="http://schemas.openxmlformats.org/drawingml/2006/main" sz="1700" i="1">
                              <a:solidFill>
                                <a:srgbClr val="000000"/>
                              </a:solidFill>
                              <a:latin typeface="Cambria Math" panose="02040503050406030204" pitchFamily="18" charset="0"/>
                            </a:rPr>
                          </m:ctrlPr>
                          <m:type m:val="bar"/>
                        </m:fPr>
                        <m:num>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i</m:t>
                              </m:r>
                            </m:sub>
                          </m:sSub>
                          <m:r>
                            <a:rPr xmlns:a="http://schemas.openxmlformats.org/drawingml/2006/main" sz="1700" i="1">
                              <a:solidFill>
                                <a:srgbClr val="000000"/>
                              </a:solidFill>
                              <a:latin typeface="Cambria Math" panose="02040503050406030204" pitchFamily="18" charset="0"/>
                            </a:rPr>
                            <m:t>-</m:t>
                          </m:r>
                          <m:bar>
                            <m:barPr>
                              <m:ctrlPr>
                                <a:rPr xmlns:a="http://schemas.openxmlformats.org/drawingml/2006/main" sz="1700" i="1">
                                  <a:solidFill>
                                    <a:srgbClr val="000000"/>
                                  </a:solidFill>
                                  <a:latin typeface="Cambria Math" panose="02040503050406030204" pitchFamily="18" charset="0"/>
                                </a:rPr>
                              </m:ctrlPr>
                              <m:pos m:val="top"/>
                            </m:barPr>
                            <m:e>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e>
                          </m:bar>
                          <m:r>
                            <a:rPr xmlns:a="http://schemas.openxmlformats.org/drawingml/2006/main" sz="1700" i="1">
                              <a:solidFill>
                                <a:srgbClr val="000000"/>
                              </a:solidFill>
                              <a:latin typeface="Cambria Math" panose="02040503050406030204" pitchFamily="18" charset="0"/>
                            </a:rPr>
                            <m:t>)</m:t>
                          </m:r>
                        </m:num>
                        <m:den>
                          <m:r>
                            <a:rPr xmlns:a="http://schemas.openxmlformats.org/drawingml/2006/main" sz="1700" i="1">
                              <a:solidFill>
                                <a:srgbClr val="000000"/>
                              </a:solidFill>
                              <a:latin typeface="Cambria Math" panose="02040503050406030204" pitchFamily="18" charset="0"/>
                            </a:rPr>
                            <m:t>n</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1</m:t>
                          </m:r>
                        </m:den>
                      </m:f>
                    </m:oMath>
                  </a14:m>
                  <a:r>
                    <a:t>     where </a:t>
                  </a:r>
                  <a14:m>
                    <m:oMath>
                      <m:sSub>
                        <m:e>
                          <m:r>
                            <a:rPr xmlns:a="http://schemas.openxmlformats.org/drawingml/2006/main" sz="1750" i="1">
                              <a:solidFill>
                                <a:srgbClr val="000000"/>
                              </a:solidFill>
                              <a:latin typeface="Cambria Math" panose="02040503050406030204" pitchFamily="18" charset="0"/>
                            </a:rPr>
                            <m:t>S</m:t>
                          </m:r>
                        </m:e>
                        <m:sub>
                          <m:r>
                            <a:rPr xmlns:a="http://schemas.openxmlformats.org/drawingml/2006/main" sz="1750" i="1">
                              <a:solidFill>
                                <a:srgbClr val="000000"/>
                              </a:solidFill>
                              <a:latin typeface="Cambria Math" panose="02040503050406030204" pitchFamily="18" charset="0"/>
                            </a:rPr>
                            <m:t>t</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i</m:t>
                          </m:r>
                        </m:sub>
                      </m:sSub>
                    </m:oMath>
                  </a14:m>
                  <a:r>
                    <a:t> is the stock’s price at time </a:t>
                  </a:r>
                  <a14:m>
                    <m:oMath>
                      <m:r>
                        <a:rPr xmlns:a="http://schemas.openxmlformats.org/drawingml/2006/main" sz="2200" i="1">
                          <a:solidFill>
                            <a:srgbClr val="000000"/>
                          </a:solidFill>
                          <a:latin typeface="Cambria Math" panose="02040503050406030204" pitchFamily="18" charset="0"/>
                        </a:rPr>
                        <m:t>i</m:t>
                      </m:r>
                    </m:oMath>
                  </a14:m>
                  <a:r>
                    <a:t>, </a:t>
                  </a:r>
                  <a14:m>
                    <m:oMath>
                      <m:r>
                        <a:rPr xmlns:a="http://schemas.openxmlformats.org/drawingml/2006/main" sz="1850" i="1">
                          <a:solidFill>
                            <a:srgbClr val="000000"/>
                          </a:solidFill>
                          <a:latin typeface="Cambria Math" panose="02040503050406030204" pitchFamily="18" charset="0"/>
                        </a:rPr>
                        <m:t>n</m:t>
                      </m:r>
                    </m:oMath>
                  </a14:m>
                  <a:r>
                    <a:t> is the number of entries being used to calculate the volatility, and     </a:t>
                  </a:r>
                  <a14:m>
                    <m:oMath>
                      <m:bar>
                        <m:barPr>
                          <m:ctrlPr>
                            <a:rPr xmlns:a="http://schemas.openxmlformats.org/drawingml/2006/main" sz="1700" i="1">
                              <a:solidFill>
                                <a:srgbClr val="000000"/>
                              </a:solidFill>
                              <a:latin typeface="Cambria Math" panose="02040503050406030204" pitchFamily="18" charset="0"/>
                            </a:rPr>
                          </m:ctrlPr>
                          <m:pos m:val="top"/>
                        </m:barPr>
                        <m:e>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e>
                      </m:bar>
                      <m:r>
                        <a:rPr xmlns:a="http://schemas.openxmlformats.org/drawingml/2006/main" sz="1700" i="1">
                          <a:solidFill>
                            <a:srgbClr val="000000"/>
                          </a:solidFill>
                          <a:latin typeface="Cambria Math" panose="02040503050406030204" pitchFamily="18" charset="0"/>
                        </a:rPr>
                        <m:t>=</m:t>
                      </m:r>
                      <m:f>
                        <m:fPr>
                          <m:ctrlPr>
                            <a:rPr xmlns:a="http://schemas.openxmlformats.org/drawingml/2006/main" sz="1700" i="1">
                              <a:solidFill>
                                <a:srgbClr val="000000"/>
                              </a:solidFill>
                              <a:latin typeface="Cambria Math" panose="02040503050406030204" pitchFamily="18" charset="0"/>
                            </a:rPr>
                          </m:ctrlPr>
                          <m:type m:val="bar"/>
                        </m:fPr>
                        <m:num>
                          <m:r>
                            <a:rPr xmlns:a="http://schemas.openxmlformats.org/drawingml/2006/main" sz="1700" i="1">
                              <a:solidFill>
                                <a:srgbClr val="000000"/>
                              </a:solidFill>
                              <a:latin typeface="Cambria Math" panose="02040503050406030204" pitchFamily="18" charset="0"/>
                            </a:rPr>
                            <m:t>∑</m:t>
                          </m:r>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i</m:t>
                              </m:r>
                            </m:sub>
                          </m:sSub>
                        </m:num>
                        <m:den>
                          <m:r>
                            <a:rPr xmlns:a="http://schemas.openxmlformats.org/drawingml/2006/main" sz="1700" i="1">
                              <a:solidFill>
                                <a:srgbClr val="000000"/>
                              </a:solidFill>
                              <a:latin typeface="Cambria Math" panose="02040503050406030204" pitchFamily="18" charset="0"/>
                            </a:rPr>
                            <m:t>n</m:t>
                          </m:r>
                        </m:den>
                      </m:f>
                    </m:oMath>
                  </a14:m>
                </a:p>
                <a:p>
                  <a:pPr algn="just">
                    <a:lnSpc>
                      <a:spcPct val="115000"/>
                    </a:lnSpc>
                    <a:spcBef>
                      <a:spcPts val="1000"/>
                    </a:spcBef>
                    <a:defRPr sz="1600">
                      <a:latin typeface="Calibri"/>
                      <a:ea typeface="Calibri"/>
                      <a:cs typeface="Calibri"/>
                      <a:sym typeface="Calibri"/>
                    </a:defRPr>
                  </a:pPr>
                  <a:r>
                    <a:t>Laid out mathematically, the differential equation model is</a:t>
                  </a:r>
                </a:p>
                <a:p>
                  <a:pPr algn="ctr">
                    <a:lnSpc>
                      <a:spcPct val="115000"/>
                    </a:lnSpc>
                    <a:spcBef>
                      <a:spcPts val="1000"/>
                    </a:spcBef>
                    <a:defRPr sz="1600">
                      <a:latin typeface="Calibri"/>
                      <a:ea typeface="Calibri"/>
                      <a:cs typeface="Calibri"/>
                      <a:sym typeface="Calibri"/>
                    </a:defRPr>
                  </a:pPr>
                  <a:r>
                    <a:t> </a:t>
                  </a:r>
                  <a14:m>
                    <m:oMath>
                      <m:r>
                        <m:rPr>
                          <m:sty m:val="p"/>
                        </m:rPr>
                        <a:rPr xmlns:a="http://schemas.openxmlformats.org/drawingml/2006/main" sz="1700" i="1">
                          <a:solidFill>
                            <a:srgbClr val="000000"/>
                          </a:solidFill>
                          <a:latin typeface="Cambria Math" panose="02040503050406030204" pitchFamily="18" charset="0"/>
                        </a:rPr>
                        <m:t>d</m:t>
                      </m:r>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μ</m:t>
                      </m:r>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r>
                        <m:rPr>
                          <m:sty m:val="p"/>
                        </m:rPr>
                        <a:rPr xmlns:a="http://schemas.openxmlformats.org/drawingml/2006/main" sz="1700" i="1">
                          <a:solidFill>
                            <a:srgbClr val="000000"/>
                          </a:solidFill>
                          <a:latin typeface="Cambria Math" panose="02040503050406030204" pitchFamily="18" charset="0"/>
                        </a:rPr>
                        <m:t>d</m:t>
                      </m:r>
                      <m:r>
                        <a:rPr xmlns:a="http://schemas.openxmlformats.org/drawingml/2006/main" sz="1700" i="1">
                          <a:solidFill>
                            <a:srgbClr val="000000"/>
                          </a:solidFill>
                          <a:latin typeface="Cambria Math" panose="02040503050406030204" pitchFamily="18" charset="0"/>
                        </a:rPr>
                        <m:t>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σ</m:t>
                      </m:r>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r>
                        <m:rPr>
                          <m:sty m:val="p"/>
                        </m:rPr>
                        <a:rPr xmlns:a="http://schemas.openxmlformats.org/drawingml/2006/main" sz="1700" i="1">
                          <a:solidFill>
                            <a:srgbClr val="000000"/>
                          </a:solidFill>
                          <a:latin typeface="Cambria Math" panose="02040503050406030204" pitchFamily="18" charset="0"/>
                        </a:rPr>
                        <m:t>d</m:t>
                      </m:r>
                      <m:sSub>
                        <m:e>
                          <m:r>
                            <a:rPr xmlns:a="http://schemas.openxmlformats.org/drawingml/2006/main" sz="1700" i="1">
                              <a:solidFill>
                                <a:srgbClr val="000000"/>
                              </a:solidFill>
                              <a:latin typeface="Cambria Math" panose="02040503050406030204" pitchFamily="18" charset="0"/>
                            </a:rPr>
                            <m:t>W</m:t>
                          </m:r>
                        </m:e>
                        <m:sub>
                          <m:r>
                            <a:rPr xmlns:a="http://schemas.openxmlformats.org/drawingml/2006/main" sz="1700" i="1">
                              <a:solidFill>
                                <a:srgbClr val="000000"/>
                              </a:solidFill>
                              <a:latin typeface="Cambria Math" panose="02040503050406030204" pitchFamily="18" charset="0"/>
                            </a:rPr>
                            <m:t>t</m:t>
                          </m:r>
                        </m:sub>
                      </m:sSub>
                    </m:oMath>
                  </a14:m>
                </a:p>
                <a:p>
                  <a:pPr algn="just">
                    <a:lnSpc>
                      <a:spcPct val="115000"/>
                    </a:lnSpc>
                    <a:spcBef>
                      <a:spcPts val="1000"/>
                    </a:spcBef>
                    <a:defRPr sz="1600">
                      <a:latin typeface="Calibri"/>
                      <a:ea typeface="Calibri"/>
                      <a:cs typeface="Calibri"/>
                      <a:sym typeface="Calibri"/>
                    </a:defRPr>
                  </a:pPr>
                  <a:r>
                    <a:t>where </a:t>
                  </a:r>
                  <a14:m>
                    <m:oMath>
                      <m:r>
                        <a:rPr xmlns:a="http://schemas.openxmlformats.org/drawingml/2006/main" sz="1850" i="1">
                          <a:solidFill>
                            <a:srgbClr val="000000"/>
                          </a:solidFill>
                          <a:latin typeface="Cambria Math" panose="02040503050406030204" pitchFamily="18" charset="0"/>
                        </a:rPr>
                        <m:t>t</m:t>
                      </m:r>
                    </m:oMath>
                  </a14:m>
                  <a:r>
                    <a:t> is time (the independent variable), </a:t>
                  </a:r>
                  <a14:m>
                    <m:oMath>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oMath>
                  </a14:m>
                  <a:r>
                    <a:t> is the stock’s price as a function of time (the dependent variable), </a:t>
                  </a:r>
                  <a14:m>
                    <m:oMath>
                      <m:r>
                        <a:rPr xmlns:a="http://schemas.openxmlformats.org/drawingml/2006/main" sz="1750" i="1">
                          <a:solidFill>
                            <a:srgbClr val="000000"/>
                          </a:solidFill>
                          <a:latin typeface="Cambria Math" panose="02040503050406030204" pitchFamily="18" charset="0"/>
                        </a:rPr>
                        <m:t>μ</m:t>
                      </m:r>
                    </m:oMath>
                  </a14:m>
                  <a:r>
                    <a:t> is the stock’s drift (the constant change in its expected value), </a:t>
                  </a:r>
                  <a14:m>
                    <m:oMath>
                      <m:r>
                        <a:rPr xmlns:a="http://schemas.openxmlformats.org/drawingml/2006/main" sz="1700" i="1">
                          <a:solidFill>
                            <a:srgbClr val="000000"/>
                          </a:solidFill>
                          <a:latin typeface="Cambria Math" panose="02040503050406030204" pitchFamily="18" charset="0"/>
                        </a:rPr>
                        <m:t>σ</m:t>
                      </m:r>
                    </m:oMath>
                  </a14:m>
                  <a:r>
                    <a:t> is the stock’s volatility (the constant standard deviation), and </a:t>
                  </a:r>
                  <a14:m>
                    <m:oMath>
                      <m:sSub>
                        <m:e>
                          <m:r>
                            <a:rPr xmlns:a="http://schemas.openxmlformats.org/drawingml/2006/main" sz="1800" i="1">
                              <a:solidFill>
                                <a:srgbClr val="000000"/>
                              </a:solidFill>
                              <a:latin typeface="Cambria Math" panose="02040503050406030204" pitchFamily="18" charset="0"/>
                            </a:rPr>
                            <m:t>W</m:t>
                          </m:r>
                        </m:e>
                        <m:sub>
                          <m:r>
                            <a:rPr xmlns:a="http://schemas.openxmlformats.org/drawingml/2006/main" sz="1800" i="1">
                              <a:solidFill>
                                <a:srgbClr val="000000"/>
                              </a:solidFill>
                              <a:latin typeface="Cambria Math" panose="02040503050406030204" pitchFamily="18" charset="0"/>
                            </a:rPr>
                            <m:t>t</m:t>
                          </m:r>
                        </m:sub>
                      </m:sSub>
                    </m:oMath>
                  </a14:m>
                  <a:r>
                    <a:t> is a standard Weiner process (with each random Normal variable having mean 0 and variance 1).</a:t>
                  </a:r>
                </a:p>
                <a:p>
                  <a:pPr algn="just">
                    <a:lnSpc>
                      <a:spcPct val="115000"/>
                    </a:lnSpc>
                    <a:spcBef>
                      <a:spcPts val="1000"/>
                    </a:spcBef>
                    <a:defRPr sz="1600">
                      <a:latin typeface="Calibri"/>
                      <a:ea typeface="Calibri"/>
                      <a:cs typeface="Calibri"/>
                      <a:sym typeface="Calibri"/>
                    </a:defRPr>
                  </a:pPr>
                  <a:r>
                    <a:t>This differential equation can be rewritten as </a:t>
                  </a:r>
                </a:p>
                <a:p>
                  <a:pPr algn="ctr">
                    <a:lnSpc>
                      <a:spcPct val="115000"/>
                    </a:lnSpc>
                    <a:spcBef>
                      <a:spcPts val="1000"/>
                    </a:spcBef>
                    <a:defRPr sz="1600">
                      <a:latin typeface="Calibri"/>
                      <a:ea typeface="Calibri"/>
                      <a:cs typeface="Calibri"/>
                      <a:sym typeface="Calibri"/>
                    </a:defRPr>
                  </a:pPr>
                  <a14:m>
                    <m:oMathPara>
                      <m:oMathParaPr>
                        <m:jc m:val="center"/>
                      </m:oMathParaPr>
                      <m:oMath>
                        <m:r>
                          <m:rPr>
                            <m:sty m:val="p"/>
                          </m:rPr>
                          <a:rPr xmlns:a="http://schemas.openxmlformats.org/drawingml/2006/main" sz="1700" i="1">
                            <a:solidFill>
                              <a:srgbClr val="000000"/>
                            </a:solidFill>
                            <a:latin typeface="Cambria Math" panose="02040503050406030204" pitchFamily="18" charset="0"/>
                          </a:rPr>
                          <m:t>d</m:t>
                        </m:r>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r>
                          <a:rPr xmlns:a="http://schemas.openxmlformats.org/drawingml/2006/main" sz="1700" i="1">
                            <a:solidFill>
                              <a:srgbClr val="000000"/>
                            </a:solidFill>
                            <a:latin typeface="Cambria Math" panose="02040503050406030204" pitchFamily="18" charset="0"/>
                          </a:rPr>
                          <m:t>=</m:t>
                        </m:r>
                        <m:sSub>
                          <m:e>
                            <m:r>
                              <a:rPr xmlns:a="http://schemas.openxmlformats.org/drawingml/2006/main" sz="1700" i="1">
                                <a:solidFill>
                                  <a:srgbClr val="000000"/>
                                </a:solidFill>
                                <a:latin typeface="Cambria Math" panose="02040503050406030204" pitchFamily="18" charset="0"/>
                              </a:rPr>
                              <m:t>μ</m:t>
                            </m:r>
                          </m:e>
                          <m:sub>
                            <m:r>
                              <a:rPr xmlns:a="http://schemas.openxmlformats.org/drawingml/2006/main" sz="1700" i="1">
                                <a:solidFill>
                                  <a:srgbClr val="000000"/>
                                </a:solidFill>
                                <a:latin typeface="Cambria Math" panose="02040503050406030204" pitchFamily="18" charset="0"/>
                              </a:rPr>
                              <m:t>t</m:t>
                            </m:r>
                          </m:sub>
                        </m:sSub>
                        <m:r>
                          <m:rPr>
                            <m:sty m:val="p"/>
                          </m:rPr>
                          <a:rPr xmlns:a="http://schemas.openxmlformats.org/drawingml/2006/main" sz="1700" i="1">
                            <a:solidFill>
                              <a:srgbClr val="000000"/>
                            </a:solidFill>
                            <a:latin typeface="Cambria Math" panose="02040503050406030204" pitchFamily="18" charset="0"/>
                          </a:rPr>
                          <m:t>d</m:t>
                        </m:r>
                        <m:r>
                          <a:rPr xmlns:a="http://schemas.openxmlformats.org/drawingml/2006/main" sz="1700" i="1">
                            <a:solidFill>
                              <a:srgbClr val="000000"/>
                            </a:solidFill>
                            <a:latin typeface="Cambria Math" panose="02040503050406030204" pitchFamily="18" charset="0"/>
                          </a:rPr>
                          <m:t>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σ</m:t>
                        </m:r>
                        <m:r>
                          <m:rPr>
                            <m:sty m:val="p"/>
                          </m:rPr>
                          <a:rPr xmlns:a="http://schemas.openxmlformats.org/drawingml/2006/main" sz="1700" i="1">
                            <a:solidFill>
                              <a:srgbClr val="000000"/>
                            </a:solidFill>
                            <a:latin typeface="Cambria Math" panose="02040503050406030204" pitchFamily="18" charset="0"/>
                          </a:rPr>
                          <m:t>d</m:t>
                        </m:r>
                        <m:sSub>
                          <m:e>
                            <m:r>
                              <a:rPr xmlns:a="http://schemas.openxmlformats.org/drawingml/2006/main" sz="1700" i="1">
                                <a:solidFill>
                                  <a:srgbClr val="000000"/>
                                </a:solidFill>
                                <a:latin typeface="Cambria Math" panose="02040503050406030204" pitchFamily="18" charset="0"/>
                              </a:rPr>
                              <m:t>W</m:t>
                            </m:r>
                          </m:e>
                          <m:sub>
                            <m:r>
                              <a:rPr xmlns:a="http://schemas.openxmlformats.org/drawingml/2006/main" sz="1700" i="1">
                                <a:solidFill>
                                  <a:srgbClr val="000000"/>
                                </a:solidFill>
                                <a:latin typeface="Cambria Math" panose="02040503050406030204" pitchFamily="18" charset="0"/>
                              </a:rPr>
                              <m:t>t</m:t>
                            </m:r>
                          </m:sub>
                        </m:sSub>
                      </m:oMath>
                    </m:oMathPara>
                  </a14:m>
                </a:p>
                <a:p>
                  <a:pPr algn="just">
                    <a:lnSpc>
                      <a:spcPct val="115000"/>
                    </a:lnSpc>
                    <a:spcBef>
                      <a:spcPts val="1000"/>
                    </a:spcBef>
                    <a:defRPr sz="1600">
                      <a:latin typeface="Calibri"/>
                      <a:ea typeface="Calibri"/>
                      <a:cs typeface="Calibri"/>
                      <a:sym typeface="Calibri"/>
                    </a:defRPr>
                  </a:pPr>
                  <a:r>
                    <a:t>where </a:t>
                  </a:r>
                  <a14:m>
                    <m:oMath>
                      <m:sSub>
                        <m:e>
                          <m:r>
                            <a:rPr xmlns:a="http://schemas.openxmlformats.org/drawingml/2006/main" sz="1700" i="1">
                              <a:solidFill>
                                <a:srgbClr val="000000"/>
                              </a:solidFill>
                              <a:latin typeface="Cambria Math" panose="02040503050406030204" pitchFamily="18" charset="0"/>
                            </a:rPr>
                            <m:t>μ</m:t>
                          </m:r>
                        </m:e>
                        <m:sub>
                          <m:r>
                            <a:rPr xmlns:a="http://schemas.openxmlformats.org/drawingml/2006/main" sz="1700" i="1">
                              <a:solidFill>
                                <a:srgbClr val="000000"/>
                              </a:solidFill>
                              <a:latin typeface="Cambria Math" panose="02040503050406030204" pitchFamily="18" charset="0"/>
                            </a:rPr>
                            <m:t>t</m:t>
                          </m:r>
                        </m:sub>
                      </m:sSub>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μ</m:t>
                      </m:r>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oMath>
                  </a14:m>
                  <a:r>
                    <a:t> and </a:t>
                  </a:r>
                  <a14:m>
                    <m:oMath>
                      <m:sSub>
                        <m:e>
                          <m:r>
                            <a:rPr xmlns:a="http://schemas.openxmlformats.org/drawingml/2006/main" sz="1700" i="1">
                              <a:solidFill>
                                <a:srgbClr val="000000"/>
                              </a:solidFill>
                              <a:latin typeface="Cambria Math" panose="02040503050406030204" pitchFamily="18" charset="0"/>
                            </a:rPr>
                            <m:t>σ</m:t>
                          </m:r>
                        </m:e>
                        <m:sub>
                          <m:r>
                            <a:rPr xmlns:a="http://schemas.openxmlformats.org/drawingml/2006/main" sz="1700" i="1">
                              <a:solidFill>
                                <a:srgbClr val="000000"/>
                              </a:solidFill>
                              <a:latin typeface="Cambria Math" panose="02040503050406030204" pitchFamily="18" charset="0"/>
                            </a:rPr>
                            <m:t>t</m:t>
                          </m:r>
                        </m:sub>
                      </m:sSub>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σ</m:t>
                      </m:r>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oMath>
                  </a14:m>
                  <a:r>
                    <a:t>. Integrating from 0 to </a:t>
                  </a:r>
                  <a14:m>
                    <m:oMath>
                      <m:r>
                        <a:rPr xmlns:a="http://schemas.openxmlformats.org/drawingml/2006/main" sz="1850" i="1">
                          <a:solidFill>
                            <a:srgbClr val="000000"/>
                          </a:solidFill>
                          <a:latin typeface="Cambria Math" panose="02040503050406030204" pitchFamily="18" charset="0"/>
                        </a:rPr>
                        <m:t>t</m:t>
                      </m:r>
                    </m:oMath>
                  </a14:m>
                  <a:r>
                    <a:t> after reparameterizing </a:t>
                  </a:r>
                  <a14:m>
                    <m:oMath>
                      <m:sSub>
                        <m:e>
                          <m:r>
                            <a:rPr xmlns:a="http://schemas.openxmlformats.org/drawingml/2006/main" sz="1600" i="1">
                              <a:solidFill>
                                <a:srgbClr val="000000"/>
                              </a:solidFill>
                              <a:latin typeface="Cambria Math" panose="02040503050406030204" pitchFamily="18" charset="0"/>
                            </a:rPr>
                            <m:t>μ</m:t>
                          </m:r>
                        </m:e>
                        <m:sub>
                          <m:r>
                            <a:rPr xmlns:a="http://schemas.openxmlformats.org/drawingml/2006/main" sz="1600" i="1">
                              <a:solidFill>
                                <a:srgbClr val="000000"/>
                              </a:solidFill>
                              <a:latin typeface="Cambria Math" panose="02040503050406030204" pitchFamily="18" charset="0"/>
                            </a:rPr>
                            <m:t>t</m:t>
                          </m:r>
                        </m:sub>
                      </m:sSub>
                    </m:oMath>
                  </a14:m>
                  <a:r>
                    <a:t>, </a:t>
                  </a:r>
                  <a14:m>
                    <m:oMath>
                      <m:sSub>
                        <m:e>
                          <m:r>
                            <a:rPr xmlns:a="http://schemas.openxmlformats.org/drawingml/2006/main" sz="1750" i="1">
                              <a:solidFill>
                                <a:srgbClr val="000000"/>
                              </a:solidFill>
                              <a:latin typeface="Cambria Math" panose="02040503050406030204" pitchFamily="18" charset="0"/>
                            </a:rPr>
                            <m:t>σ</m:t>
                          </m:r>
                        </m:e>
                        <m:sub>
                          <m:r>
                            <a:rPr xmlns:a="http://schemas.openxmlformats.org/drawingml/2006/main" sz="1750" i="1">
                              <a:solidFill>
                                <a:srgbClr val="000000"/>
                              </a:solidFill>
                              <a:latin typeface="Cambria Math" panose="02040503050406030204" pitchFamily="18" charset="0"/>
                            </a:rPr>
                            <m:t>t</m:t>
                          </m:r>
                        </m:sub>
                      </m:sSub>
                    </m:oMath>
                  </a14:m>
                  <a:r>
                    <a:t>, and </a:t>
                  </a:r>
                  <a14:m>
                    <m:oMath>
                      <m:sSub>
                        <m:e>
                          <m:r>
                            <a:rPr xmlns:a="http://schemas.openxmlformats.org/drawingml/2006/main" sz="1800" i="1">
                              <a:solidFill>
                                <a:srgbClr val="000000"/>
                              </a:solidFill>
                              <a:latin typeface="Cambria Math" panose="02040503050406030204" pitchFamily="18" charset="0"/>
                            </a:rPr>
                            <m:t>W</m:t>
                          </m:r>
                        </m:e>
                        <m:sub>
                          <m:r>
                            <a:rPr xmlns:a="http://schemas.openxmlformats.org/drawingml/2006/main" sz="1800" i="1">
                              <a:solidFill>
                                <a:srgbClr val="000000"/>
                              </a:solidFill>
                              <a:latin typeface="Cambria Math" panose="02040503050406030204" pitchFamily="18" charset="0"/>
                            </a:rPr>
                            <m:t>t</m:t>
                          </m:r>
                        </m:sub>
                      </m:sSub>
                    </m:oMath>
                  </a14:m>
                  <a:r>
                    <a:t> with </a:t>
                  </a:r>
                  <a14:m>
                    <m:oMath>
                      <m:r>
                        <a:rPr xmlns:a="http://schemas.openxmlformats.org/drawingml/2006/main" sz="1900" i="1">
                          <a:solidFill>
                            <a:srgbClr val="000000"/>
                          </a:solidFill>
                          <a:latin typeface="Cambria Math" panose="02040503050406030204" pitchFamily="18" charset="0"/>
                        </a:rPr>
                        <m:t>s</m:t>
                      </m:r>
                    </m:oMath>
                  </a14:m>
                  <a:r>
                    <a:t> yields </a:t>
                  </a:r>
                </a:p>
                <a:p>
                  <a:pPr algn="ctr">
                    <a:lnSpc>
                      <a:spcPct val="115000"/>
                    </a:lnSpc>
                    <a:spcBef>
                      <a:spcPts val="1000"/>
                    </a:spcBef>
                    <a:defRPr sz="1600">
                      <a:latin typeface="Calibri"/>
                      <a:ea typeface="Calibri"/>
                      <a:cs typeface="Calibri"/>
                      <a:sym typeface="Calibri"/>
                    </a:defRPr>
                  </a:pPr>
                  <a14:m>
                    <m:oMathPara>
                      <m:oMathParaPr>
                        <m:jc m:val="center"/>
                      </m:oMathParaPr>
                      <m:oMath>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r>
                          <a:rPr xmlns:a="http://schemas.openxmlformats.org/drawingml/2006/main" sz="1700" i="1">
                            <a:solidFill>
                              <a:srgbClr val="000000"/>
                            </a:solidFill>
                            <a:latin typeface="Cambria Math" panose="02040503050406030204" pitchFamily="18" charset="0"/>
                          </a:rPr>
                          <m:t>=</m:t>
                        </m:r>
                        <m:sSubSup>
                          <m:e>
                            <m:r>
                              <a:rPr xmlns:a="http://schemas.openxmlformats.org/drawingml/2006/main" sz="1700" i="1">
                                <a:solidFill>
                                  <a:srgbClr val="000000"/>
                                </a:solidFill>
                                <a:latin typeface="Cambria Math" panose="02040503050406030204" pitchFamily="18" charset="0"/>
                              </a:rPr>
                              <m:t>∫</m:t>
                            </m:r>
                          </m:e>
                          <m:sub>
                            <m:r>
                              <a:rPr xmlns:a="http://schemas.openxmlformats.org/drawingml/2006/main" sz="1700" i="1">
                                <a:solidFill>
                                  <a:srgbClr val="000000"/>
                                </a:solidFill>
                                <a:latin typeface="Cambria Math" panose="02040503050406030204" pitchFamily="18" charset="0"/>
                              </a:rPr>
                              <m:t>0</m:t>
                            </m:r>
                          </m:sub>
                          <m:sup>
                            <m:r>
                              <a:rPr xmlns:a="http://schemas.openxmlformats.org/drawingml/2006/main" sz="1700" i="1">
                                <a:solidFill>
                                  <a:srgbClr val="000000"/>
                                </a:solidFill>
                                <a:latin typeface="Cambria Math" panose="02040503050406030204" pitchFamily="18" charset="0"/>
                              </a:rPr>
                              <m:t>t</m:t>
                            </m:r>
                          </m:sup>
                        </m:sSubSup>
                        <m:sSub>
                          <m:e>
                            <m:r>
                              <a:rPr xmlns:a="http://schemas.openxmlformats.org/drawingml/2006/main" sz="1700" i="1">
                                <a:solidFill>
                                  <a:srgbClr val="000000"/>
                                </a:solidFill>
                                <a:latin typeface="Cambria Math" panose="02040503050406030204" pitchFamily="18" charset="0"/>
                              </a:rPr>
                              <m:t>μ</m:t>
                            </m:r>
                          </m:e>
                          <m:sub>
                            <m:r>
                              <a:rPr xmlns:a="http://schemas.openxmlformats.org/drawingml/2006/main" sz="1700" i="1">
                                <a:solidFill>
                                  <a:srgbClr val="000000"/>
                                </a:solidFill>
                                <a:latin typeface="Cambria Math" panose="02040503050406030204" pitchFamily="18" charset="0"/>
                              </a:rPr>
                              <m:t>s</m:t>
                            </m:r>
                          </m:sub>
                        </m:sSub>
                        <m:r>
                          <m:rPr>
                            <m:sty m:val="p"/>
                          </m:rPr>
                          <a:rPr xmlns:a="http://schemas.openxmlformats.org/drawingml/2006/main" sz="1700" i="1">
                            <a:solidFill>
                              <a:srgbClr val="000000"/>
                            </a:solidFill>
                            <a:latin typeface="Cambria Math" panose="02040503050406030204" pitchFamily="18" charset="0"/>
                          </a:rPr>
                          <m:t>d</m:t>
                        </m:r>
                        <m:r>
                          <a:rPr xmlns:a="http://schemas.openxmlformats.org/drawingml/2006/main" sz="1700" i="1">
                            <a:solidFill>
                              <a:srgbClr val="000000"/>
                            </a:solidFill>
                            <a:latin typeface="Cambria Math" panose="02040503050406030204" pitchFamily="18" charset="0"/>
                          </a:rPr>
                          <m:t>s</m:t>
                        </m:r>
                        <m:r>
                          <a:rPr xmlns:a="http://schemas.openxmlformats.org/drawingml/2006/main" sz="1700" i="1">
                            <a:solidFill>
                              <a:srgbClr val="000000"/>
                            </a:solidFill>
                            <a:latin typeface="Cambria Math" panose="02040503050406030204" pitchFamily="18" charset="0"/>
                          </a:rPr>
                          <m:t>+</m:t>
                        </m:r>
                        <m:sSubSup>
                          <m:e>
                            <m:r>
                              <a:rPr xmlns:a="http://schemas.openxmlformats.org/drawingml/2006/main" sz="1700" i="1">
                                <a:solidFill>
                                  <a:srgbClr val="000000"/>
                                </a:solidFill>
                                <a:latin typeface="Cambria Math" panose="02040503050406030204" pitchFamily="18" charset="0"/>
                              </a:rPr>
                              <m:t>∫</m:t>
                            </m:r>
                          </m:e>
                          <m:sub>
                            <m:r>
                              <a:rPr xmlns:a="http://schemas.openxmlformats.org/drawingml/2006/main" sz="1700" i="1">
                                <a:solidFill>
                                  <a:srgbClr val="000000"/>
                                </a:solidFill>
                                <a:latin typeface="Cambria Math" panose="02040503050406030204" pitchFamily="18" charset="0"/>
                              </a:rPr>
                              <m:t>0</m:t>
                            </m:r>
                          </m:sub>
                          <m:sup>
                            <m:r>
                              <a:rPr xmlns:a="http://schemas.openxmlformats.org/drawingml/2006/main" sz="1700" i="1">
                                <a:solidFill>
                                  <a:srgbClr val="000000"/>
                                </a:solidFill>
                                <a:latin typeface="Cambria Math" panose="02040503050406030204" pitchFamily="18" charset="0"/>
                              </a:rPr>
                              <m:t>t</m:t>
                            </m:r>
                          </m:sup>
                        </m:sSubSup>
                        <m:sSub>
                          <m:e>
                            <m:r>
                              <a:rPr xmlns:a="http://schemas.openxmlformats.org/drawingml/2006/main" sz="1700" i="1">
                                <a:solidFill>
                                  <a:srgbClr val="000000"/>
                                </a:solidFill>
                                <a:latin typeface="Cambria Math" panose="02040503050406030204" pitchFamily="18" charset="0"/>
                              </a:rPr>
                              <m:t>σ</m:t>
                            </m:r>
                          </m:e>
                          <m:sub>
                            <m:r>
                              <a:rPr xmlns:a="http://schemas.openxmlformats.org/drawingml/2006/main" sz="1700" i="1">
                                <a:solidFill>
                                  <a:srgbClr val="000000"/>
                                </a:solidFill>
                                <a:latin typeface="Cambria Math" panose="02040503050406030204" pitchFamily="18" charset="0"/>
                              </a:rPr>
                              <m:t>s</m:t>
                            </m:r>
                          </m:sub>
                        </m:sSub>
                        <m:r>
                          <m:rPr>
                            <m:sty m:val="p"/>
                          </m:rPr>
                          <a:rPr xmlns:a="http://schemas.openxmlformats.org/drawingml/2006/main" sz="1700" i="1">
                            <a:solidFill>
                              <a:srgbClr val="000000"/>
                            </a:solidFill>
                            <a:latin typeface="Cambria Math" panose="02040503050406030204" pitchFamily="18" charset="0"/>
                          </a:rPr>
                          <m:t>d</m:t>
                        </m:r>
                        <m:sSub>
                          <m:e>
                            <m:r>
                              <a:rPr xmlns:a="http://schemas.openxmlformats.org/drawingml/2006/main" sz="1700" i="1">
                                <a:solidFill>
                                  <a:srgbClr val="000000"/>
                                </a:solidFill>
                                <a:latin typeface="Cambria Math" panose="02040503050406030204" pitchFamily="18" charset="0"/>
                              </a:rPr>
                              <m:t>W</m:t>
                            </m:r>
                          </m:e>
                          <m:sub>
                            <m:r>
                              <a:rPr xmlns:a="http://schemas.openxmlformats.org/drawingml/2006/main" sz="1700" i="1">
                                <a:solidFill>
                                  <a:srgbClr val="000000"/>
                                </a:solidFill>
                                <a:latin typeface="Cambria Math" panose="02040503050406030204" pitchFamily="18" charset="0"/>
                              </a:rPr>
                              <m:t>s</m:t>
                            </m:r>
                          </m:sub>
                        </m:sSub>
                        <m:r>
                          <a:rPr xmlns:a="http://schemas.openxmlformats.org/drawingml/2006/main" sz="1700" i="1">
                            <a:solidFill>
                              <a:srgbClr val="000000"/>
                            </a:solidFill>
                            <a:latin typeface="Cambria Math" panose="02040503050406030204" pitchFamily="18" charset="0"/>
                          </a:rPr>
                          <m:t>+</m:t>
                        </m:r>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0</m:t>
                            </m:r>
                          </m:sub>
                        </m:sSub>
                      </m:oMath>
                    </m:oMathPara>
                  </a14:m>
                </a:p>
                <a:p>
                  <a:pPr>
                    <a:lnSpc>
                      <a:spcPct val="115000"/>
                    </a:lnSpc>
                    <a:spcBef>
                      <a:spcPts val="1000"/>
                    </a:spcBef>
                    <a:defRPr sz="1600">
                      <a:latin typeface="Calibri"/>
                      <a:ea typeface="Calibri"/>
                      <a:cs typeface="Calibri"/>
                      <a:sym typeface="Calibri"/>
                    </a:defRPr>
                  </a:pPr>
                  <a:r>
                    <a:t>where </a:t>
                  </a:r>
                  <a14:m>
                    <m:oMath>
                      <m:sSub>
                        <m:e>
                          <m:r>
                            <a:rPr xmlns:a="http://schemas.openxmlformats.org/drawingml/2006/main" sz="1800" i="1">
                              <a:solidFill>
                                <a:srgbClr val="000000"/>
                              </a:solidFill>
                              <a:latin typeface="Cambria Math" panose="02040503050406030204" pitchFamily="18" charset="0"/>
                            </a:rPr>
                            <m:t>S</m:t>
                          </m:r>
                        </m:e>
                        <m:sub>
                          <m:r>
                            <a:rPr xmlns:a="http://schemas.openxmlformats.org/drawingml/2006/main" sz="1800" i="1">
                              <a:solidFill>
                                <a:srgbClr val="000000"/>
                              </a:solidFill>
                              <a:latin typeface="Cambria Math" panose="02040503050406030204" pitchFamily="18" charset="0"/>
                            </a:rPr>
                            <m:t>0</m:t>
                          </m:r>
                        </m:sub>
                      </m:sSub>
                    </m:oMath>
                  </a14:m>
                  <a:r>
                    <a:t> is the constant of integration (the initial stock price).</a:t>
                  </a:r>
                </a:p>
                <a:p>
                  <a:pPr>
                    <a:lnSpc>
                      <a:spcPct val="115000"/>
                    </a:lnSpc>
                    <a:spcBef>
                      <a:spcPts val="1000"/>
                    </a:spcBef>
                    <a:defRPr sz="1600">
                      <a:latin typeface="Calibri"/>
                      <a:ea typeface="Calibri"/>
                      <a:cs typeface="Calibri"/>
                      <a:sym typeface="Calibri"/>
                    </a:defRPr>
                  </a:pPr>
                  <a:r>
                    <a:t>An Itô process is a stochastic process that is expressible as the sum of 2 integrals, one with respect to a stochastic process and another with respect to time, and a constant. The above expression for </a:t>
                  </a:r>
                  <a14:m>
                    <m:oMath>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oMath>
                  </a14:m>
                  <a:r>
                    <a:t> is evidently an example of one.</a:t>
                  </a:r>
                </a:p>
              </p:txBody>
            </p:sp>
            <p:sp>
              <p:nvSpPr>
                <p:cNvPr id="126" name="The Taylor expansion of a twice-differentiable scalar function   is…"/>
                <p:cNvSpPr/>
                <p:nvPr/>
              </p:nvSpPr>
              <p:spPr>
                <a:xfrm>
                  <a:off x="6584876" y="0"/>
                  <a:ext cx="5455830"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nSpc>
                      <a:spcPct val="115000"/>
                    </a:lnSpc>
                    <a:spcBef>
                      <a:spcPts val="1000"/>
                    </a:spcBef>
                    <a:defRPr sz="1600">
                      <a:latin typeface="Calibri"/>
                      <a:ea typeface="Calibri"/>
                      <a:cs typeface="Calibri"/>
                      <a:sym typeface="Calibri"/>
                    </a:defRPr>
                  </a:pPr>
                  <a:r>
                    <a:t>The Taylor expansion of a twice-differentiable scalar function </a:t>
                  </a:r>
                  <a14:m>
                    <m:oMath>
                      <m:r>
                        <a:rPr xmlns:a="http://schemas.openxmlformats.org/drawingml/2006/main" sz="1600" i="1">
                          <a:solidFill>
                            <a:srgbClr val="000000"/>
                          </a:solidFill>
                          <a:latin typeface="Cambria Math" panose="02040503050406030204" pitchFamily="18" charset="0"/>
                        </a:rPr>
                        <m:t>f</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t</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s</m:t>
                      </m:r>
                      <m:r>
                        <a:rPr xmlns:a="http://schemas.openxmlformats.org/drawingml/2006/main" sz="1600" i="1">
                          <a:solidFill>
                            <a:srgbClr val="000000"/>
                          </a:solidFill>
                          <a:latin typeface="Cambria Math" panose="02040503050406030204" pitchFamily="18" charset="0"/>
                        </a:rPr>
                        <m:t>)</m:t>
                      </m:r>
                    </m:oMath>
                  </a14:m>
                  <a:r>
                    <a:t> is</a:t>
                  </a:r>
                </a:p>
                <a:p>
                  <a:pPr algn="ctr">
                    <a:lnSpc>
                      <a:spcPct val="115000"/>
                    </a:lnSpc>
                    <a:spcBef>
                      <a:spcPts val="1000"/>
                    </a:spcBef>
                    <a:defRPr sz="1600">
                      <a:latin typeface="Calibri"/>
                      <a:ea typeface="Calibri"/>
                      <a:cs typeface="Calibri"/>
                      <a:sym typeface="Calibri"/>
                    </a:defRPr>
                  </a:pPr>
                  <a14:m>
                    <m:oMathPara>
                      <m:oMathParaPr>
                        <m:jc m:val="center"/>
                      </m:oMathParaPr>
                      <m:oMath>
                        <m:r>
                          <m:rPr>
                            <m:sty m:val="p"/>
                          </m:rPr>
                          <a:rPr xmlns:a="http://schemas.openxmlformats.org/drawingml/2006/main" sz="1700" i="1">
                            <a:solidFill>
                              <a:srgbClr val="000000"/>
                            </a:solidFill>
                            <a:latin typeface="Cambria Math" panose="02040503050406030204" pitchFamily="18" charset="0"/>
                          </a:rPr>
                          <m:t>d</m:t>
                        </m:r>
                        <m:r>
                          <a:rPr xmlns:a="http://schemas.openxmlformats.org/drawingml/2006/main" sz="1700" i="1">
                            <a:solidFill>
                              <a:srgbClr val="000000"/>
                            </a:solidFill>
                            <a:latin typeface="Cambria Math" panose="02040503050406030204" pitchFamily="18" charset="0"/>
                          </a:rPr>
                          <m:t>f</m:t>
                        </m:r>
                        <m:r>
                          <a:rPr xmlns:a="http://schemas.openxmlformats.org/drawingml/2006/main" sz="1700" i="1">
                            <a:solidFill>
                              <a:srgbClr val="000000"/>
                            </a:solidFill>
                            <a:latin typeface="Cambria Math" panose="02040503050406030204" pitchFamily="18" charset="0"/>
                          </a:rPr>
                          <m:t>=</m:t>
                        </m:r>
                        <m:f>
                          <m:fPr>
                            <m:ctrlPr>
                              <a:rPr xmlns:a="http://schemas.openxmlformats.org/drawingml/2006/main" sz="1700" i="1">
                                <a:solidFill>
                                  <a:srgbClr val="000000"/>
                                </a:solidFill>
                                <a:latin typeface="Cambria Math" panose="02040503050406030204" pitchFamily="18" charset="0"/>
                              </a:rPr>
                            </m:ctrlPr>
                            <m:type m:val="bar"/>
                          </m:fPr>
                          <m:num>
                            <m:r>
                              <m:rPr>
                                <m:sty m:val="p"/>
                              </m:rP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f</m:t>
                            </m:r>
                          </m:num>
                          <m:den>
                            <m:r>
                              <m:rPr>
                                <m:sty m:val="p"/>
                              </m:rP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t</m:t>
                            </m:r>
                          </m:den>
                        </m:f>
                        <m:r>
                          <m:rPr>
                            <m:sty m:val="p"/>
                          </m:rPr>
                          <a:rPr xmlns:a="http://schemas.openxmlformats.org/drawingml/2006/main" sz="1700" i="1">
                            <a:solidFill>
                              <a:srgbClr val="000000"/>
                            </a:solidFill>
                            <a:latin typeface="Cambria Math" panose="02040503050406030204" pitchFamily="18" charset="0"/>
                          </a:rPr>
                          <m:t>d</m:t>
                        </m:r>
                        <m:r>
                          <a:rPr xmlns:a="http://schemas.openxmlformats.org/drawingml/2006/main" sz="1700" i="1">
                            <a:solidFill>
                              <a:srgbClr val="000000"/>
                            </a:solidFill>
                            <a:latin typeface="Cambria Math" panose="02040503050406030204" pitchFamily="18" charset="0"/>
                          </a:rPr>
                          <m:t>t</m:t>
                        </m:r>
                        <m:r>
                          <a:rPr xmlns:a="http://schemas.openxmlformats.org/drawingml/2006/main" sz="1700" i="1">
                            <a:solidFill>
                              <a:srgbClr val="000000"/>
                            </a:solidFill>
                            <a:latin typeface="Cambria Math" panose="02040503050406030204" pitchFamily="18" charset="0"/>
                          </a:rPr>
                          <m:t>+</m:t>
                        </m:r>
                        <m:f>
                          <m:fPr>
                            <m:ctrlPr>
                              <a:rPr xmlns:a="http://schemas.openxmlformats.org/drawingml/2006/main" sz="1700" i="1">
                                <a:solidFill>
                                  <a:srgbClr val="000000"/>
                                </a:solidFill>
                                <a:latin typeface="Cambria Math" panose="02040503050406030204" pitchFamily="18" charset="0"/>
                              </a:rPr>
                            </m:ctrlPr>
                            <m:type m:val="bar"/>
                          </m:fPr>
                          <m:num>
                            <m:r>
                              <m:rPr>
                                <m:sty m:val="p"/>
                              </m:rP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f</m:t>
                            </m:r>
                          </m:num>
                          <m:den>
                            <m:r>
                              <m:rPr>
                                <m:sty m:val="p"/>
                              </m:rP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s</m:t>
                            </m:r>
                          </m:den>
                        </m:f>
                        <m:r>
                          <m:rPr>
                            <m:sty m:val="p"/>
                          </m:rPr>
                          <a:rPr xmlns:a="http://schemas.openxmlformats.org/drawingml/2006/main" sz="1700" i="1">
                            <a:solidFill>
                              <a:srgbClr val="000000"/>
                            </a:solidFill>
                            <a:latin typeface="Cambria Math" panose="02040503050406030204" pitchFamily="18" charset="0"/>
                          </a:rPr>
                          <m:t>d</m:t>
                        </m:r>
                        <m:r>
                          <a:rPr xmlns:a="http://schemas.openxmlformats.org/drawingml/2006/main" sz="1700" i="1">
                            <a:solidFill>
                              <a:srgbClr val="000000"/>
                            </a:solidFill>
                            <a:latin typeface="Cambria Math" panose="02040503050406030204" pitchFamily="18" charset="0"/>
                          </a:rPr>
                          <m:t>s</m:t>
                        </m:r>
                        <m:r>
                          <a:rPr xmlns:a="http://schemas.openxmlformats.org/drawingml/2006/main" sz="1700" i="1">
                            <a:solidFill>
                              <a:srgbClr val="000000"/>
                            </a:solidFill>
                            <a:latin typeface="Cambria Math" panose="02040503050406030204" pitchFamily="18" charset="0"/>
                          </a:rPr>
                          <m:t>+</m:t>
                        </m:r>
                        <m:f>
                          <m:fPr>
                            <m:ctrlPr>
                              <a:rPr xmlns:a="http://schemas.openxmlformats.org/drawingml/2006/main" sz="1700" i="1">
                                <a:solidFill>
                                  <a:srgbClr val="000000"/>
                                </a:solidFill>
                                <a:latin typeface="Cambria Math" panose="02040503050406030204" pitchFamily="18" charset="0"/>
                              </a:rPr>
                            </m:ctrlPr>
                            <m:type m:val="bar"/>
                          </m:fPr>
                          <m:num>
                            <m:r>
                              <a:rPr xmlns:a="http://schemas.openxmlformats.org/drawingml/2006/main" sz="1700" i="1">
                                <a:solidFill>
                                  <a:srgbClr val="000000"/>
                                </a:solidFill>
                                <a:latin typeface="Cambria Math" panose="02040503050406030204" pitchFamily="18" charset="0"/>
                              </a:rPr>
                              <m:t>1</m:t>
                            </m:r>
                          </m:num>
                          <m:den>
                            <m:r>
                              <a:rPr xmlns:a="http://schemas.openxmlformats.org/drawingml/2006/main" sz="1700" i="1">
                                <a:solidFill>
                                  <a:srgbClr val="000000"/>
                                </a:solidFill>
                                <a:latin typeface="Cambria Math" panose="02040503050406030204" pitchFamily="18" charset="0"/>
                              </a:rPr>
                              <m:t>2</m:t>
                            </m:r>
                          </m:den>
                        </m:f>
                        <m:f>
                          <m:fPr>
                            <m:ctrlPr>
                              <a:rPr xmlns:a="http://schemas.openxmlformats.org/drawingml/2006/main" sz="1700" i="1">
                                <a:solidFill>
                                  <a:srgbClr val="000000"/>
                                </a:solidFill>
                                <a:latin typeface="Cambria Math" panose="02040503050406030204" pitchFamily="18" charset="0"/>
                              </a:rPr>
                            </m:ctrlPr>
                            <m:type m:val="bar"/>
                          </m:fPr>
                          <m:num>
                            <m:sSup>
                              <m:e>
                                <m:r>
                                  <m:rPr>
                                    <m:sty m:val="p"/>
                                  </m:rPr>
                                  <a:rPr xmlns:a="http://schemas.openxmlformats.org/drawingml/2006/main" sz="1700" i="1">
                                    <a:solidFill>
                                      <a:srgbClr val="000000"/>
                                    </a:solidFill>
                                    <a:latin typeface="Cambria Math" panose="02040503050406030204" pitchFamily="18" charset="0"/>
                                  </a:rPr>
                                  <m:t>∂</m:t>
                                </m:r>
                              </m:e>
                              <m:sup>
                                <m:r>
                                  <a:rPr xmlns:a="http://schemas.openxmlformats.org/drawingml/2006/main" sz="1700" i="1">
                                    <a:solidFill>
                                      <a:srgbClr val="000000"/>
                                    </a:solidFill>
                                    <a:latin typeface="Cambria Math" panose="02040503050406030204" pitchFamily="18" charset="0"/>
                                  </a:rPr>
                                  <m:t>2</m:t>
                                </m:r>
                              </m:sup>
                            </m:sSup>
                            <m:r>
                              <a:rPr xmlns:a="http://schemas.openxmlformats.org/drawingml/2006/main" sz="1700" i="1">
                                <a:solidFill>
                                  <a:srgbClr val="000000"/>
                                </a:solidFill>
                                <a:latin typeface="Cambria Math" panose="02040503050406030204" pitchFamily="18" charset="0"/>
                              </a:rPr>
                              <m:t>f</m:t>
                            </m:r>
                          </m:num>
                          <m:den>
                            <m:r>
                              <m:rPr>
                                <m:sty m:val="p"/>
                              </m:rPr>
                              <a:rPr xmlns:a="http://schemas.openxmlformats.org/drawingml/2006/main" sz="1700" i="1">
                                <a:solidFill>
                                  <a:srgbClr val="000000"/>
                                </a:solidFill>
                                <a:latin typeface="Cambria Math" panose="02040503050406030204" pitchFamily="18" charset="0"/>
                              </a:rPr>
                              <m:t>∂</m:t>
                            </m:r>
                            <m:sSup>
                              <m:e>
                                <m:r>
                                  <a:rPr xmlns:a="http://schemas.openxmlformats.org/drawingml/2006/main" sz="1700" i="1">
                                    <a:solidFill>
                                      <a:srgbClr val="000000"/>
                                    </a:solidFill>
                                    <a:latin typeface="Cambria Math" panose="02040503050406030204" pitchFamily="18" charset="0"/>
                                  </a:rPr>
                                  <m:t>s</m:t>
                                </m:r>
                              </m:e>
                              <m:sup>
                                <m:r>
                                  <a:rPr xmlns:a="http://schemas.openxmlformats.org/drawingml/2006/main" sz="1700" i="1">
                                    <a:solidFill>
                                      <a:srgbClr val="000000"/>
                                    </a:solidFill>
                                    <a:latin typeface="Cambria Math" panose="02040503050406030204" pitchFamily="18" charset="0"/>
                                  </a:rPr>
                                  <m:t>2</m:t>
                                </m:r>
                              </m:sup>
                            </m:sSup>
                          </m:den>
                        </m:f>
                        <m:sSup>
                          <m:e>
                            <m:r>
                              <m:rPr>
                                <m:sty m:val="p"/>
                              </m:rPr>
                              <a:rPr xmlns:a="http://schemas.openxmlformats.org/drawingml/2006/main" sz="1700" i="1">
                                <a:solidFill>
                                  <a:srgbClr val="000000"/>
                                </a:solidFill>
                                <a:latin typeface="Cambria Math" panose="02040503050406030204" pitchFamily="18" charset="0"/>
                              </a:rPr>
                              <m:t>d</m:t>
                            </m:r>
                          </m:e>
                          <m:sup>
                            <m:r>
                              <a:rPr xmlns:a="http://schemas.openxmlformats.org/drawingml/2006/main" sz="1700" i="1">
                                <a:solidFill>
                                  <a:srgbClr val="000000"/>
                                </a:solidFill>
                                <a:latin typeface="Cambria Math" panose="02040503050406030204" pitchFamily="18" charset="0"/>
                              </a:rPr>
                              <m:t>2</m:t>
                            </m:r>
                          </m:sup>
                        </m:sSup>
                        <m:r>
                          <a:rPr xmlns:a="http://schemas.openxmlformats.org/drawingml/2006/main" sz="1700" i="1">
                            <a:solidFill>
                              <a:srgbClr val="000000"/>
                            </a:solidFill>
                            <a:latin typeface="Cambria Math" panose="02040503050406030204" pitchFamily="18" charset="0"/>
                          </a:rPr>
                          <m:t>s</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oMath>
                    </m:oMathPara>
                  </a14:m>
                </a:p>
                <a:p>
                  <a:pPr>
                    <a:lnSpc>
                      <a:spcPct val="115000"/>
                    </a:lnSpc>
                    <a:spcBef>
                      <a:spcPts val="1000"/>
                    </a:spcBef>
                    <a:defRPr sz="1600">
                      <a:latin typeface="Calibri"/>
                      <a:ea typeface="Calibri"/>
                      <a:cs typeface="Calibri"/>
                      <a:sym typeface="Calibri"/>
                    </a:defRPr>
                  </a:pPr>
                  <a:r>
                    <a:t>Substituting </a:t>
                  </a:r>
                  <a14:m>
                    <m:oMath>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oMath>
                  </a14:m>
                  <a:r>
                    <a:t> for </a:t>
                  </a:r>
                  <a14:m>
                    <m:oMath>
                      <m:r>
                        <a:rPr xmlns:a="http://schemas.openxmlformats.org/drawingml/2006/main" sz="1900" i="1">
                          <a:solidFill>
                            <a:srgbClr val="000000"/>
                          </a:solidFill>
                          <a:latin typeface="Cambria Math" panose="02040503050406030204" pitchFamily="18" charset="0"/>
                        </a:rPr>
                        <m:t>s</m:t>
                      </m:r>
                    </m:oMath>
                  </a14:m>
                  <a:r>
                    <a:t> and appropriately substituting for </a:t>
                  </a:r>
                  <a14:m>
                    <m:oMath>
                      <m:r>
                        <m:rPr>
                          <m:sty m:val="p"/>
                        </m:rPr>
                        <a:rPr xmlns:a="http://schemas.openxmlformats.org/drawingml/2006/main" sz="1800" i="1">
                          <a:solidFill>
                            <a:srgbClr val="000000"/>
                          </a:solidFill>
                          <a:latin typeface="Cambria Math" panose="02040503050406030204" pitchFamily="18" charset="0"/>
                        </a:rPr>
                        <m:t>d</m:t>
                      </m:r>
                      <m:r>
                        <a:rPr xmlns:a="http://schemas.openxmlformats.org/drawingml/2006/main" sz="1800" i="1">
                          <a:solidFill>
                            <a:srgbClr val="000000"/>
                          </a:solidFill>
                          <a:latin typeface="Cambria Math" panose="02040503050406030204" pitchFamily="18" charset="0"/>
                        </a:rPr>
                        <m:t>s</m:t>
                      </m:r>
                    </m:oMath>
                  </a14:m>
                  <a:r>
                    <a:t> yields</a:t>
                  </a:r>
                </a:p>
                <a:p>
                  <a:pPr algn="ctr">
                    <a:lnSpc>
                      <a:spcPct val="115000"/>
                    </a:lnSpc>
                    <a:spcBef>
                      <a:spcPts val="1000"/>
                    </a:spcBef>
                    <a:defRPr sz="1600">
                      <a:latin typeface="Calibri"/>
                      <a:ea typeface="Calibri"/>
                      <a:cs typeface="Calibri"/>
                      <a:sym typeface="Calibri"/>
                    </a:defRPr>
                  </a:pPr>
                  <a14:m>
                    <m:oMathPara>
                      <m:oMathParaPr>
                        <m:jc m:val="center"/>
                      </m:oMathParaPr>
                      <m:oMath>
                        <m:r>
                          <m:rPr>
                            <m:sty m:val="p"/>
                          </m:rPr>
                          <a:rPr xmlns:a="http://schemas.openxmlformats.org/drawingml/2006/main" sz="1450" i="1">
                            <a:solidFill>
                              <a:srgbClr val="000000"/>
                            </a:solidFill>
                            <a:latin typeface="Cambria Math" panose="02040503050406030204" pitchFamily="18" charset="0"/>
                          </a:rPr>
                          <m:t>d</m:t>
                        </m:r>
                        <m:r>
                          <a:rPr xmlns:a="http://schemas.openxmlformats.org/drawingml/2006/main" sz="1450" i="1">
                            <a:solidFill>
                              <a:srgbClr val="000000"/>
                            </a:solidFill>
                            <a:latin typeface="Cambria Math" panose="02040503050406030204" pitchFamily="18" charset="0"/>
                          </a:rPr>
                          <m:t>f</m:t>
                        </m:r>
                        <m:r>
                          <a:rPr xmlns:a="http://schemas.openxmlformats.org/drawingml/2006/main" sz="1450" i="1">
                            <a:solidFill>
                              <a:srgbClr val="000000"/>
                            </a:solidFill>
                            <a:latin typeface="Cambria Math" panose="02040503050406030204" pitchFamily="18" charset="0"/>
                          </a:rPr>
                          <m:t>+</m:t>
                        </m:r>
                        <m:f>
                          <m:fPr>
                            <m:ctrlPr>
                              <a:rPr xmlns:a="http://schemas.openxmlformats.org/drawingml/2006/main" sz="1450" i="1">
                                <a:solidFill>
                                  <a:srgbClr val="000000"/>
                                </a:solidFill>
                                <a:latin typeface="Cambria Math" panose="02040503050406030204" pitchFamily="18" charset="0"/>
                              </a:rPr>
                            </m:ctrlPr>
                            <m:type m:val="bar"/>
                          </m:fPr>
                          <m:num>
                            <m:r>
                              <m:rPr>
                                <m:sty m:val="p"/>
                              </m:rPr>
                              <a:rPr xmlns:a="http://schemas.openxmlformats.org/drawingml/2006/main" sz="1450" i="1">
                                <a:solidFill>
                                  <a:srgbClr val="000000"/>
                                </a:solidFill>
                                <a:latin typeface="Cambria Math" panose="02040503050406030204" pitchFamily="18" charset="0"/>
                              </a:rPr>
                              <m:t>∂</m:t>
                            </m:r>
                            <m:r>
                              <a:rPr xmlns:a="http://schemas.openxmlformats.org/drawingml/2006/main" sz="1450" i="1">
                                <a:solidFill>
                                  <a:srgbClr val="000000"/>
                                </a:solidFill>
                                <a:latin typeface="Cambria Math" panose="02040503050406030204" pitchFamily="18" charset="0"/>
                              </a:rPr>
                              <m:t>f</m:t>
                            </m:r>
                          </m:num>
                          <m:den>
                            <m:r>
                              <m:rPr>
                                <m:sty m:val="p"/>
                              </m:rPr>
                              <a:rPr xmlns:a="http://schemas.openxmlformats.org/drawingml/2006/main" sz="1450" i="1">
                                <a:solidFill>
                                  <a:srgbClr val="000000"/>
                                </a:solidFill>
                                <a:latin typeface="Cambria Math" panose="02040503050406030204" pitchFamily="18" charset="0"/>
                              </a:rPr>
                              <m:t>∂</m:t>
                            </m:r>
                            <m:r>
                              <a:rPr xmlns:a="http://schemas.openxmlformats.org/drawingml/2006/main" sz="1450" i="1">
                                <a:solidFill>
                                  <a:srgbClr val="000000"/>
                                </a:solidFill>
                                <a:latin typeface="Cambria Math" panose="02040503050406030204" pitchFamily="18" charset="0"/>
                              </a:rPr>
                              <m:t>t</m:t>
                            </m:r>
                          </m:den>
                        </m:f>
                        <m:r>
                          <m:rPr>
                            <m:sty m:val="p"/>
                          </m:rPr>
                          <a:rPr xmlns:a="http://schemas.openxmlformats.org/drawingml/2006/main" sz="1450" i="1">
                            <a:solidFill>
                              <a:srgbClr val="000000"/>
                            </a:solidFill>
                            <a:latin typeface="Cambria Math" panose="02040503050406030204" pitchFamily="18" charset="0"/>
                          </a:rPr>
                          <m:t>d</m:t>
                        </m:r>
                        <m:r>
                          <a:rPr xmlns:a="http://schemas.openxmlformats.org/drawingml/2006/main" sz="1450" i="1">
                            <a:solidFill>
                              <a:srgbClr val="000000"/>
                            </a:solidFill>
                            <a:latin typeface="Cambria Math" panose="02040503050406030204" pitchFamily="18" charset="0"/>
                          </a:rPr>
                          <m:t>t</m:t>
                        </m:r>
                        <m:r>
                          <a:rPr xmlns:a="http://schemas.openxmlformats.org/drawingml/2006/main" sz="1450" i="1">
                            <a:solidFill>
                              <a:srgbClr val="000000"/>
                            </a:solidFill>
                            <a:latin typeface="Cambria Math" panose="02040503050406030204" pitchFamily="18" charset="0"/>
                          </a:rPr>
                          <m:t>+</m:t>
                        </m:r>
                        <m:f>
                          <m:fPr>
                            <m:ctrlPr>
                              <a:rPr xmlns:a="http://schemas.openxmlformats.org/drawingml/2006/main" sz="1450" i="1">
                                <a:solidFill>
                                  <a:srgbClr val="000000"/>
                                </a:solidFill>
                                <a:latin typeface="Cambria Math" panose="02040503050406030204" pitchFamily="18" charset="0"/>
                              </a:rPr>
                            </m:ctrlPr>
                            <m:type m:val="bar"/>
                          </m:fPr>
                          <m:num>
                            <m:r>
                              <m:rPr>
                                <m:sty m:val="p"/>
                              </m:rPr>
                              <a:rPr xmlns:a="http://schemas.openxmlformats.org/drawingml/2006/main" sz="1450" i="1">
                                <a:solidFill>
                                  <a:srgbClr val="000000"/>
                                </a:solidFill>
                                <a:latin typeface="Cambria Math" panose="02040503050406030204" pitchFamily="18" charset="0"/>
                              </a:rPr>
                              <m:t>∂</m:t>
                            </m:r>
                            <m:r>
                              <a:rPr xmlns:a="http://schemas.openxmlformats.org/drawingml/2006/main" sz="1450" i="1">
                                <a:solidFill>
                                  <a:srgbClr val="000000"/>
                                </a:solidFill>
                                <a:latin typeface="Cambria Math" panose="02040503050406030204" pitchFamily="18" charset="0"/>
                              </a:rPr>
                              <m:t>f</m:t>
                            </m:r>
                          </m:num>
                          <m:den>
                            <m:r>
                              <m:rPr>
                                <m:sty m:val="p"/>
                              </m:rPr>
                              <a:rPr xmlns:a="http://schemas.openxmlformats.org/drawingml/2006/main" sz="1450" i="1">
                                <a:solidFill>
                                  <a:srgbClr val="000000"/>
                                </a:solidFill>
                                <a:latin typeface="Cambria Math" panose="02040503050406030204" pitchFamily="18" charset="0"/>
                              </a:rPr>
                              <m:t>∂</m:t>
                            </m:r>
                            <m:r>
                              <a:rPr xmlns:a="http://schemas.openxmlformats.org/drawingml/2006/main" sz="1450" i="1">
                                <a:solidFill>
                                  <a:srgbClr val="000000"/>
                                </a:solidFill>
                                <a:latin typeface="Cambria Math" panose="02040503050406030204" pitchFamily="18" charset="0"/>
                              </a:rPr>
                              <m:t>s</m:t>
                            </m:r>
                          </m:den>
                        </m:f>
                        <m:r>
                          <a:rPr xmlns:a="http://schemas.openxmlformats.org/drawingml/2006/main" sz="1450" i="1">
                            <a:solidFill>
                              <a:srgbClr val="000000"/>
                            </a:solidFill>
                            <a:latin typeface="Cambria Math" panose="02040503050406030204" pitchFamily="18" charset="0"/>
                          </a:rPr>
                          <m:t>(</m:t>
                        </m:r>
                        <m:sSub>
                          <m:e>
                            <m:r>
                              <a:rPr xmlns:a="http://schemas.openxmlformats.org/drawingml/2006/main" sz="1450" i="1">
                                <a:solidFill>
                                  <a:srgbClr val="000000"/>
                                </a:solidFill>
                                <a:latin typeface="Cambria Math" panose="02040503050406030204" pitchFamily="18" charset="0"/>
                              </a:rPr>
                              <m:t>μ</m:t>
                            </m:r>
                          </m:e>
                          <m:sub>
                            <m:r>
                              <a:rPr xmlns:a="http://schemas.openxmlformats.org/drawingml/2006/main" sz="1450" i="1">
                                <a:solidFill>
                                  <a:srgbClr val="000000"/>
                                </a:solidFill>
                                <a:latin typeface="Cambria Math" panose="02040503050406030204" pitchFamily="18" charset="0"/>
                              </a:rPr>
                              <m:t>t</m:t>
                            </m:r>
                          </m:sub>
                        </m:sSub>
                        <m:r>
                          <m:rPr>
                            <m:sty m:val="p"/>
                          </m:rPr>
                          <a:rPr xmlns:a="http://schemas.openxmlformats.org/drawingml/2006/main" sz="1450" i="1">
                            <a:solidFill>
                              <a:srgbClr val="000000"/>
                            </a:solidFill>
                            <a:latin typeface="Cambria Math" panose="02040503050406030204" pitchFamily="18" charset="0"/>
                          </a:rPr>
                          <m:t>d</m:t>
                        </m:r>
                        <m:r>
                          <a:rPr xmlns:a="http://schemas.openxmlformats.org/drawingml/2006/main" sz="1450" i="1">
                            <a:solidFill>
                              <a:srgbClr val="000000"/>
                            </a:solidFill>
                            <a:latin typeface="Cambria Math" panose="02040503050406030204" pitchFamily="18" charset="0"/>
                          </a:rPr>
                          <m:t>t</m:t>
                        </m:r>
                        <m:r>
                          <a:rPr xmlns:a="http://schemas.openxmlformats.org/drawingml/2006/main" sz="1450" i="1">
                            <a:solidFill>
                              <a:srgbClr val="000000"/>
                            </a:solidFill>
                            <a:latin typeface="Cambria Math" panose="02040503050406030204" pitchFamily="18" charset="0"/>
                          </a:rPr>
                          <m:t>+</m:t>
                        </m:r>
                        <m:sSub>
                          <m:e>
                            <m:r>
                              <a:rPr xmlns:a="http://schemas.openxmlformats.org/drawingml/2006/main" sz="1450" i="1">
                                <a:solidFill>
                                  <a:srgbClr val="000000"/>
                                </a:solidFill>
                                <a:latin typeface="Cambria Math" panose="02040503050406030204" pitchFamily="18" charset="0"/>
                              </a:rPr>
                              <m:t>σ</m:t>
                            </m:r>
                          </m:e>
                          <m:sub>
                            <m:r>
                              <a:rPr xmlns:a="http://schemas.openxmlformats.org/drawingml/2006/main" sz="1450" i="1">
                                <a:solidFill>
                                  <a:srgbClr val="000000"/>
                                </a:solidFill>
                                <a:latin typeface="Cambria Math" panose="02040503050406030204" pitchFamily="18" charset="0"/>
                              </a:rPr>
                              <m:t>t</m:t>
                            </m:r>
                          </m:sub>
                        </m:sSub>
                        <m:r>
                          <m:rPr>
                            <m:sty m:val="p"/>
                          </m:rPr>
                          <a:rPr xmlns:a="http://schemas.openxmlformats.org/drawingml/2006/main" sz="1450" i="1">
                            <a:solidFill>
                              <a:srgbClr val="000000"/>
                            </a:solidFill>
                            <a:latin typeface="Cambria Math" panose="02040503050406030204" pitchFamily="18" charset="0"/>
                          </a:rPr>
                          <m:t>d</m:t>
                        </m:r>
                        <m:sSub>
                          <m:e>
                            <m:r>
                              <a:rPr xmlns:a="http://schemas.openxmlformats.org/drawingml/2006/main" sz="1450" i="1">
                                <a:solidFill>
                                  <a:srgbClr val="000000"/>
                                </a:solidFill>
                                <a:latin typeface="Cambria Math" panose="02040503050406030204" pitchFamily="18" charset="0"/>
                              </a:rPr>
                              <m:t>W</m:t>
                            </m:r>
                          </m:e>
                          <m:sub>
                            <m:r>
                              <a:rPr xmlns:a="http://schemas.openxmlformats.org/drawingml/2006/main" sz="1450" i="1">
                                <a:solidFill>
                                  <a:srgbClr val="000000"/>
                                </a:solidFill>
                                <a:latin typeface="Cambria Math" panose="02040503050406030204" pitchFamily="18" charset="0"/>
                              </a:rPr>
                              <m:t>t</m:t>
                            </m:r>
                          </m:sub>
                        </m:sSub>
                        <m:r>
                          <a:rPr xmlns:a="http://schemas.openxmlformats.org/drawingml/2006/main" sz="1450" i="1">
                            <a:solidFill>
                              <a:srgbClr val="000000"/>
                            </a:solidFill>
                            <a:latin typeface="Cambria Math" panose="02040503050406030204" pitchFamily="18" charset="0"/>
                          </a:rPr>
                          <m:t>)</m:t>
                        </m:r>
                        <m:r>
                          <a:rPr xmlns:a="http://schemas.openxmlformats.org/drawingml/2006/main" sz="1450" i="1">
                            <a:solidFill>
                              <a:srgbClr val="000000"/>
                            </a:solidFill>
                            <a:latin typeface="Cambria Math" panose="02040503050406030204" pitchFamily="18" charset="0"/>
                          </a:rPr>
                          <m:t>+</m:t>
                        </m:r>
                        <m:f>
                          <m:fPr>
                            <m:ctrlPr>
                              <a:rPr xmlns:a="http://schemas.openxmlformats.org/drawingml/2006/main" sz="1450" i="1">
                                <a:solidFill>
                                  <a:srgbClr val="000000"/>
                                </a:solidFill>
                                <a:latin typeface="Cambria Math" panose="02040503050406030204" pitchFamily="18" charset="0"/>
                              </a:rPr>
                            </m:ctrlPr>
                            <m:type m:val="bar"/>
                          </m:fPr>
                          <m:num>
                            <m:sSup>
                              <m:e>
                                <m:r>
                                  <m:rPr>
                                    <m:sty m:val="p"/>
                                  </m:rPr>
                                  <a:rPr xmlns:a="http://schemas.openxmlformats.org/drawingml/2006/main" sz="1450" i="1">
                                    <a:solidFill>
                                      <a:srgbClr val="000000"/>
                                    </a:solidFill>
                                    <a:latin typeface="Cambria Math" panose="02040503050406030204" pitchFamily="18" charset="0"/>
                                  </a:rPr>
                                  <m:t>∂</m:t>
                                </m:r>
                              </m:e>
                              <m:sup>
                                <m:r>
                                  <a:rPr xmlns:a="http://schemas.openxmlformats.org/drawingml/2006/main" sz="1450" i="1">
                                    <a:solidFill>
                                      <a:srgbClr val="000000"/>
                                    </a:solidFill>
                                    <a:latin typeface="Cambria Math" panose="02040503050406030204" pitchFamily="18" charset="0"/>
                                  </a:rPr>
                                  <m:t>2</m:t>
                                </m:r>
                              </m:sup>
                            </m:sSup>
                            <m:r>
                              <a:rPr xmlns:a="http://schemas.openxmlformats.org/drawingml/2006/main" sz="1450" i="1">
                                <a:solidFill>
                                  <a:srgbClr val="000000"/>
                                </a:solidFill>
                                <a:latin typeface="Cambria Math" panose="02040503050406030204" pitchFamily="18" charset="0"/>
                              </a:rPr>
                              <m:t>f</m:t>
                            </m:r>
                          </m:num>
                          <m:den>
                            <m:r>
                              <m:rPr>
                                <m:sty m:val="p"/>
                              </m:rPr>
                              <a:rPr xmlns:a="http://schemas.openxmlformats.org/drawingml/2006/main" sz="1450" i="1">
                                <a:solidFill>
                                  <a:srgbClr val="000000"/>
                                </a:solidFill>
                                <a:latin typeface="Cambria Math" panose="02040503050406030204" pitchFamily="18" charset="0"/>
                              </a:rPr>
                              <m:t>∂</m:t>
                            </m:r>
                            <m:sSup>
                              <m:e>
                                <m:r>
                                  <a:rPr xmlns:a="http://schemas.openxmlformats.org/drawingml/2006/main" sz="1450" i="1">
                                    <a:solidFill>
                                      <a:srgbClr val="000000"/>
                                    </a:solidFill>
                                    <a:latin typeface="Cambria Math" panose="02040503050406030204" pitchFamily="18" charset="0"/>
                                  </a:rPr>
                                  <m:t>s</m:t>
                                </m:r>
                              </m:e>
                              <m:sup>
                                <m:r>
                                  <a:rPr xmlns:a="http://schemas.openxmlformats.org/drawingml/2006/main" sz="1450" i="1">
                                    <a:solidFill>
                                      <a:srgbClr val="000000"/>
                                    </a:solidFill>
                                    <a:latin typeface="Cambria Math" panose="02040503050406030204" pitchFamily="18" charset="0"/>
                                  </a:rPr>
                                  <m:t>2</m:t>
                                </m:r>
                              </m:sup>
                            </m:sSup>
                          </m:den>
                        </m:f>
                        <m:d>
                          <m:dPr>
                            <m:ctrlPr>
                              <a:rPr xmlns:a="http://schemas.openxmlformats.org/drawingml/2006/main" sz="1450" i="1">
                                <a:solidFill>
                                  <a:srgbClr val="000000"/>
                                </a:solidFill>
                                <a:latin typeface="Cambria Math" panose="02040503050406030204" pitchFamily="18" charset="0"/>
                              </a:rPr>
                            </m:ctrlPr>
                          </m:dPr>
                          <m:e>
                            <m:sSubSup>
                              <m:e>
                                <m:r>
                                  <a:rPr xmlns:a="http://schemas.openxmlformats.org/drawingml/2006/main" sz="1450" i="1">
                                    <a:solidFill>
                                      <a:srgbClr val="000000"/>
                                    </a:solidFill>
                                    <a:latin typeface="Cambria Math" panose="02040503050406030204" pitchFamily="18" charset="0"/>
                                  </a:rPr>
                                  <m:t>μ</m:t>
                                </m:r>
                              </m:e>
                              <m:sub>
                                <m:r>
                                  <a:rPr xmlns:a="http://schemas.openxmlformats.org/drawingml/2006/main" sz="1450" i="1">
                                    <a:solidFill>
                                      <a:srgbClr val="000000"/>
                                    </a:solidFill>
                                    <a:latin typeface="Cambria Math" panose="02040503050406030204" pitchFamily="18" charset="0"/>
                                  </a:rPr>
                                  <m:t>t</m:t>
                                </m:r>
                              </m:sub>
                              <m:sup>
                                <m:r>
                                  <a:rPr xmlns:a="http://schemas.openxmlformats.org/drawingml/2006/main" sz="1450" i="1">
                                    <a:solidFill>
                                      <a:srgbClr val="000000"/>
                                    </a:solidFill>
                                    <a:latin typeface="Cambria Math" panose="02040503050406030204" pitchFamily="18" charset="0"/>
                                  </a:rPr>
                                  <m:t>2</m:t>
                                </m:r>
                              </m:sup>
                            </m:sSubSup>
                            <m:r>
                              <m:rPr>
                                <m:sty m:val="p"/>
                              </m:rPr>
                              <a:rPr xmlns:a="http://schemas.openxmlformats.org/drawingml/2006/main" sz="1450" i="1">
                                <a:solidFill>
                                  <a:srgbClr val="000000"/>
                                </a:solidFill>
                                <a:latin typeface="Cambria Math" panose="02040503050406030204" pitchFamily="18" charset="0"/>
                              </a:rPr>
                              <m:t>d</m:t>
                            </m:r>
                            <m:sSup>
                              <m:e>
                                <m:r>
                                  <a:rPr xmlns:a="http://schemas.openxmlformats.org/drawingml/2006/main" sz="1450" i="1">
                                    <a:solidFill>
                                      <a:srgbClr val="000000"/>
                                    </a:solidFill>
                                    <a:latin typeface="Cambria Math" panose="02040503050406030204" pitchFamily="18" charset="0"/>
                                  </a:rPr>
                                  <m:t>t</m:t>
                                </m:r>
                              </m:e>
                              <m:sup>
                                <m:r>
                                  <a:rPr xmlns:a="http://schemas.openxmlformats.org/drawingml/2006/main" sz="1450" i="1">
                                    <a:solidFill>
                                      <a:srgbClr val="000000"/>
                                    </a:solidFill>
                                    <a:latin typeface="Cambria Math" panose="02040503050406030204" pitchFamily="18" charset="0"/>
                                  </a:rPr>
                                  <m:t>2</m:t>
                                </m:r>
                              </m:sup>
                            </m:sSup>
                            <m:r>
                              <a:rPr xmlns:a="http://schemas.openxmlformats.org/drawingml/2006/main" sz="1450" i="1">
                                <a:solidFill>
                                  <a:srgbClr val="000000"/>
                                </a:solidFill>
                                <a:latin typeface="Cambria Math" panose="02040503050406030204" pitchFamily="18" charset="0"/>
                              </a:rPr>
                              <m:t>+</m:t>
                            </m:r>
                            <m:r>
                              <a:rPr xmlns:a="http://schemas.openxmlformats.org/drawingml/2006/main" sz="1450" i="1">
                                <a:solidFill>
                                  <a:srgbClr val="000000"/>
                                </a:solidFill>
                                <a:latin typeface="Cambria Math" panose="02040503050406030204" pitchFamily="18" charset="0"/>
                              </a:rPr>
                              <m:t>2</m:t>
                            </m:r>
                            <m:sSub>
                              <m:e>
                                <m:r>
                                  <a:rPr xmlns:a="http://schemas.openxmlformats.org/drawingml/2006/main" sz="1450" i="1">
                                    <a:solidFill>
                                      <a:srgbClr val="000000"/>
                                    </a:solidFill>
                                    <a:latin typeface="Cambria Math" panose="02040503050406030204" pitchFamily="18" charset="0"/>
                                  </a:rPr>
                                  <m:t>μ</m:t>
                                </m:r>
                              </m:e>
                              <m:sub>
                                <m:r>
                                  <a:rPr xmlns:a="http://schemas.openxmlformats.org/drawingml/2006/main" sz="1450" i="1">
                                    <a:solidFill>
                                      <a:srgbClr val="000000"/>
                                    </a:solidFill>
                                    <a:latin typeface="Cambria Math" panose="02040503050406030204" pitchFamily="18" charset="0"/>
                                  </a:rPr>
                                  <m:t>t</m:t>
                                </m:r>
                              </m:sub>
                            </m:sSub>
                            <m:sSub>
                              <m:e>
                                <m:r>
                                  <a:rPr xmlns:a="http://schemas.openxmlformats.org/drawingml/2006/main" sz="1450" i="1">
                                    <a:solidFill>
                                      <a:srgbClr val="000000"/>
                                    </a:solidFill>
                                    <a:latin typeface="Cambria Math" panose="02040503050406030204" pitchFamily="18" charset="0"/>
                                  </a:rPr>
                                  <m:t>σ</m:t>
                                </m:r>
                              </m:e>
                              <m:sub>
                                <m:r>
                                  <a:rPr xmlns:a="http://schemas.openxmlformats.org/drawingml/2006/main" sz="1450" i="1">
                                    <a:solidFill>
                                      <a:srgbClr val="000000"/>
                                    </a:solidFill>
                                    <a:latin typeface="Cambria Math" panose="02040503050406030204" pitchFamily="18" charset="0"/>
                                  </a:rPr>
                                  <m:t>t</m:t>
                                </m:r>
                              </m:sub>
                            </m:sSub>
                            <m:r>
                              <m:rPr>
                                <m:sty m:val="p"/>
                              </m:rPr>
                              <a:rPr xmlns:a="http://schemas.openxmlformats.org/drawingml/2006/main" sz="1450" i="1">
                                <a:solidFill>
                                  <a:srgbClr val="000000"/>
                                </a:solidFill>
                                <a:latin typeface="Cambria Math" panose="02040503050406030204" pitchFamily="18" charset="0"/>
                              </a:rPr>
                              <m:t>d</m:t>
                            </m:r>
                            <m:r>
                              <a:rPr xmlns:a="http://schemas.openxmlformats.org/drawingml/2006/main" sz="1450" i="1">
                                <a:solidFill>
                                  <a:srgbClr val="000000"/>
                                </a:solidFill>
                                <a:latin typeface="Cambria Math" panose="02040503050406030204" pitchFamily="18" charset="0"/>
                              </a:rPr>
                              <m:t>t</m:t>
                            </m:r>
                            <m:r>
                              <m:rPr>
                                <m:sty m:val="p"/>
                              </m:rPr>
                              <a:rPr xmlns:a="http://schemas.openxmlformats.org/drawingml/2006/main" sz="1450" i="1">
                                <a:solidFill>
                                  <a:srgbClr val="000000"/>
                                </a:solidFill>
                                <a:latin typeface="Cambria Math" panose="02040503050406030204" pitchFamily="18" charset="0"/>
                              </a:rPr>
                              <m:t>d</m:t>
                            </m:r>
                            <m:sSub>
                              <m:e>
                                <m:r>
                                  <a:rPr xmlns:a="http://schemas.openxmlformats.org/drawingml/2006/main" sz="1450" i="1">
                                    <a:solidFill>
                                      <a:srgbClr val="000000"/>
                                    </a:solidFill>
                                    <a:latin typeface="Cambria Math" panose="02040503050406030204" pitchFamily="18" charset="0"/>
                                  </a:rPr>
                                  <m:t>W</m:t>
                                </m:r>
                              </m:e>
                              <m:sub>
                                <m:r>
                                  <a:rPr xmlns:a="http://schemas.openxmlformats.org/drawingml/2006/main" sz="1450" i="1">
                                    <a:solidFill>
                                      <a:srgbClr val="000000"/>
                                    </a:solidFill>
                                    <a:latin typeface="Cambria Math" panose="02040503050406030204" pitchFamily="18" charset="0"/>
                                  </a:rPr>
                                  <m:t>t</m:t>
                                </m:r>
                              </m:sub>
                            </m:sSub>
                            <m:r>
                              <a:rPr xmlns:a="http://schemas.openxmlformats.org/drawingml/2006/main" sz="1450" i="1">
                                <a:solidFill>
                                  <a:srgbClr val="000000"/>
                                </a:solidFill>
                                <a:latin typeface="Cambria Math" panose="02040503050406030204" pitchFamily="18" charset="0"/>
                              </a:rPr>
                              <m:t>+</m:t>
                            </m:r>
                            <m:sSubSup>
                              <m:e>
                                <m:r>
                                  <a:rPr xmlns:a="http://schemas.openxmlformats.org/drawingml/2006/main" sz="1450" i="1">
                                    <a:solidFill>
                                      <a:srgbClr val="000000"/>
                                    </a:solidFill>
                                    <a:latin typeface="Cambria Math" panose="02040503050406030204" pitchFamily="18" charset="0"/>
                                  </a:rPr>
                                  <m:t>σ</m:t>
                                </m:r>
                              </m:e>
                              <m:sub>
                                <m:r>
                                  <a:rPr xmlns:a="http://schemas.openxmlformats.org/drawingml/2006/main" sz="1450" i="1">
                                    <a:solidFill>
                                      <a:srgbClr val="000000"/>
                                    </a:solidFill>
                                    <a:latin typeface="Cambria Math" panose="02040503050406030204" pitchFamily="18" charset="0"/>
                                  </a:rPr>
                                  <m:t>t</m:t>
                                </m:r>
                              </m:sub>
                              <m:sup>
                                <m:r>
                                  <a:rPr xmlns:a="http://schemas.openxmlformats.org/drawingml/2006/main" sz="1450" i="1">
                                    <a:solidFill>
                                      <a:srgbClr val="000000"/>
                                    </a:solidFill>
                                    <a:latin typeface="Cambria Math" panose="02040503050406030204" pitchFamily="18" charset="0"/>
                                  </a:rPr>
                                  <m:t>2</m:t>
                                </m:r>
                              </m:sup>
                            </m:sSubSup>
                            <m:r>
                              <m:rPr>
                                <m:sty m:val="p"/>
                              </m:rPr>
                              <a:rPr xmlns:a="http://schemas.openxmlformats.org/drawingml/2006/main" sz="1450" i="1">
                                <a:solidFill>
                                  <a:srgbClr val="000000"/>
                                </a:solidFill>
                                <a:latin typeface="Cambria Math" panose="02040503050406030204" pitchFamily="18" charset="0"/>
                              </a:rPr>
                              <m:t>d</m:t>
                            </m:r>
                            <m:sSubSup>
                              <m:e>
                                <m:r>
                                  <a:rPr xmlns:a="http://schemas.openxmlformats.org/drawingml/2006/main" sz="1450" i="1">
                                    <a:solidFill>
                                      <a:srgbClr val="000000"/>
                                    </a:solidFill>
                                    <a:latin typeface="Cambria Math" panose="02040503050406030204" pitchFamily="18" charset="0"/>
                                  </a:rPr>
                                  <m:t>W</m:t>
                                </m:r>
                              </m:e>
                              <m:sub>
                                <m:r>
                                  <a:rPr xmlns:a="http://schemas.openxmlformats.org/drawingml/2006/main" sz="1450" i="1">
                                    <a:solidFill>
                                      <a:srgbClr val="000000"/>
                                    </a:solidFill>
                                    <a:latin typeface="Cambria Math" panose="02040503050406030204" pitchFamily="18" charset="0"/>
                                  </a:rPr>
                                  <m:t>t</m:t>
                                </m:r>
                              </m:sub>
                              <m:sup>
                                <m:r>
                                  <a:rPr xmlns:a="http://schemas.openxmlformats.org/drawingml/2006/main" sz="1450" i="1">
                                    <a:solidFill>
                                      <a:srgbClr val="000000"/>
                                    </a:solidFill>
                                    <a:latin typeface="Cambria Math" panose="02040503050406030204" pitchFamily="18" charset="0"/>
                                  </a:rPr>
                                  <m:t>2</m:t>
                                </m:r>
                              </m:sup>
                            </m:sSubSup>
                          </m:e>
                        </m:d>
                        <m:r>
                          <a:rPr xmlns:a="http://schemas.openxmlformats.org/drawingml/2006/main" sz="1450" i="1">
                            <a:solidFill>
                              <a:srgbClr val="000000"/>
                            </a:solidFill>
                            <a:latin typeface="Cambria Math" panose="02040503050406030204" pitchFamily="18" charset="0"/>
                          </a:rPr>
                          <m:t>+</m:t>
                        </m:r>
                        <m:r>
                          <a:rPr xmlns:a="http://schemas.openxmlformats.org/drawingml/2006/main" sz="1450" i="1">
                            <a:solidFill>
                              <a:srgbClr val="000000"/>
                            </a:solidFill>
                            <a:latin typeface="Cambria Math" panose="02040503050406030204" pitchFamily="18" charset="0"/>
                          </a:rPr>
                          <m:t>⋯</m:t>
                        </m:r>
                      </m:oMath>
                    </m:oMathPara>
                  </a14:m>
                </a:p>
                <a:p>
                  <a:pPr>
                    <a:lnSpc>
                      <a:spcPct val="115000"/>
                    </a:lnSpc>
                    <a:spcBef>
                      <a:spcPts val="1000"/>
                    </a:spcBef>
                    <a:defRPr sz="1600">
                      <a:latin typeface="Calibri"/>
                      <a:ea typeface="Calibri"/>
                      <a:cs typeface="Calibri"/>
                      <a:sym typeface="Calibri"/>
                    </a:defRPr>
                  </a:pPr>
                  <a:r>
                    <a:t>As </a:t>
                  </a:r>
                  <a14:m>
                    <m:oMath>
                      <m:r>
                        <m:rPr>
                          <m:sty m:val="p"/>
                        </m:rPr>
                        <a:rPr xmlns:a="http://schemas.openxmlformats.org/drawingml/2006/main" sz="1700" i="1">
                          <a:solidFill>
                            <a:srgbClr val="000000"/>
                          </a:solidFill>
                          <a:latin typeface="Cambria Math" panose="02040503050406030204" pitchFamily="18" charset="0"/>
                        </a:rPr>
                        <m:t>d</m:t>
                      </m:r>
                      <m:r>
                        <a:rPr xmlns:a="http://schemas.openxmlformats.org/drawingml/2006/main" sz="1700" i="1">
                          <a:solidFill>
                            <a:srgbClr val="000000"/>
                          </a:solidFill>
                          <a:latin typeface="Cambria Math" panose="02040503050406030204" pitchFamily="18" charset="0"/>
                        </a:rPr>
                        <m:t>t</m:t>
                      </m:r>
                    </m:oMath>
                  </a14:m>
                  <a:r>
                    <a:t> approaches 0, </a:t>
                  </a:r>
                  <a14:m>
                    <m:oMath>
                      <m:r>
                        <m:rPr>
                          <m:sty m:val="p"/>
                        </m:rPr>
                        <a:rPr xmlns:a="http://schemas.openxmlformats.org/drawingml/2006/main" sz="1750" i="1">
                          <a:solidFill>
                            <a:srgbClr val="000000"/>
                          </a:solidFill>
                          <a:latin typeface="Cambria Math" panose="02040503050406030204" pitchFamily="18" charset="0"/>
                        </a:rPr>
                        <m:t>d</m:t>
                      </m:r>
                      <m:sSup>
                        <m:e>
                          <m:r>
                            <a:rPr xmlns:a="http://schemas.openxmlformats.org/drawingml/2006/main" sz="1750" i="1">
                              <a:solidFill>
                                <a:srgbClr val="000000"/>
                              </a:solidFill>
                              <a:latin typeface="Cambria Math" panose="02040503050406030204" pitchFamily="18" charset="0"/>
                            </a:rPr>
                            <m:t>t</m:t>
                          </m:r>
                        </m:e>
                        <m:sup>
                          <m:r>
                            <a:rPr xmlns:a="http://schemas.openxmlformats.org/drawingml/2006/main" sz="1750" i="1">
                              <a:solidFill>
                                <a:srgbClr val="000000"/>
                              </a:solidFill>
                              <a:latin typeface="Cambria Math" panose="02040503050406030204" pitchFamily="18" charset="0"/>
                            </a:rPr>
                            <m:t>2</m:t>
                          </m:r>
                        </m:sup>
                      </m:sSup>
                    </m:oMath>
                  </a14:m>
                  <a:r>
                    <a:t> and </a:t>
                  </a:r>
                  <a14:m>
                    <m:oMath>
                      <m:r>
                        <m:rPr>
                          <m:sty m:val="p"/>
                        </m:rPr>
                        <a:rPr xmlns:a="http://schemas.openxmlformats.org/drawingml/2006/main" sz="1700" i="1">
                          <a:solidFill>
                            <a:srgbClr val="000000"/>
                          </a:solidFill>
                          <a:latin typeface="Cambria Math" panose="02040503050406030204" pitchFamily="18" charset="0"/>
                        </a:rPr>
                        <m:t>d</m:t>
                      </m:r>
                      <m:r>
                        <a:rPr xmlns:a="http://schemas.openxmlformats.org/drawingml/2006/main" sz="1700" i="1">
                          <a:solidFill>
                            <a:srgbClr val="000000"/>
                          </a:solidFill>
                          <a:latin typeface="Cambria Math" panose="02040503050406030204" pitchFamily="18" charset="0"/>
                        </a:rPr>
                        <m:t>t</m:t>
                      </m:r>
                      <m:r>
                        <m:rPr>
                          <m:sty m:val="p"/>
                        </m:rPr>
                        <a:rPr xmlns:a="http://schemas.openxmlformats.org/drawingml/2006/main" sz="1700" i="1">
                          <a:solidFill>
                            <a:srgbClr val="000000"/>
                          </a:solidFill>
                          <a:latin typeface="Cambria Math" panose="02040503050406030204" pitchFamily="18" charset="0"/>
                        </a:rPr>
                        <m:t>d</m:t>
                      </m:r>
                      <m:sSub>
                        <m:e>
                          <m:r>
                            <a:rPr xmlns:a="http://schemas.openxmlformats.org/drawingml/2006/main" sz="1700" i="1">
                              <a:solidFill>
                                <a:srgbClr val="000000"/>
                              </a:solidFill>
                              <a:latin typeface="Cambria Math" panose="02040503050406030204" pitchFamily="18" charset="0"/>
                            </a:rPr>
                            <m:t>W</m:t>
                          </m:r>
                        </m:e>
                        <m:sub>
                          <m:r>
                            <a:rPr xmlns:a="http://schemas.openxmlformats.org/drawingml/2006/main" sz="1700" i="1">
                              <a:solidFill>
                                <a:srgbClr val="000000"/>
                              </a:solidFill>
                              <a:latin typeface="Cambria Math" panose="02040503050406030204" pitchFamily="18" charset="0"/>
                            </a:rPr>
                            <m:t>t</m:t>
                          </m:r>
                        </m:sub>
                      </m:sSub>
                    </m:oMath>
                  </a14:m>
                  <a:r>
                    <a:t> tend to 0 faster than </a:t>
                  </a:r>
                  <a14:m>
                    <m:oMath>
                      <m:r>
                        <m:rPr>
                          <m:sty m:val="p"/>
                        </m:rPr>
                        <a:rPr xmlns:a="http://schemas.openxmlformats.org/drawingml/2006/main" sz="1750" i="1">
                          <a:solidFill>
                            <a:srgbClr val="000000"/>
                          </a:solidFill>
                          <a:latin typeface="Cambria Math" panose="02040503050406030204" pitchFamily="18" charset="0"/>
                        </a:rPr>
                        <m:t>d</m:t>
                      </m:r>
                      <m:sSubSup>
                        <m:e>
                          <m:r>
                            <a:rPr xmlns:a="http://schemas.openxmlformats.org/drawingml/2006/main" sz="1750" i="1">
                              <a:solidFill>
                                <a:srgbClr val="000000"/>
                              </a:solidFill>
                              <a:latin typeface="Cambria Math" panose="02040503050406030204" pitchFamily="18" charset="0"/>
                            </a:rPr>
                            <m:t>W</m:t>
                          </m:r>
                        </m:e>
                        <m:sub>
                          <m:r>
                            <a:rPr xmlns:a="http://schemas.openxmlformats.org/drawingml/2006/main" sz="1750" i="1">
                              <a:solidFill>
                                <a:srgbClr val="000000"/>
                              </a:solidFill>
                              <a:latin typeface="Cambria Math" panose="02040503050406030204" pitchFamily="18" charset="0"/>
                            </a:rPr>
                            <m:t>t</m:t>
                          </m:r>
                        </m:sub>
                        <m:sup>
                          <m:r>
                            <a:rPr xmlns:a="http://schemas.openxmlformats.org/drawingml/2006/main" sz="1750" i="1">
                              <a:solidFill>
                                <a:srgbClr val="000000"/>
                              </a:solidFill>
                              <a:latin typeface="Cambria Math" panose="02040503050406030204" pitchFamily="18" charset="0"/>
                            </a:rPr>
                            <m:t>2</m:t>
                          </m:r>
                        </m:sup>
                      </m:sSubSup>
                    </m:oMath>
                  </a14:m>
                  <a:r>
                    <a:t>. Substituting 0 for </a:t>
                  </a:r>
                  <a14:m>
                    <m:oMath>
                      <m:r>
                        <m:rPr>
                          <m:sty m:val="p"/>
                        </m:rPr>
                        <a:rPr xmlns:a="http://schemas.openxmlformats.org/drawingml/2006/main" sz="1750" i="1">
                          <a:solidFill>
                            <a:srgbClr val="000000"/>
                          </a:solidFill>
                          <a:latin typeface="Cambria Math" panose="02040503050406030204" pitchFamily="18" charset="0"/>
                        </a:rPr>
                        <m:t>d</m:t>
                      </m:r>
                      <m:sSup>
                        <m:e>
                          <m:r>
                            <a:rPr xmlns:a="http://schemas.openxmlformats.org/drawingml/2006/main" sz="1750" i="1">
                              <a:solidFill>
                                <a:srgbClr val="000000"/>
                              </a:solidFill>
                              <a:latin typeface="Cambria Math" panose="02040503050406030204" pitchFamily="18" charset="0"/>
                            </a:rPr>
                            <m:t>t</m:t>
                          </m:r>
                        </m:e>
                        <m:sup>
                          <m:r>
                            <a:rPr xmlns:a="http://schemas.openxmlformats.org/drawingml/2006/main" sz="1750" i="1">
                              <a:solidFill>
                                <a:srgbClr val="000000"/>
                              </a:solidFill>
                              <a:latin typeface="Cambria Math" panose="02040503050406030204" pitchFamily="18" charset="0"/>
                            </a:rPr>
                            <m:t>2</m:t>
                          </m:r>
                        </m:sup>
                      </m:sSup>
                    </m:oMath>
                  </a14:m>
                  <a:r>
                    <a:t> and </a:t>
                  </a:r>
                  <a14:m>
                    <m:oMath>
                      <m:r>
                        <m:rPr>
                          <m:sty m:val="p"/>
                        </m:rPr>
                        <a:rPr xmlns:a="http://schemas.openxmlformats.org/drawingml/2006/main" sz="1700" i="1">
                          <a:solidFill>
                            <a:srgbClr val="000000"/>
                          </a:solidFill>
                          <a:latin typeface="Cambria Math" panose="02040503050406030204" pitchFamily="18" charset="0"/>
                        </a:rPr>
                        <m:t>d</m:t>
                      </m:r>
                      <m:r>
                        <a:rPr xmlns:a="http://schemas.openxmlformats.org/drawingml/2006/main" sz="1700" i="1">
                          <a:solidFill>
                            <a:srgbClr val="000000"/>
                          </a:solidFill>
                          <a:latin typeface="Cambria Math" panose="02040503050406030204" pitchFamily="18" charset="0"/>
                        </a:rPr>
                        <m:t>t</m:t>
                      </m:r>
                      <m:r>
                        <m:rPr>
                          <m:sty m:val="p"/>
                        </m:rPr>
                        <a:rPr xmlns:a="http://schemas.openxmlformats.org/drawingml/2006/main" sz="1700" i="1">
                          <a:solidFill>
                            <a:srgbClr val="000000"/>
                          </a:solidFill>
                          <a:latin typeface="Cambria Math" panose="02040503050406030204" pitchFamily="18" charset="0"/>
                        </a:rPr>
                        <m:t>d</m:t>
                      </m:r>
                      <m:sSub>
                        <m:e>
                          <m:r>
                            <a:rPr xmlns:a="http://schemas.openxmlformats.org/drawingml/2006/main" sz="1700" i="1">
                              <a:solidFill>
                                <a:srgbClr val="000000"/>
                              </a:solidFill>
                              <a:latin typeface="Cambria Math" panose="02040503050406030204" pitchFamily="18" charset="0"/>
                            </a:rPr>
                            <m:t>W</m:t>
                          </m:r>
                        </m:e>
                        <m:sub>
                          <m:r>
                            <a:rPr xmlns:a="http://schemas.openxmlformats.org/drawingml/2006/main" sz="1700" i="1">
                              <a:solidFill>
                                <a:srgbClr val="000000"/>
                              </a:solidFill>
                              <a:latin typeface="Cambria Math" panose="02040503050406030204" pitchFamily="18" charset="0"/>
                            </a:rPr>
                            <m:t>t</m:t>
                          </m:r>
                        </m:sub>
                      </m:sSub>
                    </m:oMath>
                  </a14:m>
                  <a:r>
                    <a:t> and </a:t>
                  </a:r>
                  <a14:m>
                    <m:oMath>
                      <m:r>
                        <m:rPr>
                          <m:sty m:val="p"/>
                        </m:rPr>
                        <a:rPr xmlns:a="http://schemas.openxmlformats.org/drawingml/2006/main" sz="1700" i="1">
                          <a:solidFill>
                            <a:srgbClr val="000000"/>
                          </a:solidFill>
                          <a:latin typeface="Cambria Math" panose="02040503050406030204" pitchFamily="18" charset="0"/>
                        </a:rPr>
                        <m:t>d</m:t>
                      </m:r>
                      <m:r>
                        <a:rPr xmlns:a="http://schemas.openxmlformats.org/drawingml/2006/main" sz="1700" i="1">
                          <a:solidFill>
                            <a:srgbClr val="000000"/>
                          </a:solidFill>
                          <a:latin typeface="Cambria Math" panose="02040503050406030204" pitchFamily="18" charset="0"/>
                        </a:rPr>
                        <m:t>t</m:t>
                      </m:r>
                    </m:oMath>
                  </a14:m>
                  <a:r>
                    <a:t> for </a:t>
                  </a:r>
                  <a14:m>
                    <m:oMath>
                      <m:r>
                        <m:rPr>
                          <m:sty m:val="p"/>
                        </m:rPr>
                        <a:rPr xmlns:a="http://schemas.openxmlformats.org/drawingml/2006/main" sz="1750" i="1">
                          <a:solidFill>
                            <a:srgbClr val="000000"/>
                          </a:solidFill>
                          <a:latin typeface="Cambria Math" panose="02040503050406030204" pitchFamily="18" charset="0"/>
                        </a:rPr>
                        <m:t>d</m:t>
                      </m:r>
                      <m:sSubSup>
                        <m:e>
                          <m:r>
                            <a:rPr xmlns:a="http://schemas.openxmlformats.org/drawingml/2006/main" sz="1750" i="1">
                              <a:solidFill>
                                <a:srgbClr val="000000"/>
                              </a:solidFill>
                              <a:latin typeface="Cambria Math" panose="02040503050406030204" pitchFamily="18" charset="0"/>
                            </a:rPr>
                            <m:t>W</m:t>
                          </m:r>
                        </m:e>
                        <m:sub>
                          <m:r>
                            <a:rPr xmlns:a="http://schemas.openxmlformats.org/drawingml/2006/main" sz="1750" i="1">
                              <a:solidFill>
                                <a:srgbClr val="000000"/>
                              </a:solidFill>
                              <a:latin typeface="Cambria Math" panose="02040503050406030204" pitchFamily="18" charset="0"/>
                            </a:rPr>
                            <m:t>t</m:t>
                          </m:r>
                        </m:sub>
                        <m:sup>
                          <m:r>
                            <a:rPr xmlns:a="http://schemas.openxmlformats.org/drawingml/2006/main" sz="1750" i="1">
                              <a:solidFill>
                                <a:srgbClr val="000000"/>
                              </a:solidFill>
                              <a:latin typeface="Cambria Math" panose="02040503050406030204" pitchFamily="18" charset="0"/>
                            </a:rPr>
                            <m:t>2</m:t>
                          </m:r>
                        </m:sup>
                      </m:sSubSup>
                    </m:oMath>
                  </a14:m>
                  <a:r>
                    <a:t> yields</a:t>
                  </a:r>
                </a:p>
                <a:p>
                  <a:pPr algn="ctr">
                    <a:lnSpc>
                      <a:spcPct val="115000"/>
                    </a:lnSpc>
                    <a:spcBef>
                      <a:spcPts val="1000"/>
                    </a:spcBef>
                    <a:defRPr sz="1600">
                      <a:latin typeface="Calibri"/>
                      <a:ea typeface="Calibri"/>
                      <a:cs typeface="Calibri"/>
                      <a:sym typeface="Calibri"/>
                    </a:defRPr>
                  </a:pPr>
                  <a14:m>
                    <m:oMathPara>
                      <m:oMathParaPr>
                        <m:jc m:val="center"/>
                      </m:oMathParaPr>
                      <m:oMath>
                        <m:r>
                          <m:rPr>
                            <m:sty m:val="p"/>
                          </m:rPr>
                          <a:rPr xmlns:a="http://schemas.openxmlformats.org/drawingml/2006/main" sz="1700" i="1">
                            <a:solidFill>
                              <a:srgbClr val="000000"/>
                            </a:solidFill>
                            <a:latin typeface="Cambria Math" panose="02040503050406030204" pitchFamily="18" charset="0"/>
                          </a:rPr>
                          <m:t>d</m:t>
                        </m:r>
                        <m:r>
                          <a:rPr xmlns:a="http://schemas.openxmlformats.org/drawingml/2006/main" sz="1700" i="1">
                            <a:solidFill>
                              <a:srgbClr val="000000"/>
                            </a:solidFill>
                            <a:latin typeface="Cambria Math" panose="02040503050406030204" pitchFamily="18" charset="0"/>
                          </a:rPr>
                          <m:t>f</m:t>
                        </m:r>
                        <m:r>
                          <a:rPr xmlns:a="http://schemas.openxmlformats.org/drawingml/2006/main" sz="1700" i="1">
                            <a:solidFill>
                              <a:srgbClr val="000000"/>
                            </a:solidFill>
                            <a:latin typeface="Cambria Math" panose="02040503050406030204" pitchFamily="18" charset="0"/>
                          </a:rPr>
                          <m:t>=</m:t>
                        </m:r>
                        <m:d>
                          <m:dPr>
                            <m:ctrlPr>
                              <a:rPr xmlns:a="http://schemas.openxmlformats.org/drawingml/2006/main" sz="1700" i="1">
                                <a:solidFill>
                                  <a:srgbClr val="000000"/>
                                </a:solidFill>
                                <a:latin typeface="Cambria Math" panose="02040503050406030204" pitchFamily="18" charset="0"/>
                              </a:rPr>
                            </m:ctrlPr>
                          </m:dPr>
                          <m:e>
                            <m:f>
                              <m:fPr>
                                <m:ctrlPr>
                                  <a:rPr xmlns:a="http://schemas.openxmlformats.org/drawingml/2006/main" sz="1700" i="1">
                                    <a:solidFill>
                                      <a:srgbClr val="000000"/>
                                    </a:solidFill>
                                    <a:latin typeface="Cambria Math" panose="02040503050406030204" pitchFamily="18" charset="0"/>
                                  </a:rPr>
                                </m:ctrlPr>
                                <m:type m:val="bar"/>
                              </m:fPr>
                              <m:num>
                                <m:r>
                                  <m:rPr>
                                    <m:sty m:val="p"/>
                                  </m:rP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f</m:t>
                                </m:r>
                              </m:num>
                              <m:den>
                                <m:r>
                                  <m:rPr>
                                    <m:sty m:val="p"/>
                                  </m:rP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t</m:t>
                                </m:r>
                              </m:den>
                            </m:f>
                            <m:r>
                              <a:rPr xmlns:a="http://schemas.openxmlformats.org/drawingml/2006/main" sz="1700" i="1">
                                <a:solidFill>
                                  <a:srgbClr val="000000"/>
                                </a:solidFill>
                                <a:latin typeface="Cambria Math" panose="02040503050406030204" pitchFamily="18" charset="0"/>
                              </a:rPr>
                              <m:t>+</m:t>
                            </m:r>
                            <m:sSub>
                              <m:e>
                                <m:r>
                                  <a:rPr xmlns:a="http://schemas.openxmlformats.org/drawingml/2006/main" sz="1700" i="1">
                                    <a:solidFill>
                                      <a:srgbClr val="000000"/>
                                    </a:solidFill>
                                    <a:latin typeface="Cambria Math" panose="02040503050406030204" pitchFamily="18" charset="0"/>
                                  </a:rPr>
                                  <m:t>μ</m:t>
                                </m:r>
                              </m:e>
                              <m:sub>
                                <m:r>
                                  <a:rPr xmlns:a="http://schemas.openxmlformats.org/drawingml/2006/main" sz="1700" i="1">
                                    <a:solidFill>
                                      <a:srgbClr val="000000"/>
                                    </a:solidFill>
                                    <a:latin typeface="Cambria Math" panose="02040503050406030204" pitchFamily="18" charset="0"/>
                                  </a:rPr>
                                  <m:t>t</m:t>
                                </m:r>
                              </m:sub>
                            </m:sSub>
                            <m:f>
                              <m:fPr>
                                <m:ctrlPr>
                                  <a:rPr xmlns:a="http://schemas.openxmlformats.org/drawingml/2006/main" sz="1700" i="1">
                                    <a:solidFill>
                                      <a:srgbClr val="000000"/>
                                    </a:solidFill>
                                    <a:latin typeface="Cambria Math" panose="02040503050406030204" pitchFamily="18" charset="0"/>
                                  </a:rPr>
                                </m:ctrlPr>
                                <m:type m:val="bar"/>
                              </m:fPr>
                              <m:num>
                                <m:r>
                                  <m:rPr>
                                    <m:sty m:val="p"/>
                                  </m:rP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f</m:t>
                                </m:r>
                              </m:num>
                              <m:den>
                                <m:r>
                                  <m:rPr>
                                    <m:sty m:val="p"/>
                                  </m:rP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s</m:t>
                                </m:r>
                              </m:den>
                            </m:f>
                            <m:r>
                              <a:rPr xmlns:a="http://schemas.openxmlformats.org/drawingml/2006/main" sz="1700" i="1">
                                <a:solidFill>
                                  <a:srgbClr val="000000"/>
                                </a:solidFill>
                                <a:latin typeface="Cambria Math" panose="02040503050406030204" pitchFamily="18" charset="0"/>
                              </a:rPr>
                              <m:t>+</m:t>
                            </m:r>
                            <m:f>
                              <m:fPr>
                                <m:ctrlPr>
                                  <a:rPr xmlns:a="http://schemas.openxmlformats.org/drawingml/2006/main" sz="1700" i="1">
                                    <a:solidFill>
                                      <a:srgbClr val="000000"/>
                                    </a:solidFill>
                                    <a:latin typeface="Cambria Math" panose="02040503050406030204" pitchFamily="18" charset="0"/>
                                  </a:rPr>
                                </m:ctrlPr>
                                <m:type m:val="bar"/>
                              </m:fPr>
                              <m:num>
                                <m:sSubSup>
                                  <m:e>
                                    <m:r>
                                      <a:rPr xmlns:a="http://schemas.openxmlformats.org/drawingml/2006/main" sz="1700" i="1">
                                        <a:solidFill>
                                          <a:srgbClr val="000000"/>
                                        </a:solidFill>
                                        <a:latin typeface="Cambria Math" panose="02040503050406030204" pitchFamily="18" charset="0"/>
                                      </a:rPr>
                                      <m:t>σ</m:t>
                                    </m:r>
                                  </m:e>
                                  <m:sub>
                                    <m:r>
                                      <a:rPr xmlns:a="http://schemas.openxmlformats.org/drawingml/2006/main" sz="1700" i="1">
                                        <a:solidFill>
                                          <a:srgbClr val="000000"/>
                                        </a:solidFill>
                                        <a:latin typeface="Cambria Math" panose="02040503050406030204" pitchFamily="18" charset="0"/>
                                      </a:rPr>
                                      <m:t>t</m:t>
                                    </m:r>
                                  </m:sub>
                                  <m:sup>
                                    <m:r>
                                      <a:rPr xmlns:a="http://schemas.openxmlformats.org/drawingml/2006/main" sz="1700" i="1">
                                        <a:solidFill>
                                          <a:srgbClr val="000000"/>
                                        </a:solidFill>
                                        <a:latin typeface="Cambria Math" panose="02040503050406030204" pitchFamily="18" charset="0"/>
                                      </a:rPr>
                                      <m:t>2</m:t>
                                    </m:r>
                                  </m:sup>
                                </m:sSubSup>
                              </m:num>
                              <m:den>
                                <m:r>
                                  <a:rPr xmlns:a="http://schemas.openxmlformats.org/drawingml/2006/main" sz="1700" i="1">
                                    <a:solidFill>
                                      <a:srgbClr val="000000"/>
                                    </a:solidFill>
                                    <a:latin typeface="Cambria Math" panose="02040503050406030204" pitchFamily="18" charset="0"/>
                                  </a:rPr>
                                  <m:t>2</m:t>
                                </m:r>
                              </m:den>
                            </m:f>
                            <m:f>
                              <m:fPr>
                                <m:ctrlPr>
                                  <a:rPr xmlns:a="http://schemas.openxmlformats.org/drawingml/2006/main" sz="1700" i="1">
                                    <a:solidFill>
                                      <a:srgbClr val="000000"/>
                                    </a:solidFill>
                                    <a:latin typeface="Cambria Math" panose="02040503050406030204" pitchFamily="18" charset="0"/>
                                  </a:rPr>
                                </m:ctrlPr>
                                <m:type m:val="bar"/>
                              </m:fPr>
                              <m:num>
                                <m:sSup>
                                  <m:e>
                                    <m:r>
                                      <m:rPr>
                                        <m:sty m:val="p"/>
                                      </m:rPr>
                                      <a:rPr xmlns:a="http://schemas.openxmlformats.org/drawingml/2006/main" sz="1700" i="1">
                                        <a:solidFill>
                                          <a:srgbClr val="000000"/>
                                        </a:solidFill>
                                        <a:latin typeface="Cambria Math" panose="02040503050406030204" pitchFamily="18" charset="0"/>
                                      </a:rPr>
                                      <m:t>∂</m:t>
                                    </m:r>
                                  </m:e>
                                  <m:sup>
                                    <m:r>
                                      <a:rPr xmlns:a="http://schemas.openxmlformats.org/drawingml/2006/main" sz="1700" i="1">
                                        <a:solidFill>
                                          <a:srgbClr val="000000"/>
                                        </a:solidFill>
                                        <a:latin typeface="Cambria Math" panose="02040503050406030204" pitchFamily="18" charset="0"/>
                                      </a:rPr>
                                      <m:t>2</m:t>
                                    </m:r>
                                  </m:sup>
                                </m:sSup>
                                <m:r>
                                  <a:rPr xmlns:a="http://schemas.openxmlformats.org/drawingml/2006/main" sz="1700" i="1">
                                    <a:solidFill>
                                      <a:srgbClr val="000000"/>
                                    </a:solidFill>
                                    <a:latin typeface="Cambria Math" panose="02040503050406030204" pitchFamily="18" charset="0"/>
                                  </a:rPr>
                                  <m:t>f</m:t>
                                </m:r>
                              </m:num>
                              <m:den>
                                <m:r>
                                  <m:rPr>
                                    <m:sty m:val="p"/>
                                  </m:rPr>
                                  <a:rPr xmlns:a="http://schemas.openxmlformats.org/drawingml/2006/main" sz="1700" i="1">
                                    <a:solidFill>
                                      <a:srgbClr val="000000"/>
                                    </a:solidFill>
                                    <a:latin typeface="Cambria Math" panose="02040503050406030204" pitchFamily="18" charset="0"/>
                                  </a:rPr>
                                  <m:t>∂</m:t>
                                </m:r>
                                <m:sSup>
                                  <m:e>
                                    <m:r>
                                      <a:rPr xmlns:a="http://schemas.openxmlformats.org/drawingml/2006/main" sz="1700" i="1">
                                        <a:solidFill>
                                          <a:srgbClr val="000000"/>
                                        </a:solidFill>
                                        <a:latin typeface="Cambria Math" panose="02040503050406030204" pitchFamily="18" charset="0"/>
                                      </a:rPr>
                                      <m:t>s</m:t>
                                    </m:r>
                                  </m:e>
                                  <m:sup>
                                    <m:r>
                                      <a:rPr xmlns:a="http://schemas.openxmlformats.org/drawingml/2006/main" sz="1700" i="1">
                                        <a:solidFill>
                                          <a:srgbClr val="000000"/>
                                        </a:solidFill>
                                        <a:latin typeface="Cambria Math" panose="02040503050406030204" pitchFamily="18" charset="0"/>
                                      </a:rPr>
                                      <m:t>2</m:t>
                                    </m:r>
                                  </m:sup>
                                </m:sSup>
                              </m:den>
                            </m:f>
                          </m:e>
                        </m:d>
                        <m:r>
                          <m:rPr>
                            <m:sty m:val="p"/>
                          </m:rPr>
                          <a:rPr xmlns:a="http://schemas.openxmlformats.org/drawingml/2006/main" sz="1700" i="1">
                            <a:solidFill>
                              <a:srgbClr val="000000"/>
                            </a:solidFill>
                            <a:latin typeface="Cambria Math" panose="02040503050406030204" pitchFamily="18" charset="0"/>
                          </a:rPr>
                          <m:t>d</m:t>
                        </m:r>
                        <m:r>
                          <a:rPr xmlns:a="http://schemas.openxmlformats.org/drawingml/2006/main" sz="1700" i="1">
                            <a:solidFill>
                              <a:srgbClr val="000000"/>
                            </a:solidFill>
                            <a:latin typeface="Cambria Math" panose="02040503050406030204" pitchFamily="18" charset="0"/>
                          </a:rPr>
                          <m:t>t</m:t>
                        </m:r>
                        <m:r>
                          <a:rPr xmlns:a="http://schemas.openxmlformats.org/drawingml/2006/main" sz="1700" i="1">
                            <a:solidFill>
                              <a:srgbClr val="000000"/>
                            </a:solidFill>
                            <a:latin typeface="Cambria Math" panose="02040503050406030204" pitchFamily="18" charset="0"/>
                          </a:rPr>
                          <m:t>+</m:t>
                        </m:r>
                        <m:sSub>
                          <m:e>
                            <m:r>
                              <a:rPr xmlns:a="http://schemas.openxmlformats.org/drawingml/2006/main" sz="1700" i="1">
                                <a:solidFill>
                                  <a:srgbClr val="000000"/>
                                </a:solidFill>
                                <a:latin typeface="Cambria Math" panose="02040503050406030204" pitchFamily="18" charset="0"/>
                              </a:rPr>
                              <m:t>σ</m:t>
                            </m:r>
                          </m:e>
                          <m:sub>
                            <m:r>
                              <a:rPr xmlns:a="http://schemas.openxmlformats.org/drawingml/2006/main" sz="1700" i="1">
                                <a:solidFill>
                                  <a:srgbClr val="000000"/>
                                </a:solidFill>
                                <a:latin typeface="Cambria Math" panose="02040503050406030204" pitchFamily="18" charset="0"/>
                              </a:rPr>
                              <m:t>t</m:t>
                            </m:r>
                          </m:sub>
                        </m:sSub>
                        <m:f>
                          <m:fPr>
                            <m:ctrlPr>
                              <a:rPr xmlns:a="http://schemas.openxmlformats.org/drawingml/2006/main" sz="1700" i="1">
                                <a:solidFill>
                                  <a:srgbClr val="000000"/>
                                </a:solidFill>
                                <a:latin typeface="Cambria Math" panose="02040503050406030204" pitchFamily="18" charset="0"/>
                              </a:rPr>
                            </m:ctrlPr>
                            <m:type m:val="bar"/>
                          </m:fPr>
                          <m:num>
                            <m:r>
                              <m:rPr>
                                <m:sty m:val="p"/>
                              </m:rP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f</m:t>
                            </m:r>
                          </m:num>
                          <m:den>
                            <m:r>
                              <m:rPr>
                                <m:sty m:val="p"/>
                              </m:rP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s</m:t>
                            </m:r>
                          </m:den>
                        </m:f>
                        <m:r>
                          <m:rPr>
                            <m:sty m:val="p"/>
                          </m:rPr>
                          <a:rPr xmlns:a="http://schemas.openxmlformats.org/drawingml/2006/main" sz="1700" i="1">
                            <a:solidFill>
                              <a:srgbClr val="000000"/>
                            </a:solidFill>
                            <a:latin typeface="Cambria Math" panose="02040503050406030204" pitchFamily="18" charset="0"/>
                          </a:rPr>
                          <m:t>d</m:t>
                        </m:r>
                        <m:sSub>
                          <m:e>
                            <m:r>
                              <a:rPr xmlns:a="http://schemas.openxmlformats.org/drawingml/2006/main" sz="1700" i="1">
                                <a:solidFill>
                                  <a:srgbClr val="000000"/>
                                </a:solidFill>
                                <a:latin typeface="Cambria Math" panose="02040503050406030204" pitchFamily="18" charset="0"/>
                              </a:rPr>
                              <m:t>W</m:t>
                            </m:r>
                          </m:e>
                          <m:sub>
                            <m:r>
                              <a:rPr xmlns:a="http://schemas.openxmlformats.org/drawingml/2006/main" sz="1700" i="1">
                                <a:solidFill>
                                  <a:srgbClr val="000000"/>
                                </a:solidFill>
                                <a:latin typeface="Cambria Math" panose="02040503050406030204" pitchFamily="18" charset="0"/>
                              </a:rPr>
                              <m:t>t</m:t>
                            </m:r>
                          </m:sub>
                        </m:sSub>
                      </m:oMath>
                    </m:oMathPara>
                  </a14:m>
                </a:p>
                <a:p>
                  <a:pPr>
                    <a:lnSpc>
                      <a:spcPct val="115000"/>
                    </a:lnSpc>
                    <a:spcBef>
                      <a:spcPts val="1000"/>
                    </a:spcBef>
                    <a:defRPr sz="1600">
                      <a:latin typeface="Calibri"/>
                      <a:ea typeface="Calibri"/>
                      <a:cs typeface="Calibri"/>
                      <a:sym typeface="Calibri"/>
                    </a:defRPr>
                  </a:pPr>
                  <a:r>
                    <a:t>which is itself an Itô process. Itô’s lemma states that for any Itô process </a:t>
                  </a:r>
                  <a14:m>
                    <m:oMath>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oMath>
                  </a14:m>
                  <a:r>
                    <a:t> and any twice-differentiable function </a:t>
                  </a:r>
                  <a14:m>
                    <m:oMath>
                      <m:r>
                        <a:rPr xmlns:a="http://schemas.openxmlformats.org/drawingml/2006/main" sz="1600" i="1">
                          <a:solidFill>
                            <a:srgbClr val="000000"/>
                          </a:solidFill>
                          <a:latin typeface="Cambria Math" panose="02040503050406030204" pitchFamily="18" charset="0"/>
                        </a:rPr>
                        <m:t>f</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t</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s</m:t>
                      </m:r>
                      <m:r>
                        <a:rPr xmlns:a="http://schemas.openxmlformats.org/drawingml/2006/main" sz="1600" i="1">
                          <a:solidFill>
                            <a:srgbClr val="000000"/>
                          </a:solidFill>
                          <a:latin typeface="Cambria Math" panose="02040503050406030204" pitchFamily="18" charset="0"/>
                        </a:rPr>
                        <m:t>)</m:t>
                      </m:r>
                    </m:oMath>
                  </a14:m>
                  <a:r>
                    <a:t>, </a:t>
                  </a:r>
                  <a14:m>
                    <m:oMath>
                      <m:r>
                        <a:rPr xmlns:a="http://schemas.openxmlformats.org/drawingml/2006/main" sz="1650" i="1">
                          <a:solidFill>
                            <a:srgbClr val="000000"/>
                          </a:solidFill>
                          <a:latin typeface="Cambria Math" panose="02040503050406030204" pitchFamily="18" charset="0"/>
                        </a:rPr>
                        <m:t>f</m:t>
                      </m:r>
                      <m:r>
                        <a:rPr xmlns:a="http://schemas.openxmlformats.org/drawingml/2006/main" sz="1650" i="1">
                          <a:solidFill>
                            <a:srgbClr val="000000"/>
                          </a:solidFill>
                          <a:latin typeface="Cambria Math" panose="02040503050406030204" pitchFamily="18" charset="0"/>
                        </a:rPr>
                        <m:t>(</m:t>
                      </m:r>
                      <m:r>
                        <a:rPr xmlns:a="http://schemas.openxmlformats.org/drawingml/2006/main" sz="1650" i="1">
                          <a:solidFill>
                            <a:srgbClr val="000000"/>
                          </a:solidFill>
                          <a:latin typeface="Cambria Math" panose="02040503050406030204" pitchFamily="18" charset="0"/>
                        </a:rPr>
                        <m:t>t</m:t>
                      </m:r>
                      <m:r>
                        <a:rPr xmlns:a="http://schemas.openxmlformats.org/drawingml/2006/main" sz="1650" i="1">
                          <a:solidFill>
                            <a:srgbClr val="000000"/>
                          </a:solidFill>
                          <a:latin typeface="Cambria Math" panose="02040503050406030204" pitchFamily="18" charset="0"/>
                        </a:rPr>
                        <m:t>,</m:t>
                      </m:r>
                      <m:sSub>
                        <m:e>
                          <m:r>
                            <a:rPr xmlns:a="http://schemas.openxmlformats.org/drawingml/2006/main" sz="1650" i="1">
                              <a:solidFill>
                                <a:srgbClr val="000000"/>
                              </a:solidFill>
                              <a:latin typeface="Cambria Math" panose="02040503050406030204" pitchFamily="18" charset="0"/>
                            </a:rPr>
                            <m:t>S</m:t>
                          </m:r>
                        </m:e>
                        <m:sub>
                          <m:r>
                            <a:rPr xmlns:a="http://schemas.openxmlformats.org/drawingml/2006/main" sz="1650" i="1">
                              <a:solidFill>
                                <a:srgbClr val="000000"/>
                              </a:solidFill>
                              <a:latin typeface="Cambria Math" panose="02040503050406030204" pitchFamily="18" charset="0"/>
                            </a:rPr>
                            <m:t>t</m:t>
                          </m:r>
                        </m:sub>
                      </m:sSub>
                      <m:r>
                        <a:rPr xmlns:a="http://schemas.openxmlformats.org/drawingml/2006/main" sz="1650" i="1">
                          <a:solidFill>
                            <a:srgbClr val="000000"/>
                          </a:solidFill>
                          <a:latin typeface="Cambria Math" panose="02040503050406030204" pitchFamily="18" charset="0"/>
                        </a:rPr>
                        <m:t>)</m:t>
                      </m:r>
                    </m:oMath>
                  </a14:m>
                  <a:r>
                    <a:t> is an Itô process.</a:t>
                  </a:r>
                </a:p>
                <a:p>
                  <a:pPr>
                    <a:lnSpc>
                      <a:spcPct val="115000"/>
                    </a:lnSpc>
                    <a:spcBef>
                      <a:spcPts val="1000"/>
                    </a:spcBef>
                    <a:defRPr sz="1600">
                      <a:latin typeface="Calibri"/>
                      <a:ea typeface="Calibri"/>
                      <a:cs typeface="Calibri"/>
                      <a:sym typeface="Calibri"/>
                    </a:defRPr>
                  </a:pPr>
                  <a:r>
                    <a:t>Let </a:t>
                  </a:r>
                  <a14:m>
                    <m:oMath>
                      <m:r>
                        <a:rPr xmlns:a="http://schemas.openxmlformats.org/drawingml/2006/main" sz="1650" i="1">
                          <a:solidFill>
                            <a:srgbClr val="000000"/>
                          </a:solidFill>
                          <a:latin typeface="Cambria Math" panose="02040503050406030204" pitchFamily="18" charset="0"/>
                        </a:rPr>
                        <m:t>f</m:t>
                      </m:r>
                      <m:r>
                        <a:rPr xmlns:a="http://schemas.openxmlformats.org/drawingml/2006/main" sz="1650" i="1">
                          <a:solidFill>
                            <a:srgbClr val="000000"/>
                          </a:solidFill>
                          <a:latin typeface="Cambria Math" panose="02040503050406030204" pitchFamily="18" charset="0"/>
                        </a:rPr>
                        <m:t>(</m:t>
                      </m:r>
                      <m:sSub>
                        <m:e>
                          <m:r>
                            <a:rPr xmlns:a="http://schemas.openxmlformats.org/drawingml/2006/main" sz="1650" i="1">
                              <a:solidFill>
                                <a:srgbClr val="000000"/>
                              </a:solidFill>
                              <a:latin typeface="Cambria Math" panose="02040503050406030204" pitchFamily="18" charset="0"/>
                            </a:rPr>
                            <m:t>S</m:t>
                          </m:r>
                        </m:e>
                        <m:sub>
                          <m:r>
                            <a:rPr xmlns:a="http://schemas.openxmlformats.org/drawingml/2006/main" sz="1650" i="1">
                              <a:solidFill>
                                <a:srgbClr val="000000"/>
                              </a:solidFill>
                              <a:latin typeface="Cambria Math" panose="02040503050406030204" pitchFamily="18" charset="0"/>
                            </a:rPr>
                            <m:t>t</m:t>
                          </m:r>
                        </m:sub>
                      </m:sSub>
                      <m:r>
                        <a:rPr xmlns:a="http://schemas.openxmlformats.org/drawingml/2006/main" sz="1650" i="1">
                          <a:solidFill>
                            <a:srgbClr val="000000"/>
                          </a:solidFill>
                          <a:latin typeface="Cambria Math" panose="02040503050406030204" pitchFamily="18" charset="0"/>
                        </a:rPr>
                        <m:t>)</m:t>
                      </m:r>
                      <m:r>
                        <a:rPr xmlns:a="http://schemas.openxmlformats.org/drawingml/2006/main" sz="1650" i="1">
                          <a:solidFill>
                            <a:srgbClr val="000000"/>
                          </a:solidFill>
                          <a:latin typeface="Cambria Math" panose="02040503050406030204" pitchFamily="18" charset="0"/>
                        </a:rPr>
                        <m:t>=</m:t>
                      </m:r>
                      <m:r>
                        <m:rPr>
                          <m:sty m:val="p"/>
                        </m:rPr>
                        <a:rPr xmlns:a="http://schemas.openxmlformats.org/drawingml/2006/main" sz="1650" i="1">
                          <a:solidFill>
                            <a:srgbClr val="000000"/>
                          </a:solidFill>
                          <a:latin typeface="Cambria Math" panose="02040503050406030204" pitchFamily="18" charset="0"/>
                        </a:rPr>
                        <m:t>ln</m:t>
                      </m:r>
                      <m:sSub>
                        <m:e>
                          <m:r>
                            <a:rPr xmlns:a="http://schemas.openxmlformats.org/drawingml/2006/main" sz="1650" i="1">
                              <a:solidFill>
                                <a:srgbClr val="000000"/>
                              </a:solidFill>
                              <a:latin typeface="Cambria Math" panose="02040503050406030204" pitchFamily="18" charset="0"/>
                            </a:rPr>
                            <m:t>S</m:t>
                          </m:r>
                        </m:e>
                        <m:sub>
                          <m:r>
                            <a:rPr xmlns:a="http://schemas.openxmlformats.org/drawingml/2006/main" sz="1650" i="1">
                              <a:solidFill>
                                <a:srgbClr val="000000"/>
                              </a:solidFill>
                              <a:latin typeface="Cambria Math" panose="02040503050406030204" pitchFamily="18" charset="0"/>
                            </a:rPr>
                            <m:t>t</m:t>
                          </m:r>
                        </m:sub>
                      </m:sSub>
                    </m:oMath>
                  </a14:m>
                  <a:r>
                    <a:t>. Applying Itô’s lemma,</a:t>
                  </a:r>
                </a:p>
                <a:p>
                  <a:pPr lvl="2" algn="ctr">
                    <a:lnSpc>
                      <a:spcPct val="115000"/>
                    </a:lnSpc>
                    <a:spcBef>
                      <a:spcPts val="1000"/>
                    </a:spcBef>
                    <a:defRPr sz="1600">
                      <a:latin typeface="Calibri"/>
                      <a:ea typeface="Calibri"/>
                      <a:cs typeface="Calibri"/>
                      <a:sym typeface="Calibri"/>
                    </a:defRPr>
                  </a:pPr>
                  <a14:m>
                    <m:oMathPara>
                      <m:oMathParaPr>
                        <m:jc m:val="center"/>
                      </m:oMathParaPr>
                      <m:oMath>
                        <m:m>
                          <m:mPr>
                            <m:ctrlPr>
                              <a:rPr xmlns:a="http://schemas.openxmlformats.org/drawingml/2006/main" sz="1700" i="1">
                                <a:solidFill>
                                  <a:srgbClr val="000000"/>
                                </a:solidFill>
                                <a:latin typeface="Cambria Math" panose="02040503050406030204" pitchFamily="18" charset="0"/>
                              </a:rPr>
                            </m:ctrlPr>
                            <m:baseJc m:val="center"/>
                            <m:plcHide m:val="on"/>
                            <m:mcs>
                              <m:mc>
                                <m:mcPr>
                                  <m:count m:val="2"/>
                                  <m:mcJc m:val="center"/>
                                </m:mcPr>
                              </m:mc>
                            </m:mcs>
                          </m:mPr>
                          <m:mr>
                            <m:e>
                              <m:r>
                                <m:rPr>
                                  <m:sty m:val="p"/>
                                </m:rPr>
                                <a:rPr xmlns:a="http://schemas.openxmlformats.org/drawingml/2006/main" sz="1700" i="1">
                                  <a:solidFill>
                                    <a:srgbClr val="000000"/>
                                  </a:solidFill>
                                  <a:latin typeface="Cambria Math" panose="02040503050406030204" pitchFamily="18" charset="0"/>
                                </a:rPr>
                                <m:t>d</m:t>
                              </m:r>
                              <m:r>
                                <a:rPr xmlns:a="http://schemas.openxmlformats.org/drawingml/2006/main" sz="1700" i="1">
                                  <a:solidFill>
                                    <a:srgbClr val="000000"/>
                                  </a:solidFill>
                                  <a:latin typeface="Cambria Math" panose="02040503050406030204" pitchFamily="18" charset="0"/>
                                </a:rPr>
                                <m:t>f</m:t>
                              </m:r>
                            </m:e>
                            <m:e>
                              <m:r>
                                <a:rPr xmlns:a="http://schemas.openxmlformats.org/drawingml/2006/main" sz="1700" i="1">
                                  <a:solidFill>
                                    <a:srgbClr val="000000"/>
                                  </a:solidFill>
                                  <a:latin typeface="Cambria Math" panose="02040503050406030204" pitchFamily="18" charset="0"/>
                                </a:rPr>
                                <m:t>=</m:t>
                              </m:r>
                              <m:sSup>
                                <m:e>
                                  <m:argPr>
                                    <m:scrLvl m:val="0"/>
                                  </m:argPr>
                                  <m:r>
                                    <a:rPr xmlns:a="http://schemas.openxmlformats.org/drawingml/2006/main" sz="1700" i="1">
                                      <a:solidFill>
                                        <a:srgbClr val="000000"/>
                                      </a:solidFill>
                                      <a:latin typeface="Cambria Math" panose="02040503050406030204" pitchFamily="18" charset="0"/>
                                    </a:rPr>
                                    <m:t>f</m:t>
                                  </m:r>
                                </m:e>
                                <m:sup>
                                  <m:argPr>
                                    <m:scrLvl m:val="0"/>
                                  </m:argPr>
                                  <m:r>
                                    <a:rPr xmlns:a="http://schemas.openxmlformats.org/drawingml/2006/main" sz="1700" i="1">
                                      <a:solidFill>
                                        <a:srgbClr val="000000"/>
                                      </a:solidFill>
                                      <a:latin typeface="Cambria Math" panose="02040503050406030204" pitchFamily="18" charset="0"/>
                                    </a:rPr>
                                    <m:t>′</m:t>
                                  </m:r>
                                </m:sup>
                              </m:sSup>
                              <m:r>
                                <a:rPr xmlns:a="http://schemas.openxmlformats.org/drawingml/2006/main" sz="1700" i="1">
                                  <a:solidFill>
                                    <a:srgbClr val="000000"/>
                                  </a:solidFill>
                                  <a:latin typeface="Cambria Math" panose="02040503050406030204" pitchFamily="18" charset="0"/>
                                </a:rPr>
                                <m:t>(</m:t>
                              </m:r>
                              <m:sSub>
                                <m:e>
                                  <m:argPr>
                                    <m:scrLvl m:val="0"/>
                                  </m:argPr>
                                  <m:r>
                                    <a:rPr xmlns:a="http://schemas.openxmlformats.org/drawingml/2006/main" sz="1700" i="1">
                                      <a:solidFill>
                                        <a:srgbClr val="000000"/>
                                      </a:solidFill>
                                      <a:latin typeface="Cambria Math" panose="02040503050406030204" pitchFamily="18" charset="0"/>
                                    </a:rPr>
                                    <m:t>S</m:t>
                                  </m:r>
                                </m:e>
                                <m:sub>
                                  <m:argPr>
                                    <m:scrLvl m:val="0"/>
                                  </m:argPr>
                                  <m:r>
                                    <a:rPr xmlns:a="http://schemas.openxmlformats.org/drawingml/2006/main" sz="1700" i="1">
                                      <a:solidFill>
                                        <a:srgbClr val="000000"/>
                                      </a:solidFill>
                                      <a:latin typeface="Cambria Math" panose="02040503050406030204" pitchFamily="18" charset="0"/>
                                    </a:rPr>
                                    <m:t>t</m:t>
                                  </m:r>
                                </m:sub>
                              </m:sSub>
                              <m:r>
                                <a:rPr xmlns:a="http://schemas.openxmlformats.org/drawingml/2006/main" sz="1700" i="1">
                                  <a:solidFill>
                                    <a:srgbClr val="000000"/>
                                  </a:solidFill>
                                  <a:latin typeface="Cambria Math" panose="02040503050406030204" pitchFamily="18" charset="0"/>
                                </a:rPr>
                                <m:t>)</m:t>
                              </m:r>
                              <m:r>
                                <m:rPr>
                                  <m:sty m:val="p"/>
                                </m:rPr>
                                <a:rPr xmlns:a="http://schemas.openxmlformats.org/drawingml/2006/main" sz="1700" i="1">
                                  <a:solidFill>
                                    <a:srgbClr val="000000"/>
                                  </a:solidFill>
                                  <a:latin typeface="Cambria Math" panose="02040503050406030204" pitchFamily="18" charset="0"/>
                                </a:rPr>
                                <m:t>d</m:t>
                              </m:r>
                              <m:sSub>
                                <m:e>
                                  <m:argPr>
                                    <m:scrLvl m:val="0"/>
                                  </m:argPr>
                                  <m:r>
                                    <a:rPr xmlns:a="http://schemas.openxmlformats.org/drawingml/2006/main" sz="1700" i="1">
                                      <a:solidFill>
                                        <a:srgbClr val="000000"/>
                                      </a:solidFill>
                                      <a:latin typeface="Cambria Math" panose="02040503050406030204" pitchFamily="18" charset="0"/>
                                    </a:rPr>
                                    <m:t>S</m:t>
                                  </m:r>
                                </m:e>
                                <m:sub>
                                  <m:argPr>
                                    <m:scrLvl m:val="0"/>
                                  </m:argPr>
                                  <m:r>
                                    <a:rPr xmlns:a="http://schemas.openxmlformats.org/drawingml/2006/main" sz="1700" i="1">
                                      <a:solidFill>
                                        <a:srgbClr val="000000"/>
                                      </a:solidFill>
                                      <a:latin typeface="Cambria Math" panose="02040503050406030204" pitchFamily="18" charset="0"/>
                                    </a:rPr>
                                    <m:t>t</m:t>
                                  </m:r>
                                </m:sub>
                              </m:sSub>
                              <m:r>
                                <a:rPr xmlns:a="http://schemas.openxmlformats.org/drawingml/2006/main" sz="1700" i="1">
                                  <a:solidFill>
                                    <a:srgbClr val="000000"/>
                                  </a:solidFill>
                                  <a:latin typeface="Cambria Math" panose="02040503050406030204" pitchFamily="18" charset="0"/>
                                </a:rPr>
                                <m:t>+</m:t>
                              </m:r>
                              <m:f>
                                <m:fPr>
                                  <m:ctrlPr>
                                    <a:rPr xmlns:a="http://schemas.openxmlformats.org/drawingml/2006/main" sz="1700" i="1">
                                      <a:solidFill>
                                        <a:srgbClr val="000000"/>
                                      </a:solidFill>
                                      <a:latin typeface="Cambria Math" panose="02040503050406030204" pitchFamily="18" charset="0"/>
                                    </a:rPr>
                                  </m:ctrlPr>
                                  <m:type m:val="bar"/>
                                </m:fPr>
                                <m:num>
                                  <m:argPr>
                                    <m:scrLvl m:val="0"/>
                                  </m:argPr>
                                  <m:r>
                                    <a:rPr xmlns:a="http://schemas.openxmlformats.org/drawingml/2006/main" sz="1700" i="1">
                                      <a:solidFill>
                                        <a:srgbClr val="000000"/>
                                      </a:solidFill>
                                      <a:latin typeface="Cambria Math" panose="02040503050406030204" pitchFamily="18" charset="0"/>
                                    </a:rPr>
                                    <m:t>1</m:t>
                                  </m:r>
                                </m:num>
                                <m:den>
                                  <m:argPr>
                                    <m:scrLvl m:val="0"/>
                                  </m:argPr>
                                  <m:r>
                                    <a:rPr xmlns:a="http://schemas.openxmlformats.org/drawingml/2006/main" sz="1700" i="1">
                                      <a:solidFill>
                                        <a:srgbClr val="000000"/>
                                      </a:solidFill>
                                      <a:latin typeface="Cambria Math" panose="02040503050406030204" pitchFamily="18" charset="0"/>
                                    </a:rPr>
                                    <m:t>2</m:t>
                                  </m:r>
                                </m:den>
                              </m:f>
                              <m:sSup>
                                <m:e>
                                  <m:argPr>
                                    <m:scrLvl m:val="0"/>
                                  </m:argPr>
                                  <m:r>
                                    <a:rPr xmlns:a="http://schemas.openxmlformats.org/drawingml/2006/main" sz="1700" i="1">
                                      <a:solidFill>
                                        <a:srgbClr val="000000"/>
                                      </a:solidFill>
                                      <a:latin typeface="Cambria Math" panose="02040503050406030204" pitchFamily="18" charset="0"/>
                                    </a:rPr>
                                    <m:t>f</m:t>
                                  </m:r>
                                </m:e>
                                <m:sup>
                                  <m:argPr>
                                    <m:scrLvl m:val="0"/>
                                  </m:argP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sup>
                              </m:sSup>
                              <m:r>
                                <a:rPr xmlns:a="http://schemas.openxmlformats.org/drawingml/2006/main" sz="1700" i="1">
                                  <a:solidFill>
                                    <a:srgbClr val="000000"/>
                                  </a:solidFill>
                                  <a:latin typeface="Cambria Math" panose="02040503050406030204" pitchFamily="18" charset="0"/>
                                </a:rPr>
                                <m:t>(</m:t>
                              </m:r>
                              <m:sSub>
                                <m:e>
                                  <m:argPr>
                                    <m:scrLvl m:val="0"/>
                                  </m:argPr>
                                  <m:r>
                                    <a:rPr xmlns:a="http://schemas.openxmlformats.org/drawingml/2006/main" sz="1700" i="1">
                                      <a:solidFill>
                                        <a:srgbClr val="000000"/>
                                      </a:solidFill>
                                      <a:latin typeface="Cambria Math" panose="02040503050406030204" pitchFamily="18" charset="0"/>
                                    </a:rPr>
                                    <m:t>S</m:t>
                                  </m:r>
                                </m:e>
                                <m:sub>
                                  <m:argPr>
                                    <m:scrLvl m:val="0"/>
                                  </m:argPr>
                                  <m:r>
                                    <a:rPr xmlns:a="http://schemas.openxmlformats.org/drawingml/2006/main" sz="1700" i="1">
                                      <a:solidFill>
                                        <a:srgbClr val="000000"/>
                                      </a:solidFill>
                                      <a:latin typeface="Cambria Math" panose="02040503050406030204" pitchFamily="18" charset="0"/>
                                    </a:rPr>
                                    <m:t>t</m:t>
                                  </m:r>
                                </m:sub>
                              </m:sSub>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m:rPr>
                                  <m:sty m:val="p"/>
                                </m:rPr>
                                <a:rPr xmlns:a="http://schemas.openxmlformats.org/drawingml/2006/main" sz="1700" i="1">
                                  <a:solidFill>
                                    <a:srgbClr val="000000"/>
                                  </a:solidFill>
                                  <a:latin typeface="Cambria Math" panose="02040503050406030204" pitchFamily="18" charset="0"/>
                                </a:rPr>
                                <m:t>d</m:t>
                              </m:r>
                              <m:sSub>
                                <m:e>
                                  <m:argPr>
                                    <m:scrLvl m:val="0"/>
                                  </m:argPr>
                                  <m:r>
                                    <a:rPr xmlns:a="http://schemas.openxmlformats.org/drawingml/2006/main" sz="1700" i="1">
                                      <a:solidFill>
                                        <a:srgbClr val="000000"/>
                                      </a:solidFill>
                                      <a:latin typeface="Cambria Math" panose="02040503050406030204" pitchFamily="18" charset="0"/>
                                    </a:rPr>
                                    <m:t>S</m:t>
                                  </m:r>
                                </m:e>
                                <m:sub>
                                  <m:argPr>
                                    <m:scrLvl m:val="0"/>
                                  </m:argPr>
                                  <m:r>
                                    <a:rPr xmlns:a="http://schemas.openxmlformats.org/drawingml/2006/main" sz="1700" i="1">
                                      <a:solidFill>
                                        <a:srgbClr val="000000"/>
                                      </a:solidFill>
                                      <a:latin typeface="Cambria Math" panose="02040503050406030204" pitchFamily="18" charset="0"/>
                                    </a:rPr>
                                    <m:t>t</m:t>
                                  </m:r>
                                </m:sub>
                              </m:sSub>
                              <m:sSup>
                                <m:e>
                                  <m:argPr>
                                    <m:scrLvl m:val="0"/>
                                  </m:argPr>
                                  <m:r>
                                    <a:rPr xmlns:a="http://schemas.openxmlformats.org/drawingml/2006/main" sz="1700" i="1">
                                      <a:solidFill>
                                        <a:srgbClr val="000000"/>
                                      </a:solidFill>
                                      <a:latin typeface="Cambria Math" panose="02040503050406030204" pitchFamily="18" charset="0"/>
                                    </a:rPr>
                                    <m:t>)</m:t>
                                  </m:r>
                                </m:e>
                                <m:sup>
                                  <m:argPr>
                                    <m:scrLvl m:val="0"/>
                                  </m:argPr>
                                  <m:r>
                                    <a:rPr xmlns:a="http://schemas.openxmlformats.org/drawingml/2006/main" sz="1700" i="1">
                                      <a:solidFill>
                                        <a:srgbClr val="000000"/>
                                      </a:solidFill>
                                      <a:latin typeface="Cambria Math" panose="02040503050406030204" pitchFamily="18" charset="0"/>
                                    </a:rPr>
                                    <m:t>2</m:t>
                                  </m:r>
                                </m:sup>
                              </m:sSup>
                              <m:r>
                                <a:rPr xmlns:a="http://schemas.openxmlformats.org/drawingml/2006/main" sz="1700" i="1">
                                  <a:solidFill>
                                    <a:srgbClr val="000000"/>
                                  </a:solidFill>
                                  <a:latin typeface="Cambria Math" panose="02040503050406030204" pitchFamily="18" charset="0"/>
                                </a:rPr>
                                <m:t>=</m:t>
                              </m:r>
                              <m:f>
                                <m:fPr>
                                  <m:ctrlPr>
                                    <a:rPr xmlns:a="http://schemas.openxmlformats.org/drawingml/2006/main" sz="1700" i="1">
                                      <a:solidFill>
                                        <a:srgbClr val="000000"/>
                                      </a:solidFill>
                                      <a:latin typeface="Cambria Math" panose="02040503050406030204" pitchFamily="18" charset="0"/>
                                    </a:rPr>
                                  </m:ctrlPr>
                                  <m:type m:val="bar"/>
                                </m:fPr>
                                <m:num>
                                  <m:argPr>
                                    <m:scrLvl m:val="0"/>
                                  </m:argPr>
                                  <m:r>
                                    <a:rPr xmlns:a="http://schemas.openxmlformats.org/drawingml/2006/main" sz="1700" i="1">
                                      <a:solidFill>
                                        <a:srgbClr val="000000"/>
                                      </a:solidFill>
                                      <a:latin typeface="Cambria Math" panose="02040503050406030204" pitchFamily="18" charset="0"/>
                                    </a:rPr>
                                    <m:t>1</m:t>
                                  </m:r>
                                </m:num>
                                <m:den>
                                  <m:argPr>
                                    <m:scrLvl m:val="0"/>
                                  </m:argPr>
                                  <m:sSub>
                                    <m:e>
                                      <m:argPr>
                                        <m:scrLvl m:val="0"/>
                                      </m:argPr>
                                      <m:r>
                                        <a:rPr xmlns:a="http://schemas.openxmlformats.org/drawingml/2006/main" sz="1700" i="1">
                                          <a:solidFill>
                                            <a:srgbClr val="000000"/>
                                          </a:solidFill>
                                          <a:latin typeface="Cambria Math" panose="02040503050406030204" pitchFamily="18" charset="0"/>
                                        </a:rPr>
                                        <m:t>S</m:t>
                                      </m:r>
                                    </m:e>
                                    <m:sub>
                                      <m:argPr>
                                        <m:scrLvl m:val="0"/>
                                      </m:argPr>
                                      <m:r>
                                        <a:rPr xmlns:a="http://schemas.openxmlformats.org/drawingml/2006/main" sz="1700" i="1">
                                          <a:solidFill>
                                            <a:srgbClr val="000000"/>
                                          </a:solidFill>
                                          <a:latin typeface="Cambria Math" panose="02040503050406030204" pitchFamily="18" charset="0"/>
                                        </a:rPr>
                                        <m:t>t</m:t>
                                      </m:r>
                                    </m:sub>
                                  </m:sSub>
                                </m:den>
                              </m:f>
                              <m:r>
                                <m:rPr>
                                  <m:sty m:val="p"/>
                                </m:rPr>
                                <a:rPr xmlns:a="http://schemas.openxmlformats.org/drawingml/2006/main" sz="1700" i="1">
                                  <a:solidFill>
                                    <a:srgbClr val="000000"/>
                                  </a:solidFill>
                                  <a:latin typeface="Cambria Math" panose="02040503050406030204" pitchFamily="18" charset="0"/>
                                </a:rPr>
                                <m:t>d</m:t>
                              </m:r>
                              <m:sSub>
                                <m:e>
                                  <m:argPr>
                                    <m:scrLvl m:val="0"/>
                                  </m:argPr>
                                  <m:r>
                                    <a:rPr xmlns:a="http://schemas.openxmlformats.org/drawingml/2006/main" sz="1700" i="1">
                                      <a:solidFill>
                                        <a:srgbClr val="000000"/>
                                      </a:solidFill>
                                      <a:latin typeface="Cambria Math" panose="02040503050406030204" pitchFamily="18" charset="0"/>
                                    </a:rPr>
                                    <m:t>S</m:t>
                                  </m:r>
                                </m:e>
                                <m:sub>
                                  <m:argPr>
                                    <m:scrLvl m:val="0"/>
                                  </m:argPr>
                                  <m:r>
                                    <a:rPr xmlns:a="http://schemas.openxmlformats.org/drawingml/2006/main" sz="1700" i="1">
                                      <a:solidFill>
                                        <a:srgbClr val="000000"/>
                                      </a:solidFill>
                                      <a:latin typeface="Cambria Math" panose="02040503050406030204" pitchFamily="18" charset="0"/>
                                    </a:rPr>
                                    <m:t>t</m:t>
                                  </m:r>
                                </m:sub>
                              </m:sSub>
                              <m:r>
                                <a:rPr xmlns:a="http://schemas.openxmlformats.org/drawingml/2006/main" sz="1700" i="1">
                                  <a:solidFill>
                                    <a:srgbClr val="000000"/>
                                  </a:solidFill>
                                  <a:latin typeface="Cambria Math" panose="02040503050406030204" pitchFamily="18" charset="0"/>
                                </a:rPr>
                                <m:t>-</m:t>
                              </m:r>
                              <m:f>
                                <m:fPr>
                                  <m:ctrlPr>
                                    <a:rPr xmlns:a="http://schemas.openxmlformats.org/drawingml/2006/main" sz="1700" i="1">
                                      <a:solidFill>
                                        <a:srgbClr val="000000"/>
                                      </a:solidFill>
                                      <a:latin typeface="Cambria Math" panose="02040503050406030204" pitchFamily="18" charset="0"/>
                                    </a:rPr>
                                  </m:ctrlPr>
                                  <m:type m:val="bar"/>
                                </m:fPr>
                                <m:num>
                                  <m:argPr>
                                    <m:scrLvl m:val="0"/>
                                  </m:argPr>
                                  <m:r>
                                    <a:rPr xmlns:a="http://schemas.openxmlformats.org/drawingml/2006/main" sz="1700" i="1">
                                      <a:solidFill>
                                        <a:srgbClr val="000000"/>
                                      </a:solidFill>
                                      <a:latin typeface="Cambria Math" panose="02040503050406030204" pitchFamily="18" charset="0"/>
                                    </a:rPr>
                                    <m:t>1</m:t>
                                  </m:r>
                                </m:num>
                                <m:den>
                                  <m:argPr>
                                    <m:scrLvl m:val="0"/>
                                  </m:argPr>
                                  <m:r>
                                    <a:rPr xmlns:a="http://schemas.openxmlformats.org/drawingml/2006/main" sz="1700" i="1">
                                      <a:solidFill>
                                        <a:srgbClr val="000000"/>
                                      </a:solidFill>
                                      <a:latin typeface="Cambria Math" panose="02040503050406030204" pitchFamily="18" charset="0"/>
                                    </a:rPr>
                                    <m:t>2</m:t>
                                  </m:r>
                                  <m:sSubSup>
                                    <m:e>
                                      <m:argPr>
                                        <m:scrLvl m:val="0"/>
                                      </m:argPr>
                                      <m:r>
                                        <a:rPr xmlns:a="http://schemas.openxmlformats.org/drawingml/2006/main" sz="1700" i="1">
                                          <a:solidFill>
                                            <a:srgbClr val="000000"/>
                                          </a:solidFill>
                                          <a:latin typeface="Cambria Math" panose="02040503050406030204" pitchFamily="18" charset="0"/>
                                        </a:rPr>
                                        <m:t>S</m:t>
                                      </m:r>
                                    </m:e>
                                    <m:sub>
                                      <m:argPr>
                                        <m:scrLvl m:val="0"/>
                                      </m:argPr>
                                      <m:r>
                                        <a:rPr xmlns:a="http://schemas.openxmlformats.org/drawingml/2006/main" sz="1700" i="1">
                                          <a:solidFill>
                                            <a:srgbClr val="000000"/>
                                          </a:solidFill>
                                          <a:latin typeface="Cambria Math" panose="02040503050406030204" pitchFamily="18" charset="0"/>
                                        </a:rPr>
                                        <m:t>t</m:t>
                                      </m:r>
                                    </m:sub>
                                    <m:sup>
                                      <m:argPr>
                                        <m:scrLvl m:val="0"/>
                                      </m:argPr>
                                      <m:r>
                                        <a:rPr xmlns:a="http://schemas.openxmlformats.org/drawingml/2006/main" sz="1700" i="1">
                                          <a:solidFill>
                                            <a:srgbClr val="000000"/>
                                          </a:solidFill>
                                          <a:latin typeface="Cambria Math" panose="02040503050406030204" pitchFamily="18" charset="0"/>
                                        </a:rPr>
                                        <m:t>2</m:t>
                                      </m:r>
                                    </m:sup>
                                  </m:sSubSup>
                                </m:den>
                              </m:f>
                              <m:d>
                                <m:dPr>
                                  <m:ctrlPr>
                                    <a:rPr xmlns:a="http://schemas.openxmlformats.org/drawingml/2006/main" sz="1700" i="1">
                                      <a:solidFill>
                                        <a:srgbClr val="000000"/>
                                      </a:solidFill>
                                      <a:latin typeface="Cambria Math" panose="02040503050406030204" pitchFamily="18" charset="0"/>
                                    </a:rPr>
                                  </m:ctrlPr>
                                </m:dPr>
                                <m:e>
                                  <m:argPr>
                                    <m:scrLvl m:val="0"/>
                                  </m:argPr>
                                  <m:sSup>
                                    <m:e>
                                      <m:argPr>
                                        <m:scrLvl m:val="0"/>
                                      </m:argPr>
                                      <m:r>
                                        <a:rPr xmlns:a="http://schemas.openxmlformats.org/drawingml/2006/main" sz="1700" i="1">
                                          <a:solidFill>
                                            <a:srgbClr val="000000"/>
                                          </a:solidFill>
                                          <a:latin typeface="Cambria Math" panose="02040503050406030204" pitchFamily="18" charset="0"/>
                                        </a:rPr>
                                        <m:t>σ</m:t>
                                      </m:r>
                                    </m:e>
                                    <m:sup>
                                      <m:argPr>
                                        <m:scrLvl m:val="0"/>
                                      </m:argPr>
                                      <m:r>
                                        <a:rPr xmlns:a="http://schemas.openxmlformats.org/drawingml/2006/main" sz="1700" i="1">
                                          <a:solidFill>
                                            <a:srgbClr val="000000"/>
                                          </a:solidFill>
                                          <a:latin typeface="Cambria Math" panose="02040503050406030204" pitchFamily="18" charset="0"/>
                                        </a:rPr>
                                        <m:t>2</m:t>
                                      </m:r>
                                    </m:sup>
                                  </m:sSup>
                                  <m:sSubSup>
                                    <m:e>
                                      <m:argPr>
                                        <m:scrLvl m:val="0"/>
                                      </m:argPr>
                                      <m:r>
                                        <a:rPr xmlns:a="http://schemas.openxmlformats.org/drawingml/2006/main" sz="1700" i="1">
                                          <a:solidFill>
                                            <a:srgbClr val="000000"/>
                                          </a:solidFill>
                                          <a:latin typeface="Cambria Math" panose="02040503050406030204" pitchFamily="18" charset="0"/>
                                        </a:rPr>
                                        <m:t>S</m:t>
                                      </m:r>
                                    </m:e>
                                    <m:sub>
                                      <m:argPr>
                                        <m:scrLvl m:val="0"/>
                                      </m:argPr>
                                      <m:r>
                                        <a:rPr xmlns:a="http://schemas.openxmlformats.org/drawingml/2006/main" sz="1700" i="1">
                                          <a:solidFill>
                                            <a:srgbClr val="000000"/>
                                          </a:solidFill>
                                          <a:latin typeface="Cambria Math" panose="02040503050406030204" pitchFamily="18" charset="0"/>
                                        </a:rPr>
                                        <m:t>t</m:t>
                                      </m:r>
                                    </m:sub>
                                    <m:sup>
                                      <m:argPr>
                                        <m:scrLvl m:val="0"/>
                                      </m:argPr>
                                      <m:r>
                                        <a:rPr xmlns:a="http://schemas.openxmlformats.org/drawingml/2006/main" sz="1700" i="1">
                                          <a:solidFill>
                                            <a:srgbClr val="000000"/>
                                          </a:solidFill>
                                          <a:latin typeface="Cambria Math" panose="02040503050406030204" pitchFamily="18" charset="0"/>
                                        </a:rPr>
                                        <m:t>2</m:t>
                                      </m:r>
                                    </m:sup>
                                  </m:sSubSup>
                                  <m:r>
                                    <m:rPr>
                                      <m:sty m:val="p"/>
                                    </m:rPr>
                                    <a:rPr xmlns:a="http://schemas.openxmlformats.org/drawingml/2006/main" sz="1700" i="1">
                                      <a:solidFill>
                                        <a:srgbClr val="000000"/>
                                      </a:solidFill>
                                      <a:latin typeface="Cambria Math" panose="02040503050406030204" pitchFamily="18" charset="0"/>
                                    </a:rPr>
                                    <m:t>d</m:t>
                                  </m:r>
                                  <m:r>
                                    <a:rPr xmlns:a="http://schemas.openxmlformats.org/drawingml/2006/main" sz="1700" i="1">
                                      <a:solidFill>
                                        <a:srgbClr val="000000"/>
                                      </a:solidFill>
                                      <a:latin typeface="Cambria Math" panose="02040503050406030204" pitchFamily="18" charset="0"/>
                                    </a:rPr>
                                    <m:t>t</m:t>
                                  </m:r>
                                </m:e>
                              </m:d>
                            </m:e>
                          </m:mr>
                          <m:mr>
                            <m:e/>
                            <m:e>
                              <m:r>
                                <a:rPr xmlns:a="http://schemas.openxmlformats.org/drawingml/2006/main" sz="1700" i="1">
                                  <a:solidFill>
                                    <a:srgbClr val="000000"/>
                                  </a:solidFill>
                                  <a:latin typeface="Cambria Math" panose="02040503050406030204" pitchFamily="18" charset="0"/>
                                </a:rPr>
                                <m:t>=</m:t>
                              </m:r>
                              <m:f>
                                <m:fPr>
                                  <m:ctrlPr>
                                    <a:rPr xmlns:a="http://schemas.openxmlformats.org/drawingml/2006/main" sz="1700" i="1">
                                      <a:solidFill>
                                        <a:srgbClr val="000000"/>
                                      </a:solidFill>
                                      <a:latin typeface="Cambria Math" panose="02040503050406030204" pitchFamily="18" charset="0"/>
                                    </a:rPr>
                                  </m:ctrlPr>
                                  <m:type m:val="bar"/>
                                </m:fPr>
                                <m:num>
                                  <m:argPr>
                                    <m:scrLvl m:val="0"/>
                                  </m:argPr>
                                  <m:r>
                                    <a:rPr xmlns:a="http://schemas.openxmlformats.org/drawingml/2006/main" sz="1700" i="1">
                                      <a:solidFill>
                                        <a:srgbClr val="000000"/>
                                      </a:solidFill>
                                      <a:latin typeface="Cambria Math" panose="02040503050406030204" pitchFamily="18" charset="0"/>
                                    </a:rPr>
                                    <m:t>1</m:t>
                                  </m:r>
                                </m:num>
                                <m:den>
                                  <m:argPr>
                                    <m:scrLvl m:val="0"/>
                                  </m:argPr>
                                  <m:sSub>
                                    <m:e>
                                      <m:argPr>
                                        <m:scrLvl m:val="0"/>
                                      </m:argPr>
                                      <m:r>
                                        <a:rPr xmlns:a="http://schemas.openxmlformats.org/drawingml/2006/main" sz="1700" i="1">
                                          <a:solidFill>
                                            <a:srgbClr val="000000"/>
                                          </a:solidFill>
                                          <a:latin typeface="Cambria Math" panose="02040503050406030204" pitchFamily="18" charset="0"/>
                                        </a:rPr>
                                        <m:t>S</m:t>
                                      </m:r>
                                    </m:e>
                                    <m:sub>
                                      <m:argPr>
                                        <m:scrLvl m:val="0"/>
                                      </m:argPr>
                                      <m:r>
                                        <a:rPr xmlns:a="http://schemas.openxmlformats.org/drawingml/2006/main" sz="1700" i="1">
                                          <a:solidFill>
                                            <a:srgbClr val="000000"/>
                                          </a:solidFill>
                                          <a:latin typeface="Cambria Math" panose="02040503050406030204" pitchFamily="18" charset="0"/>
                                        </a:rPr>
                                        <m:t>t</m:t>
                                      </m:r>
                                    </m:sub>
                                  </m:sSub>
                                </m:den>
                              </m:f>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σ</m:t>
                              </m:r>
                              <m:sSub>
                                <m:e>
                                  <m:argPr>
                                    <m:scrLvl m:val="0"/>
                                  </m:argPr>
                                  <m:r>
                                    <a:rPr xmlns:a="http://schemas.openxmlformats.org/drawingml/2006/main" sz="1700" i="1">
                                      <a:solidFill>
                                        <a:srgbClr val="000000"/>
                                      </a:solidFill>
                                      <a:latin typeface="Cambria Math" panose="02040503050406030204" pitchFamily="18" charset="0"/>
                                    </a:rPr>
                                    <m:t>S</m:t>
                                  </m:r>
                                </m:e>
                                <m:sub>
                                  <m:argPr>
                                    <m:scrLvl m:val="0"/>
                                  </m:argPr>
                                  <m:r>
                                    <a:rPr xmlns:a="http://schemas.openxmlformats.org/drawingml/2006/main" sz="1700" i="1">
                                      <a:solidFill>
                                        <a:srgbClr val="000000"/>
                                      </a:solidFill>
                                      <a:latin typeface="Cambria Math" panose="02040503050406030204" pitchFamily="18" charset="0"/>
                                    </a:rPr>
                                    <m:t>t</m:t>
                                  </m:r>
                                </m:sub>
                              </m:sSub>
                              <m:r>
                                <m:rPr>
                                  <m:sty m:val="p"/>
                                </m:rPr>
                                <a:rPr xmlns:a="http://schemas.openxmlformats.org/drawingml/2006/main" sz="1700" i="1">
                                  <a:solidFill>
                                    <a:srgbClr val="000000"/>
                                  </a:solidFill>
                                  <a:latin typeface="Cambria Math" panose="02040503050406030204" pitchFamily="18" charset="0"/>
                                </a:rPr>
                                <m:t>d</m:t>
                              </m:r>
                              <m:sSub>
                                <m:e>
                                  <m:argPr>
                                    <m:scrLvl m:val="0"/>
                                  </m:argPr>
                                  <m:r>
                                    <a:rPr xmlns:a="http://schemas.openxmlformats.org/drawingml/2006/main" sz="1700" i="1">
                                      <a:solidFill>
                                        <a:srgbClr val="000000"/>
                                      </a:solidFill>
                                      <a:latin typeface="Cambria Math" panose="02040503050406030204" pitchFamily="18" charset="0"/>
                                    </a:rPr>
                                    <m:t>W</m:t>
                                  </m:r>
                                </m:e>
                                <m:sub>
                                  <m:argPr>
                                    <m:scrLvl m:val="0"/>
                                  </m:argPr>
                                  <m:r>
                                    <a:rPr xmlns:a="http://schemas.openxmlformats.org/drawingml/2006/main" sz="1700" i="1">
                                      <a:solidFill>
                                        <a:srgbClr val="000000"/>
                                      </a:solidFill>
                                      <a:latin typeface="Cambria Math" panose="02040503050406030204" pitchFamily="18" charset="0"/>
                                    </a:rPr>
                                    <m:t>t</m:t>
                                  </m:r>
                                </m:sub>
                              </m:sSub>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μ</m:t>
                              </m:r>
                              <m:sSub>
                                <m:e>
                                  <m:argPr>
                                    <m:scrLvl m:val="0"/>
                                  </m:argPr>
                                  <m:r>
                                    <a:rPr xmlns:a="http://schemas.openxmlformats.org/drawingml/2006/main" sz="1700" i="1">
                                      <a:solidFill>
                                        <a:srgbClr val="000000"/>
                                      </a:solidFill>
                                      <a:latin typeface="Cambria Math" panose="02040503050406030204" pitchFamily="18" charset="0"/>
                                    </a:rPr>
                                    <m:t>S</m:t>
                                  </m:r>
                                </m:e>
                                <m:sub>
                                  <m:argPr>
                                    <m:scrLvl m:val="0"/>
                                  </m:argPr>
                                  <m:r>
                                    <a:rPr xmlns:a="http://schemas.openxmlformats.org/drawingml/2006/main" sz="1700" i="1">
                                      <a:solidFill>
                                        <a:srgbClr val="000000"/>
                                      </a:solidFill>
                                      <a:latin typeface="Cambria Math" panose="02040503050406030204" pitchFamily="18" charset="0"/>
                                    </a:rPr>
                                    <m:t>t</m:t>
                                  </m:r>
                                </m:sub>
                              </m:sSub>
                              <m:r>
                                <m:rPr>
                                  <m:sty m:val="p"/>
                                </m:rPr>
                                <a:rPr xmlns:a="http://schemas.openxmlformats.org/drawingml/2006/main" sz="1700" i="1">
                                  <a:solidFill>
                                    <a:srgbClr val="000000"/>
                                  </a:solidFill>
                                  <a:latin typeface="Cambria Math" panose="02040503050406030204" pitchFamily="18" charset="0"/>
                                </a:rPr>
                                <m:t>d</m:t>
                              </m:r>
                              <m:r>
                                <a:rPr xmlns:a="http://schemas.openxmlformats.org/drawingml/2006/main" sz="1700" i="1">
                                  <a:solidFill>
                                    <a:srgbClr val="000000"/>
                                  </a:solidFill>
                                  <a:latin typeface="Cambria Math" panose="02040503050406030204" pitchFamily="18" charset="0"/>
                                </a:rPr>
                                <m:t>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f>
                                <m:fPr>
                                  <m:ctrlPr>
                                    <a:rPr xmlns:a="http://schemas.openxmlformats.org/drawingml/2006/main" sz="1700" i="1">
                                      <a:solidFill>
                                        <a:srgbClr val="000000"/>
                                      </a:solidFill>
                                      <a:latin typeface="Cambria Math" panose="02040503050406030204" pitchFamily="18" charset="0"/>
                                    </a:rPr>
                                  </m:ctrlPr>
                                  <m:type m:val="bar"/>
                                </m:fPr>
                                <m:num>
                                  <m:argPr>
                                    <m:scrLvl m:val="0"/>
                                  </m:argPr>
                                  <m:sSup>
                                    <m:e>
                                      <m:argPr>
                                        <m:scrLvl m:val="0"/>
                                      </m:argPr>
                                      <m:r>
                                        <a:rPr xmlns:a="http://schemas.openxmlformats.org/drawingml/2006/main" sz="1700" i="1">
                                          <a:solidFill>
                                            <a:srgbClr val="000000"/>
                                          </a:solidFill>
                                          <a:latin typeface="Cambria Math" panose="02040503050406030204" pitchFamily="18" charset="0"/>
                                        </a:rPr>
                                        <m:t>σ</m:t>
                                      </m:r>
                                    </m:e>
                                    <m:sup>
                                      <m:argPr>
                                        <m:scrLvl m:val="0"/>
                                      </m:argPr>
                                      <m:r>
                                        <a:rPr xmlns:a="http://schemas.openxmlformats.org/drawingml/2006/main" sz="1700" i="1">
                                          <a:solidFill>
                                            <a:srgbClr val="000000"/>
                                          </a:solidFill>
                                          <a:latin typeface="Cambria Math" panose="02040503050406030204" pitchFamily="18" charset="0"/>
                                        </a:rPr>
                                        <m:t>2</m:t>
                                      </m:r>
                                    </m:sup>
                                  </m:sSup>
                                </m:num>
                                <m:den>
                                  <m:argPr>
                                    <m:scrLvl m:val="0"/>
                                  </m:argPr>
                                  <m:r>
                                    <a:rPr xmlns:a="http://schemas.openxmlformats.org/drawingml/2006/main" sz="1700" i="1">
                                      <a:solidFill>
                                        <a:srgbClr val="000000"/>
                                      </a:solidFill>
                                      <a:latin typeface="Cambria Math" panose="02040503050406030204" pitchFamily="18" charset="0"/>
                                    </a:rPr>
                                    <m:t>2</m:t>
                                  </m:r>
                                </m:den>
                              </m:f>
                              <m:r>
                                <m:rPr>
                                  <m:sty m:val="p"/>
                                </m:rPr>
                                <a:rPr xmlns:a="http://schemas.openxmlformats.org/drawingml/2006/main" sz="1700" i="1">
                                  <a:solidFill>
                                    <a:srgbClr val="000000"/>
                                  </a:solidFill>
                                  <a:latin typeface="Cambria Math" panose="02040503050406030204" pitchFamily="18" charset="0"/>
                                </a:rPr>
                                <m:t>d</m:t>
                              </m:r>
                              <m:r>
                                <a:rPr xmlns:a="http://schemas.openxmlformats.org/drawingml/2006/main" sz="1700" i="1">
                                  <a:solidFill>
                                    <a:srgbClr val="000000"/>
                                  </a:solidFill>
                                  <a:latin typeface="Cambria Math" panose="02040503050406030204" pitchFamily="18" charset="0"/>
                                </a:rPr>
                                <m:t>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σ</m:t>
                              </m:r>
                              <m:r>
                                <m:rPr>
                                  <m:sty m:val="p"/>
                                </m:rPr>
                                <a:rPr xmlns:a="http://schemas.openxmlformats.org/drawingml/2006/main" sz="1700" i="1">
                                  <a:solidFill>
                                    <a:srgbClr val="000000"/>
                                  </a:solidFill>
                                  <a:latin typeface="Cambria Math" panose="02040503050406030204" pitchFamily="18" charset="0"/>
                                </a:rPr>
                                <m:t>d</m:t>
                              </m:r>
                              <m:sSub>
                                <m:e>
                                  <m:argPr>
                                    <m:scrLvl m:val="0"/>
                                  </m:argPr>
                                  <m:r>
                                    <a:rPr xmlns:a="http://schemas.openxmlformats.org/drawingml/2006/main" sz="1700" i="1">
                                      <a:solidFill>
                                        <a:srgbClr val="000000"/>
                                      </a:solidFill>
                                      <a:latin typeface="Cambria Math" panose="02040503050406030204" pitchFamily="18" charset="0"/>
                                    </a:rPr>
                                    <m:t>W</m:t>
                                  </m:r>
                                </m:e>
                                <m:sub>
                                  <m:argPr>
                                    <m:scrLvl m:val="0"/>
                                  </m:argPr>
                                  <m:r>
                                    <a:rPr xmlns:a="http://schemas.openxmlformats.org/drawingml/2006/main" sz="1700" i="1">
                                      <a:solidFill>
                                        <a:srgbClr val="000000"/>
                                      </a:solidFill>
                                      <a:latin typeface="Cambria Math" panose="02040503050406030204" pitchFamily="18" charset="0"/>
                                    </a:rPr>
                                    <m:t>t</m:t>
                                  </m:r>
                                </m:sub>
                              </m:sSub>
                              <m:r>
                                <a:rPr xmlns:a="http://schemas.openxmlformats.org/drawingml/2006/main" sz="1700" i="1">
                                  <a:solidFill>
                                    <a:srgbClr val="000000"/>
                                  </a:solidFill>
                                  <a:latin typeface="Cambria Math" panose="02040503050406030204" pitchFamily="18" charset="0"/>
                                </a:rPr>
                                <m:t>+</m:t>
                              </m:r>
                              <m:d>
                                <m:dPr>
                                  <m:ctrlPr>
                                    <a:rPr xmlns:a="http://schemas.openxmlformats.org/drawingml/2006/main" sz="1700" i="1">
                                      <a:solidFill>
                                        <a:srgbClr val="000000"/>
                                      </a:solidFill>
                                      <a:latin typeface="Cambria Math" panose="02040503050406030204" pitchFamily="18" charset="0"/>
                                    </a:rPr>
                                  </m:ctrlPr>
                                </m:dPr>
                                <m:e>
                                  <m:argPr>
                                    <m:scrLvl m:val="0"/>
                                  </m:argPr>
                                  <m:r>
                                    <a:rPr xmlns:a="http://schemas.openxmlformats.org/drawingml/2006/main" sz="1700" i="1">
                                      <a:solidFill>
                                        <a:srgbClr val="000000"/>
                                      </a:solidFill>
                                      <a:latin typeface="Cambria Math" panose="02040503050406030204" pitchFamily="18" charset="0"/>
                                    </a:rPr>
                                    <m:t>μ</m:t>
                                  </m:r>
                                  <m:r>
                                    <a:rPr xmlns:a="http://schemas.openxmlformats.org/drawingml/2006/main" sz="1700" i="1">
                                      <a:solidFill>
                                        <a:srgbClr val="000000"/>
                                      </a:solidFill>
                                      <a:latin typeface="Cambria Math" panose="02040503050406030204" pitchFamily="18" charset="0"/>
                                    </a:rPr>
                                    <m:t>-</m:t>
                                  </m:r>
                                  <m:f>
                                    <m:fPr>
                                      <m:ctrlPr>
                                        <a:rPr xmlns:a="http://schemas.openxmlformats.org/drawingml/2006/main" sz="1700" i="1">
                                          <a:solidFill>
                                            <a:srgbClr val="000000"/>
                                          </a:solidFill>
                                          <a:latin typeface="Cambria Math" panose="02040503050406030204" pitchFamily="18" charset="0"/>
                                        </a:rPr>
                                      </m:ctrlPr>
                                      <m:type m:val="bar"/>
                                    </m:fPr>
                                    <m:num>
                                      <m:argPr>
                                        <m:scrLvl m:val="0"/>
                                      </m:argPr>
                                      <m:sSup>
                                        <m:e>
                                          <m:argPr>
                                            <m:scrLvl m:val="0"/>
                                          </m:argPr>
                                          <m:r>
                                            <a:rPr xmlns:a="http://schemas.openxmlformats.org/drawingml/2006/main" sz="1700" i="1">
                                              <a:solidFill>
                                                <a:srgbClr val="000000"/>
                                              </a:solidFill>
                                              <a:latin typeface="Cambria Math" panose="02040503050406030204" pitchFamily="18" charset="0"/>
                                            </a:rPr>
                                            <m:t>σ</m:t>
                                          </m:r>
                                        </m:e>
                                        <m:sup>
                                          <m:argPr>
                                            <m:scrLvl m:val="0"/>
                                          </m:argPr>
                                          <m:r>
                                            <a:rPr xmlns:a="http://schemas.openxmlformats.org/drawingml/2006/main" sz="1700" i="1">
                                              <a:solidFill>
                                                <a:srgbClr val="000000"/>
                                              </a:solidFill>
                                              <a:latin typeface="Cambria Math" panose="02040503050406030204" pitchFamily="18" charset="0"/>
                                            </a:rPr>
                                            <m:t>2</m:t>
                                          </m:r>
                                        </m:sup>
                                      </m:sSup>
                                    </m:num>
                                    <m:den>
                                      <m:argPr>
                                        <m:scrLvl m:val="0"/>
                                      </m:argPr>
                                      <m:r>
                                        <a:rPr xmlns:a="http://schemas.openxmlformats.org/drawingml/2006/main" sz="1700" i="1">
                                          <a:solidFill>
                                            <a:srgbClr val="000000"/>
                                          </a:solidFill>
                                          <a:latin typeface="Cambria Math" panose="02040503050406030204" pitchFamily="18" charset="0"/>
                                        </a:rPr>
                                        <m:t>2</m:t>
                                      </m:r>
                                    </m:den>
                                  </m:f>
                                </m:e>
                              </m:d>
                              <m:r>
                                <m:rPr>
                                  <m:sty m:val="p"/>
                                </m:rPr>
                                <a:rPr xmlns:a="http://schemas.openxmlformats.org/drawingml/2006/main" sz="1700" i="1">
                                  <a:solidFill>
                                    <a:srgbClr val="000000"/>
                                  </a:solidFill>
                                  <a:latin typeface="Cambria Math" panose="02040503050406030204" pitchFamily="18" charset="0"/>
                                </a:rPr>
                                <m:t>d</m:t>
                              </m:r>
                              <m:r>
                                <a:rPr xmlns:a="http://schemas.openxmlformats.org/drawingml/2006/main" sz="1700" i="1">
                                  <a:solidFill>
                                    <a:srgbClr val="000000"/>
                                  </a:solidFill>
                                  <a:latin typeface="Cambria Math" panose="02040503050406030204" pitchFamily="18" charset="0"/>
                                </a:rPr>
                                <m:t>t</m:t>
                              </m:r>
                            </m:e>
                          </m:mr>
                        </m:m>
                      </m:oMath>
                    </m:oMathPara>
                  </a14:m>
                </a:p>
                <a:p>
                  <a:pPr lvl="2">
                    <a:lnSpc>
                      <a:spcPct val="115000"/>
                    </a:lnSpc>
                    <a:spcBef>
                      <a:spcPts val="1000"/>
                    </a:spcBef>
                    <a:defRPr sz="1600">
                      <a:latin typeface="Calibri"/>
                      <a:ea typeface="Calibri"/>
                      <a:cs typeface="Calibri"/>
                      <a:sym typeface="Calibri"/>
                    </a:defRPr>
                  </a:pPr>
                  <a:r>
                    <a:t>This then simply becomes a separable differential equation</a:t>
                  </a:r>
                </a:p>
                <a:p>
                  <a:pPr lvl="2" algn="ctr">
                    <a:lnSpc>
                      <a:spcPct val="115000"/>
                    </a:lnSpc>
                    <a:spcBef>
                      <a:spcPts val="1000"/>
                    </a:spcBef>
                    <a:defRPr sz="1600">
                      <a:latin typeface="Calibri"/>
                      <a:ea typeface="Calibri"/>
                      <a:cs typeface="Calibri"/>
                      <a:sym typeface="Calibri"/>
                    </a:defRPr>
                  </a:pPr>
                  <a14:m>
                    <m:oMathPara>
                      <m:oMathParaPr>
                        <m:jc m:val="center"/>
                      </m:oMathParaPr>
                      <m:oMath>
                        <m:f>
                          <m:fPr>
                            <m:ctrlPr>
                              <a:rPr xmlns:a="http://schemas.openxmlformats.org/drawingml/2006/main" sz="1700" i="1">
                                <a:solidFill>
                                  <a:srgbClr val="000000"/>
                                </a:solidFill>
                                <a:latin typeface="Cambria Math" panose="02040503050406030204" pitchFamily="18" charset="0"/>
                              </a:rPr>
                            </m:ctrlPr>
                            <m:type m:val="bar"/>
                          </m:fPr>
                          <m:num>
                            <m:r>
                              <m:rPr>
                                <m:sty m:val="p"/>
                              </m:rPr>
                              <a:rPr xmlns:a="http://schemas.openxmlformats.org/drawingml/2006/main" sz="1700" i="1">
                                <a:solidFill>
                                  <a:srgbClr val="000000"/>
                                </a:solidFill>
                                <a:latin typeface="Cambria Math" panose="02040503050406030204" pitchFamily="18" charset="0"/>
                              </a:rPr>
                              <m:t>d</m:t>
                            </m:r>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num>
                          <m:den>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den>
                        </m:f>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σ</m:t>
                        </m:r>
                        <m:r>
                          <m:rPr>
                            <m:sty m:val="p"/>
                          </m:rPr>
                          <a:rPr xmlns:a="http://schemas.openxmlformats.org/drawingml/2006/main" sz="1700" i="1">
                            <a:solidFill>
                              <a:srgbClr val="000000"/>
                            </a:solidFill>
                            <a:latin typeface="Cambria Math" panose="02040503050406030204" pitchFamily="18" charset="0"/>
                          </a:rPr>
                          <m:t>d</m:t>
                        </m:r>
                        <m:sSub>
                          <m:e>
                            <m:r>
                              <a:rPr xmlns:a="http://schemas.openxmlformats.org/drawingml/2006/main" sz="1700" i="1">
                                <a:solidFill>
                                  <a:srgbClr val="000000"/>
                                </a:solidFill>
                                <a:latin typeface="Cambria Math" panose="02040503050406030204" pitchFamily="18" charset="0"/>
                              </a:rPr>
                              <m:t>W</m:t>
                            </m:r>
                          </m:e>
                          <m:sub>
                            <m:r>
                              <a:rPr xmlns:a="http://schemas.openxmlformats.org/drawingml/2006/main" sz="1700" i="1">
                                <a:solidFill>
                                  <a:srgbClr val="000000"/>
                                </a:solidFill>
                                <a:latin typeface="Cambria Math" panose="02040503050406030204" pitchFamily="18" charset="0"/>
                              </a:rPr>
                              <m:t>t</m:t>
                            </m:r>
                          </m:sub>
                        </m:sSub>
                        <m:r>
                          <a:rPr xmlns:a="http://schemas.openxmlformats.org/drawingml/2006/main" sz="1700" i="1">
                            <a:solidFill>
                              <a:srgbClr val="000000"/>
                            </a:solidFill>
                            <a:latin typeface="Cambria Math" panose="02040503050406030204" pitchFamily="18" charset="0"/>
                          </a:rPr>
                          <m:t>+</m:t>
                        </m:r>
                        <m:d>
                          <m:dPr>
                            <m:ctrlPr>
                              <a:rPr xmlns:a="http://schemas.openxmlformats.org/drawingml/2006/main" sz="1700" i="1">
                                <a:solidFill>
                                  <a:srgbClr val="000000"/>
                                </a:solidFill>
                                <a:latin typeface="Cambria Math" panose="02040503050406030204" pitchFamily="18" charset="0"/>
                              </a:rPr>
                            </m:ctrlPr>
                          </m:dPr>
                          <m:e>
                            <m:r>
                              <a:rPr xmlns:a="http://schemas.openxmlformats.org/drawingml/2006/main" sz="1700" i="1">
                                <a:solidFill>
                                  <a:srgbClr val="000000"/>
                                </a:solidFill>
                                <a:latin typeface="Cambria Math" panose="02040503050406030204" pitchFamily="18" charset="0"/>
                              </a:rPr>
                              <m:t>μ</m:t>
                            </m:r>
                            <m:r>
                              <a:rPr xmlns:a="http://schemas.openxmlformats.org/drawingml/2006/main" sz="1700" i="1">
                                <a:solidFill>
                                  <a:srgbClr val="000000"/>
                                </a:solidFill>
                                <a:latin typeface="Cambria Math" panose="02040503050406030204" pitchFamily="18" charset="0"/>
                              </a:rPr>
                              <m:t>-</m:t>
                            </m:r>
                            <m:f>
                              <m:fPr>
                                <m:ctrlPr>
                                  <a:rPr xmlns:a="http://schemas.openxmlformats.org/drawingml/2006/main" sz="1700" i="1">
                                    <a:solidFill>
                                      <a:srgbClr val="000000"/>
                                    </a:solidFill>
                                    <a:latin typeface="Cambria Math" panose="02040503050406030204" pitchFamily="18" charset="0"/>
                                  </a:rPr>
                                </m:ctrlPr>
                                <m:type m:val="bar"/>
                              </m:fPr>
                              <m:num>
                                <m:sSup>
                                  <m:e>
                                    <m:r>
                                      <a:rPr xmlns:a="http://schemas.openxmlformats.org/drawingml/2006/main" sz="1700" i="1">
                                        <a:solidFill>
                                          <a:srgbClr val="000000"/>
                                        </a:solidFill>
                                        <a:latin typeface="Cambria Math" panose="02040503050406030204" pitchFamily="18" charset="0"/>
                                      </a:rPr>
                                      <m:t>σ</m:t>
                                    </m:r>
                                  </m:e>
                                  <m:sup>
                                    <m:r>
                                      <a:rPr xmlns:a="http://schemas.openxmlformats.org/drawingml/2006/main" sz="1700" i="1">
                                        <a:solidFill>
                                          <a:srgbClr val="000000"/>
                                        </a:solidFill>
                                        <a:latin typeface="Cambria Math" panose="02040503050406030204" pitchFamily="18" charset="0"/>
                                      </a:rPr>
                                      <m:t>2</m:t>
                                    </m:r>
                                  </m:sup>
                                </m:sSup>
                              </m:num>
                              <m:den>
                                <m:r>
                                  <a:rPr xmlns:a="http://schemas.openxmlformats.org/drawingml/2006/main" sz="1700" i="1">
                                    <a:solidFill>
                                      <a:srgbClr val="000000"/>
                                    </a:solidFill>
                                    <a:latin typeface="Cambria Math" panose="02040503050406030204" pitchFamily="18" charset="0"/>
                                  </a:rPr>
                                  <m:t>2</m:t>
                                </m:r>
                              </m:den>
                            </m:f>
                          </m:e>
                        </m:d>
                        <m:r>
                          <m:rPr>
                            <m:sty m:val="p"/>
                          </m:rPr>
                          <a:rPr xmlns:a="http://schemas.openxmlformats.org/drawingml/2006/main" sz="1700" i="1">
                            <a:solidFill>
                              <a:srgbClr val="000000"/>
                            </a:solidFill>
                            <a:latin typeface="Cambria Math" panose="02040503050406030204" pitchFamily="18" charset="0"/>
                          </a:rPr>
                          <m:t>d</m:t>
                        </m:r>
                        <m:r>
                          <a:rPr xmlns:a="http://schemas.openxmlformats.org/drawingml/2006/main" sz="1700" i="1">
                            <a:solidFill>
                              <a:srgbClr val="000000"/>
                            </a:solidFill>
                            <a:latin typeface="Cambria Math" panose="02040503050406030204" pitchFamily="18" charset="0"/>
                          </a:rPr>
                          <m:t>t</m:t>
                        </m:r>
                      </m:oMath>
                    </m:oMathPara>
                  </a14:m>
                </a:p>
                <a:p>
                  <a:pPr lvl="2">
                    <a:lnSpc>
                      <a:spcPct val="115000"/>
                    </a:lnSpc>
                    <a:spcBef>
                      <a:spcPts val="1000"/>
                    </a:spcBef>
                    <a:defRPr sz="1600">
                      <a:latin typeface="Calibri"/>
                      <a:ea typeface="Calibri"/>
                      <a:cs typeface="Calibri"/>
                      <a:sym typeface="Calibri"/>
                    </a:defRPr>
                  </a:pPr>
                  <a:r>
                    <a:t>Integrating yields</a:t>
                  </a:r>
                </a:p>
                <a:p>
                  <a:pPr lvl="2" algn="ctr">
                    <a:lnSpc>
                      <a:spcPct val="115000"/>
                    </a:lnSpc>
                    <a:spcBef>
                      <a:spcPts val="1000"/>
                    </a:spcBef>
                    <a:defRPr sz="1600">
                      <a:latin typeface="Calibri"/>
                      <a:ea typeface="Calibri"/>
                      <a:cs typeface="Calibri"/>
                      <a:sym typeface="Calibri"/>
                    </a:defRPr>
                  </a:pPr>
                  <a14:m>
                    <m:oMathPara>
                      <m:oMathParaPr>
                        <m:jc m:val="center"/>
                      </m:oMathParaPr>
                      <m:oMath>
                        <m:r>
                          <m:rPr>
                            <m:sty m:val="p"/>
                          </m:rPr>
                          <a:rPr xmlns:a="http://schemas.openxmlformats.org/drawingml/2006/main" sz="1700" i="1">
                            <a:solidFill>
                              <a:srgbClr val="000000"/>
                            </a:solidFill>
                            <a:latin typeface="Cambria Math" panose="02040503050406030204" pitchFamily="18" charset="0"/>
                          </a:rPr>
                          <m:t>ln</m:t>
                        </m:r>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r>
                          <a:rPr xmlns:a="http://schemas.openxmlformats.org/drawingml/2006/main" sz="1700" i="1">
                            <a:solidFill>
                              <a:srgbClr val="000000"/>
                            </a:solidFill>
                            <a:latin typeface="Cambria Math" panose="02040503050406030204" pitchFamily="18" charset="0"/>
                          </a:rPr>
                          <m:t>=</m:t>
                        </m:r>
                        <m:d>
                          <m:dPr>
                            <m:ctrlPr>
                              <a:rPr xmlns:a="http://schemas.openxmlformats.org/drawingml/2006/main" sz="1700" i="1">
                                <a:solidFill>
                                  <a:srgbClr val="000000"/>
                                </a:solidFill>
                                <a:latin typeface="Cambria Math" panose="02040503050406030204" pitchFamily="18" charset="0"/>
                              </a:rPr>
                            </m:ctrlPr>
                          </m:dPr>
                          <m:e>
                            <m:r>
                              <a:rPr xmlns:a="http://schemas.openxmlformats.org/drawingml/2006/main" sz="1700" i="1">
                                <a:solidFill>
                                  <a:srgbClr val="000000"/>
                                </a:solidFill>
                                <a:latin typeface="Cambria Math" panose="02040503050406030204" pitchFamily="18" charset="0"/>
                              </a:rPr>
                              <m:t>μ</m:t>
                            </m:r>
                            <m:r>
                              <a:rPr xmlns:a="http://schemas.openxmlformats.org/drawingml/2006/main" sz="1700" i="1">
                                <a:solidFill>
                                  <a:srgbClr val="000000"/>
                                </a:solidFill>
                                <a:latin typeface="Cambria Math" panose="02040503050406030204" pitchFamily="18" charset="0"/>
                              </a:rPr>
                              <m:t>-</m:t>
                            </m:r>
                            <m:f>
                              <m:fPr>
                                <m:ctrlPr>
                                  <a:rPr xmlns:a="http://schemas.openxmlformats.org/drawingml/2006/main" sz="1700" i="1">
                                    <a:solidFill>
                                      <a:srgbClr val="000000"/>
                                    </a:solidFill>
                                    <a:latin typeface="Cambria Math" panose="02040503050406030204" pitchFamily="18" charset="0"/>
                                  </a:rPr>
                                </m:ctrlPr>
                                <m:type m:val="bar"/>
                              </m:fPr>
                              <m:num>
                                <m:sSup>
                                  <m:e>
                                    <m:r>
                                      <a:rPr xmlns:a="http://schemas.openxmlformats.org/drawingml/2006/main" sz="1700" i="1">
                                        <a:solidFill>
                                          <a:srgbClr val="000000"/>
                                        </a:solidFill>
                                        <a:latin typeface="Cambria Math" panose="02040503050406030204" pitchFamily="18" charset="0"/>
                                      </a:rPr>
                                      <m:t>σ</m:t>
                                    </m:r>
                                  </m:e>
                                  <m:sup>
                                    <m:r>
                                      <a:rPr xmlns:a="http://schemas.openxmlformats.org/drawingml/2006/main" sz="1700" i="1">
                                        <a:solidFill>
                                          <a:srgbClr val="000000"/>
                                        </a:solidFill>
                                        <a:latin typeface="Cambria Math" panose="02040503050406030204" pitchFamily="18" charset="0"/>
                                      </a:rPr>
                                      <m:t>2</m:t>
                                    </m:r>
                                  </m:sup>
                                </m:sSup>
                              </m:num>
                              <m:den>
                                <m:r>
                                  <a:rPr xmlns:a="http://schemas.openxmlformats.org/drawingml/2006/main" sz="1700" i="1">
                                    <a:solidFill>
                                      <a:srgbClr val="000000"/>
                                    </a:solidFill>
                                    <a:latin typeface="Cambria Math" panose="02040503050406030204" pitchFamily="18" charset="0"/>
                                  </a:rPr>
                                  <m:t>2</m:t>
                                </m:r>
                              </m:den>
                            </m:f>
                          </m:e>
                        </m:d>
                        <m:r>
                          <a:rPr xmlns:a="http://schemas.openxmlformats.org/drawingml/2006/main" sz="1700" i="1">
                            <a:solidFill>
                              <a:srgbClr val="000000"/>
                            </a:solidFill>
                            <a:latin typeface="Cambria Math" panose="02040503050406030204" pitchFamily="18" charset="0"/>
                          </a:rPr>
                          <m:t>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σ</m:t>
                        </m:r>
                        <m:sSub>
                          <m:e>
                            <m:r>
                              <a:rPr xmlns:a="http://schemas.openxmlformats.org/drawingml/2006/main" sz="1700" i="1">
                                <a:solidFill>
                                  <a:srgbClr val="000000"/>
                                </a:solidFill>
                                <a:latin typeface="Cambria Math" panose="02040503050406030204" pitchFamily="18" charset="0"/>
                              </a:rPr>
                              <m:t>W</m:t>
                            </m:r>
                          </m:e>
                          <m:sub>
                            <m:r>
                              <a:rPr xmlns:a="http://schemas.openxmlformats.org/drawingml/2006/main" sz="1700" i="1">
                                <a:solidFill>
                                  <a:srgbClr val="000000"/>
                                </a:solidFill>
                                <a:latin typeface="Cambria Math" panose="02040503050406030204" pitchFamily="18" charset="0"/>
                              </a:rPr>
                              <m:t>t</m:t>
                            </m:r>
                          </m:sub>
                        </m:sSub>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C</m:t>
                        </m:r>
                      </m:oMath>
                    </m:oMathPara>
                  </a14:m>
                </a:p>
                <a:p>
                  <a:pPr lvl="2">
                    <a:lnSpc>
                      <a:spcPct val="115000"/>
                    </a:lnSpc>
                    <a:spcBef>
                      <a:spcPts val="1000"/>
                    </a:spcBef>
                    <a:defRPr sz="1600">
                      <a:latin typeface="Calibri"/>
                      <a:ea typeface="Calibri"/>
                      <a:cs typeface="Calibri"/>
                      <a:sym typeface="Calibri"/>
                    </a:defRPr>
                  </a:pPr>
                  <a:r>
                    <a:t>where </a:t>
                  </a:r>
                  <a14:m>
                    <m:oMath>
                      <m:r>
                        <a:rPr xmlns:a="http://schemas.openxmlformats.org/drawingml/2006/main" sz="1850" i="1">
                          <a:solidFill>
                            <a:srgbClr val="000000"/>
                          </a:solidFill>
                          <a:latin typeface="Cambria Math" panose="02040503050406030204" pitchFamily="18" charset="0"/>
                        </a:rPr>
                        <m:t>C</m:t>
                      </m:r>
                    </m:oMath>
                  </a14:m>
                  <a:r>
                    <a:t> is the constant of integration. Exponentiating,</a:t>
                  </a:r>
                </a:p>
                <a:p>
                  <a:pPr lvl="2" algn="ctr">
                    <a:lnSpc>
                      <a:spcPct val="115000"/>
                    </a:lnSpc>
                    <a:spcBef>
                      <a:spcPts val="1000"/>
                    </a:spcBef>
                    <a:defRPr sz="1600">
                      <a:latin typeface="Calibri"/>
                      <a:ea typeface="Calibri"/>
                      <a:cs typeface="Calibri"/>
                      <a:sym typeface="Calibri"/>
                    </a:defRPr>
                  </a:pPr>
                  <a14:m>
                    <m:oMath>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r>
                        <a:rPr xmlns:a="http://schemas.openxmlformats.org/drawingml/2006/main" sz="1700" i="1">
                          <a:solidFill>
                            <a:srgbClr val="000000"/>
                          </a:solidFill>
                          <a:latin typeface="Cambria Math" panose="02040503050406030204" pitchFamily="18" charset="0"/>
                        </a:rPr>
                        <m:t>=</m:t>
                      </m:r>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0</m:t>
                          </m:r>
                        </m:sub>
                      </m:sSub>
                      <m:sSup>
                        <m:e>
                          <m:r>
                            <m:rPr>
                              <m:sty m:val="p"/>
                            </m:rPr>
                            <a:rPr xmlns:a="http://schemas.openxmlformats.org/drawingml/2006/main" sz="1700" i="1">
                              <a:solidFill>
                                <a:srgbClr val="000000"/>
                              </a:solidFill>
                              <a:latin typeface="Cambria Math" panose="02040503050406030204" pitchFamily="18" charset="0"/>
                            </a:rPr>
                            <m:t>e</m:t>
                          </m:r>
                        </m:e>
                        <m:sup>
                          <m:d>
                            <m:dPr>
                              <m:ctrlPr>
                                <a:rPr xmlns:a="http://schemas.openxmlformats.org/drawingml/2006/main" sz="1700" i="1">
                                  <a:solidFill>
                                    <a:srgbClr val="000000"/>
                                  </a:solidFill>
                                  <a:latin typeface="Cambria Math" panose="02040503050406030204" pitchFamily="18" charset="0"/>
                                </a:rPr>
                              </m:ctrlPr>
                            </m:dPr>
                            <m:e>
                              <m:r>
                                <a:rPr xmlns:a="http://schemas.openxmlformats.org/drawingml/2006/main" sz="1700" i="1">
                                  <a:solidFill>
                                    <a:srgbClr val="000000"/>
                                  </a:solidFill>
                                  <a:latin typeface="Cambria Math" panose="02040503050406030204" pitchFamily="18" charset="0"/>
                                </a:rPr>
                                <m:t>μ</m:t>
                              </m:r>
                              <m:r>
                                <a:rPr xmlns:a="http://schemas.openxmlformats.org/drawingml/2006/main" sz="1700" i="1">
                                  <a:solidFill>
                                    <a:srgbClr val="000000"/>
                                  </a:solidFill>
                                  <a:latin typeface="Cambria Math" panose="02040503050406030204" pitchFamily="18" charset="0"/>
                                </a:rPr>
                                <m:t>-</m:t>
                              </m:r>
                              <m:f>
                                <m:fPr>
                                  <m:ctrlPr>
                                    <a:rPr xmlns:a="http://schemas.openxmlformats.org/drawingml/2006/main" sz="1700" i="1">
                                      <a:solidFill>
                                        <a:srgbClr val="000000"/>
                                      </a:solidFill>
                                      <a:latin typeface="Cambria Math" panose="02040503050406030204" pitchFamily="18" charset="0"/>
                                    </a:rPr>
                                  </m:ctrlPr>
                                  <m:type m:val="bar"/>
                                </m:fPr>
                                <m:num>
                                  <m:sSup>
                                    <m:e>
                                      <m:r>
                                        <a:rPr xmlns:a="http://schemas.openxmlformats.org/drawingml/2006/main" sz="1700" i="1">
                                          <a:solidFill>
                                            <a:srgbClr val="000000"/>
                                          </a:solidFill>
                                          <a:latin typeface="Cambria Math" panose="02040503050406030204" pitchFamily="18" charset="0"/>
                                        </a:rPr>
                                        <m:t>σ</m:t>
                                      </m:r>
                                    </m:e>
                                    <m:sup>
                                      <m:r>
                                        <a:rPr xmlns:a="http://schemas.openxmlformats.org/drawingml/2006/main" sz="1700" i="1">
                                          <a:solidFill>
                                            <a:srgbClr val="000000"/>
                                          </a:solidFill>
                                          <a:latin typeface="Cambria Math" panose="02040503050406030204" pitchFamily="18" charset="0"/>
                                        </a:rPr>
                                        <m:t>2</m:t>
                                      </m:r>
                                    </m:sup>
                                  </m:sSup>
                                </m:num>
                                <m:den>
                                  <m:r>
                                    <a:rPr xmlns:a="http://schemas.openxmlformats.org/drawingml/2006/main" sz="1700" i="1">
                                      <a:solidFill>
                                        <a:srgbClr val="000000"/>
                                      </a:solidFill>
                                      <a:latin typeface="Cambria Math" panose="02040503050406030204" pitchFamily="18" charset="0"/>
                                    </a:rPr>
                                    <m:t>2</m:t>
                                  </m:r>
                                </m:den>
                              </m:f>
                            </m:e>
                          </m:d>
                          <m:r>
                            <a:rPr xmlns:a="http://schemas.openxmlformats.org/drawingml/2006/main" sz="1700" i="1">
                              <a:solidFill>
                                <a:srgbClr val="000000"/>
                              </a:solidFill>
                              <a:latin typeface="Cambria Math" panose="02040503050406030204" pitchFamily="18" charset="0"/>
                            </a:rPr>
                            <m:t>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σ</m:t>
                          </m:r>
                          <m:sSub>
                            <m:e>
                              <m:r>
                                <a:rPr xmlns:a="http://schemas.openxmlformats.org/drawingml/2006/main" sz="1700" i="1">
                                  <a:solidFill>
                                    <a:srgbClr val="000000"/>
                                  </a:solidFill>
                                  <a:latin typeface="Cambria Math" panose="02040503050406030204" pitchFamily="18" charset="0"/>
                                </a:rPr>
                                <m:t>W</m:t>
                              </m:r>
                            </m:e>
                            <m:sub>
                              <m:r>
                                <a:rPr xmlns:a="http://schemas.openxmlformats.org/drawingml/2006/main" sz="1700" i="1">
                                  <a:solidFill>
                                    <a:srgbClr val="000000"/>
                                  </a:solidFill>
                                  <a:latin typeface="Cambria Math" panose="02040503050406030204" pitchFamily="18" charset="0"/>
                                </a:rPr>
                                <m:t>t</m:t>
                              </m:r>
                            </m:sub>
                          </m:sSub>
                        </m:sup>
                      </m:sSup>
                    </m:oMath>
                  </a14:m>
                  <a:r>
                    <a:t>     where     </a:t>
                  </a:r>
                  <a14:m>
                    <m:oMath>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0</m:t>
                          </m:r>
                        </m:sub>
                      </m:sSub>
                      <m:r>
                        <a:rPr xmlns:a="http://schemas.openxmlformats.org/drawingml/2006/main" sz="1700" i="1">
                          <a:solidFill>
                            <a:srgbClr val="000000"/>
                          </a:solidFill>
                          <a:latin typeface="Cambria Math" panose="02040503050406030204" pitchFamily="18" charset="0"/>
                        </a:rPr>
                        <m:t>=</m:t>
                      </m:r>
                      <m:sSup>
                        <m:e>
                          <m:r>
                            <m:rPr>
                              <m:sty m:val="p"/>
                            </m:rPr>
                            <a:rPr xmlns:a="http://schemas.openxmlformats.org/drawingml/2006/main" sz="1700" i="1">
                              <a:solidFill>
                                <a:srgbClr val="000000"/>
                              </a:solidFill>
                              <a:latin typeface="Cambria Math" panose="02040503050406030204" pitchFamily="18" charset="0"/>
                            </a:rPr>
                            <m:t>e</m:t>
                          </m:r>
                        </m:e>
                        <m:sup>
                          <m:r>
                            <a:rPr xmlns:a="http://schemas.openxmlformats.org/drawingml/2006/main" sz="1700" i="1">
                              <a:solidFill>
                                <a:srgbClr val="000000"/>
                              </a:solidFill>
                              <a:latin typeface="Cambria Math" panose="02040503050406030204" pitchFamily="18" charset="0"/>
                            </a:rPr>
                            <m:t>C</m:t>
                          </m:r>
                        </m:sup>
                      </m:sSup>
                    </m:oMath>
                  </a14:m>
                  <a:r>
                    <a:t> is the initial stock price</a:t>
                  </a:r>
                </a:p>
                <a:p>
                  <a:pPr lvl="2">
                    <a:lnSpc>
                      <a:spcPct val="115000"/>
                    </a:lnSpc>
                    <a:spcBef>
                      <a:spcPts val="1000"/>
                    </a:spcBef>
                    <a:defRPr sz="1600">
                      <a:latin typeface="Calibri"/>
                      <a:ea typeface="Calibri"/>
                      <a:cs typeface="Calibri"/>
                      <a:sym typeface="Calibri"/>
                    </a:defRPr>
                  </a:pPr>
                  <a:r>
                    <a:t>Substituting the values of the constants </a:t>
                  </a:r>
                  <a14:m>
                    <m:oMath>
                      <m:sSub>
                        <m:e>
                          <m:r>
                            <a:rPr xmlns:a="http://schemas.openxmlformats.org/drawingml/2006/main" sz="1800" i="1">
                              <a:solidFill>
                                <a:srgbClr val="000000"/>
                              </a:solidFill>
                              <a:latin typeface="Cambria Math" panose="02040503050406030204" pitchFamily="18" charset="0"/>
                            </a:rPr>
                            <m:t>S</m:t>
                          </m:r>
                        </m:e>
                        <m:sub>
                          <m:r>
                            <a:rPr xmlns:a="http://schemas.openxmlformats.org/drawingml/2006/main" sz="1800" i="1">
                              <a:solidFill>
                                <a:srgbClr val="000000"/>
                              </a:solidFill>
                              <a:latin typeface="Cambria Math" panose="02040503050406030204" pitchFamily="18" charset="0"/>
                            </a:rPr>
                            <m:t>0</m:t>
                          </m:r>
                        </m:sub>
                      </m:sSub>
                    </m:oMath>
                  </a14:m>
                  <a:r>
                    <a:t>, </a:t>
                  </a:r>
                  <a14:m>
                    <m:oMath>
                      <m:r>
                        <a:rPr xmlns:a="http://schemas.openxmlformats.org/drawingml/2006/main" sz="1750" i="1">
                          <a:solidFill>
                            <a:srgbClr val="000000"/>
                          </a:solidFill>
                          <a:latin typeface="Cambria Math" panose="02040503050406030204" pitchFamily="18" charset="0"/>
                        </a:rPr>
                        <m:t>μ</m:t>
                      </m:r>
                    </m:oMath>
                  </a14:m>
                  <a:r>
                    <a:t>, and </a:t>
                  </a:r>
                  <a14:m>
                    <m:oMath>
                      <m:r>
                        <a:rPr xmlns:a="http://schemas.openxmlformats.org/drawingml/2006/main" sz="1700" i="1">
                          <a:solidFill>
                            <a:srgbClr val="000000"/>
                          </a:solidFill>
                          <a:latin typeface="Cambria Math" panose="02040503050406030204" pitchFamily="18" charset="0"/>
                        </a:rPr>
                        <m:t>σ</m:t>
                      </m:r>
                    </m:oMath>
                  </a14:m>
                  <a:r>
                    <a:t>,</a:t>
                  </a:r>
                </a:p>
                <a:p>
                  <a:pPr lvl="2" algn="ctr">
                    <a:lnSpc>
                      <a:spcPct val="115000"/>
                    </a:lnSpc>
                    <a:spcBef>
                      <a:spcPts val="1000"/>
                    </a:spcBef>
                    <a:defRPr sz="1600">
                      <a:latin typeface="Calibri"/>
                      <a:ea typeface="Calibri"/>
                      <a:cs typeface="Calibri"/>
                      <a:sym typeface="Calibri"/>
                    </a:defRPr>
                  </a:pPr>
                  <a14:m>
                    <m:oMathPara>
                      <m:oMathParaPr>
                        <m:jc m:val="center"/>
                      </m:oMathParaPr>
                      <m:oMath>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141.501</m:t>
                        </m:r>
                        <m:sSup>
                          <m:e>
                            <m:r>
                              <m:rPr>
                                <m:sty m:val="p"/>
                              </m:rPr>
                              <a:rPr xmlns:a="http://schemas.openxmlformats.org/drawingml/2006/main" sz="1700" i="1">
                                <a:solidFill>
                                  <a:srgbClr val="000000"/>
                                </a:solidFill>
                                <a:latin typeface="Cambria Math" panose="02040503050406030204" pitchFamily="18" charset="0"/>
                              </a:rPr>
                              <m:t>e</m:t>
                            </m:r>
                          </m:e>
                          <m:sup>
                            <m:d>
                              <m:dPr>
                                <m:ctrlPr>
                                  <a:rPr xmlns:a="http://schemas.openxmlformats.org/drawingml/2006/main" sz="1700" i="1">
                                    <a:solidFill>
                                      <a:srgbClr val="000000"/>
                                    </a:solidFill>
                                    <a:latin typeface="Cambria Math" panose="02040503050406030204" pitchFamily="18" charset="0"/>
                                  </a:rPr>
                                </m:ctrlPr>
                              </m:dPr>
                              <m:e>
                                <m:r>
                                  <a:rPr xmlns:a="http://schemas.openxmlformats.org/drawingml/2006/main" sz="1700" i="1">
                                    <a:solidFill>
                                      <a:srgbClr val="000000"/>
                                    </a:solidFill>
                                    <a:latin typeface="Cambria Math" panose="02040503050406030204" pitchFamily="18" charset="0"/>
                                  </a:rPr>
                                  <m:t>0.00064</m:t>
                                </m:r>
                                <m:r>
                                  <a:rPr xmlns:a="http://schemas.openxmlformats.org/drawingml/2006/main" sz="1700" i="1">
                                    <a:solidFill>
                                      <a:srgbClr val="000000"/>
                                    </a:solidFill>
                                    <a:latin typeface="Cambria Math" panose="02040503050406030204" pitchFamily="18" charset="0"/>
                                  </a:rPr>
                                  <m:t>+</m:t>
                                </m:r>
                                <m:f>
                                  <m:fPr>
                                    <m:ctrlPr>
                                      <a:rPr xmlns:a="http://schemas.openxmlformats.org/drawingml/2006/main" sz="1700" i="1">
                                        <a:solidFill>
                                          <a:srgbClr val="000000"/>
                                        </a:solidFill>
                                        <a:latin typeface="Cambria Math" panose="02040503050406030204" pitchFamily="18" charset="0"/>
                                      </a:rPr>
                                    </m:ctrlPr>
                                    <m:type m:val="bar"/>
                                  </m:fPr>
                                  <m:num>
                                    <m:sSup>
                                      <m:e>
                                        <m:r>
                                          <a:rPr xmlns:a="http://schemas.openxmlformats.org/drawingml/2006/main" sz="1700" i="1">
                                            <a:solidFill>
                                              <a:srgbClr val="000000"/>
                                            </a:solidFill>
                                            <a:latin typeface="Cambria Math" panose="02040503050406030204" pitchFamily="18" charset="0"/>
                                          </a:rPr>
                                          <m:t>4.356</m:t>
                                        </m:r>
                                      </m:e>
                                      <m:sup>
                                        <m:r>
                                          <a:rPr xmlns:a="http://schemas.openxmlformats.org/drawingml/2006/main" sz="1700" i="1">
                                            <a:solidFill>
                                              <a:srgbClr val="000000"/>
                                            </a:solidFill>
                                            <a:latin typeface="Cambria Math" panose="02040503050406030204" pitchFamily="18" charset="0"/>
                                          </a:rPr>
                                          <m:t>2</m:t>
                                        </m:r>
                                      </m:sup>
                                    </m:sSup>
                                  </m:num>
                                  <m:den>
                                    <m:r>
                                      <a:rPr xmlns:a="http://schemas.openxmlformats.org/drawingml/2006/main" sz="1700" i="1">
                                        <a:solidFill>
                                          <a:srgbClr val="000000"/>
                                        </a:solidFill>
                                        <a:latin typeface="Cambria Math" panose="02040503050406030204" pitchFamily="18" charset="0"/>
                                      </a:rPr>
                                      <m:t>2</m:t>
                                    </m:r>
                                  </m:den>
                                </m:f>
                              </m:e>
                            </m:d>
                            <m:r>
                              <a:rPr xmlns:a="http://schemas.openxmlformats.org/drawingml/2006/main" sz="1700" i="1">
                                <a:solidFill>
                                  <a:srgbClr val="000000"/>
                                </a:solidFill>
                                <a:latin typeface="Cambria Math" panose="02040503050406030204" pitchFamily="18" charset="0"/>
                              </a:rPr>
                              <m:t>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4.356</m:t>
                            </m:r>
                            <m:sSub>
                              <m:e>
                                <m:r>
                                  <a:rPr xmlns:a="http://schemas.openxmlformats.org/drawingml/2006/main" sz="1700" i="1">
                                    <a:solidFill>
                                      <a:srgbClr val="000000"/>
                                    </a:solidFill>
                                    <a:latin typeface="Cambria Math" panose="02040503050406030204" pitchFamily="18" charset="0"/>
                                  </a:rPr>
                                  <m:t>W</m:t>
                                </m:r>
                              </m:e>
                              <m:sub>
                                <m:r>
                                  <a:rPr xmlns:a="http://schemas.openxmlformats.org/drawingml/2006/main" sz="1700" i="1">
                                    <a:solidFill>
                                      <a:srgbClr val="000000"/>
                                    </a:solidFill>
                                    <a:latin typeface="Cambria Math" panose="02040503050406030204" pitchFamily="18" charset="0"/>
                                  </a:rPr>
                                  <m:t>t</m:t>
                                </m:r>
                              </m:sub>
                            </m:sSub>
                          </m:sup>
                        </m:sSup>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141.501</m:t>
                        </m:r>
                        <m:sSup>
                          <m:e>
                            <m:r>
                              <m:rPr>
                                <m:sty m:val="p"/>
                              </m:rPr>
                              <a:rPr xmlns:a="http://schemas.openxmlformats.org/drawingml/2006/main" sz="1700" i="1">
                                <a:solidFill>
                                  <a:srgbClr val="000000"/>
                                </a:solidFill>
                                <a:latin typeface="Cambria Math" panose="02040503050406030204" pitchFamily="18" charset="0"/>
                              </a:rPr>
                              <m:t>e</m:t>
                            </m:r>
                          </m:e>
                          <m:sup>
                            <m:r>
                              <a:rPr xmlns:a="http://schemas.openxmlformats.org/drawingml/2006/main" sz="1700" i="1">
                                <a:solidFill>
                                  <a:srgbClr val="000000"/>
                                </a:solidFill>
                                <a:latin typeface="Cambria Math" panose="02040503050406030204" pitchFamily="18" charset="0"/>
                              </a:rPr>
                              <m:t>9.488</m:t>
                            </m:r>
                            <m:r>
                              <a:rPr xmlns:a="http://schemas.openxmlformats.org/drawingml/2006/main" sz="1700" i="1">
                                <a:solidFill>
                                  <a:srgbClr val="000000"/>
                                </a:solidFill>
                                <a:latin typeface="Cambria Math" panose="02040503050406030204" pitchFamily="18" charset="0"/>
                              </a:rPr>
                              <m:t>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4.356</m:t>
                            </m:r>
                            <m:sSub>
                              <m:e>
                                <m:r>
                                  <a:rPr xmlns:a="http://schemas.openxmlformats.org/drawingml/2006/main" sz="1700" i="1">
                                    <a:solidFill>
                                      <a:srgbClr val="000000"/>
                                    </a:solidFill>
                                    <a:latin typeface="Cambria Math" panose="02040503050406030204" pitchFamily="18" charset="0"/>
                                  </a:rPr>
                                  <m:t>W</m:t>
                                </m:r>
                              </m:e>
                              <m:sub>
                                <m:r>
                                  <a:rPr xmlns:a="http://schemas.openxmlformats.org/drawingml/2006/main" sz="1700" i="1">
                                    <a:solidFill>
                                      <a:srgbClr val="000000"/>
                                    </a:solidFill>
                                    <a:latin typeface="Cambria Math" panose="02040503050406030204" pitchFamily="18" charset="0"/>
                                  </a:rPr>
                                  <m:t>t</m:t>
                                </m:r>
                              </m:sub>
                            </m:sSub>
                          </m:sup>
                        </m:sSup>
                      </m:oMath>
                    </m:oMathPara>
                  </a14:m>
                </a:p>
                <a:p>
                  <a:pPr lvl="2">
                    <a:lnSpc>
                      <a:spcPct val="115000"/>
                    </a:lnSpc>
                    <a:spcBef>
                      <a:spcPts val="1000"/>
                    </a:spcBef>
                    <a:defRPr sz="1600">
                      <a:latin typeface="Calibri"/>
                      <a:ea typeface="Calibri"/>
                      <a:cs typeface="Calibri"/>
                      <a:sym typeface="Calibri"/>
                    </a:defRPr>
                  </a:pPr>
                  <a:r>
                    <a:t>In MatLab,</a:t>
                  </a:r>
                </a:p>
              </p:txBody>
            </p:sp>
            <p:pic>
              <p:nvPicPr>
                <p:cNvPr id="127" name="modelGraph.jpg" descr="modelGraph.jpg"/>
                <p:cNvPicPr>
                  <a:picLocks noChangeAspect="1"/>
                </p:cNvPicPr>
                <p:nvPr/>
              </p:nvPicPr>
              <p:blipFill>
                <a:blip r:embed="rId3">
                  <a:extLst/>
                </a:blip>
                <a:srcRect l="0" t="0" r="0" b="0"/>
                <a:stretch>
                  <a:fillRect/>
                </a:stretch>
              </p:blipFill>
              <p:spPr>
                <a:xfrm>
                  <a:off x="9357410" y="13012446"/>
                  <a:ext cx="2460575" cy="1845431"/>
                </a:xfrm>
                <a:prstGeom prst="rect">
                  <a:avLst/>
                </a:prstGeom>
                <a:ln w="12700" cap="flat">
                  <a:noFill/>
                  <a:miter lim="400000"/>
                </a:ln>
                <a:effectLst/>
              </p:spPr>
            </p:pic>
            <p:pic>
              <p:nvPicPr>
                <p:cNvPr id="128" name="sol.png" descr="sol.png"/>
                <p:cNvPicPr>
                  <a:picLocks noChangeAspect="1"/>
                </p:cNvPicPr>
                <p:nvPr/>
              </p:nvPicPr>
              <p:blipFill>
                <a:blip r:embed="rId4">
                  <a:extLst/>
                </a:blip>
                <a:srcRect l="0" t="0" r="0" b="0"/>
                <a:stretch>
                  <a:fillRect/>
                </a:stretch>
              </p:blipFill>
              <p:spPr>
                <a:xfrm>
                  <a:off x="10132904" y="15018579"/>
                  <a:ext cx="909626" cy="1080180"/>
                </a:xfrm>
                <a:prstGeom prst="rect">
                  <a:avLst/>
                </a:prstGeom>
                <a:ln w="12700" cap="flat">
                  <a:noFill/>
                  <a:miter lim="400000"/>
                </a:ln>
                <a:effectLst/>
              </p:spPr>
            </p:pic>
          </p:grpSp>
          <p:grpSp>
            <p:nvGrpSpPr>
              <p:cNvPr id="132" name="Text Box 2"/>
              <p:cNvGrpSpPr/>
              <p:nvPr/>
            </p:nvGrpSpPr>
            <p:grpSpPr>
              <a:xfrm>
                <a:off x="2831774" y="8131829"/>
                <a:ext cx="20369311" cy="1176721"/>
                <a:chOff x="0" y="0"/>
                <a:chExt cx="20369310" cy="1176720"/>
              </a:xfrm>
            </p:grpSpPr>
            <p:sp>
              <p:nvSpPr>
                <p:cNvPr id="130" name="Rectangle"/>
                <p:cNvSpPr/>
                <p:nvPr/>
              </p:nvSpPr>
              <p:spPr>
                <a:xfrm>
                  <a:off x="-1" y="-1"/>
                  <a:ext cx="20369312" cy="1176722"/>
                </a:xfrm>
                <a:prstGeom prst="rect">
                  <a:avLst/>
                </a:prstGeom>
                <a:solidFill>
                  <a:srgbClr val="3386CB"/>
                </a:solidFill>
                <a:ln w="12700" cap="flat">
                  <a:noFill/>
                  <a:miter lim="400000"/>
                </a:ln>
                <a:effectLst/>
              </p:spPr>
              <p:txBody>
                <a:bodyPr wrap="square" lIns="45719" tIns="45719" rIns="45719" bIns="45719" numCol="1" anchor="t">
                  <a:noAutofit/>
                </a:bodyPr>
                <a:lstStyle/>
                <a:p>
                  <a:pPr algn="ctr">
                    <a:lnSpc>
                      <a:spcPct val="115000"/>
                    </a:lnSpc>
                    <a:spcBef>
                      <a:spcPts val="1000"/>
                    </a:spcBef>
                    <a:defRPr sz="7200">
                      <a:latin typeface="Calibri"/>
                      <a:ea typeface="Calibri"/>
                      <a:cs typeface="Calibri"/>
                      <a:sym typeface="Calibri"/>
                    </a:defRPr>
                  </a:pPr>
                </a:p>
              </p:txBody>
            </p:sp>
            <p:sp>
              <p:nvSpPr>
                <p:cNvPr id="131" name="Introduction"/>
                <p:cNvSpPr txBox="1"/>
                <p:nvPr/>
              </p:nvSpPr>
              <p:spPr>
                <a:xfrm>
                  <a:off x="-1" y="-1"/>
                  <a:ext cx="20369312" cy="9157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ctr">
                    <a:lnSpc>
                      <a:spcPct val="115000"/>
                    </a:lnSpc>
                    <a:spcBef>
                      <a:spcPts val="1000"/>
                    </a:spcBef>
                    <a:defRPr sz="7200">
                      <a:solidFill>
                        <a:schemeClr val="accent3">
                          <a:lumOff val="44000"/>
                        </a:schemeClr>
                      </a:solidFill>
                      <a:latin typeface="Calibri"/>
                      <a:ea typeface="Calibri"/>
                      <a:cs typeface="Calibri"/>
                      <a:sym typeface="Calibri"/>
                    </a:defRPr>
                  </a:lvl1pPr>
                </a:lstStyle>
                <a:p>
                  <a:pPr/>
                  <a:r>
                    <a:t>Introduction</a:t>
                  </a:r>
                </a:p>
              </p:txBody>
            </p:sp>
          </p:grpSp>
          <p:grpSp>
            <p:nvGrpSpPr>
              <p:cNvPr id="135" name="Text Box 2"/>
              <p:cNvGrpSpPr/>
              <p:nvPr/>
            </p:nvGrpSpPr>
            <p:grpSpPr>
              <a:xfrm>
                <a:off x="9323193" y="2499570"/>
                <a:ext cx="27031882" cy="5117104"/>
                <a:chOff x="0" y="0"/>
                <a:chExt cx="27031881" cy="5117103"/>
              </a:xfrm>
            </p:grpSpPr>
            <p:sp>
              <p:nvSpPr>
                <p:cNvPr id="133" name="Rectangle"/>
                <p:cNvSpPr/>
                <p:nvPr/>
              </p:nvSpPr>
              <p:spPr>
                <a:xfrm>
                  <a:off x="0" y="-1"/>
                  <a:ext cx="27031882" cy="5117105"/>
                </a:xfrm>
                <a:prstGeom prst="rect">
                  <a:avLst/>
                </a:prstGeom>
                <a:solidFill>
                  <a:schemeClr val="accent3">
                    <a:lumOff val="44000"/>
                  </a:schemeClr>
                </a:solidFill>
                <a:ln w="9525" cap="flat">
                  <a:solidFill>
                    <a:srgbClr val="000000"/>
                  </a:solidFill>
                  <a:prstDash val="dash"/>
                  <a:miter lim="800000"/>
                </a:ln>
                <a:effectLst/>
              </p:spPr>
              <p:txBody>
                <a:bodyPr wrap="square" lIns="45719" tIns="45719" rIns="45719" bIns="45719" numCol="1" anchor="t">
                  <a:noAutofit/>
                </a:bodyPr>
                <a:lstStyle/>
                <a:p>
                  <a:pPr algn="ctr">
                    <a:lnSpc>
                      <a:spcPct val="115000"/>
                    </a:lnSpc>
                    <a:spcBef>
                      <a:spcPts val="1000"/>
                    </a:spcBef>
                    <a:defRPr sz="7200">
                      <a:latin typeface="Calibri"/>
                      <a:ea typeface="Calibri"/>
                      <a:cs typeface="Calibri"/>
                      <a:sym typeface="Calibri"/>
                    </a:defRPr>
                  </a:pPr>
                </a:p>
              </p:txBody>
            </p:sp>
            <p:sp>
              <p:nvSpPr>
                <p:cNvPr id="134" name="Stochastically Modeling Stock Price…"/>
                <p:cNvSpPr/>
                <p:nvPr/>
              </p:nvSpPr>
              <p:spPr>
                <a:xfrm>
                  <a:off x="50482" y="4762"/>
                  <a:ext cx="2693091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ctr">
                    <a:lnSpc>
                      <a:spcPct val="115000"/>
                    </a:lnSpc>
                    <a:defRPr b="1" sz="8400">
                      <a:latin typeface="Calibri"/>
                      <a:ea typeface="Calibri"/>
                      <a:cs typeface="Calibri"/>
                      <a:sym typeface="Calibri"/>
                    </a:defRPr>
                  </a:pPr>
                  <a:r>
                    <a:t>Stochastically Modeling Stock Price </a:t>
                  </a:r>
                </a:p>
                <a:p>
                  <a:pPr algn="ctr">
                    <a:lnSpc>
                      <a:spcPct val="115000"/>
                    </a:lnSpc>
                    <a:defRPr b="1" sz="8400">
                      <a:latin typeface="Calibri"/>
                      <a:ea typeface="Calibri"/>
                      <a:cs typeface="Calibri"/>
                      <a:sym typeface="Calibri"/>
                    </a:defRPr>
                  </a:pPr>
                  <a:r>
                    <a:t>using Differential Equations</a:t>
                  </a:r>
                </a:p>
                <a:p>
                  <a:pPr algn="ctr">
                    <a:lnSpc>
                      <a:spcPct val="115000"/>
                    </a:lnSpc>
                    <a:defRPr sz="7200">
                      <a:latin typeface="Calibri"/>
                      <a:ea typeface="Calibri"/>
                      <a:cs typeface="Calibri"/>
                      <a:sym typeface="Calibri"/>
                    </a:defRPr>
                  </a:pPr>
                  <a:r>
                    <a:t>Arnav Patri and Shashank Chidige</a:t>
                  </a:r>
                </a:p>
                <a:p>
                  <a:pPr algn="ctr">
                    <a:lnSpc>
                      <a:spcPct val="115000"/>
                    </a:lnSpc>
                    <a:spcBef>
                      <a:spcPts val="1000"/>
                    </a:spcBef>
                    <a:defRPr sz="7200">
                      <a:latin typeface="Calibri"/>
                      <a:ea typeface="Calibri"/>
                      <a:cs typeface="Calibri"/>
                      <a:sym typeface="Calibri"/>
                    </a:defRPr>
                  </a:pPr>
                  <a:r>
                    <a:t>College of Art and Science, Lawrence Technological University</a:t>
                  </a:r>
                </a:p>
              </p:txBody>
            </p:sp>
          </p:grpSp>
          <p:grpSp>
            <p:nvGrpSpPr>
              <p:cNvPr id="138" name="Group 57"/>
              <p:cNvGrpSpPr/>
              <p:nvPr/>
            </p:nvGrpSpPr>
            <p:grpSpPr>
              <a:xfrm>
                <a:off x="-1" y="776726"/>
                <a:ext cx="1457982" cy="33738550"/>
                <a:chOff x="0" y="0"/>
                <a:chExt cx="1457980" cy="33738549"/>
              </a:xfrm>
            </p:grpSpPr>
            <p:sp>
              <p:nvSpPr>
                <p:cNvPr id="136" name="Text Box 2"/>
                <p:cNvSpPr txBox="1"/>
                <p:nvPr/>
              </p:nvSpPr>
              <p:spPr>
                <a:xfrm rot="16200000">
                  <a:off x="-16070559" y="16070558"/>
                  <a:ext cx="33148347" cy="10072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lnSpc>
                      <a:spcPct val="115000"/>
                    </a:lnSpc>
                    <a:spcBef>
                      <a:spcPts val="1000"/>
                    </a:spcBef>
                    <a:defRPr sz="7200">
                      <a:latin typeface="Calibri"/>
                      <a:ea typeface="Calibri"/>
                      <a:cs typeface="Calibri"/>
                      <a:sym typeface="Calibri"/>
                    </a:defRPr>
                  </a:lvl1pPr>
                </a:lstStyle>
                <a:p>
                  <a:pPr/>
                  <a:r>
                    <a:t>24”</a:t>
                  </a:r>
                </a:p>
              </p:txBody>
            </p:sp>
            <p:sp>
              <p:nvSpPr>
                <p:cNvPr id="137" name="Straight Arrow Connector 69"/>
                <p:cNvSpPr/>
                <p:nvPr/>
              </p:nvSpPr>
              <p:spPr>
                <a:xfrm flipH="1">
                  <a:off x="1457980" y="820143"/>
                  <a:ext cx="1" cy="32918407"/>
                </a:xfrm>
                <a:prstGeom prst="line">
                  <a:avLst/>
                </a:prstGeom>
                <a:noFill/>
                <a:ln w="111125" cap="flat">
                  <a:solidFill>
                    <a:srgbClr val="000000"/>
                  </a:solidFill>
                  <a:prstDash val="solid"/>
                  <a:round/>
                  <a:headEnd type="triangle" w="med" len="med"/>
                  <a:tailEnd type="triangle" w="med" len="med"/>
                </a:ln>
                <a:effectLst/>
              </p:spPr>
              <p:txBody>
                <a:bodyPr wrap="square" lIns="45719" tIns="45719" rIns="45719" bIns="45719" numCol="1" anchor="t">
                  <a:noAutofit/>
                </a:bodyPr>
                <a:lstStyle/>
                <a:p>
                  <a:pPr/>
                </a:p>
              </p:txBody>
            </p:sp>
          </p:grpSp>
          <p:grpSp>
            <p:nvGrpSpPr>
              <p:cNvPr id="141" name="Group 58"/>
              <p:cNvGrpSpPr/>
              <p:nvPr/>
            </p:nvGrpSpPr>
            <p:grpSpPr>
              <a:xfrm>
                <a:off x="2369336" y="0"/>
                <a:ext cx="47879066" cy="1084173"/>
                <a:chOff x="0" y="0"/>
                <a:chExt cx="47879065" cy="1084172"/>
              </a:xfrm>
            </p:grpSpPr>
            <p:sp>
              <p:nvSpPr>
                <p:cNvPr id="139" name="Text Box 2"/>
                <p:cNvSpPr txBox="1"/>
                <p:nvPr/>
              </p:nvSpPr>
              <p:spPr>
                <a:xfrm>
                  <a:off x="540168" y="0"/>
                  <a:ext cx="47338898" cy="10072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lnSpc>
                      <a:spcPct val="115000"/>
                    </a:lnSpc>
                    <a:spcBef>
                      <a:spcPts val="1000"/>
                    </a:spcBef>
                    <a:defRPr sz="7200">
                      <a:latin typeface="Calibri"/>
                      <a:ea typeface="Calibri"/>
                      <a:cs typeface="Calibri"/>
                      <a:sym typeface="Calibri"/>
                    </a:defRPr>
                  </a:lvl1pPr>
                </a:lstStyle>
                <a:p>
                  <a:pPr/>
                  <a:r>
                    <a:t>36”</a:t>
                  </a:r>
                </a:p>
              </p:txBody>
            </p:sp>
            <p:sp>
              <p:nvSpPr>
                <p:cNvPr id="140" name="Straight Arrow Connector 67"/>
                <p:cNvSpPr/>
                <p:nvPr/>
              </p:nvSpPr>
              <p:spPr>
                <a:xfrm flipH="1" flipV="1">
                  <a:off x="0" y="1084172"/>
                  <a:ext cx="44029341" cy="1"/>
                </a:xfrm>
                <a:prstGeom prst="line">
                  <a:avLst/>
                </a:prstGeom>
                <a:noFill/>
                <a:ln w="114300" cap="flat">
                  <a:solidFill>
                    <a:srgbClr val="000000"/>
                  </a:solidFill>
                  <a:prstDash val="solid"/>
                  <a:round/>
                  <a:headEnd type="triangle" w="med" len="med"/>
                  <a:tailEnd type="triangle" w="med" len="med"/>
                </a:ln>
                <a:effectLst/>
              </p:spPr>
              <p:txBody>
                <a:bodyPr wrap="square" lIns="45719" tIns="45719" rIns="45719" bIns="45719" numCol="1" anchor="t">
                  <a:noAutofit/>
                </a:bodyPr>
                <a:lstStyle/>
                <a:p>
                  <a:pPr/>
                </a:p>
              </p:txBody>
            </p:sp>
          </p:grpSp>
          <p:grpSp>
            <p:nvGrpSpPr>
              <p:cNvPr id="144" name="Text Box 2"/>
              <p:cNvGrpSpPr/>
              <p:nvPr/>
            </p:nvGrpSpPr>
            <p:grpSpPr>
              <a:xfrm>
                <a:off x="2831774" y="25386200"/>
                <a:ext cx="20368955" cy="1353283"/>
                <a:chOff x="0" y="0"/>
                <a:chExt cx="20368953" cy="1353282"/>
              </a:xfrm>
            </p:grpSpPr>
            <p:sp>
              <p:nvSpPr>
                <p:cNvPr id="142" name="Rectangle"/>
                <p:cNvSpPr/>
                <p:nvPr/>
              </p:nvSpPr>
              <p:spPr>
                <a:xfrm>
                  <a:off x="0" y="-1"/>
                  <a:ext cx="20368954" cy="1353284"/>
                </a:xfrm>
                <a:prstGeom prst="rect">
                  <a:avLst/>
                </a:prstGeom>
                <a:solidFill>
                  <a:srgbClr val="3386CB"/>
                </a:solidFill>
                <a:ln w="12700" cap="flat">
                  <a:noFill/>
                  <a:miter lim="400000"/>
                </a:ln>
                <a:effectLst/>
              </p:spPr>
              <p:txBody>
                <a:bodyPr wrap="square" lIns="45719" tIns="45719" rIns="45719" bIns="45719" numCol="1" anchor="t">
                  <a:noAutofit/>
                </a:bodyPr>
                <a:lstStyle/>
                <a:p>
                  <a:pPr algn="ctr">
                    <a:lnSpc>
                      <a:spcPct val="115000"/>
                    </a:lnSpc>
                    <a:defRPr sz="7200">
                      <a:latin typeface="Calibri"/>
                      <a:ea typeface="Calibri"/>
                      <a:cs typeface="Calibri"/>
                      <a:sym typeface="Calibri"/>
                    </a:defRPr>
                  </a:pPr>
                </a:p>
              </p:txBody>
            </p:sp>
            <p:sp>
              <p:nvSpPr>
                <p:cNvPr id="143" name="Statistical Data"/>
                <p:cNvSpPr txBox="1"/>
                <p:nvPr/>
              </p:nvSpPr>
              <p:spPr>
                <a:xfrm>
                  <a:off x="0" y="-1"/>
                  <a:ext cx="20368954" cy="9157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ctr">
                    <a:lnSpc>
                      <a:spcPct val="115000"/>
                    </a:lnSpc>
                    <a:defRPr sz="7200">
                      <a:solidFill>
                        <a:schemeClr val="accent3">
                          <a:lumOff val="44000"/>
                        </a:schemeClr>
                      </a:solidFill>
                      <a:latin typeface="Calibri"/>
                      <a:ea typeface="Calibri"/>
                      <a:cs typeface="Calibri"/>
                      <a:sym typeface="Calibri"/>
                    </a:defRPr>
                  </a:lvl1pPr>
                </a:lstStyle>
                <a:p>
                  <a:pPr/>
                  <a:r>
                    <a:t>Statistical Data</a:t>
                  </a:r>
                </a:p>
              </p:txBody>
            </p:sp>
          </p:grpSp>
          <p:grpSp>
            <p:nvGrpSpPr>
              <p:cNvPr id="147" name="Text Box 2"/>
              <p:cNvGrpSpPr/>
              <p:nvPr/>
            </p:nvGrpSpPr>
            <p:grpSpPr>
              <a:xfrm>
                <a:off x="2831693" y="26908360"/>
                <a:ext cx="20322694" cy="7348955"/>
                <a:chOff x="0" y="0"/>
                <a:chExt cx="20322692" cy="7348953"/>
              </a:xfrm>
            </p:grpSpPr>
            <p:sp>
              <p:nvSpPr>
                <p:cNvPr id="145" name="Rectangle"/>
                <p:cNvSpPr/>
                <p:nvPr/>
              </p:nvSpPr>
              <p:spPr>
                <a:xfrm>
                  <a:off x="0" y="0"/>
                  <a:ext cx="20322693" cy="7014805"/>
                </a:xfrm>
                <a:prstGeom prst="rect">
                  <a:avLst/>
                </a:prstGeom>
                <a:solidFill>
                  <a:schemeClr val="accent3">
                    <a:lumOff val="44000"/>
                  </a:schemeClr>
                </a:solidFill>
                <a:ln w="9525" cap="flat">
                  <a:solidFill>
                    <a:srgbClr val="000000"/>
                  </a:solidFill>
                  <a:prstDash val="dash"/>
                  <a:miter lim="800000"/>
                </a:ln>
                <a:effectLst/>
              </p:spPr>
              <p:txBody>
                <a:bodyPr wrap="square" lIns="45719" tIns="45719" rIns="45719" bIns="45719" numCol="1" anchor="t">
                  <a:noAutofit/>
                </a:bodyPr>
                <a:lstStyle/>
                <a:p>
                  <a:pPr algn="ctr">
                    <a:lnSpc>
                      <a:spcPct val="115000"/>
                    </a:lnSpc>
                    <a:spcBef>
                      <a:spcPts val="1000"/>
                    </a:spcBef>
                    <a:defRPr sz="7200">
                      <a:latin typeface="Calibri"/>
                      <a:ea typeface="Calibri"/>
                      <a:cs typeface="Calibri"/>
                      <a:sym typeface="Calibri"/>
                    </a:defRPr>
                  </a:pPr>
                </a:p>
              </p:txBody>
            </p:sp>
            <p:sp>
              <p:nvSpPr>
                <p:cNvPr id="146" name="Phase 2…"/>
                <p:cNvSpPr txBox="1"/>
                <p:nvPr/>
              </p:nvSpPr>
              <p:spPr>
                <a:xfrm>
                  <a:off x="50482" y="4762"/>
                  <a:ext cx="20221729" cy="734419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ctr">
                    <a:lnSpc>
                      <a:spcPct val="115000"/>
                    </a:lnSpc>
                    <a:spcBef>
                      <a:spcPts val="1000"/>
                    </a:spcBef>
                    <a:defRPr sz="7200">
                      <a:latin typeface="Calibri"/>
                      <a:ea typeface="Calibri"/>
                      <a:cs typeface="Calibri"/>
                      <a:sym typeface="Calibri"/>
                    </a:defRPr>
                  </a:pPr>
                  <a:r>
                    <a:t> </a:t>
                  </a:r>
                </a:p>
                <a:p>
                  <a:pPr algn="ctr">
                    <a:lnSpc>
                      <a:spcPct val="115000"/>
                    </a:lnSpc>
                    <a:spcBef>
                      <a:spcPts val="1000"/>
                    </a:spcBef>
                    <a:defRPr sz="4800">
                      <a:latin typeface="Calibri"/>
                      <a:ea typeface="Calibri"/>
                      <a:cs typeface="Calibri"/>
                      <a:sym typeface="Calibri"/>
                    </a:defRPr>
                  </a:pPr>
                </a:p>
                <a:p>
                  <a:pPr algn="ctr">
                    <a:lnSpc>
                      <a:spcPct val="115000"/>
                    </a:lnSpc>
                    <a:spcBef>
                      <a:spcPts val="1000"/>
                    </a:spcBef>
                    <a:defRPr sz="7200">
                      <a:latin typeface="Calibri"/>
                      <a:ea typeface="Calibri"/>
                      <a:cs typeface="Calibri"/>
                      <a:sym typeface="Calibri"/>
                    </a:defRPr>
                  </a:pPr>
                  <a:r>
                    <a:t>Phase 2</a:t>
                  </a:r>
                </a:p>
                <a:p>
                  <a:pPr algn="ctr">
                    <a:lnSpc>
                      <a:spcPct val="115000"/>
                    </a:lnSpc>
                    <a:spcBef>
                      <a:spcPts val="1000"/>
                    </a:spcBef>
                    <a:defRPr sz="4800">
                      <a:latin typeface="Calibri"/>
                      <a:ea typeface="Calibri"/>
                      <a:cs typeface="Calibri"/>
                      <a:sym typeface="Calibri"/>
                    </a:defRPr>
                  </a:pPr>
                  <a:r>
                    <a:t>Text of explanations to be 16 point font</a:t>
                  </a:r>
                </a:p>
                <a:p>
                  <a:pPr algn="ctr">
                    <a:lnSpc>
                      <a:spcPct val="115000"/>
                    </a:lnSpc>
                    <a:spcBef>
                      <a:spcPts val="1000"/>
                    </a:spcBef>
                    <a:defRPr sz="4800">
                      <a:latin typeface="Calibri"/>
                      <a:ea typeface="Calibri"/>
                      <a:cs typeface="Calibri"/>
                      <a:sym typeface="Calibri"/>
                    </a:defRPr>
                  </a:pPr>
                  <a:r>
                    <a:t>All tables and graphs should be organized in logical order</a:t>
                  </a:r>
                </a:p>
                <a:p>
                  <a:pPr algn="ctr">
                    <a:lnSpc>
                      <a:spcPct val="115000"/>
                    </a:lnSpc>
                    <a:spcBef>
                      <a:spcPts val="1000"/>
                    </a:spcBef>
                    <a:defRPr sz="4800">
                      <a:latin typeface="Calibri"/>
                      <a:ea typeface="Calibri"/>
                      <a:cs typeface="Calibri"/>
                      <a:sym typeface="Calibri"/>
                    </a:defRPr>
                  </a:pPr>
                </a:p>
              </p:txBody>
            </p:sp>
          </p:grpSp>
          <p:grpSp>
            <p:nvGrpSpPr>
              <p:cNvPr id="150" name="Text Box 2"/>
              <p:cNvGrpSpPr/>
              <p:nvPr/>
            </p:nvGrpSpPr>
            <p:grpSpPr>
              <a:xfrm>
                <a:off x="23670818" y="8131829"/>
                <a:ext cx="10163303" cy="1226417"/>
                <a:chOff x="0" y="0"/>
                <a:chExt cx="10163302" cy="1226415"/>
              </a:xfrm>
            </p:grpSpPr>
            <p:sp>
              <p:nvSpPr>
                <p:cNvPr id="148" name="Rectangle"/>
                <p:cNvSpPr/>
                <p:nvPr/>
              </p:nvSpPr>
              <p:spPr>
                <a:xfrm>
                  <a:off x="-1" y="0"/>
                  <a:ext cx="10163304" cy="1226416"/>
                </a:xfrm>
                <a:prstGeom prst="rect">
                  <a:avLst/>
                </a:prstGeom>
                <a:solidFill>
                  <a:srgbClr val="3386CB"/>
                </a:solidFill>
                <a:ln w="12700" cap="flat">
                  <a:noFill/>
                  <a:miter lim="400000"/>
                </a:ln>
                <a:effectLst/>
              </p:spPr>
              <p:txBody>
                <a:bodyPr wrap="square" lIns="45719" tIns="45719" rIns="45719" bIns="45719" numCol="1" anchor="t">
                  <a:noAutofit/>
                </a:bodyPr>
                <a:lstStyle/>
                <a:p>
                  <a:pPr algn="ctr">
                    <a:lnSpc>
                      <a:spcPct val="115000"/>
                    </a:lnSpc>
                    <a:defRPr sz="7200">
                      <a:latin typeface="Calibri"/>
                      <a:ea typeface="Calibri"/>
                      <a:cs typeface="Calibri"/>
                      <a:sym typeface="Calibri"/>
                    </a:defRPr>
                  </a:pPr>
                </a:p>
              </p:txBody>
            </p:sp>
            <p:sp>
              <p:nvSpPr>
                <p:cNvPr id="149" name="Model Analysis"/>
                <p:cNvSpPr txBox="1"/>
                <p:nvPr/>
              </p:nvSpPr>
              <p:spPr>
                <a:xfrm>
                  <a:off x="-1" y="0"/>
                  <a:ext cx="10163304" cy="9157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ctr">
                    <a:lnSpc>
                      <a:spcPct val="115000"/>
                    </a:lnSpc>
                    <a:defRPr sz="7200">
                      <a:solidFill>
                        <a:schemeClr val="accent3">
                          <a:lumOff val="44000"/>
                        </a:schemeClr>
                      </a:solidFill>
                      <a:latin typeface="Calibri"/>
                      <a:ea typeface="Calibri"/>
                      <a:cs typeface="Calibri"/>
                      <a:sym typeface="Calibri"/>
                    </a:defRPr>
                  </a:lvl1pPr>
                </a:lstStyle>
                <a:p>
                  <a:pPr/>
                  <a:r>
                    <a:t>Model Analysis</a:t>
                  </a:r>
                </a:p>
              </p:txBody>
            </p:sp>
          </p:grpSp>
          <p:grpSp>
            <p:nvGrpSpPr>
              <p:cNvPr id="153" name="Text Box 2"/>
              <p:cNvGrpSpPr/>
              <p:nvPr/>
            </p:nvGrpSpPr>
            <p:grpSpPr>
              <a:xfrm>
                <a:off x="34218469" y="8004955"/>
                <a:ext cx="11656130" cy="2960311"/>
                <a:chOff x="0" y="0"/>
                <a:chExt cx="11656128" cy="2960310"/>
              </a:xfrm>
            </p:grpSpPr>
            <p:sp>
              <p:nvSpPr>
                <p:cNvPr id="151" name="Rectangle"/>
                <p:cNvSpPr/>
                <p:nvPr/>
              </p:nvSpPr>
              <p:spPr>
                <a:xfrm>
                  <a:off x="0" y="-1"/>
                  <a:ext cx="11656129" cy="2960312"/>
                </a:xfrm>
                <a:prstGeom prst="rect">
                  <a:avLst/>
                </a:prstGeom>
                <a:solidFill>
                  <a:srgbClr val="3386CB"/>
                </a:solidFill>
                <a:ln w="12700" cap="flat">
                  <a:noFill/>
                  <a:miter lim="400000"/>
                </a:ln>
                <a:effectLst/>
              </p:spPr>
              <p:txBody>
                <a:bodyPr wrap="square" lIns="45719" tIns="45719" rIns="45719" bIns="45719" numCol="1" anchor="t">
                  <a:noAutofit/>
                </a:bodyPr>
                <a:lstStyle/>
                <a:p>
                  <a:pPr algn="ctr">
                    <a:lnSpc>
                      <a:spcPct val="115000"/>
                    </a:lnSpc>
                    <a:defRPr sz="7200">
                      <a:latin typeface="Calibri"/>
                      <a:ea typeface="Calibri"/>
                      <a:cs typeface="Calibri"/>
                      <a:sym typeface="Calibri"/>
                    </a:defRPr>
                  </a:pPr>
                </a:p>
              </p:txBody>
            </p:sp>
            <p:sp>
              <p:nvSpPr>
                <p:cNvPr id="152" name="GOOG Price Model"/>
                <p:cNvSpPr txBox="1"/>
                <p:nvPr/>
              </p:nvSpPr>
              <p:spPr>
                <a:xfrm>
                  <a:off x="0" y="-1"/>
                  <a:ext cx="11656129" cy="21707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lgn="ctr">
                    <a:lnSpc>
                      <a:spcPct val="115000"/>
                    </a:lnSpc>
                    <a:defRPr sz="7200">
                      <a:solidFill>
                        <a:schemeClr val="accent3">
                          <a:lumOff val="44000"/>
                        </a:schemeClr>
                      </a:solidFill>
                      <a:latin typeface="Calibri"/>
                      <a:ea typeface="Calibri"/>
                      <a:cs typeface="Calibri"/>
                      <a:sym typeface="Calibri"/>
                    </a:defRPr>
                  </a:pPr>
                </a:p>
                <a:p>
                  <a:pPr algn="ctr">
                    <a:lnSpc>
                      <a:spcPct val="115000"/>
                    </a:lnSpc>
                    <a:defRPr sz="7200">
                      <a:solidFill>
                        <a:schemeClr val="accent3">
                          <a:lumOff val="44000"/>
                        </a:schemeClr>
                      </a:solidFill>
                      <a:latin typeface="Calibri"/>
                      <a:ea typeface="Calibri"/>
                      <a:cs typeface="Calibri"/>
                      <a:sym typeface="Calibri"/>
                    </a:defRPr>
                  </a:pPr>
                  <a:r>
                    <a:t>GOOG Price Model </a:t>
                  </a:r>
                </a:p>
              </p:txBody>
            </p:sp>
          </p:grpSp>
          <p:grpSp>
            <p:nvGrpSpPr>
              <p:cNvPr id="156" name="Text Box 2"/>
              <p:cNvGrpSpPr/>
              <p:nvPr/>
            </p:nvGrpSpPr>
            <p:grpSpPr>
              <a:xfrm>
                <a:off x="29990842" y="27754433"/>
                <a:ext cx="10376820" cy="1353283"/>
                <a:chOff x="0" y="0"/>
                <a:chExt cx="10376819" cy="1353282"/>
              </a:xfrm>
            </p:grpSpPr>
            <p:sp>
              <p:nvSpPr>
                <p:cNvPr id="154" name="Rectangle"/>
                <p:cNvSpPr/>
                <p:nvPr/>
              </p:nvSpPr>
              <p:spPr>
                <a:xfrm>
                  <a:off x="-1" y="-1"/>
                  <a:ext cx="10376821" cy="1353284"/>
                </a:xfrm>
                <a:prstGeom prst="rect">
                  <a:avLst/>
                </a:prstGeom>
                <a:solidFill>
                  <a:srgbClr val="3386CB"/>
                </a:solidFill>
                <a:ln w="12700" cap="flat">
                  <a:noFill/>
                  <a:miter lim="400000"/>
                </a:ln>
                <a:effectLst/>
              </p:spPr>
              <p:txBody>
                <a:bodyPr wrap="square" lIns="45719" tIns="45719" rIns="45719" bIns="45719" numCol="1" anchor="t">
                  <a:noAutofit/>
                </a:bodyPr>
                <a:lstStyle/>
                <a:p>
                  <a:pPr algn="ctr">
                    <a:lnSpc>
                      <a:spcPct val="115000"/>
                    </a:lnSpc>
                    <a:defRPr sz="7200">
                      <a:latin typeface="Calibri"/>
                      <a:ea typeface="Calibri"/>
                      <a:cs typeface="Calibri"/>
                      <a:sym typeface="Calibri"/>
                    </a:defRPr>
                  </a:pPr>
                </a:p>
              </p:txBody>
            </p:sp>
            <p:sp>
              <p:nvSpPr>
                <p:cNvPr id="155" name="Conclusion"/>
                <p:cNvSpPr txBox="1"/>
                <p:nvPr/>
              </p:nvSpPr>
              <p:spPr>
                <a:xfrm>
                  <a:off x="-1" y="-1"/>
                  <a:ext cx="10376821" cy="9157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ctr">
                    <a:lnSpc>
                      <a:spcPct val="115000"/>
                    </a:lnSpc>
                    <a:defRPr sz="7200">
                      <a:solidFill>
                        <a:schemeClr val="accent3">
                          <a:lumOff val="44000"/>
                        </a:schemeClr>
                      </a:solidFill>
                      <a:latin typeface="Calibri"/>
                      <a:ea typeface="Calibri"/>
                      <a:cs typeface="Calibri"/>
                      <a:sym typeface="Calibri"/>
                    </a:defRPr>
                  </a:lvl1pPr>
                </a:lstStyle>
                <a:p>
                  <a:pPr/>
                  <a:r>
                    <a:t>Conclusion</a:t>
                  </a:r>
                </a:p>
              </p:txBody>
            </p:sp>
          </p:grpSp>
          <p:pic>
            <p:nvPicPr>
              <p:cNvPr id="157" name="Picture 64" descr="Picture 64"/>
              <p:cNvPicPr>
                <a:picLocks noChangeAspect="1"/>
              </p:cNvPicPr>
              <p:nvPr/>
            </p:nvPicPr>
            <p:blipFill>
              <a:blip r:embed="rId5">
                <a:extLst/>
              </a:blip>
              <a:srcRect l="14692" t="0" r="13621" b="2"/>
              <a:stretch>
                <a:fillRect/>
              </a:stretch>
            </p:blipFill>
            <p:spPr>
              <a:xfrm>
                <a:off x="2874662" y="2295774"/>
                <a:ext cx="5209888" cy="5195189"/>
              </a:xfrm>
              <a:prstGeom prst="rect">
                <a:avLst/>
              </a:prstGeom>
              <a:ln w="12700" cap="flat">
                <a:noFill/>
                <a:miter lim="400000"/>
              </a:ln>
              <a:effectLst/>
            </p:spPr>
          </p:pic>
          <p:grpSp>
            <p:nvGrpSpPr>
              <p:cNvPr id="160" name="Picture 65"/>
              <p:cNvGrpSpPr/>
              <p:nvPr/>
            </p:nvGrpSpPr>
            <p:grpSpPr>
              <a:xfrm>
                <a:off x="37459589" y="2887780"/>
                <a:ext cx="7750950" cy="4009726"/>
                <a:chOff x="0" y="0"/>
                <a:chExt cx="7750949" cy="4009725"/>
              </a:xfrm>
            </p:grpSpPr>
            <p:sp>
              <p:nvSpPr>
                <p:cNvPr id="158" name="Rectangle"/>
                <p:cNvSpPr/>
                <p:nvPr/>
              </p:nvSpPr>
              <p:spPr>
                <a:xfrm>
                  <a:off x="0" y="0"/>
                  <a:ext cx="7750950" cy="4009726"/>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p>
              </p:txBody>
            </p:sp>
            <p:pic>
              <p:nvPicPr>
                <p:cNvPr id="159" name="image2.png" descr="image2.png"/>
                <p:cNvPicPr>
                  <a:picLocks noChangeAspect="1"/>
                </p:cNvPicPr>
                <p:nvPr/>
              </p:nvPicPr>
              <p:blipFill>
                <a:blip r:embed="rId6">
                  <a:extLst/>
                </a:blip>
                <a:stretch>
                  <a:fillRect/>
                </a:stretch>
              </p:blipFill>
              <p:spPr>
                <a:xfrm>
                  <a:off x="0" y="0"/>
                  <a:ext cx="7750950" cy="4009726"/>
                </a:xfrm>
                <a:prstGeom prst="rect">
                  <a:avLst/>
                </a:prstGeom>
                <a:ln w="12700" cap="flat">
                  <a:noFill/>
                  <a:miter lim="400000"/>
                </a:ln>
                <a:effectLst/>
              </p:spPr>
            </p:pic>
          </p:grpSp>
        </p:grpSp>
        <p:sp>
          <p:nvSpPr>
            <p:cNvPr id="162" name="Rectangle 50"/>
            <p:cNvSpPr/>
            <p:nvPr/>
          </p:nvSpPr>
          <p:spPr>
            <a:xfrm>
              <a:off x="2362193" y="1596875"/>
              <a:ext cx="43986659" cy="32918038"/>
            </a:xfrm>
            <a:prstGeom prst="rect">
              <a:avLst/>
            </a:prstGeom>
            <a:noFill/>
            <a:ln w="25400" cap="flat">
              <a:solidFill>
                <a:srgbClr val="000000"/>
              </a:solidFill>
              <a:prstDash val="solid"/>
              <a:round/>
            </a:ln>
            <a:effectLst/>
          </p:spPr>
          <p:txBody>
            <a:bodyPr wrap="square" lIns="45719" tIns="45719" rIns="45719" bIns="45719" numCol="1" anchor="ctr">
              <a:noAutofit/>
            </a:bodyPr>
            <a:lstStyle/>
            <a:p>
              <a:pPr>
                <a:defRPr sz="7200">
                  <a:solidFill>
                    <a:schemeClr val="accent3">
                      <a:lumOff val="44000"/>
                    </a:schemeClr>
                  </a:solidFill>
                </a:defRPr>
              </a:pP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Default">
      <a:majorFont>
        <a:latin typeface="Helvetica"/>
        <a:ea typeface="Helvetica"/>
        <a:cs typeface="Helvetica"/>
      </a:majorFont>
      <a:minorFont>
        <a:latin typeface="Arial"/>
        <a:ea typeface="Arial"/>
        <a:cs typeface="Arial"/>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0000" dir="5400000">
              <a:srgbClr val="000000">
                <a:alpha val="38000"/>
              </a:srgbClr>
            </a:outerShdw>
          </a:effectLst>
        </a:effectStyle>
        <a:effectStyle>
          <a:effectLst>
            <a:outerShdw sx="100000" sy="100000" kx="0" ky="0" algn="b" rotWithShape="0" blurRad="38100" dist="20000" dir="5400000">
              <a:srgbClr val="000000">
                <a:alpha val="38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Default">
      <a:majorFont>
        <a:latin typeface="Helvetica"/>
        <a:ea typeface="Helvetica"/>
        <a:cs typeface="Helvetica"/>
      </a:majorFont>
      <a:minorFont>
        <a:latin typeface="Arial"/>
        <a:ea typeface="Arial"/>
        <a:cs typeface="Arial"/>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0000" dir="5400000">
              <a:srgbClr val="000000">
                <a:alpha val="38000"/>
              </a:srgbClr>
            </a:outerShdw>
          </a:effectLst>
        </a:effectStyle>
        <a:effectStyle>
          <a:effectLst>
            <a:outerShdw sx="100000" sy="100000" kx="0" ky="0" algn="b" rotWithShape="0" blurRad="38100" dist="20000" dir="5400000">
              <a:srgbClr val="000000">
                <a:alpha val="38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