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35"/>
  </p:notesMasterIdLst>
  <p:sldIdLst>
    <p:sldId id="296" r:id="rId2"/>
    <p:sldId id="299" r:id="rId3"/>
    <p:sldId id="338" r:id="rId4"/>
    <p:sldId id="297" r:id="rId5"/>
    <p:sldId id="295" r:id="rId6"/>
    <p:sldId id="316" r:id="rId7"/>
    <p:sldId id="317" r:id="rId8"/>
    <p:sldId id="257" r:id="rId9"/>
    <p:sldId id="292" r:id="rId10"/>
    <p:sldId id="293" r:id="rId11"/>
    <p:sldId id="258" r:id="rId12"/>
    <p:sldId id="298" r:id="rId13"/>
    <p:sldId id="300" r:id="rId14"/>
    <p:sldId id="301" r:id="rId15"/>
    <p:sldId id="306" r:id="rId16"/>
    <p:sldId id="304" r:id="rId17"/>
    <p:sldId id="303" r:id="rId18"/>
    <p:sldId id="307" r:id="rId19"/>
    <p:sldId id="308" r:id="rId20"/>
    <p:sldId id="305" r:id="rId21"/>
    <p:sldId id="302" r:id="rId22"/>
    <p:sldId id="309" r:id="rId23"/>
    <p:sldId id="310" r:id="rId24"/>
    <p:sldId id="311" r:id="rId25"/>
    <p:sldId id="279" r:id="rId26"/>
    <p:sldId id="312" r:id="rId27"/>
    <p:sldId id="313" r:id="rId28"/>
    <p:sldId id="325" r:id="rId29"/>
    <p:sldId id="337" r:id="rId30"/>
    <p:sldId id="327" r:id="rId31"/>
    <p:sldId id="259" r:id="rId32"/>
    <p:sldId id="314" r:id="rId33"/>
    <p:sldId id="31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D8ED-72E9-44A8-9B45-AF558E12DA39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C409-7CA3-4194-BBC1-567B535AE9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58B0C-E27E-4F6A-AFDF-B3CC30F745B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87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C409-7CA3-4194-BBC1-567B535AE9C6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8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2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4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3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4FCA9919-7152-4FB8-9470-0C173FF09D8A}" type="datetimeFigureOut">
              <a:rPr lang="es-ES" smtClean="0"/>
              <a:pPr/>
              <a:t>08/04/2024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F5FCDA76-2EFB-4B01-AE1E-366191FD20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5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B12F2D-C9A1-43E1-AE96-0E626FE09CF0}"/>
              </a:ext>
            </a:extLst>
          </p:cNvPr>
          <p:cNvSpPr txBox="1"/>
          <p:nvPr/>
        </p:nvSpPr>
        <p:spPr>
          <a:xfrm>
            <a:off x="395536" y="249289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PRINCIPIOS DE ADMINISTRACIÓN Y ORGANIZACIÓN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3380D-BB01-45F8-ABE8-AF106CD7E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4"/>
            <a:ext cx="5544616" cy="1872208"/>
          </a:xfrm>
          <a:prstGeom prst="rect">
            <a:avLst/>
          </a:prstGeom>
        </p:spPr>
      </p:pic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D2E83569-53CB-49E3-9702-ACB2D13684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84667"/>
            <a:ext cx="2464866" cy="268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18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2D9B1C5-23C8-4306-9CBC-13756C779E1C}"/>
              </a:ext>
            </a:extLst>
          </p:cNvPr>
          <p:cNvSpPr txBox="1">
            <a:spLocks/>
          </p:cNvSpPr>
          <p:nvPr/>
        </p:nvSpPr>
        <p:spPr>
          <a:xfrm>
            <a:off x="5724128" y="404664"/>
            <a:ext cx="3128392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dirty="0"/>
              <a:t>UNIDAD 3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97F4F1-E0E3-4D26-8385-0DB7334B8FE8}"/>
              </a:ext>
            </a:extLst>
          </p:cNvPr>
          <p:cNvSpPr txBox="1"/>
          <p:nvPr/>
        </p:nvSpPr>
        <p:spPr>
          <a:xfrm>
            <a:off x="395536" y="871312"/>
            <a:ext cx="8352928" cy="5589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proceso administrativo</a:t>
            </a:r>
            <a:r>
              <a:rPr lang="es-A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s-A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Dirección y el Control: </a:t>
            </a:r>
            <a:endParaRPr lang="es-AR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Dirección: Conceptos. Conductas. Equipos de trabajo. Niveles. Liderazgo. Motivación. Comunicación. Control: Conceptos. Principios. Niveles. Control de gestión. Técnicas de control. Control de Calidad. Proceso de Calidad</a:t>
            </a:r>
          </a:p>
        </p:txBody>
      </p:sp>
    </p:spTree>
    <p:extLst>
      <p:ext uri="{BB962C8B-B14F-4D97-AF65-F5344CB8AC3E}">
        <p14:creationId xmlns:p14="http://schemas.microsoft.com/office/powerpoint/2010/main" val="316121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556792"/>
            <a:ext cx="77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ADMINISTRACIÓN?</a:t>
            </a:r>
            <a:endParaRPr lang="es-E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2440" y="3140968"/>
            <a:ext cx="8319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 proceso que consiste en las actividades de planeación, organización, dirección y control utilizando recursos económicos, humanos, materiales y técnicos . Aplicada a cualquier tipo de organización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2924A3-9084-4E4B-BC43-5A4712E87D90}"/>
              </a:ext>
            </a:extLst>
          </p:cNvPr>
          <p:cNvSpPr txBox="1"/>
          <p:nvPr/>
        </p:nvSpPr>
        <p:spPr>
          <a:xfrm flipH="1">
            <a:off x="899592" y="263691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¿Administración en Sistemas?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3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64476C-7AD1-49E8-8217-8553EF33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18" y="1340768"/>
            <a:ext cx="896716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81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DDB691-1CA5-4FD4-8827-9EF6F2AA4639}"/>
              </a:ext>
            </a:extLst>
          </p:cNvPr>
          <p:cNvSpPr txBox="1"/>
          <p:nvPr/>
        </p:nvSpPr>
        <p:spPr>
          <a:xfrm flipH="1">
            <a:off x="611560" y="1988840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dónde viene la Administración?</a:t>
            </a:r>
          </a:p>
          <a:p>
            <a:pPr algn="ctr"/>
            <a:endParaRPr lang="es-E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¿Desde cuándo se Administra?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8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99D38B4-FF51-453A-A090-77DFF1CC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74D053-107F-407A-9C95-6324CD0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12" y="548680"/>
            <a:ext cx="4309614" cy="58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3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46AB54-F5BB-4B77-8121-B3DDAA90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4752528" cy="28643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F1F2F1E-048C-4A91-AFD4-FB6AF795E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4584"/>
            <a:ext cx="4564041" cy="2564068"/>
          </a:xfrm>
          <a:prstGeom prst="rect">
            <a:avLst/>
          </a:prstGeom>
        </p:spPr>
      </p:pic>
      <p:pic>
        <p:nvPicPr>
          <p:cNvPr id="6146" name="Picture 2" descr="Un estudio extremeño resalta las precarias condiciones laborales de los  trabajadores de la construcción | Prevención Integral &amp; ORP Conference">
            <a:extLst>
              <a:ext uri="{FF2B5EF4-FFF2-40B4-BE49-F238E27FC236}">
                <a16:creationId xmlns:a16="http://schemas.microsoft.com/office/drawing/2014/main" id="{55538983-A5F6-436E-802C-B13ABA77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" y="3830910"/>
            <a:ext cx="4637513" cy="28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51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redit ROC United">
            <a:extLst>
              <a:ext uri="{FF2B5EF4-FFF2-40B4-BE49-F238E27FC236}">
                <a16:creationId xmlns:a16="http://schemas.microsoft.com/office/drawing/2014/main" id="{4CB9B987-2759-4F37-B2D4-F72418132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9067"/>
            <a:ext cx="8266553" cy="3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6E8A0D-FB3C-4FC7-B1B8-534E08B5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2592"/>
            <a:ext cx="7427138" cy="34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2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E72A79-A1A3-4B4A-BE2F-6D269F91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9" y="116633"/>
            <a:ext cx="5146498" cy="3672408"/>
          </a:xfrm>
          <a:prstGeom prst="rect">
            <a:avLst/>
          </a:prstGeom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7EFEF954-05C9-4441-B4F8-1D14EBD0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2318"/>
            <a:ext cx="5633864" cy="31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01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83DC5DAC-2445-41C9-9AD2-EF17AB60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4800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olicía estados Unidos Nueva York">
            <a:extLst>
              <a:ext uri="{FF2B5EF4-FFF2-40B4-BE49-F238E27FC236}">
                <a16:creationId xmlns:a16="http://schemas.microsoft.com/office/drawing/2014/main" id="{E211860F-EBBD-4A5F-B791-FF8FA2CF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81" y="3573016"/>
            <a:ext cx="5496801" cy="30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9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A3A5B0-317C-4D9C-AF89-9C8C21C3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741" y="170637"/>
            <a:ext cx="48125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Profesora: Lic. Carina Elena </a:t>
            </a:r>
            <a:r>
              <a:rPr kumimoji="0" lang="es-AR" altLang="es-A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Brodzicz</a:t>
            </a: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M. P: LA142</a:t>
            </a:r>
            <a:endParaRPr kumimoji="0" lang="es-AR" altLang="es-A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A1B972-AAB8-45B0-BC92-6ABFE277D5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3284" y="937086"/>
            <a:ext cx="874846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Profesora universitaria en Ciencias Económicas.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Licenciada en Administración.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Posgrado en Economía Social y Dirección de entidades sin fines de lucro.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Auditor Interno de Sistemas de Gestión de la Calidad, según la norma IRAM-ISO 19011  IRAM.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Facilitador</a:t>
            </a:r>
            <a:r>
              <a:rPr lang="es-AR" alt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y 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Consultora y de Organizaciones.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Capacitación a emprendedores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Docente en nivel superior en áreas de Administración y Costos.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Miembro de la Comisión Directiva del Consejo Profesional de Ciencias Económicas de Misiones (CPCEM).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Miembro activo de la Comisión Asesora de Administración, del Consejo Profesional de Ciencias Económicas de Misiones (CPCEM).</a:t>
            </a:r>
          </a:p>
        </p:txBody>
      </p:sp>
    </p:spTree>
    <p:extLst>
      <p:ext uri="{BB962C8B-B14F-4D97-AF65-F5344CB8AC3E}">
        <p14:creationId xmlns:p14="http://schemas.microsoft.com/office/powerpoint/2010/main" val="176857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69F767D-02E8-4E53-A095-F12115AE9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20" y="2908112"/>
            <a:ext cx="5046860" cy="36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eficiencia energética oficinas">
            <a:extLst>
              <a:ext uri="{FF2B5EF4-FFF2-40B4-BE49-F238E27FC236}">
                <a16:creationId xmlns:a16="http://schemas.microsoft.com/office/drawing/2014/main" id="{C7D74449-269A-4B35-802B-68E944CB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6565"/>
            <a:ext cx="4824536" cy="321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8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4D1ED8-6284-4410-8EA8-0FC117668BE4}"/>
              </a:ext>
            </a:extLst>
          </p:cNvPr>
          <p:cNvSpPr txBox="1"/>
          <p:nvPr/>
        </p:nvSpPr>
        <p:spPr>
          <a:xfrm>
            <a:off x="749000" y="2412090"/>
            <a:ext cx="351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 Colectivo</a:t>
            </a:r>
            <a:endParaRPr lang="es-AR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19B664-0213-45EA-8B56-0E3E7430D848}"/>
              </a:ext>
            </a:extLst>
          </p:cNvPr>
          <p:cNvSpPr txBox="1"/>
          <p:nvPr/>
        </p:nvSpPr>
        <p:spPr>
          <a:xfrm>
            <a:off x="4259136" y="1091471"/>
            <a:ext cx="351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Grupos de trabajos</a:t>
            </a: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6C4D3-6F2E-42B5-B70D-E5E7037B206A}"/>
              </a:ext>
            </a:extLst>
          </p:cNvPr>
          <p:cNvSpPr txBox="1"/>
          <p:nvPr/>
        </p:nvSpPr>
        <p:spPr>
          <a:xfrm>
            <a:off x="4211960" y="1916832"/>
            <a:ext cx="43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Distribución de tareas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9E5663-5E82-4AC6-88A5-863B4F1250B0}"/>
              </a:ext>
            </a:extLst>
          </p:cNvPr>
          <p:cNvSpPr txBox="1"/>
          <p:nvPr/>
        </p:nvSpPr>
        <p:spPr>
          <a:xfrm>
            <a:off x="4211960" y="2717535"/>
            <a:ext cx="3510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Toma de decisiones</a:t>
            </a:r>
            <a:endParaRPr lang="es-AR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02BDBA-BE43-475B-A116-18EF43225847}"/>
              </a:ext>
            </a:extLst>
          </p:cNvPr>
          <p:cNvSpPr txBox="1"/>
          <p:nvPr/>
        </p:nvSpPr>
        <p:spPr>
          <a:xfrm>
            <a:off x="4259136" y="4125998"/>
            <a:ext cx="3888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de lo realizado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68C9E3-2DF4-4DFA-ADEE-2FD4924B0A05}"/>
              </a:ext>
            </a:extLst>
          </p:cNvPr>
          <p:cNvSpPr txBox="1"/>
          <p:nvPr/>
        </p:nvSpPr>
        <p:spPr>
          <a:xfrm>
            <a:off x="4284409" y="3355636"/>
            <a:ext cx="3888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AR" sz="2800" dirty="0" err="1">
                <a:latin typeface="Arial" panose="020B0604020202020204" pitchFamily="34" charset="0"/>
                <a:cs typeface="Arial" panose="020B0604020202020204" pitchFamily="34" charset="0"/>
              </a:rPr>
              <a:t>rocesos</a:t>
            </a:r>
            <a:endParaRPr lang="es-AR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4C2491-2468-43EC-9E17-012216CCDC25}"/>
              </a:ext>
            </a:extLst>
          </p:cNvPr>
          <p:cNvSpPr txBox="1"/>
          <p:nvPr/>
        </p:nvSpPr>
        <p:spPr>
          <a:xfrm>
            <a:off x="179512" y="5085184"/>
            <a:ext cx="84969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PROBLEMÁTICA: Obtener resultados a través de otros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A898540-DE60-4E24-86A6-6B7CB5F25A77}"/>
              </a:ext>
            </a:extLst>
          </p:cNvPr>
          <p:cNvSpPr txBox="1"/>
          <p:nvPr/>
        </p:nvSpPr>
        <p:spPr>
          <a:xfrm>
            <a:off x="1151620" y="1052736"/>
            <a:ext cx="6840760" cy="453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para aplicar esto va a depender del: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nivel cultural, 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educación, 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tecnología, 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desarrollo económico, 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vínculos internacionales, 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tipo de mercados, etc.</a:t>
            </a:r>
            <a:endParaRPr lang="es-A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7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1124744"/>
            <a:ext cx="772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ADMINISTRACIÓN?</a:t>
            </a:r>
            <a:endParaRPr lang="es-E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12066" y="2348880"/>
            <a:ext cx="8319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Es un proceso que consiste en las actividades de planeación, organización, dirección y control utilizando recursos económicos, humanos, materiales y técnicos . Aplicada a cualquier tipo de organización</a:t>
            </a:r>
          </a:p>
        </p:txBody>
      </p:sp>
    </p:spTree>
    <p:extLst>
      <p:ext uri="{BB962C8B-B14F-4D97-AF65-F5344CB8AC3E}">
        <p14:creationId xmlns:p14="http://schemas.microsoft.com/office/powerpoint/2010/main" val="19818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5217192-E6E8-4295-92F9-B02EBFCB4F70}"/>
              </a:ext>
            </a:extLst>
          </p:cNvPr>
          <p:cNvSpPr txBox="1"/>
          <p:nvPr/>
        </p:nvSpPr>
        <p:spPr>
          <a:xfrm>
            <a:off x="323528" y="404664"/>
            <a:ext cx="864096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Proceso para lograr fines y objetivos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Combinación y coordinación de esfuerzos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Conjunto de acciones y decisiones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Utilización eficiente de recursos disponibles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Proceso para hacer las cosas de manera eficiente, eficaz y efectivo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Aplicable a cualquier tipo de organización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instrumento para lograr objetivos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Manera sistemática de hacer las cosas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una ciencia, aplica teorías, hipótesis, modelos, etc.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una técnica, tiene principios, normas, procedimientos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un arte, trata de explicar y transformar una realidad, basada en la personalidad del administrador y de la capacidad de captar la realidad.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 objeto de estudio son las Organizaciones</a:t>
            </a:r>
            <a:endParaRPr lang="es-A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nutre de otras disciplinas como, la matemática, estadísticas, sociología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580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64"/>
            <a:ext cx="814393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28596" y="428604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24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</a:t>
            </a:r>
            <a:endParaRPr lang="es-ES" sz="24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CD14E67-1535-45AB-83DA-507F4B04385C}"/>
              </a:ext>
            </a:extLst>
          </p:cNvPr>
          <p:cNvSpPr txBox="1"/>
          <p:nvPr/>
        </p:nvSpPr>
        <p:spPr>
          <a:xfrm>
            <a:off x="683568" y="1348265"/>
            <a:ext cx="61744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Propiciar una buena comunicación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Garantizar el buen funcionamiento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Solucionar los problemas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Anticiparse a los problemas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Diagnostica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Controlar los recursos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Asignar recursos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Proyectar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Formula las estrategias</a:t>
            </a: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7A8F9C57-EEA1-41EE-96B9-002E089ABFA9}"/>
              </a:ext>
            </a:extLst>
          </p:cNvPr>
          <p:cNvSpPr txBox="1"/>
          <p:nvPr/>
        </p:nvSpPr>
        <p:spPr>
          <a:xfrm>
            <a:off x="179512" y="6206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los administradores?</a:t>
            </a:r>
            <a:endParaRPr lang="es-E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53EA69-13C1-4F88-8F0F-DAEB8767D6F8}"/>
              </a:ext>
            </a:extLst>
          </p:cNvPr>
          <p:cNvSpPr txBox="1"/>
          <p:nvPr/>
        </p:nvSpPr>
        <p:spPr>
          <a:xfrm>
            <a:off x="179512" y="260648"/>
            <a:ext cx="8496944" cy="6117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Conocimientos: leyes, principios, métodos, estadísticas, normas, etc.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Habilidades técnicas: destrezas.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Habilidades humanas, sociales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Actitudes: valores, disciplina, 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Aptitudes: es apto, por ejemplo, como resultado de algún test psicofísico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Flexible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Creativo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Analítico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Crítico</a:t>
            </a:r>
            <a:endParaRPr lang="es-A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4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8EFB0AC-3ECB-4E3B-BA42-885116DDAA03}"/>
              </a:ext>
            </a:extLst>
          </p:cNvPr>
          <p:cNvSpPr txBox="1"/>
          <p:nvPr/>
        </p:nvSpPr>
        <p:spPr>
          <a:xfrm>
            <a:off x="431540" y="332656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CREATIVIDAD - PARADIGMA</a:t>
            </a:r>
            <a:endParaRPr lang="es-AR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62B05D-5180-4465-A067-6D01C313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27164"/>
            <a:ext cx="5038726" cy="23018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0E587C-8FD6-4C6E-A704-FEF986B4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79" y="3789040"/>
            <a:ext cx="4010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9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E98912-52B1-44D5-82F9-7B87E10C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62037"/>
            <a:ext cx="8334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B145DCD-2BE2-42F4-9855-D0D5F9566A0D}"/>
              </a:ext>
            </a:extLst>
          </p:cNvPr>
          <p:cNvSpPr txBox="1"/>
          <p:nvPr/>
        </p:nvSpPr>
        <p:spPr>
          <a:xfrm>
            <a:off x="323528" y="26064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ALUMNOS</a:t>
            </a:r>
            <a:endParaRPr lang="es-A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35859C5-A49A-4E81-A9CF-3119AEE9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12963"/>
              </p:ext>
            </p:extLst>
          </p:nvPr>
        </p:nvGraphicFramePr>
        <p:xfrm>
          <a:off x="323528" y="1124744"/>
          <a:ext cx="4032448" cy="466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374">
                  <a:extLst>
                    <a:ext uri="{9D8B030D-6E8A-4147-A177-3AD203B41FA5}">
                      <a16:colId xmlns:a16="http://schemas.microsoft.com/office/drawing/2014/main" val="3590072869"/>
                    </a:ext>
                  </a:extLst>
                </a:gridCol>
                <a:gridCol w="2113074">
                  <a:extLst>
                    <a:ext uri="{9D8B030D-6E8A-4147-A177-3AD203B41FA5}">
                      <a16:colId xmlns:a16="http://schemas.microsoft.com/office/drawing/2014/main" val="1559584385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Juan Pablo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Reinehr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155708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Marcos Gabriel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Veron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88316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Yanina Gabriela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Stakievich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76173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 err="1">
                          <a:effectLst/>
                        </a:rPr>
                        <a:t>Mathias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Mejía Bzowski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8973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Carlos Gabriel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 err="1">
                          <a:effectLst/>
                        </a:rPr>
                        <a:t>Gonzalez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115084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Angeles Dahiana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Ferri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79200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Alexis Emanuel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Sanabria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0297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Laureano Bautista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Amarilla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029261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Gabriel Nicolas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 err="1">
                          <a:effectLst/>
                        </a:rPr>
                        <a:t>Tardino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15178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Pamela Soledad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 err="1">
                          <a:effectLst/>
                        </a:rPr>
                        <a:t>Gomez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676478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Lucero A.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 err="1">
                          <a:effectLst/>
                        </a:rPr>
                        <a:t>Rodriguez</a:t>
                      </a:r>
                      <a:r>
                        <a:rPr lang="es-AR" sz="2000" u="none" strike="noStrike" dirty="0">
                          <a:effectLst/>
                        </a:rPr>
                        <a:t> </a:t>
                      </a:r>
                      <a:r>
                        <a:rPr lang="es-AR" sz="2000" u="none" strike="noStrike" dirty="0" err="1">
                          <a:effectLst/>
                        </a:rPr>
                        <a:t>Accinelli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741442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Kuchak Roman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Isaac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558060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Juan Manuel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>
                          <a:effectLst/>
                        </a:rPr>
                        <a:t>Sola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836307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>
                          <a:effectLst/>
                        </a:rPr>
                        <a:t>Gil Brites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u="none" strike="noStrike" dirty="0" err="1">
                          <a:effectLst/>
                        </a:rPr>
                        <a:t>Joaquin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867283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0961CC8-CB17-4B85-A4F6-C21E424B4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40993"/>
              </p:ext>
            </p:extLst>
          </p:nvPr>
        </p:nvGraphicFramePr>
        <p:xfrm>
          <a:off x="4663950" y="1627788"/>
          <a:ext cx="4032448" cy="335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628">
                  <a:extLst>
                    <a:ext uri="{9D8B030D-6E8A-4147-A177-3AD203B41FA5}">
                      <a16:colId xmlns:a16="http://schemas.microsoft.com/office/drawing/2014/main" val="2026909361"/>
                    </a:ext>
                  </a:extLst>
                </a:gridCol>
                <a:gridCol w="2098820">
                  <a:extLst>
                    <a:ext uri="{9D8B030D-6E8A-4147-A177-3AD203B41FA5}">
                      <a16:colId xmlns:a16="http://schemas.microsoft.com/office/drawing/2014/main" val="1574331428"/>
                    </a:ext>
                  </a:extLst>
                </a:gridCol>
              </a:tblGrid>
              <a:tr h="145398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MAYRA BELEN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BUENO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181153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TOBIAS NURIEL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GEREZ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423738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DIAMELA EVELIN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HELIN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64064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LAUTARO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HORODESKI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57638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ALEX DANIEL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KELM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075938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MIJAIL JOSE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MACKO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146756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LEANDRO EMANUEL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MUZALSKI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264422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GABRIEL ALEJANDRO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SEGOVIA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728889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MAXIMILIANO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>
                          <a:effectLst/>
                        </a:rPr>
                        <a:t>TAMIS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78411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</a:rPr>
                        <a:t>PRISCILA AYELEN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u="none" strike="noStrike" dirty="0">
                          <a:effectLst/>
                        </a:rPr>
                        <a:t>THOME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51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9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BD138B-EBFD-4255-8841-FA28B00E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" y="836711"/>
            <a:ext cx="8835352" cy="23240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5931259-748B-4B7C-B27D-EF86BDF8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835352" cy="2324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A69650-3CCC-476B-951F-C8FD5D21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341" y="3400152"/>
            <a:ext cx="9232633" cy="2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1472" y="571480"/>
            <a:ext cx="800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El proceso de administrar representa las funciones o actividades primarias de: planificar, organizar, dirigir y controlar</a:t>
            </a:r>
            <a:r>
              <a:rPr lang="es-ES" dirty="0"/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35893" y="2132856"/>
            <a:ext cx="6072214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b="1" dirty="0"/>
              <a:t>Las Funciones Administrativas</a:t>
            </a:r>
          </a:p>
          <a:p>
            <a:pPr>
              <a:lnSpc>
                <a:spcPct val="200000"/>
              </a:lnSpc>
            </a:pPr>
            <a:r>
              <a:rPr lang="es-AR" sz="2400" b="1" i="1" dirty="0"/>
              <a:t>Planificar ¿</a:t>
            </a:r>
            <a:r>
              <a:rPr lang="es-AR" sz="2400" i="1" dirty="0"/>
              <a:t>Qué se quiere hacer?  </a:t>
            </a:r>
            <a:r>
              <a:rPr lang="es-ES" sz="2400" dirty="0"/>
              <a:t>¿Qué se hará?</a:t>
            </a:r>
          </a:p>
          <a:p>
            <a:pPr>
              <a:lnSpc>
                <a:spcPct val="200000"/>
              </a:lnSpc>
            </a:pPr>
            <a:r>
              <a:rPr lang="es-ES" sz="2400" b="1" i="1" dirty="0"/>
              <a:t>Organizar </a:t>
            </a:r>
            <a:r>
              <a:rPr lang="es-ES" sz="2400" i="1" dirty="0"/>
              <a:t>¿Cómo se hará?</a:t>
            </a:r>
          </a:p>
          <a:p>
            <a:pPr>
              <a:lnSpc>
                <a:spcPct val="200000"/>
              </a:lnSpc>
            </a:pPr>
            <a:r>
              <a:rPr lang="es-AR" sz="2400" b="1" i="1" dirty="0"/>
              <a:t>Dirigir </a:t>
            </a:r>
            <a:r>
              <a:rPr lang="es-AR" sz="2400" i="1" dirty="0"/>
              <a:t>Hacer que se logren los objetivos</a:t>
            </a:r>
          </a:p>
          <a:p>
            <a:pPr>
              <a:lnSpc>
                <a:spcPct val="200000"/>
              </a:lnSpc>
            </a:pPr>
            <a:r>
              <a:rPr lang="es-AR" sz="2400" b="1" i="1" dirty="0"/>
              <a:t>Controlar </a:t>
            </a:r>
            <a:r>
              <a:rPr lang="es-AR" sz="2400" i="1" dirty="0"/>
              <a:t>¿Cómo se han realizado?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9BABF5-A1AF-4958-9CB8-A94E3B6683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064896" cy="633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849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D6C64F-2735-41D8-B94B-0A5C28BD8C44}"/>
              </a:ext>
            </a:extLst>
          </p:cNvPr>
          <p:cNvGrpSpPr/>
          <p:nvPr/>
        </p:nvGrpSpPr>
        <p:grpSpPr>
          <a:xfrm>
            <a:off x="971600" y="692696"/>
            <a:ext cx="7344816" cy="5688632"/>
            <a:chOff x="0" y="0"/>
            <a:chExt cx="5195570" cy="4557395"/>
          </a:xfrm>
        </p:grpSpPr>
        <p:sp>
          <p:nvSpPr>
            <p:cNvPr id="3" name="Forma libre 26">
              <a:extLst>
                <a:ext uri="{FF2B5EF4-FFF2-40B4-BE49-F238E27FC236}">
                  <a16:creationId xmlns:a16="http://schemas.microsoft.com/office/drawing/2014/main" id="{6609BD5A-149F-47B6-9A53-7F5B7A9C6A14}"/>
                </a:ext>
              </a:extLst>
            </p:cNvPr>
            <p:cNvSpPr/>
            <p:nvPr/>
          </p:nvSpPr>
          <p:spPr>
            <a:xfrm>
              <a:off x="231140" y="2319655"/>
              <a:ext cx="1394460" cy="415925"/>
            </a:xfrm>
            <a:custGeom>
              <a:avLst/>
              <a:gdLst/>
              <a:ahLst/>
              <a:cxnLst/>
              <a:rect l="l" t="t" r="r" b="b"/>
              <a:pathLst>
                <a:path w="1394460" h="415925" extrusionOk="0">
                  <a:moveTo>
                    <a:pt x="0" y="0"/>
                  </a:moveTo>
                  <a:lnTo>
                    <a:pt x="0" y="415925"/>
                  </a:lnTo>
                  <a:lnTo>
                    <a:pt x="1394460" y="415925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D6E3BC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>
              <a:noAutofit/>
            </a:bodyPr>
            <a:lstStyle/>
            <a:p>
              <a:pPr algn="ctr"/>
              <a:r>
                <a:rPr lang="es-E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GENERENCIAS, NIVEL MEDIO</a:t>
              </a:r>
              <a:endParaRPr lang="es-A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" name="Forma libre 27">
              <a:extLst>
                <a:ext uri="{FF2B5EF4-FFF2-40B4-BE49-F238E27FC236}">
                  <a16:creationId xmlns:a16="http://schemas.microsoft.com/office/drawing/2014/main" id="{B5617695-28C4-416B-BF8C-1DE6C4147646}"/>
                </a:ext>
              </a:extLst>
            </p:cNvPr>
            <p:cNvSpPr/>
            <p:nvPr/>
          </p:nvSpPr>
          <p:spPr>
            <a:xfrm>
              <a:off x="0" y="3576319"/>
              <a:ext cx="1394460" cy="415925"/>
            </a:xfrm>
            <a:custGeom>
              <a:avLst/>
              <a:gdLst/>
              <a:ahLst/>
              <a:cxnLst/>
              <a:rect l="l" t="t" r="r" b="b"/>
              <a:pathLst>
                <a:path w="1394460" h="415925" extrusionOk="0">
                  <a:moveTo>
                    <a:pt x="0" y="0"/>
                  </a:moveTo>
                  <a:lnTo>
                    <a:pt x="0" y="415925"/>
                  </a:lnTo>
                  <a:lnTo>
                    <a:pt x="1394460" y="415925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FDE9D9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>
              <a:noAutofit/>
            </a:bodyPr>
            <a:lstStyle/>
            <a:p>
              <a:pPr algn="ctr"/>
              <a:r>
                <a:rPr lang="es-E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GENERENCIAS, NIVEL OPERATIVO</a:t>
              </a:r>
              <a:endParaRPr lang="es-A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A5F12AF-3F6A-4967-8D97-E7CAD124C5B2}"/>
                </a:ext>
              </a:extLst>
            </p:cNvPr>
            <p:cNvGrpSpPr/>
            <p:nvPr/>
          </p:nvGrpSpPr>
          <p:grpSpPr>
            <a:xfrm>
              <a:off x="1147445" y="0"/>
              <a:ext cx="4048125" cy="4557395"/>
              <a:chOff x="0" y="0"/>
              <a:chExt cx="4048125" cy="4557395"/>
            </a:xfrm>
          </p:grpSpPr>
          <p:sp>
            <p:nvSpPr>
              <p:cNvPr id="7" name="Forma libre 29">
                <a:extLst>
                  <a:ext uri="{FF2B5EF4-FFF2-40B4-BE49-F238E27FC236}">
                    <a16:creationId xmlns:a16="http://schemas.microsoft.com/office/drawing/2014/main" id="{BE48E8A0-8473-4C93-94C3-480ED90A9C37}"/>
                  </a:ext>
                </a:extLst>
              </p:cNvPr>
              <p:cNvSpPr/>
              <p:nvPr/>
            </p:nvSpPr>
            <p:spPr>
              <a:xfrm>
                <a:off x="0" y="0"/>
                <a:ext cx="4048125" cy="4557395"/>
              </a:xfrm>
              <a:custGeom>
                <a:avLst/>
                <a:gdLst/>
                <a:ahLst/>
                <a:cxnLst/>
                <a:rect l="l" t="t" r="r" b="b"/>
                <a:pathLst>
                  <a:path w="4048125" h="4557395" extrusionOk="0">
                    <a:moveTo>
                      <a:pt x="2024062" y="0"/>
                    </a:moveTo>
                    <a:lnTo>
                      <a:pt x="0" y="4557395"/>
                    </a:lnTo>
                    <a:lnTo>
                      <a:pt x="4048125" y="45573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s-AR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96E4F8B-F6E4-4E1D-81DB-453BE0C2BAC3}"/>
                  </a:ext>
                </a:extLst>
              </p:cNvPr>
              <p:cNvGrpSpPr/>
              <p:nvPr/>
            </p:nvGrpSpPr>
            <p:grpSpPr>
              <a:xfrm>
                <a:off x="963295" y="215824"/>
                <a:ext cx="2125979" cy="1210385"/>
                <a:chOff x="0" y="6274"/>
                <a:chExt cx="2125979" cy="1210385"/>
              </a:xfrm>
            </p:grpSpPr>
            <p:sp>
              <p:nvSpPr>
                <p:cNvPr id="21" name="Forma libre 31">
                  <a:extLst>
                    <a:ext uri="{FF2B5EF4-FFF2-40B4-BE49-F238E27FC236}">
                      <a16:creationId xmlns:a16="http://schemas.microsoft.com/office/drawing/2014/main" id="{4D77AFC8-09E3-4B2D-BE05-7429DD13AA19}"/>
                    </a:ext>
                  </a:extLst>
                </p:cNvPr>
                <p:cNvSpPr/>
                <p:nvPr/>
              </p:nvSpPr>
              <p:spPr>
                <a:xfrm>
                  <a:off x="636381" y="6274"/>
                  <a:ext cx="734663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63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734663" y="247222"/>
                      </a:lnTo>
                      <a:lnTo>
                        <a:pt x="7346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Planificar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2" name="Forma libre 32">
                  <a:extLst>
                    <a:ext uri="{FF2B5EF4-FFF2-40B4-BE49-F238E27FC236}">
                      <a16:creationId xmlns:a16="http://schemas.microsoft.com/office/drawing/2014/main" id="{978BB2AD-EF22-4CF2-977D-2F587F8DB3B3}"/>
                    </a:ext>
                  </a:extLst>
                </p:cNvPr>
                <p:cNvSpPr/>
                <p:nvPr/>
              </p:nvSpPr>
              <p:spPr>
                <a:xfrm>
                  <a:off x="0" y="436717"/>
                  <a:ext cx="734663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63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734663" y="247222"/>
                      </a:lnTo>
                      <a:lnTo>
                        <a:pt x="7346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Organizar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" name="Forma libre 33">
                  <a:extLst>
                    <a:ext uri="{FF2B5EF4-FFF2-40B4-BE49-F238E27FC236}">
                      <a16:creationId xmlns:a16="http://schemas.microsoft.com/office/drawing/2014/main" id="{66D6ED67-48B5-4DDE-82AF-F3891EB1AE29}"/>
                    </a:ext>
                  </a:extLst>
                </p:cNvPr>
                <p:cNvSpPr/>
                <p:nvPr/>
              </p:nvSpPr>
              <p:spPr>
                <a:xfrm>
                  <a:off x="741420" y="969437"/>
                  <a:ext cx="548540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540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548540" y="247222"/>
                      </a:lnTo>
                      <a:lnTo>
                        <a:pt x="5485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Dirigir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" name="Forma libre 34">
                  <a:extLst>
                    <a:ext uri="{FF2B5EF4-FFF2-40B4-BE49-F238E27FC236}">
                      <a16:creationId xmlns:a16="http://schemas.microsoft.com/office/drawing/2014/main" id="{978768E8-9150-43EC-BA67-ED47E24EA866}"/>
                    </a:ext>
                  </a:extLst>
                </p:cNvPr>
                <p:cNvSpPr/>
                <p:nvPr/>
              </p:nvSpPr>
              <p:spPr>
                <a:xfrm>
                  <a:off x="1391316" y="512641"/>
                  <a:ext cx="734663" cy="24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663" h="247222" extrusionOk="0">
                      <a:moveTo>
                        <a:pt x="0" y="0"/>
                      </a:moveTo>
                      <a:lnTo>
                        <a:pt x="0" y="247222"/>
                      </a:lnTo>
                      <a:lnTo>
                        <a:pt x="734663" y="247222"/>
                      </a:lnTo>
                      <a:lnTo>
                        <a:pt x="7346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Controlar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63B58392-3CCD-410B-9207-CF3D37B59A32}"/>
                  </a:ext>
                </a:extLst>
              </p:cNvPr>
              <p:cNvGrpSpPr/>
              <p:nvPr/>
            </p:nvGrpSpPr>
            <p:grpSpPr>
              <a:xfrm>
                <a:off x="1132205" y="3354259"/>
                <a:ext cx="1957069" cy="1139000"/>
                <a:chOff x="0" y="5904"/>
                <a:chExt cx="1957069" cy="1139000"/>
              </a:xfrm>
            </p:grpSpPr>
            <p:sp>
              <p:nvSpPr>
                <p:cNvPr id="17" name="Forma libre 36">
                  <a:extLst>
                    <a:ext uri="{FF2B5EF4-FFF2-40B4-BE49-F238E27FC236}">
                      <a16:creationId xmlns:a16="http://schemas.microsoft.com/office/drawing/2014/main" id="{E84D1FB7-CE00-4E2C-AB6C-01A45CA3ABD8}"/>
                    </a:ext>
                  </a:extLst>
                </p:cNvPr>
                <p:cNvSpPr/>
                <p:nvPr/>
              </p:nvSpPr>
              <p:spPr>
                <a:xfrm>
                  <a:off x="585820" y="5904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Planificar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Forma libre 37">
                  <a:extLst>
                    <a:ext uri="{FF2B5EF4-FFF2-40B4-BE49-F238E27FC236}">
                      <a16:creationId xmlns:a16="http://schemas.microsoft.com/office/drawing/2014/main" id="{6B37D43C-2D42-4133-8369-1874A0D842FF}"/>
                    </a:ext>
                  </a:extLst>
                </p:cNvPr>
                <p:cNvSpPr/>
                <p:nvPr/>
              </p:nvSpPr>
              <p:spPr>
                <a:xfrm>
                  <a:off x="0" y="410961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Organizar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Forma libre 38">
                  <a:extLst>
                    <a:ext uri="{FF2B5EF4-FFF2-40B4-BE49-F238E27FC236}">
                      <a16:creationId xmlns:a16="http://schemas.microsoft.com/office/drawing/2014/main" id="{5770F4FD-AAD7-432D-8405-D1B5F13950F8}"/>
                    </a:ext>
                  </a:extLst>
                </p:cNvPr>
                <p:cNvSpPr/>
                <p:nvPr/>
              </p:nvSpPr>
              <p:spPr>
                <a:xfrm>
                  <a:off x="682514" y="912263"/>
                  <a:ext cx="504959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959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504959" y="232641"/>
                      </a:lnTo>
                      <a:lnTo>
                        <a:pt x="5049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Dirigir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Forma libre 39">
                  <a:extLst>
                    <a:ext uri="{FF2B5EF4-FFF2-40B4-BE49-F238E27FC236}">
                      <a16:creationId xmlns:a16="http://schemas.microsoft.com/office/drawing/2014/main" id="{30BB5608-7A28-45BE-883D-C464808E3608}"/>
                    </a:ext>
                  </a:extLst>
                </p:cNvPr>
                <p:cNvSpPr/>
                <p:nvPr/>
              </p:nvSpPr>
              <p:spPr>
                <a:xfrm>
                  <a:off x="1280775" y="482407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Controlar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3B02B19C-3DE7-4467-8393-77D32621C8FC}"/>
                  </a:ext>
                </a:extLst>
              </p:cNvPr>
              <p:cNvGrpSpPr/>
              <p:nvPr/>
            </p:nvGrpSpPr>
            <p:grpSpPr>
              <a:xfrm>
                <a:off x="1132205" y="1842959"/>
                <a:ext cx="1957069" cy="1139000"/>
                <a:chOff x="0" y="5904"/>
                <a:chExt cx="1957069" cy="1139000"/>
              </a:xfrm>
            </p:grpSpPr>
            <p:sp>
              <p:nvSpPr>
                <p:cNvPr id="13" name="Forma libre 41">
                  <a:extLst>
                    <a:ext uri="{FF2B5EF4-FFF2-40B4-BE49-F238E27FC236}">
                      <a16:creationId xmlns:a16="http://schemas.microsoft.com/office/drawing/2014/main" id="{31E94A1A-FBF4-47D6-BCBB-1F5084395C7D}"/>
                    </a:ext>
                  </a:extLst>
                </p:cNvPr>
                <p:cNvSpPr/>
                <p:nvPr/>
              </p:nvSpPr>
              <p:spPr>
                <a:xfrm>
                  <a:off x="585820" y="5904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Planificar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Forma libre 42">
                  <a:extLst>
                    <a:ext uri="{FF2B5EF4-FFF2-40B4-BE49-F238E27FC236}">
                      <a16:creationId xmlns:a16="http://schemas.microsoft.com/office/drawing/2014/main" id="{4B423D60-B3E1-49E5-90ED-696C003D1140}"/>
                    </a:ext>
                  </a:extLst>
                </p:cNvPr>
                <p:cNvSpPr/>
                <p:nvPr/>
              </p:nvSpPr>
              <p:spPr>
                <a:xfrm>
                  <a:off x="0" y="410961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Organizar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" name="Forma libre 43">
                  <a:extLst>
                    <a:ext uri="{FF2B5EF4-FFF2-40B4-BE49-F238E27FC236}">
                      <a16:creationId xmlns:a16="http://schemas.microsoft.com/office/drawing/2014/main" id="{94176550-A464-463B-B57A-881EAE0A9BD1}"/>
                    </a:ext>
                  </a:extLst>
                </p:cNvPr>
                <p:cNvSpPr/>
                <p:nvPr/>
              </p:nvSpPr>
              <p:spPr>
                <a:xfrm>
                  <a:off x="682514" y="912263"/>
                  <a:ext cx="504959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959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504959" y="232641"/>
                      </a:lnTo>
                      <a:lnTo>
                        <a:pt x="5049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Dirigir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" name="Forma libre 44">
                  <a:extLst>
                    <a:ext uri="{FF2B5EF4-FFF2-40B4-BE49-F238E27FC236}">
                      <a16:creationId xmlns:a16="http://schemas.microsoft.com/office/drawing/2014/main" id="{0A06679B-C60D-4944-89C9-936A3BB31A64}"/>
                    </a:ext>
                  </a:extLst>
                </p:cNvPr>
                <p:cNvSpPr/>
                <p:nvPr/>
              </p:nvSpPr>
              <p:spPr>
                <a:xfrm>
                  <a:off x="1280775" y="482407"/>
                  <a:ext cx="676294" cy="23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94" h="232641" extrusionOk="0">
                      <a:moveTo>
                        <a:pt x="0" y="0"/>
                      </a:moveTo>
                      <a:lnTo>
                        <a:pt x="0" y="232641"/>
                      </a:lnTo>
                      <a:lnTo>
                        <a:pt x="676294" y="232641"/>
                      </a:lnTo>
                      <a:lnTo>
                        <a:pt x="6762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4BACC6"/>
                  </a:solidFill>
                  <a:prstDash val="dash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88900" tIns="38100" rIns="88900" bIns="38100" anchor="t" anchorCtr="0">
                  <a:noAutofit/>
                </a:bodyPr>
                <a:lstStyle/>
                <a:p>
                  <a:r>
                    <a:rPr lang="es-ES" sz="1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Controlar</a:t>
                  </a:r>
                  <a:endParaRPr lang="es-A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Forma libre 45">
                <a:extLst>
                  <a:ext uri="{FF2B5EF4-FFF2-40B4-BE49-F238E27FC236}">
                    <a16:creationId xmlns:a16="http://schemas.microsoft.com/office/drawing/2014/main" id="{87C918F8-6C57-47E2-8BAA-2B54A9C11BBC}"/>
                  </a:ext>
                </a:extLst>
              </p:cNvPr>
              <p:cNvSpPr/>
              <p:nvPr/>
            </p:nvSpPr>
            <p:spPr>
              <a:xfrm rot="10800000" flipH="1">
                <a:off x="1348105" y="1631315"/>
                <a:ext cx="139827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398270" h="9525" extrusionOk="0">
                    <a:moveTo>
                      <a:pt x="0" y="0"/>
                    </a:moveTo>
                    <a:lnTo>
                      <a:pt x="1398270" y="9525"/>
                    </a:ln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94363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s-AR"/>
              </a:p>
            </p:txBody>
          </p:sp>
          <p:sp>
            <p:nvSpPr>
              <p:cNvPr id="12" name="Forma libre 46">
                <a:extLst>
                  <a:ext uri="{FF2B5EF4-FFF2-40B4-BE49-F238E27FC236}">
                    <a16:creationId xmlns:a16="http://schemas.microsoft.com/office/drawing/2014/main" id="{41F6523B-8081-4E88-BF08-E9C1E8001EF3}"/>
                  </a:ext>
                </a:extLst>
              </p:cNvPr>
              <p:cNvSpPr/>
              <p:nvPr/>
            </p:nvSpPr>
            <p:spPr>
              <a:xfrm rot="10800000" flipH="1">
                <a:off x="661670" y="3190875"/>
                <a:ext cx="27749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774950" h="9525" extrusionOk="0">
                    <a:moveTo>
                      <a:pt x="0" y="0"/>
                    </a:moveTo>
                    <a:lnTo>
                      <a:pt x="2774950" y="9525"/>
                    </a:lnTo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94363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s-AR"/>
              </a:p>
            </p:txBody>
          </p:sp>
        </p:grpSp>
        <p:sp>
          <p:nvSpPr>
            <p:cNvPr id="6" name="Forma libre 47">
              <a:extLst>
                <a:ext uri="{FF2B5EF4-FFF2-40B4-BE49-F238E27FC236}">
                  <a16:creationId xmlns:a16="http://schemas.microsoft.com/office/drawing/2014/main" id="{493BF4DF-4342-46B4-B4D7-510AA11C984B}"/>
                </a:ext>
              </a:extLst>
            </p:cNvPr>
            <p:cNvSpPr/>
            <p:nvPr/>
          </p:nvSpPr>
          <p:spPr>
            <a:xfrm>
              <a:off x="791210" y="1031875"/>
              <a:ext cx="1394460" cy="415925"/>
            </a:xfrm>
            <a:custGeom>
              <a:avLst/>
              <a:gdLst/>
              <a:ahLst/>
              <a:cxnLst/>
              <a:rect l="l" t="t" r="r" b="b"/>
              <a:pathLst>
                <a:path w="1394460" h="415925" extrusionOk="0">
                  <a:moveTo>
                    <a:pt x="0" y="0"/>
                  </a:moveTo>
                  <a:lnTo>
                    <a:pt x="0" y="415925"/>
                  </a:lnTo>
                  <a:lnTo>
                    <a:pt x="1394460" y="415925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DAEEF3"/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>
              <a:noAutofit/>
            </a:bodyPr>
            <a:lstStyle/>
            <a:p>
              <a:r>
                <a:rPr lang="es-E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ALTA DIRECCIÓN</a:t>
              </a:r>
              <a:endParaRPr lang="es-AR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AB15A2-0AFF-4EB6-8B1D-BA30BEAC6BA5}"/>
              </a:ext>
            </a:extLst>
          </p:cNvPr>
          <p:cNvSpPr txBox="1"/>
          <p:nvPr/>
        </p:nvSpPr>
        <p:spPr>
          <a:xfrm>
            <a:off x="251520" y="116632"/>
            <a:ext cx="8640960" cy="651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CRITERIOS DE EVALUACIÓN Y PROMOCIÓN</a:t>
            </a:r>
            <a:endParaRPr lang="es-A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materia es </a:t>
            </a:r>
            <a:r>
              <a:rPr lang="es-AR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promocional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Quedan eximido de rendir el examen final</a:t>
            </a:r>
            <a:endParaRPr lang="es-AR" sz="2400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los exámenes parciales con una calificación igual o mayor a 8 (ocho),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istencia a clases superior al 75% y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trabajos prácticos aprobados.</a:t>
            </a:r>
            <a:endParaRPr lang="es-A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4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Condición regular: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 exámenes parciales durante el cursado del cuatrimestre deben aprobar con mínimo de 4 (cuatro para regularizar)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istencia a clases superior al 75% y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A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trabajos prácticos aprobados.</a:t>
            </a:r>
            <a:endParaRPr lang="es-A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3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8DD758-5287-4215-AFC8-421C2C4F798B}"/>
              </a:ext>
            </a:extLst>
          </p:cNvPr>
          <p:cNvSpPr txBox="1"/>
          <p:nvPr/>
        </p:nvSpPr>
        <p:spPr>
          <a:xfrm>
            <a:off x="251520" y="332656"/>
            <a:ext cx="8352928" cy="548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Recuperatorios</a:t>
            </a: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caso de que el alumno no apruebe un examen parcial podrá recuperarlo al final de la cursada.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Examen Global para regularizar la materia: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alumno que no apruebe el examen de recuperatorio podrá rendir un examen global para obtener la condición de regular y poder acceder a la mesa de examen final. </a:t>
            </a:r>
            <a:endParaRPr lang="es-A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0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98B5D3A-1130-483D-B207-6C23902A13A9}"/>
              </a:ext>
            </a:extLst>
          </p:cNvPr>
          <p:cNvSpPr txBox="1"/>
          <p:nvPr/>
        </p:nvSpPr>
        <p:spPr>
          <a:xfrm>
            <a:off x="251520" y="332656"/>
            <a:ext cx="8352928" cy="918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Actividades del Analista de Sistema del </a:t>
            </a:r>
            <a:r>
              <a:rPr lang="es-AR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Ipesmi</a:t>
            </a:r>
            <a:endParaRPr lang="es-A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BC23CD-ED27-4715-889C-B7335EC30E02}"/>
              </a:ext>
            </a:extLst>
          </p:cNvPr>
          <p:cNvSpPr txBox="1"/>
          <p:nvPr/>
        </p:nvSpPr>
        <p:spPr>
          <a:xfrm>
            <a:off x="107504" y="1412776"/>
            <a:ext cx="88569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Definir los problemas que se presenten en cualquier ámbito de trabajo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Realizar los procesos de análisis correspondientes,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Hallar las soluciones 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Desarrollar las especificaciones funcionales de los sistemas de computación</a:t>
            </a:r>
            <a:r>
              <a:rPr lang="es-ES" b="0" i="0" dirty="0">
                <a:solidFill>
                  <a:srgbClr val="000000"/>
                </a:solidFill>
                <a:effectLst/>
                <a:latin typeface="Genath-Regular"/>
              </a:rPr>
              <a:t>.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F0D183-547C-423A-81A3-4355B4F5535F}"/>
              </a:ext>
            </a:extLst>
          </p:cNvPr>
          <p:cNvSpPr txBox="1"/>
          <p:nvPr/>
        </p:nvSpPr>
        <p:spPr>
          <a:xfrm>
            <a:off x="225563" y="4283424"/>
            <a:ext cx="88569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latin typeface="7PM-Regular"/>
              </a:rPr>
              <a:t>Tendrá una: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7PM-Regular"/>
              </a:rPr>
              <a:t>P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7PM-Regular"/>
              </a:rPr>
              <a:t>reparación formal y metodológica de la ciencia informática junto con conocimientos administrativos y contables.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5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E549739-F0E1-4342-9F52-D39AD4A765B9}"/>
              </a:ext>
            </a:extLst>
          </p:cNvPr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dirty="0">
                <a:solidFill>
                  <a:srgbClr val="000000"/>
                </a:solidFill>
                <a:effectLst/>
                <a:latin typeface="7PM-Regular"/>
              </a:rPr>
              <a:t>EL TÉCNICO ANALISTA DE SISTEMAS EGRESADO DEL IPESMI PODRÁ:</a:t>
            </a:r>
            <a:endParaRPr lang="es-ES" sz="2400" b="1" i="0" dirty="0">
              <a:solidFill>
                <a:srgbClr val="000000"/>
              </a:solidFill>
              <a:effectLst/>
              <a:latin typeface="Genath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Realizar el desarrollo y mantenimiento de sistemas en áreas administrativas, encargándose de la instalación, capacitación y prueba del mismo.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Diseñar, implementar y administrar redes de datos de área local.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Proponer e implementar cambios de tecnologías.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Decidir los medios, métodos y soportes adecuados a los requerimientos de los sistemas diseñados.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Realizar el análisis, diseño y programación de sistemas de computación.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Colaborar con la realización del planeamiento informático, proponer nuevos sistemas y/o modificar los existentes de las organizaciones donde se desempeñe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Genath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0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6016625" y="404813"/>
            <a:ext cx="3127375" cy="647700"/>
          </a:xfrm>
        </p:spPr>
        <p:txBody>
          <a:bodyPr/>
          <a:lstStyle/>
          <a:p>
            <a:r>
              <a:rPr lang="es-ES_tradnl" dirty="0"/>
              <a:t>UNIDAD 1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DD759F9-F122-4FF3-B8F4-25A7C3F7C045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494651" cy="570435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s-MX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Fundamentos de la administración y la Organización: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Administración: orígenes. Conceptos. El administrador. Principios administrativos.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Niveles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administrativos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Administración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Organización: Concepto. Características. Clasificación. Formales e informales. Con fin de lucro. Sin fin de lucro Entornos. Etapas de crecimiento.  Principales áreas. </a:t>
            </a:r>
          </a:p>
          <a:p>
            <a:pPr marL="0" indent="0">
              <a:buFont typeface="Wingdings 2"/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E0442A0B-8185-459D-8197-A75AE16F667C}"/>
              </a:ext>
            </a:extLst>
          </p:cNvPr>
          <p:cNvSpPr txBox="1">
            <a:spLocks/>
          </p:cNvSpPr>
          <p:nvPr/>
        </p:nvSpPr>
        <p:spPr>
          <a:xfrm>
            <a:off x="5724128" y="404664"/>
            <a:ext cx="3128392" cy="64807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dirty="0"/>
              <a:t>UNIDAD 2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78DE31-64AD-4C8A-B8F5-8132EDB99930}"/>
              </a:ext>
            </a:extLst>
          </p:cNvPr>
          <p:cNvSpPr txBox="1"/>
          <p:nvPr/>
        </p:nvSpPr>
        <p:spPr>
          <a:xfrm>
            <a:off x="395536" y="1065631"/>
            <a:ext cx="8136904" cy="407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proceso administrativo. Planificación y Organización: </a:t>
            </a:r>
          </a:p>
          <a:p>
            <a:pPr>
              <a:lnSpc>
                <a:spcPct val="150000"/>
              </a:lnSpc>
            </a:pP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Planeamiento: Conceptos. Niveles. Tipos de planes. Organización: conceptos. Características. Estructuras.  Departamentalización.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Organigramas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Cursogramas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3386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638</TotalTime>
  <Words>1063</Words>
  <Application>Microsoft Office PowerPoint</Application>
  <PresentationFormat>Presentación en pantalla (4:3)</PresentationFormat>
  <Paragraphs>183</Paragraphs>
  <Slides>33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7PM-Regular</vt:lpstr>
      <vt:lpstr>Arial</vt:lpstr>
      <vt:lpstr>Calibri</vt:lpstr>
      <vt:lpstr>Corbel</vt:lpstr>
      <vt:lpstr>Genath-Regular</vt:lpstr>
      <vt:lpstr>Symbol</vt:lpstr>
      <vt:lpstr>Times New Roman</vt:lpstr>
      <vt:lpstr>Wingdings 2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UNIDAD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</dc:title>
  <dc:creator>carina</dc:creator>
  <cp:lastModifiedBy>Soporte</cp:lastModifiedBy>
  <cp:revision>62</cp:revision>
  <dcterms:created xsi:type="dcterms:W3CDTF">2011-06-21T12:36:01Z</dcterms:created>
  <dcterms:modified xsi:type="dcterms:W3CDTF">2024-04-09T01:29:32Z</dcterms:modified>
</cp:coreProperties>
</file>