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22"/>
  </p:notesMasterIdLst>
  <p:sldIdLst>
    <p:sldId id="296" r:id="rId2"/>
    <p:sldId id="257" r:id="rId3"/>
    <p:sldId id="258" r:id="rId4"/>
    <p:sldId id="302" r:id="rId5"/>
    <p:sldId id="259" r:id="rId6"/>
    <p:sldId id="314" r:id="rId7"/>
    <p:sldId id="315" r:id="rId8"/>
    <p:sldId id="316" r:id="rId9"/>
    <p:sldId id="317" r:id="rId10"/>
    <p:sldId id="318" r:id="rId11"/>
    <p:sldId id="325" r:id="rId12"/>
    <p:sldId id="326" r:id="rId13"/>
    <p:sldId id="319" r:id="rId14"/>
    <p:sldId id="320" r:id="rId15"/>
    <p:sldId id="321" r:id="rId16"/>
    <p:sldId id="324" r:id="rId17"/>
    <p:sldId id="322" r:id="rId18"/>
    <p:sldId id="323" r:id="rId19"/>
    <p:sldId id="337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D8ED-72E9-44A8-9B45-AF558E12DA39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C409-7CA3-4194-BBC1-567B535AE9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8B0C-E27E-4F6A-AFDF-B3CC30F745B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03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8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2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4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3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4FCA9919-7152-4FB8-9470-0C173FF09D8A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5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B12F2D-C9A1-43E1-AE96-0E626FE09CF0}"/>
              </a:ext>
            </a:extLst>
          </p:cNvPr>
          <p:cNvSpPr txBox="1"/>
          <p:nvPr/>
        </p:nvSpPr>
        <p:spPr>
          <a:xfrm>
            <a:off x="395536" y="249289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PRINCIPIOS DE ADMINISTRACIÓN Y ORGANIZACIÓN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3380D-BB01-45F8-ABE8-AF106CD7E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4"/>
            <a:ext cx="5544616" cy="1872208"/>
          </a:xfrm>
          <a:prstGeom prst="rect">
            <a:avLst/>
          </a:prstGeom>
        </p:spPr>
      </p:pic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D2E83569-53CB-49E3-9702-ACB2D13684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84667"/>
            <a:ext cx="2464866" cy="268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18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72664F-4302-4823-A2BC-0FE7FFAC6F7F}"/>
              </a:ext>
            </a:extLst>
          </p:cNvPr>
          <p:cNvSpPr txBox="1"/>
          <p:nvPr/>
        </p:nvSpPr>
        <p:spPr>
          <a:xfrm>
            <a:off x="0" y="338472"/>
            <a:ext cx="8964488" cy="6126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09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Elton Mayo, orientadas a la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Psicología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 que dio origen a la Administración de Recursos Humanos y base para Seguridad e Higiene</a:t>
            </a:r>
            <a:endParaRPr lang="es-E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609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Weber, 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orientadas a la </a:t>
            </a:r>
            <a:r>
              <a:rPr lang="es-E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Sociología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la mano de que estableció los principios de la burocracia. </a:t>
            </a:r>
          </a:p>
          <a:p>
            <a:pPr marL="46609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Más contemporánea son las enfocadas en lo </a:t>
            </a:r>
            <a:r>
              <a:rPr lang="es-E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cuantitativo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(surgió en la segunda guerra mundial) se adoptó el estudio estadístico para las tomas de decisiones.  </a:t>
            </a:r>
          </a:p>
          <a:p>
            <a:pPr marL="46609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Teoría de los Sistemas 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 considera el estudio de la Administración como un Sistema que produjo nuevos métodos de gestión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543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8EFB0AC-3ECB-4E3B-BA42-885116DDAA03}"/>
              </a:ext>
            </a:extLst>
          </p:cNvPr>
          <p:cNvSpPr txBox="1"/>
          <p:nvPr/>
        </p:nvSpPr>
        <p:spPr>
          <a:xfrm>
            <a:off x="431540" y="332656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CREATIVIDAD - PARADIGMA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62B05D-5180-4465-A067-6D01C313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27164"/>
            <a:ext cx="5038726" cy="23018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0E587C-8FD6-4C6E-A704-FEF986B4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79" y="3789040"/>
            <a:ext cx="4010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29F082-2ADD-42A6-8AF1-0A203EDA221E}"/>
              </a:ext>
            </a:extLst>
          </p:cNvPr>
          <p:cNvSpPr txBox="1"/>
          <p:nvPr/>
        </p:nvSpPr>
        <p:spPr>
          <a:xfrm>
            <a:off x="557300" y="205000"/>
            <a:ext cx="8119156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segundos - Con 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mano NO dominante, escribir su nombre y apellido 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6874BE-22DF-4590-A679-207EE3E640DB}"/>
              </a:ext>
            </a:extLst>
          </p:cNvPr>
          <p:cNvSpPr txBox="1"/>
          <p:nvPr/>
        </p:nvSpPr>
        <p:spPr>
          <a:xfrm>
            <a:off x="557300" y="1391993"/>
            <a:ext cx="833518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5 segundos Con su mano dominante escribir su nombre</a:t>
            </a:r>
            <a:endParaRPr lang="es-AR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5B4865-EA1E-4EA2-91EA-E8D322B74D56}"/>
              </a:ext>
            </a:extLst>
          </p:cNvPr>
          <p:cNvSpPr txBox="1"/>
          <p:nvPr/>
        </p:nvSpPr>
        <p:spPr>
          <a:xfrm>
            <a:off x="591497" y="3109874"/>
            <a:ext cx="649846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 segundos Escribir 5 colores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C692E3-8B7A-4784-94E4-FFE5A00D3E2E}"/>
              </a:ext>
            </a:extLst>
          </p:cNvPr>
          <p:cNvSpPr txBox="1"/>
          <p:nvPr/>
        </p:nvSpPr>
        <p:spPr>
          <a:xfrm>
            <a:off x="683568" y="2594732"/>
            <a:ext cx="770485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 segundos Escribir 5 animales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F6DA9F-8433-4E7B-9B24-6AE9510310A1}"/>
              </a:ext>
            </a:extLst>
          </p:cNvPr>
          <p:cNvSpPr txBox="1"/>
          <p:nvPr/>
        </p:nvSpPr>
        <p:spPr>
          <a:xfrm>
            <a:off x="629488" y="3748437"/>
            <a:ext cx="718287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 segundos Dibujar una casa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D2C609-1AC7-465B-A12C-C2C975196DF2}"/>
              </a:ext>
            </a:extLst>
          </p:cNvPr>
          <p:cNvSpPr txBox="1"/>
          <p:nvPr/>
        </p:nvSpPr>
        <p:spPr>
          <a:xfrm>
            <a:off x="629488" y="4420288"/>
            <a:ext cx="672105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 segundos Hacer un avión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ECD5FE-055D-4C83-893F-20F8D2CDE28D}"/>
              </a:ext>
            </a:extLst>
          </p:cNvPr>
          <p:cNvSpPr txBox="1"/>
          <p:nvPr/>
        </p:nvSpPr>
        <p:spPr>
          <a:xfrm>
            <a:off x="629488" y="5130081"/>
            <a:ext cx="5832647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10 segundos Ahora un caballo</a:t>
            </a:r>
          </a:p>
        </p:txBody>
      </p:sp>
    </p:spTree>
    <p:extLst>
      <p:ext uri="{BB962C8B-B14F-4D97-AF65-F5344CB8AC3E}">
        <p14:creationId xmlns:p14="http://schemas.microsoft.com/office/powerpoint/2010/main" val="10916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442FB00-147E-43BC-B5E2-518D75916F38}"/>
              </a:ext>
            </a:extLst>
          </p:cNvPr>
          <p:cNvSpPr txBox="1"/>
          <p:nvPr/>
        </p:nvSpPr>
        <p:spPr>
          <a:xfrm>
            <a:off x="4340548" y="186475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“El todo es mayor que las sumas de las partes”. </a:t>
            </a:r>
            <a:endParaRPr lang="es-AR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B8CB4D-BDA8-48F4-AD2B-21D406E128D8}"/>
              </a:ext>
            </a:extLst>
          </p:cNvPr>
          <p:cNvSpPr txBox="1"/>
          <p:nvPr/>
        </p:nvSpPr>
        <p:spPr>
          <a:xfrm>
            <a:off x="431540" y="404664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Administración como Sistemas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F259C2-E823-4AE1-BCA2-97CFF6E71DBF}"/>
              </a:ext>
            </a:extLst>
          </p:cNvPr>
          <p:cNvSpPr txBox="1"/>
          <p:nvPr/>
        </p:nvSpPr>
        <p:spPr>
          <a:xfrm>
            <a:off x="107504" y="3440424"/>
            <a:ext cx="6246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“Todos los elementos están integrados en unidades relativamente interdependientes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B5393D-F382-4177-8924-56185E8E8090}"/>
              </a:ext>
            </a:extLst>
          </p:cNvPr>
          <p:cNvSpPr txBox="1"/>
          <p:nvPr/>
        </p:nvSpPr>
        <p:spPr>
          <a:xfrm>
            <a:off x="1745432" y="5085184"/>
            <a:ext cx="72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“Un conjunto de elementos íntimamente relacionados entre sí, que actúan e interactúan hacia la consecución de un fin determinado" </a:t>
            </a:r>
            <a:endParaRPr lang="es-AR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BA79BE-8D89-45E4-AF5C-C69ADAE10350}"/>
              </a:ext>
            </a:extLst>
          </p:cNvPr>
          <p:cNvSpPr txBox="1"/>
          <p:nvPr/>
        </p:nvSpPr>
        <p:spPr>
          <a:xfrm>
            <a:off x="412132" y="1864758"/>
            <a:ext cx="3096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+ 1 = 3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50392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8E9F0A-8370-494B-B89F-90AB8DB4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019"/>
            <a:ext cx="9144000" cy="47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B997A7-DBCC-4AD3-B2D4-68469084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743914" cy="59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B46B51-A66D-47FD-AB77-1221DB773C96}"/>
              </a:ext>
            </a:extLst>
          </p:cNvPr>
          <p:cNvSpPr txBox="1"/>
          <p:nvPr/>
        </p:nvSpPr>
        <p:spPr>
          <a:xfrm>
            <a:off x="431540" y="356846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las Organizaciones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742B01-D2F3-4D45-9EE1-A38A686F5CFD}"/>
              </a:ext>
            </a:extLst>
          </p:cNvPr>
          <p:cNvSpPr/>
          <p:nvPr/>
        </p:nvSpPr>
        <p:spPr>
          <a:xfrm>
            <a:off x="70992" y="1003177"/>
            <a:ext cx="9073008" cy="5258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8A4087-0104-4F51-81AE-A226B219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152397"/>
            <a:ext cx="7128792" cy="309634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3F8F96-6CE6-4FB8-922E-6AB6DCE8F366}"/>
              </a:ext>
            </a:extLst>
          </p:cNvPr>
          <p:cNvSpPr txBox="1"/>
          <p:nvPr/>
        </p:nvSpPr>
        <p:spPr>
          <a:xfrm>
            <a:off x="611560" y="1264542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</a:t>
            </a:r>
            <a:endParaRPr lang="es-A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0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gif">
            <a:extLst>
              <a:ext uri="{FF2B5EF4-FFF2-40B4-BE49-F238E27FC236}">
                <a16:creationId xmlns:a16="http://schemas.microsoft.com/office/drawing/2014/main" id="{E43281CC-4C64-4770-8869-94D79D5B57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1540" y="980728"/>
            <a:ext cx="8280920" cy="44644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830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16D347-7691-4C27-B416-F0F54520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214953" cy="62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E98912-52B1-44D5-82F9-7B87E10C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62037"/>
            <a:ext cx="8334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6016625" y="404813"/>
            <a:ext cx="3127375" cy="647700"/>
          </a:xfrm>
        </p:spPr>
        <p:txBody>
          <a:bodyPr/>
          <a:lstStyle/>
          <a:p>
            <a:r>
              <a:rPr lang="es-ES_tradnl" dirty="0"/>
              <a:t>UNIDAD 1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DD759F9-F122-4FF3-B8F4-25A7C3F7C04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494651" cy="570435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s-MX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Fundamentos de la administración </a:t>
            </a:r>
            <a:r>
              <a:rPr lang="es-MX" sz="3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yla</a:t>
            </a:r>
            <a:r>
              <a:rPr lang="es-MX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Organización: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Administración: orígenes. Conceptos. El administrador. Principios administrativos.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Niveles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administrativos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Administración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Organización: Concepto. Características. Clasificación. Formales e informales. Con fin de lucro. Sin fin de lucro Entornos. Etapas de crecimiento.  Principales áreas. </a:t>
            </a:r>
          </a:p>
          <a:p>
            <a:pPr marL="0" indent="0">
              <a:buFont typeface="Wingdings 2"/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13C869-B631-4836-9838-A67A95F1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233612"/>
            <a:ext cx="8010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09218" y="908720"/>
            <a:ext cx="77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REPASANDO CLASE 1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02440" y="3140968"/>
            <a:ext cx="8319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 proceso que consiste en las actividades de planeación, organización, dirección y control utilizando recursos económicos, humanos, materiales y técnicos . Aplicada a cualquier tipo de organización</a:t>
            </a:r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F1639012-AC34-42D4-837F-45ABB35E4636}"/>
              </a:ext>
            </a:extLst>
          </p:cNvPr>
          <p:cNvSpPr txBox="1"/>
          <p:nvPr/>
        </p:nvSpPr>
        <p:spPr>
          <a:xfrm>
            <a:off x="674315" y="2024844"/>
            <a:ext cx="77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 DE ADMINISTRACIÓN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4D1ED8-6284-4410-8EA8-0FC117668BE4}"/>
              </a:ext>
            </a:extLst>
          </p:cNvPr>
          <p:cNvSpPr txBox="1"/>
          <p:nvPr/>
        </p:nvSpPr>
        <p:spPr>
          <a:xfrm>
            <a:off x="749000" y="2412090"/>
            <a:ext cx="351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 Colectivo</a:t>
            </a:r>
            <a:endParaRPr lang="es-AR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19B664-0213-45EA-8B56-0E3E7430D848}"/>
              </a:ext>
            </a:extLst>
          </p:cNvPr>
          <p:cNvSpPr txBox="1"/>
          <p:nvPr/>
        </p:nvSpPr>
        <p:spPr>
          <a:xfrm>
            <a:off x="4259136" y="1091471"/>
            <a:ext cx="351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Grupos de trabajos</a:t>
            </a: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6C4D3-6F2E-42B5-B70D-E5E7037B206A}"/>
              </a:ext>
            </a:extLst>
          </p:cNvPr>
          <p:cNvSpPr txBox="1"/>
          <p:nvPr/>
        </p:nvSpPr>
        <p:spPr>
          <a:xfrm>
            <a:off x="4211960" y="1916832"/>
            <a:ext cx="43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Distribución de tareas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9E5663-5E82-4AC6-88A5-863B4F1250B0}"/>
              </a:ext>
            </a:extLst>
          </p:cNvPr>
          <p:cNvSpPr txBox="1"/>
          <p:nvPr/>
        </p:nvSpPr>
        <p:spPr>
          <a:xfrm>
            <a:off x="4211960" y="2717535"/>
            <a:ext cx="351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 de decisiones</a:t>
            </a:r>
            <a:endParaRPr lang="es-AR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02BDBA-BE43-475B-A116-18EF43225847}"/>
              </a:ext>
            </a:extLst>
          </p:cNvPr>
          <p:cNvSpPr txBox="1"/>
          <p:nvPr/>
        </p:nvSpPr>
        <p:spPr>
          <a:xfrm>
            <a:off x="4259136" y="4125998"/>
            <a:ext cx="3888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de lo realizado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68C9E3-2DF4-4DFA-ADEE-2FD4924B0A05}"/>
              </a:ext>
            </a:extLst>
          </p:cNvPr>
          <p:cNvSpPr txBox="1"/>
          <p:nvPr/>
        </p:nvSpPr>
        <p:spPr>
          <a:xfrm>
            <a:off x="4284409" y="3355636"/>
            <a:ext cx="3888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AR" sz="2800" dirty="0" err="1">
                <a:latin typeface="Arial" panose="020B0604020202020204" pitchFamily="34" charset="0"/>
                <a:cs typeface="Arial" panose="020B0604020202020204" pitchFamily="34" charset="0"/>
              </a:rPr>
              <a:t>rocesos</a:t>
            </a:r>
            <a:endParaRPr lang="es-AR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4C2491-2468-43EC-9E17-012216CCDC25}"/>
              </a:ext>
            </a:extLst>
          </p:cNvPr>
          <p:cNvSpPr txBox="1"/>
          <p:nvPr/>
        </p:nvSpPr>
        <p:spPr>
          <a:xfrm>
            <a:off x="179512" y="5085184"/>
            <a:ext cx="84969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PROBLEMÁTICA: Obtener resultados a través de otros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571480"/>
            <a:ext cx="800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El proceso de administrar representa las funciones o actividades primarias de: planificar, organizar, dirigir y controlar</a:t>
            </a:r>
            <a:r>
              <a:rPr lang="es-ES" dirty="0"/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35893" y="2132856"/>
            <a:ext cx="6072214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b="1" dirty="0"/>
              <a:t>Las Funciones Administrativas</a:t>
            </a:r>
          </a:p>
          <a:p>
            <a:pPr>
              <a:lnSpc>
                <a:spcPct val="200000"/>
              </a:lnSpc>
            </a:pPr>
            <a:r>
              <a:rPr lang="es-AR" sz="2400" b="1" i="1" dirty="0"/>
              <a:t>Planificar ¿</a:t>
            </a:r>
            <a:r>
              <a:rPr lang="es-AR" sz="2400" i="1" dirty="0"/>
              <a:t>Qué se quiere hacer?  </a:t>
            </a:r>
            <a:r>
              <a:rPr lang="es-ES" sz="2400" dirty="0"/>
              <a:t>¿Qué se hará?</a:t>
            </a:r>
          </a:p>
          <a:p>
            <a:pPr>
              <a:lnSpc>
                <a:spcPct val="200000"/>
              </a:lnSpc>
            </a:pPr>
            <a:r>
              <a:rPr lang="es-ES" sz="2400" b="1" i="1" dirty="0"/>
              <a:t>Organizar </a:t>
            </a:r>
            <a:r>
              <a:rPr lang="es-ES" sz="2400" i="1" dirty="0"/>
              <a:t>¿Cómo se hará?</a:t>
            </a:r>
          </a:p>
          <a:p>
            <a:pPr>
              <a:lnSpc>
                <a:spcPct val="200000"/>
              </a:lnSpc>
            </a:pPr>
            <a:r>
              <a:rPr lang="es-AR" sz="2400" b="1" i="1" dirty="0"/>
              <a:t>Dirigir </a:t>
            </a:r>
            <a:r>
              <a:rPr lang="es-AR" sz="2400" i="1" dirty="0"/>
              <a:t>Hacer que se logren los objetivos</a:t>
            </a:r>
          </a:p>
          <a:p>
            <a:pPr>
              <a:lnSpc>
                <a:spcPct val="200000"/>
              </a:lnSpc>
            </a:pPr>
            <a:r>
              <a:rPr lang="es-AR" sz="2400" b="1" i="1" dirty="0"/>
              <a:t>Controlar </a:t>
            </a:r>
            <a:r>
              <a:rPr lang="es-AR" sz="2400" i="1" dirty="0"/>
              <a:t>¿Cómo se han realizado?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9BABF5-A1AF-4958-9CB8-A94E3B6683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064896" cy="633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84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D6C64F-2735-41D8-B94B-0A5C28BD8C44}"/>
              </a:ext>
            </a:extLst>
          </p:cNvPr>
          <p:cNvGrpSpPr/>
          <p:nvPr/>
        </p:nvGrpSpPr>
        <p:grpSpPr>
          <a:xfrm>
            <a:off x="971600" y="692696"/>
            <a:ext cx="7344816" cy="5688632"/>
            <a:chOff x="0" y="0"/>
            <a:chExt cx="5195570" cy="4557395"/>
          </a:xfrm>
        </p:grpSpPr>
        <p:sp>
          <p:nvSpPr>
            <p:cNvPr id="3" name="Forma libre 26">
              <a:extLst>
                <a:ext uri="{FF2B5EF4-FFF2-40B4-BE49-F238E27FC236}">
                  <a16:creationId xmlns:a16="http://schemas.microsoft.com/office/drawing/2014/main" id="{6609BD5A-149F-47B6-9A53-7F5B7A9C6A14}"/>
                </a:ext>
              </a:extLst>
            </p:cNvPr>
            <p:cNvSpPr/>
            <p:nvPr/>
          </p:nvSpPr>
          <p:spPr>
            <a:xfrm>
              <a:off x="231140" y="2319655"/>
              <a:ext cx="1394460" cy="415925"/>
            </a:xfrm>
            <a:custGeom>
              <a:avLst/>
              <a:gdLst/>
              <a:ahLst/>
              <a:cxnLst/>
              <a:rect l="l" t="t" r="r" b="b"/>
              <a:pathLst>
                <a:path w="1394460" h="415925" extrusionOk="0">
                  <a:moveTo>
                    <a:pt x="0" y="0"/>
                  </a:moveTo>
                  <a:lnTo>
                    <a:pt x="0" y="415925"/>
                  </a:lnTo>
                  <a:lnTo>
                    <a:pt x="1394460" y="415925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D6E3BC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>
              <a:noAutofit/>
            </a:bodyPr>
            <a:lstStyle/>
            <a:p>
              <a:pPr algn="ctr"/>
              <a:r>
                <a:rPr lang="es-E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GENERENCIAS, NIVEL MEDIO</a:t>
              </a:r>
              <a:endParaRPr lang="es-A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" name="Forma libre 27">
              <a:extLst>
                <a:ext uri="{FF2B5EF4-FFF2-40B4-BE49-F238E27FC236}">
                  <a16:creationId xmlns:a16="http://schemas.microsoft.com/office/drawing/2014/main" id="{B5617695-28C4-416B-BF8C-1DE6C4147646}"/>
                </a:ext>
              </a:extLst>
            </p:cNvPr>
            <p:cNvSpPr/>
            <p:nvPr/>
          </p:nvSpPr>
          <p:spPr>
            <a:xfrm>
              <a:off x="0" y="3576319"/>
              <a:ext cx="1394460" cy="415925"/>
            </a:xfrm>
            <a:custGeom>
              <a:avLst/>
              <a:gdLst/>
              <a:ahLst/>
              <a:cxnLst/>
              <a:rect l="l" t="t" r="r" b="b"/>
              <a:pathLst>
                <a:path w="1394460" h="415925" extrusionOk="0">
                  <a:moveTo>
                    <a:pt x="0" y="0"/>
                  </a:moveTo>
                  <a:lnTo>
                    <a:pt x="0" y="415925"/>
                  </a:lnTo>
                  <a:lnTo>
                    <a:pt x="1394460" y="415925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DE9D9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>
              <a:noAutofit/>
            </a:bodyPr>
            <a:lstStyle/>
            <a:p>
              <a:pPr algn="ctr"/>
              <a:r>
                <a:rPr lang="es-E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GENERENCIAS, NIVEL OPERATIVO</a:t>
              </a:r>
              <a:endParaRPr lang="es-A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A5F12AF-3F6A-4967-8D97-E7CAD124C5B2}"/>
                </a:ext>
              </a:extLst>
            </p:cNvPr>
            <p:cNvGrpSpPr/>
            <p:nvPr/>
          </p:nvGrpSpPr>
          <p:grpSpPr>
            <a:xfrm>
              <a:off x="1147445" y="0"/>
              <a:ext cx="4048125" cy="4557395"/>
              <a:chOff x="0" y="0"/>
              <a:chExt cx="4048125" cy="4557395"/>
            </a:xfrm>
          </p:grpSpPr>
          <p:sp>
            <p:nvSpPr>
              <p:cNvPr id="7" name="Forma libre 29">
                <a:extLst>
                  <a:ext uri="{FF2B5EF4-FFF2-40B4-BE49-F238E27FC236}">
                    <a16:creationId xmlns:a16="http://schemas.microsoft.com/office/drawing/2014/main" id="{BE48E8A0-8473-4C93-94C3-480ED90A9C37}"/>
                  </a:ext>
                </a:extLst>
              </p:cNvPr>
              <p:cNvSpPr/>
              <p:nvPr/>
            </p:nvSpPr>
            <p:spPr>
              <a:xfrm>
                <a:off x="0" y="0"/>
                <a:ext cx="4048125" cy="4557395"/>
              </a:xfrm>
              <a:custGeom>
                <a:avLst/>
                <a:gdLst/>
                <a:ahLst/>
                <a:cxnLst/>
                <a:rect l="l" t="t" r="r" b="b"/>
                <a:pathLst>
                  <a:path w="4048125" h="4557395" extrusionOk="0">
                    <a:moveTo>
                      <a:pt x="2024062" y="0"/>
                    </a:moveTo>
                    <a:lnTo>
                      <a:pt x="0" y="4557395"/>
                    </a:lnTo>
                    <a:lnTo>
                      <a:pt x="4048125" y="45573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s-AR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96E4F8B-F6E4-4E1D-81DB-453BE0C2BAC3}"/>
                  </a:ext>
                </a:extLst>
              </p:cNvPr>
              <p:cNvGrpSpPr/>
              <p:nvPr/>
            </p:nvGrpSpPr>
            <p:grpSpPr>
              <a:xfrm>
                <a:off x="963295" y="215824"/>
                <a:ext cx="2125979" cy="1210385"/>
                <a:chOff x="0" y="6274"/>
                <a:chExt cx="2125979" cy="1210385"/>
              </a:xfrm>
            </p:grpSpPr>
            <p:sp>
              <p:nvSpPr>
                <p:cNvPr id="21" name="Forma libre 31">
                  <a:extLst>
                    <a:ext uri="{FF2B5EF4-FFF2-40B4-BE49-F238E27FC236}">
                      <a16:creationId xmlns:a16="http://schemas.microsoft.com/office/drawing/2014/main" id="{4D77AFC8-09E3-4B2D-BE05-7429DD13AA19}"/>
                    </a:ext>
                  </a:extLst>
                </p:cNvPr>
                <p:cNvSpPr/>
                <p:nvPr/>
              </p:nvSpPr>
              <p:spPr>
                <a:xfrm>
                  <a:off x="636381" y="6274"/>
                  <a:ext cx="734663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63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734663" y="247222"/>
                      </a:lnTo>
                      <a:lnTo>
                        <a:pt x="7346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Planificar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" name="Forma libre 32">
                  <a:extLst>
                    <a:ext uri="{FF2B5EF4-FFF2-40B4-BE49-F238E27FC236}">
                      <a16:creationId xmlns:a16="http://schemas.microsoft.com/office/drawing/2014/main" id="{978BB2AD-EF22-4CF2-977D-2F587F8DB3B3}"/>
                    </a:ext>
                  </a:extLst>
                </p:cNvPr>
                <p:cNvSpPr/>
                <p:nvPr/>
              </p:nvSpPr>
              <p:spPr>
                <a:xfrm>
                  <a:off x="0" y="436717"/>
                  <a:ext cx="734663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63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734663" y="247222"/>
                      </a:lnTo>
                      <a:lnTo>
                        <a:pt x="7346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Organizar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" name="Forma libre 33">
                  <a:extLst>
                    <a:ext uri="{FF2B5EF4-FFF2-40B4-BE49-F238E27FC236}">
                      <a16:creationId xmlns:a16="http://schemas.microsoft.com/office/drawing/2014/main" id="{66D6ED67-48B5-4DDE-82AF-F3891EB1AE29}"/>
                    </a:ext>
                  </a:extLst>
                </p:cNvPr>
                <p:cNvSpPr/>
                <p:nvPr/>
              </p:nvSpPr>
              <p:spPr>
                <a:xfrm>
                  <a:off x="741420" y="969437"/>
                  <a:ext cx="548540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540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548540" y="247222"/>
                      </a:lnTo>
                      <a:lnTo>
                        <a:pt x="5485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Dirigir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" name="Forma libre 34">
                  <a:extLst>
                    <a:ext uri="{FF2B5EF4-FFF2-40B4-BE49-F238E27FC236}">
                      <a16:creationId xmlns:a16="http://schemas.microsoft.com/office/drawing/2014/main" id="{978768E8-9150-43EC-BA67-ED47E24EA866}"/>
                    </a:ext>
                  </a:extLst>
                </p:cNvPr>
                <p:cNvSpPr/>
                <p:nvPr/>
              </p:nvSpPr>
              <p:spPr>
                <a:xfrm>
                  <a:off x="1391316" y="512641"/>
                  <a:ext cx="734663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63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734663" y="247222"/>
                      </a:lnTo>
                      <a:lnTo>
                        <a:pt x="7346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Controlar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63B58392-3CCD-410B-9207-CF3D37B59A32}"/>
                  </a:ext>
                </a:extLst>
              </p:cNvPr>
              <p:cNvGrpSpPr/>
              <p:nvPr/>
            </p:nvGrpSpPr>
            <p:grpSpPr>
              <a:xfrm>
                <a:off x="1132205" y="3354259"/>
                <a:ext cx="1957069" cy="1139000"/>
                <a:chOff x="0" y="5904"/>
                <a:chExt cx="1957069" cy="1139000"/>
              </a:xfrm>
            </p:grpSpPr>
            <p:sp>
              <p:nvSpPr>
                <p:cNvPr id="17" name="Forma libre 36">
                  <a:extLst>
                    <a:ext uri="{FF2B5EF4-FFF2-40B4-BE49-F238E27FC236}">
                      <a16:creationId xmlns:a16="http://schemas.microsoft.com/office/drawing/2014/main" id="{E84D1FB7-CE00-4E2C-AB6C-01A45CA3ABD8}"/>
                    </a:ext>
                  </a:extLst>
                </p:cNvPr>
                <p:cNvSpPr/>
                <p:nvPr/>
              </p:nvSpPr>
              <p:spPr>
                <a:xfrm>
                  <a:off x="585820" y="5904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Planificar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Forma libre 37">
                  <a:extLst>
                    <a:ext uri="{FF2B5EF4-FFF2-40B4-BE49-F238E27FC236}">
                      <a16:creationId xmlns:a16="http://schemas.microsoft.com/office/drawing/2014/main" id="{6B37D43C-2D42-4133-8369-1874A0D842FF}"/>
                    </a:ext>
                  </a:extLst>
                </p:cNvPr>
                <p:cNvSpPr/>
                <p:nvPr/>
              </p:nvSpPr>
              <p:spPr>
                <a:xfrm>
                  <a:off x="0" y="410961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Organizar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Forma libre 38">
                  <a:extLst>
                    <a:ext uri="{FF2B5EF4-FFF2-40B4-BE49-F238E27FC236}">
                      <a16:creationId xmlns:a16="http://schemas.microsoft.com/office/drawing/2014/main" id="{5770F4FD-AAD7-432D-8405-D1B5F13950F8}"/>
                    </a:ext>
                  </a:extLst>
                </p:cNvPr>
                <p:cNvSpPr/>
                <p:nvPr/>
              </p:nvSpPr>
              <p:spPr>
                <a:xfrm>
                  <a:off x="682514" y="912263"/>
                  <a:ext cx="504959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959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504959" y="232641"/>
                      </a:lnTo>
                      <a:lnTo>
                        <a:pt x="5049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Dirigir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Forma libre 39">
                  <a:extLst>
                    <a:ext uri="{FF2B5EF4-FFF2-40B4-BE49-F238E27FC236}">
                      <a16:creationId xmlns:a16="http://schemas.microsoft.com/office/drawing/2014/main" id="{30BB5608-7A28-45BE-883D-C464808E3608}"/>
                    </a:ext>
                  </a:extLst>
                </p:cNvPr>
                <p:cNvSpPr/>
                <p:nvPr/>
              </p:nvSpPr>
              <p:spPr>
                <a:xfrm>
                  <a:off x="1280775" y="482407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Controlar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3B02B19C-3DE7-4467-8393-77D32621C8FC}"/>
                  </a:ext>
                </a:extLst>
              </p:cNvPr>
              <p:cNvGrpSpPr/>
              <p:nvPr/>
            </p:nvGrpSpPr>
            <p:grpSpPr>
              <a:xfrm>
                <a:off x="1132205" y="1842959"/>
                <a:ext cx="1957069" cy="1139000"/>
                <a:chOff x="0" y="5904"/>
                <a:chExt cx="1957069" cy="1139000"/>
              </a:xfrm>
            </p:grpSpPr>
            <p:sp>
              <p:nvSpPr>
                <p:cNvPr id="13" name="Forma libre 41">
                  <a:extLst>
                    <a:ext uri="{FF2B5EF4-FFF2-40B4-BE49-F238E27FC236}">
                      <a16:creationId xmlns:a16="http://schemas.microsoft.com/office/drawing/2014/main" id="{31E94A1A-FBF4-47D6-BCBB-1F5084395C7D}"/>
                    </a:ext>
                  </a:extLst>
                </p:cNvPr>
                <p:cNvSpPr/>
                <p:nvPr/>
              </p:nvSpPr>
              <p:spPr>
                <a:xfrm>
                  <a:off x="585820" y="5904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Planificar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Forma libre 42">
                  <a:extLst>
                    <a:ext uri="{FF2B5EF4-FFF2-40B4-BE49-F238E27FC236}">
                      <a16:creationId xmlns:a16="http://schemas.microsoft.com/office/drawing/2014/main" id="{4B423D60-B3E1-49E5-90ED-696C003D1140}"/>
                    </a:ext>
                  </a:extLst>
                </p:cNvPr>
                <p:cNvSpPr/>
                <p:nvPr/>
              </p:nvSpPr>
              <p:spPr>
                <a:xfrm>
                  <a:off x="0" y="410961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Organizar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" name="Forma libre 43">
                  <a:extLst>
                    <a:ext uri="{FF2B5EF4-FFF2-40B4-BE49-F238E27FC236}">
                      <a16:creationId xmlns:a16="http://schemas.microsoft.com/office/drawing/2014/main" id="{94176550-A464-463B-B57A-881EAE0A9BD1}"/>
                    </a:ext>
                  </a:extLst>
                </p:cNvPr>
                <p:cNvSpPr/>
                <p:nvPr/>
              </p:nvSpPr>
              <p:spPr>
                <a:xfrm>
                  <a:off x="682514" y="912263"/>
                  <a:ext cx="504959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959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504959" y="232641"/>
                      </a:lnTo>
                      <a:lnTo>
                        <a:pt x="5049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Dirigir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" name="Forma libre 44">
                  <a:extLst>
                    <a:ext uri="{FF2B5EF4-FFF2-40B4-BE49-F238E27FC236}">
                      <a16:creationId xmlns:a16="http://schemas.microsoft.com/office/drawing/2014/main" id="{0A06679B-C60D-4944-89C9-936A3BB31A64}"/>
                    </a:ext>
                  </a:extLst>
                </p:cNvPr>
                <p:cNvSpPr/>
                <p:nvPr/>
              </p:nvSpPr>
              <p:spPr>
                <a:xfrm>
                  <a:off x="1280775" y="482407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Controlar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Forma libre 45">
                <a:extLst>
                  <a:ext uri="{FF2B5EF4-FFF2-40B4-BE49-F238E27FC236}">
                    <a16:creationId xmlns:a16="http://schemas.microsoft.com/office/drawing/2014/main" id="{87C918F8-6C57-47E2-8BAA-2B54A9C11BBC}"/>
                  </a:ext>
                </a:extLst>
              </p:cNvPr>
              <p:cNvSpPr/>
              <p:nvPr/>
            </p:nvSpPr>
            <p:spPr>
              <a:xfrm rot="10800000" flipH="1">
                <a:off x="1348105" y="1631315"/>
                <a:ext cx="139827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398270" h="9525" extrusionOk="0">
                    <a:moveTo>
                      <a:pt x="0" y="0"/>
                    </a:moveTo>
                    <a:lnTo>
                      <a:pt x="1398270" y="9525"/>
                    </a:ln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94363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s-AR"/>
              </a:p>
            </p:txBody>
          </p:sp>
          <p:sp>
            <p:nvSpPr>
              <p:cNvPr id="12" name="Forma libre 46">
                <a:extLst>
                  <a:ext uri="{FF2B5EF4-FFF2-40B4-BE49-F238E27FC236}">
                    <a16:creationId xmlns:a16="http://schemas.microsoft.com/office/drawing/2014/main" id="{41F6523B-8081-4E88-BF08-E9C1E8001EF3}"/>
                  </a:ext>
                </a:extLst>
              </p:cNvPr>
              <p:cNvSpPr/>
              <p:nvPr/>
            </p:nvSpPr>
            <p:spPr>
              <a:xfrm rot="10800000" flipH="1">
                <a:off x="661670" y="3190875"/>
                <a:ext cx="27749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774950" h="9525" extrusionOk="0">
                    <a:moveTo>
                      <a:pt x="0" y="0"/>
                    </a:moveTo>
                    <a:lnTo>
                      <a:pt x="2774950" y="9525"/>
                    </a:ln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94363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s-AR"/>
              </a:p>
            </p:txBody>
          </p:sp>
        </p:grpSp>
        <p:sp>
          <p:nvSpPr>
            <p:cNvPr id="6" name="Forma libre 47">
              <a:extLst>
                <a:ext uri="{FF2B5EF4-FFF2-40B4-BE49-F238E27FC236}">
                  <a16:creationId xmlns:a16="http://schemas.microsoft.com/office/drawing/2014/main" id="{493BF4DF-4342-46B4-B4D7-510AA11C984B}"/>
                </a:ext>
              </a:extLst>
            </p:cNvPr>
            <p:cNvSpPr/>
            <p:nvPr/>
          </p:nvSpPr>
          <p:spPr>
            <a:xfrm>
              <a:off x="791210" y="1031875"/>
              <a:ext cx="1394460" cy="415925"/>
            </a:xfrm>
            <a:custGeom>
              <a:avLst/>
              <a:gdLst/>
              <a:ahLst/>
              <a:cxnLst/>
              <a:rect l="l" t="t" r="r" b="b"/>
              <a:pathLst>
                <a:path w="1394460" h="415925" extrusionOk="0">
                  <a:moveTo>
                    <a:pt x="0" y="0"/>
                  </a:moveTo>
                  <a:lnTo>
                    <a:pt x="0" y="415925"/>
                  </a:lnTo>
                  <a:lnTo>
                    <a:pt x="1394460" y="415925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DAEEF3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>
              <a:noAutofit/>
            </a:bodyPr>
            <a:lstStyle/>
            <a:p>
              <a:r>
                <a:rPr lang="es-E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ALTA DIRECCIÓN</a:t>
              </a:r>
              <a:endParaRPr lang="es-A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F861611-D88A-47FA-BFEE-A9FA0AA709A4}"/>
              </a:ext>
            </a:extLst>
          </p:cNvPr>
          <p:cNvSpPr txBox="1"/>
          <p:nvPr/>
        </p:nvSpPr>
        <p:spPr>
          <a:xfrm>
            <a:off x="431540" y="404664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principios de la administración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5F2762-7B32-4AA9-AD63-6FB285EC49CE}"/>
              </a:ext>
            </a:extLst>
          </p:cNvPr>
          <p:cNvSpPr txBox="1"/>
          <p:nvPr/>
        </p:nvSpPr>
        <p:spPr>
          <a:xfrm>
            <a:off x="107504" y="1196752"/>
            <a:ext cx="8190910" cy="533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50000"/>
              </a:lnSpc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Revolución Industrial 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 </a:t>
            </a:r>
            <a:r>
              <a:rPr lang="es-E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Administración como disciplina                </a:t>
            </a: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Diferentes Teorías o enfoques </a:t>
            </a:r>
          </a:p>
          <a:p>
            <a:pPr marL="180340" algn="ctr">
              <a:lnSpc>
                <a:spcPct val="150000"/>
              </a:lnSpc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0340" algn="just">
              <a:lnSpc>
                <a:spcPct val="150000"/>
              </a:lnSpc>
              <a:spcAft>
                <a:spcPts val="0"/>
              </a:spcAft>
            </a:pP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Principios de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Frederik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Taylor (1911 Científica) </a:t>
            </a:r>
          </a:p>
          <a:p>
            <a:pPr marL="46609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Mejores métodos de trabajo enfocándose en los operarios. </a:t>
            </a:r>
          </a:p>
          <a:p>
            <a:pPr marL="180340"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Principios de Henry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Fayol (1916 Clásica) </a:t>
            </a:r>
          </a:p>
          <a:p>
            <a:pPr marL="46609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Enfocados en el nivel directivo, haciendo énfasis en la administración global y no solo en la producción.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146CBBB-65DF-4426-8D5F-1F392AF423D2}"/>
              </a:ext>
            </a:extLst>
          </p:cNvPr>
          <p:cNvSpPr/>
          <p:nvPr/>
        </p:nvSpPr>
        <p:spPr>
          <a:xfrm>
            <a:off x="3733618" y="1556792"/>
            <a:ext cx="10448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B530948-90EA-4999-9566-B48E815CFA79}"/>
              </a:ext>
            </a:extLst>
          </p:cNvPr>
          <p:cNvSpPr/>
          <p:nvPr/>
        </p:nvSpPr>
        <p:spPr>
          <a:xfrm>
            <a:off x="2123728" y="213285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458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>
            <a:extLst>
              <a:ext uri="{FF2B5EF4-FFF2-40B4-BE49-F238E27FC236}">
                <a16:creationId xmlns:a16="http://schemas.microsoft.com/office/drawing/2014/main" id="{D6772E80-9F8E-48EE-A33D-A8FF84F8637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504" y="620688"/>
            <a:ext cx="8712967" cy="612067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348857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1028</TotalTime>
  <Words>466</Words>
  <Application>Microsoft Office PowerPoint</Application>
  <PresentationFormat>Presentación en pantalla (4:3)</PresentationFormat>
  <Paragraphs>66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Wingdings 2</vt:lpstr>
      <vt:lpstr>Base</vt:lpstr>
      <vt:lpstr>Presentación de PowerPoint</vt:lpstr>
      <vt:lpstr>UNIDAD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carina</dc:creator>
  <cp:lastModifiedBy>Soporte</cp:lastModifiedBy>
  <cp:revision>77</cp:revision>
  <dcterms:created xsi:type="dcterms:W3CDTF">2011-06-21T12:36:01Z</dcterms:created>
  <dcterms:modified xsi:type="dcterms:W3CDTF">2024-04-16T00:00:12Z</dcterms:modified>
</cp:coreProperties>
</file>