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2" r:id="rId3"/>
    <p:sldId id="297" r:id="rId4"/>
    <p:sldId id="298" r:id="rId5"/>
    <p:sldId id="299" r:id="rId6"/>
    <p:sldId id="302" r:id="rId7"/>
    <p:sldId id="303" r:id="rId8"/>
    <p:sldId id="300" r:id="rId9"/>
    <p:sldId id="301" r:id="rId10"/>
    <p:sldId id="304" r:id="rId11"/>
    <p:sldId id="309" r:id="rId12"/>
    <p:sldId id="305" r:id="rId13"/>
    <p:sldId id="306" r:id="rId14"/>
    <p:sldId id="311" r:id="rId15"/>
    <p:sldId id="313" r:id="rId16"/>
    <p:sldId id="310" r:id="rId17"/>
    <p:sldId id="312" r:id="rId18"/>
    <p:sldId id="324" r:id="rId19"/>
    <p:sldId id="314" r:id="rId20"/>
    <p:sldId id="321" r:id="rId21"/>
    <p:sldId id="323" r:id="rId22"/>
    <p:sldId id="322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39" y="182879"/>
            <a:ext cx="1170432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5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88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8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21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2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2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13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67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7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7795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752" y="1097280"/>
            <a:ext cx="5532851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77952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2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7795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8810" y="1069848"/>
            <a:ext cx="5676937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7795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48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" y="182880"/>
            <a:ext cx="1170432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4FCA9919-7152-4FB8-9470-0C173FF09D8A}" type="datetimeFigureOut">
              <a:rPr lang="es-ES" smtClean="0"/>
              <a:pPr/>
              <a:t>29/04/2024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6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B12F2D-C9A1-43E1-AE96-0E626FE09CF0}"/>
              </a:ext>
            </a:extLst>
          </p:cNvPr>
          <p:cNvSpPr txBox="1"/>
          <p:nvPr/>
        </p:nvSpPr>
        <p:spPr>
          <a:xfrm>
            <a:off x="1919536" y="2492896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PRINCIPIOS DE ADMINISTRACIÓN Y ORGANIZACIÓN</a:t>
            </a:r>
            <a:endParaRPr lang="es-AR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A3380D-BB01-45F8-ABE8-AF106CD7E7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764704"/>
            <a:ext cx="5544616" cy="1872208"/>
          </a:xfrm>
          <a:prstGeom prst="rect">
            <a:avLst/>
          </a:prstGeom>
        </p:spPr>
      </p:pic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D2E83569-53CB-49E3-9702-ACB2D13684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3684668"/>
            <a:ext cx="2464866" cy="2680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18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11D7004-0C14-46E9-94A3-7D5A13EEC56F}"/>
              </a:ext>
            </a:extLst>
          </p:cNvPr>
          <p:cNvSpPr txBox="1"/>
          <p:nvPr/>
        </p:nvSpPr>
        <p:spPr>
          <a:xfrm>
            <a:off x="298865" y="307370"/>
            <a:ext cx="11232682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Planeamiento estratégico: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A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objetivo principal del PE es la competencia que le asegure la supervivencia.</a:t>
            </a:r>
            <a:endParaRPr lang="es-A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¿En qué negocio estamos y en qué negocio deberíamos estar?, ¿Quiénes son nuestros clientes y quienes deberían ser?</a:t>
            </a:r>
            <a:endParaRPr lang="es-A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¿Cuáles opciones serán las más adecuadas con nuestra estrategia?</a:t>
            </a:r>
            <a:endParaRPr lang="es-A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FAABE4-91B1-4D09-9F32-B06ABEBC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1" y="2859906"/>
            <a:ext cx="6338026" cy="37159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BB49525-E7A8-434D-AEE7-CE36A72A9E9E}"/>
              </a:ext>
            </a:extLst>
          </p:cNvPr>
          <p:cNvSpPr txBox="1"/>
          <p:nvPr/>
        </p:nvSpPr>
        <p:spPr>
          <a:xfrm rot="16200000">
            <a:off x="1472603" y="3822255"/>
            <a:ext cx="1958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latin typeface="Bahnschrift" panose="020B0502040204020203" pitchFamily="34" charset="0"/>
                <a:cs typeface="Arial" panose="020B0604020202020204" pitchFamily="34" charset="0"/>
              </a:rPr>
              <a:t>HOY</a:t>
            </a:r>
            <a:endParaRPr lang="es-AR" sz="44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BDE11F1-A858-4FF9-97A3-A148C52BDE5F}"/>
              </a:ext>
            </a:extLst>
          </p:cNvPr>
          <p:cNvSpPr txBox="1"/>
          <p:nvPr/>
        </p:nvSpPr>
        <p:spPr>
          <a:xfrm>
            <a:off x="419980" y="356041"/>
            <a:ext cx="6544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HACIA DONDE VAMOS</a:t>
            </a:r>
            <a:endParaRPr lang="es-AR" sz="4400" b="1" dirty="0">
              <a:solidFill>
                <a:srgbClr val="FF00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A9FFD3-CE56-4C4C-862C-1D9834A62AE0}"/>
              </a:ext>
            </a:extLst>
          </p:cNvPr>
          <p:cNvSpPr txBox="1"/>
          <p:nvPr/>
        </p:nvSpPr>
        <p:spPr>
          <a:xfrm>
            <a:off x="1637414" y="1125482"/>
            <a:ext cx="10015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latin typeface="Bahnschrift" panose="020B0502040204020203" pitchFamily="34" charset="0"/>
                <a:cs typeface="Arial" panose="020B0604020202020204" pitchFamily="34" charset="0"/>
              </a:rPr>
              <a:t>Visión – Misión  - Objetivos Estrategias</a:t>
            </a:r>
            <a:endParaRPr lang="es-AR" sz="44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234C0B-4D53-401C-BECE-6E48FC2ED3B6}"/>
              </a:ext>
            </a:extLst>
          </p:cNvPr>
          <p:cNvSpPr txBox="1"/>
          <p:nvPr/>
        </p:nvSpPr>
        <p:spPr>
          <a:xfrm>
            <a:off x="317199" y="1996999"/>
            <a:ext cx="6544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COMO LLEGAR </a:t>
            </a:r>
            <a:endParaRPr lang="es-AR" sz="4400" b="1" dirty="0">
              <a:solidFill>
                <a:srgbClr val="FF00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4CD631-A547-4633-9F06-61DBB3F74EB2}"/>
              </a:ext>
            </a:extLst>
          </p:cNvPr>
          <p:cNvSpPr txBox="1"/>
          <p:nvPr/>
        </p:nvSpPr>
        <p:spPr>
          <a:xfrm>
            <a:off x="419980" y="2868516"/>
            <a:ext cx="1152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latin typeface="Bahnschrift" panose="020B0502040204020203" pitchFamily="34" charset="0"/>
                <a:cs typeface="Arial" panose="020B0604020202020204" pitchFamily="34" charset="0"/>
              </a:rPr>
              <a:t>Planes por etapas–Recursos- Responsables</a:t>
            </a:r>
            <a:endParaRPr lang="es-AR" sz="44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85670F-222A-401C-A38B-44534B55C274}"/>
              </a:ext>
            </a:extLst>
          </p:cNvPr>
          <p:cNvSpPr txBox="1"/>
          <p:nvPr/>
        </p:nvSpPr>
        <p:spPr>
          <a:xfrm>
            <a:off x="317199" y="3842109"/>
            <a:ext cx="6544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CONTROLAMOS</a:t>
            </a:r>
            <a:endParaRPr lang="es-AR" sz="4400" b="1" dirty="0">
              <a:solidFill>
                <a:srgbClr val="FF00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DA6BF6-4F8B-4137-A085-FE7D4E44503B}"/>
              </a:ext>
            </a:extLst>
          </p:cNvPr>
          <p:cNvSpPr txBox="1"/>
          <p:nvPr/>
        </p:nvSpPr>
        <p:spPr>
          <a:xfrm>
            <a:off x="2052967" y="4611550"/>
            <a:ext cx="9617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latin typeface="Bahnschrift" panose="020B0502040204020203" pitchFamily="34" charset="0"/>
                <a:cs typeface="Arial" panose="020B0604020202020204" pitchFamily="34" charset="0"/>
              </a:rPr>
              <a:t>Indicadores - Retroalimentación</a:t>
            </a:r>
            <a:endParaRPr lang="es-AR" sz="44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3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06FA54F-6AA3-4D19-ABF8-E525385DC01B}"/>
              </a:ext>
            </a:extLst>
          </p:cNvPr>
          <p:cNvSpPr txBox="1"/>
          <p:nvPr/>
        </p:nvSpPr>
        <p:spPr>
          <a:xfrm>
            <a:off x="328564" y="183346"/>
            <a:ext cx="11088303" cy="488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Planeación Táctica o Directiva (o Media)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 establecida y coordinada por los directivos de nivel medio </a:t>
            </a:r>
          </a:p>
          <a:p>
            <a:pPr algn="just">
              <a:lnSpc>
                <a:spcPct val="150000"/>
              </a:lnSpc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Determina planes más específicos, que se refieren a cada uno de los departamentos.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Abarca de uno a dos años y se relaciona con una serie de tácticas o programas.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encarga de las  unidades estratégicas de negocios. 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881CE9-EDB1-4829-9A8F-93DAF2490B11}"/>
              </a:ext>
            </a:extLst>
          </p:cNvPr>
          <p:cNvSpPr txBox="1"/>
          <p:nvPr/>
        </p:nvSpPr>
        <p:spPr>
          <a:xfrm>
            <a:off x="328564" y="4550996"/>
            <a:ext cx="11520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latin typeface="Bahnschrift" panose="020B0502040204020203" pitchFamily="34" charset="0"/>
                <a:cs typeface="Arial" panose="020B0604020202020204" pitchFamily="34" charset="0"/>
              </a:rPr>
              <a:t>Planes de Producción – Plan de Marketing – Plan de RRHH – Plan de Ventas – Plan Financiero</a:t>
            </a:r>
            <a:endParaRPr lang="es-AR" sz="44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2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533BC2-550E-4651-89EC-769FC6D4FEBE}"/>
              </a:ext>
            </a:extLst>
          </p:cNvPr>
          <p:cNvSpPr txBox="1"/>
          <p:nvPr/>
        </p:nvSpPr>
        <p:spPr>
          <a:xfrm>
            <a:off x="286482" y="251488"/>
            <a:ext cx="11300059" cy="4797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Planeación Operativa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 establecida y coordinada por los jefes de cada sección o gerencias operativas. Formulación y asignación de actividades más </a:t>
            </a:r>
            <a:r>
              <a:rPr lang="es-E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detalladasLos</a:t>
            </a: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planes operativos Son a corto plazo a un año o meses, y se refieren a cada una de las unidades en que se divide un área de actividad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9E85DE-3B87-4AE3-A5A9-74969C8FB064}"/>
              </a:ext>
            </a:extLst>
          </p:cNvPr>
          <p:cNvSpPr txBox="1"/>
          <p:nvPr/>
        </p:nvSpPr>
        <p:spPr>
          <a:xfrm>
            <a:off x="850014" y="4189489"/>
            <a:ext cx="10343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latin typeface="Bahnschrift" panose="020B0502040204020203" pitchFamily="34" charset="0"/>
                <a:cs typeface="Arial" panose="020B0604020202020204" pitchFamily="34" charset="0"/>
              </a:rPr>
              <a:t>Planes de Producción por Producto y a corto plazo</a:t>
            </a:r>
            <a:endParaRPr lang="es-AR" sz="44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1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4DF7EA2-C2B7-4DE4-B147-D322234D2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8" y="765545"/>
            <a:ext cx="11287797" cy="52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3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C88AEA-0E2E-4440-9F31-33964F9C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85" y="520994"/>
            <a:ext cx="10278204" cy="591170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22B5F16-BA39-4C81-9650-C29355365853}"/>
              </a:ext>
            </a:extLst>
          </p:cNvPr>
          <p:cNvSpPr txBox="1"/>
          <p:nvPr/>
        </p:nvSpPr>
        <p:spPr>
          <a:xfrm>
            <a:off x="8787864" y="144379"/>
            <a:ext cx="305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 FUERZAS DE POTTER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636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69EFAF-86EA-4B30-A25A-28E28984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2" y="815162"/>
            <a:ext cx="10575851" cy="52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8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F59793-2A4C-4638-92D4-66888E06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4" y="850605"/>
            <a:ext cx="11503221" cy="532691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77395C9-1870-4CF9-8415-CEE12FBC31C3}"/>
              </a:ext>
            </a:extLst>
          </p:cNvPr>
          <p:cNvSpPr txBox="1"/>
          <p:nvPr/>
        </p:nvSpPr>
        <p:spPr>
          <a:xfrm>
            <a:off x="7825339" y="413886"/>
            <a:ext cx="269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DIAGRAMA DE ISHIKAWA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744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jemplo de mapa de procesos">
            <a:extLst>
              <a:ext uri="{FF2B5EF4-FFF2-40B4-BE49-F238E27FC236}">
                <a16:creationId xmlns:a16="http://schemas.microsoft.com/office/drawing/2014/main" id="{F4E8A327-06DF-4D5C-8442-4580879E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92" y="479178"/>
            <a:ext cx="7023033" cy="561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AB84DC-F44E-4E41-9A09-29A501AD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75" y="687358"/>
            <a:ext cx="10336781" cy="56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0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E0442A0B-8185-459D-8197-A75AE16F667C}"/>
              </a:ext>
            </a:extLst>
          </p:cNvPr>
          <p:cNvSpPr txBox="1">
            <a:spLocks/>
          </p:cNvSpPr>
          <p:nvPr/>
        </p:nvSpPr>
        <p:spPr>
          <a:xfrm>
            <a:off x="7248128" y="404664"/>
            <a:ext cx="3128392" cy="648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457200"/>
            <a:r>
              <a:rPr lang="es-ES_tradnl" dirty="0">
                <a:solidFill>
                  <a:srgbClr val="A6B727">
                    <a:tint val="88000"/>
                    <a:satMod val="150000"/>
                  </a:srgbClr>
                </a:solidFill>
                <a:latin typeface="Corbel" panose="020B0503020204020204"/>
              </a:rPr>
              <a:t>UNIDAD 2</a:t>
            </a:r>
            <a:endParaRPr lang="es-ES" dirty="0">
              <a:solidFill>
                <a:srgbClr val="A6B727">
                  <a:tint val="88000"/>
                  <a:satMod val="150000"/>
                </a:srgbClr>
              </a:solidFill>
              <a:latin typeface="Corbel" panose="020B050302020402020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78DE31-64AD-4C8A-B8F5-8132EDB99930}"/>
              </a:ext>
            </a:extLst>
          </p:cNvPr>
          <p:cNvSpPr txBox="1"/>
          <p:nvPr/>
        </p:nvSpPr>
        <p:spPr>
          <a:xfrm>
            <a:off x="1919536" y="1065632"/>
            <a:ext cx="8136904" cy="4075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s-AR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El proceso administrativo. Planificación y Organización: </a:t>
            </a:r>
          </a:p>
          <a:p>
            <a:pPr defTabSz="457200">
              <a:lnSpc>
                <a:spcPct val="150000"/>
              </a:lnSpc>
            </a:pP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Planeamiento: Conceptos. Niveles. Tipos de planes. Organización: conceptos. Características. Estructuras.  Departamentalización. 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Organigramas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Cursogramas</a:t>
            </a:r>
            <a:endParaRPr lang="es-AR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3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4E3747-DC95-4CA2-AFEA-165CA342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94" y="1203158"/>
            <a:ext cx="10585455" cy="38501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557E7E0-1B64-4C20-BE59-B3EC818714C5}"/>
              </a:ext>
            </a:extLst>
          </p:cNvPr>
          <p:cNvSpPr txBox="1"/>
          <p:nvPr/>
        </p:nvSpPr>
        <p:spPr>
          <a:xfrm>
            <a:off x="7190072" y="741145"/>
            <a:ext cx="447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DIAGRAMA DE  PERT Y RUTA CRÍTICA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593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D7040B-08EF-4909-9C4A-DF19AF04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6" y="942236"/>
            <a:ext cx="10992832" cy="50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9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62897D-DE13-4B4F-82EC-550AD3BF167C}"/>
              </a:ext>
            </a:extLst>
          </p:cNvPr>
          <p:cNvSpPr txBox="1"/>
          <p:nvPr/>
        </p:nvSpPr>
        <p:spPr>
          <a:xfrm>
            <a:off x="419980" y="356041"/>
            <a:ext cx="1120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TRABAJO GRUPAL 2: DE INVESTIGACIÓN Y EXPOSICIÓN</a:t>
            </a:r>
            <a:endParaRPr lang="es-AR" sz="2400" b="1" dirty="0">
              <a:solidFill>
                <a:srgbClr val="FF00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AA8844-3952-4C79-9971-F5C350AD6E1F}"/>
              </a:ext>
            </a:extLst>
          </p:cNvPr>
          <p:cNvSpPr txBox="1"/>
          <p:nvPr/>
        </p:nvSpPr>
        <p:spPr>
          <a:xfrm>
            <a:off x="3590223" y="766733"/>
            <a:ext cx="4427621" cy="35394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Diagrama de flujo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Diagrama de Ishikawa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Diagrama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Pert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Diagrama de 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Tablero Kanban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Mapa de procesos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8A4043-CEDD-4774-A10D-A6C9ACE66F02}"/>
              </a:ext>
            </a:extLst>
          </p:cNvPr>
          <p:cNvSpPr txBox="1"/>
          <p:nvPr/>
        </p:nvSpPr>
        <p:spPr>
          <a:xfrm>
            <a:off x="519763" y="4255190"/>
            <a:ext cx="9500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Cuándo se utiliza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Cuales son sus elementos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Cómo se grafica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Que sistemas o software hay para graficarlos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9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c_mi">
            <a:extLst>
              <a:ext uri="{FF2B5EF4-FFF2-40B4-BE49-F238E27FC236}">
                <a16:creationId xmlns:a16="http://schemas.microsoft.com/office/drawing/2014/main" id="{014E9932-CC58-44DA-964A-57679A7C846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265" y="1626670"/>
            <a:ext cx="10809171" cy="476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339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C950C4C-B9A6-4F2B-8145-DCB13FADCFC6}"/>
              </a:ext>
            </a:extLst>
          </p:cNvPr>
          <p:cNvSpPr txBox="1"/>
          <p:nvPr/>
        </p:nvSpPr>
        <p:spPr>
          <a:xfrm>
            <a:off x="500514" y="2074592"/>
            <a:ext cx="108187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Proceso de enunciar anticipadamente lo que se debe hacer, como hacerlo, cuando y quien. Se establecen los objetivos y el modo en que serán alcanzados</a:t>
            </a:r>
          </a:p>
          <a:p>
            <a:pPr algn="r"/>
            <a:r>
              <a:rPr lang="es-ES" sz="3600" dirty="0">
                <a:latin typeface="Arial" panose="020B0604020202020204" pitchFamily="34" charset="0"/>
              </a:rPr>
              <a:t>(Héctor Álvarez)</a:t>
            </a:r>
            <a:endParaRPr lang="es-AR" sz="3600" dirty="0"/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id="{DBA074FE-C7DA-4B09-B69D-17CE62544591}"/>
              </a:ext>
            </a:extLst>
          </p:cNvPr>
          <p:cNvSpPr txBox="1"/>
          <p:nvPr/>
        </p:nvSpPr>
        <p:spPr>
          <a:xfrm>
            <a:off x="1900982" y="536514"/>
            <a:ext cx="77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EL PLANEAMIENTO?</a:t>
            </a:r>
            <a:endParaRPr lang="es-E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6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F5A21A8-ACA3-42FC-96CE-310627B01B7A}"/>
              </a:ext>
            </a:extLst>
          </p:cNvPr>
          <p:cNvSpPr txBox="1"/>
          <p:nvPr/>
        </p:nvSpPr>
        <p:spPr>
          <a:xfrm>
            <a:off x="308008" y="924083"/>
            <a:ext cx="1127118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¿Qué queremos hacer?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¿Que estamos haciendo ahora para lograr lo que queremos hacer?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¿Qué es aquello que necesitamos hacer?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¿Qué somos capaces de hacer?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¿Qué podemos hacer de lo que se necesita hacer?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¿Si continuamos haciendo lo que ahora estamos haciendo, podemos llegar adonde queremos?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¿Cómo se hace?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¿Cómo verificamos que lo estamos haciendo lo hacemos bien?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D361A3-D72E-4D1C-823E-E6D1CD5EDBAB}"/>
              </a:ext>
            </a:extLst>
          </p:cNvPr>
          <p:cNvSpPr txBox="1"/>
          <p:nvPr/>
        </p:nvSpPr>
        <p:spPr>
          <a:xfrm>
            <a:off x="519056" y="1342447"/>
            <a:ext cx="11579192" cy="295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Establecer una meta o conjunto de metas.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Definir la situación actual.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Identificar las ayudas y barreras de las metas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plan o un conjunto de acciones</a:t>
            </a:r>
            <a:endParaRPr lang="es-AR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1 CuadroTexto">
            <a:extLst>
              <a:ext uri="{FF2B5EF4-FFF2-40B4-BE49-F238E27FC236}">
                <a16:creationId xmlns:a16="http://schemas.microsoft.com/office/drawing/2014/main" id="{045F8BD3-0378-4C14-AB85-A41806FDE8B8}"/>
              </a:ext>
            </a:extLst>
          </p:cNvPr>
          <p:cNvSpPr txBox="1"/>
          <p:nvPr/>
        </p:nvSpPr>
        <p:spPr>
          <a:xfrm>
            <a:off x="1900982" y="536514"/>
            <a:ext cx="77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Pasos</a:t>
            </a:r>
            <a:endParaRPr lang="es-E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6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18CC407-8C0D-4E78-B6AB-ADA0ED9D3F0A}"/>
              </a:ext>
            </a:extLst>
          </p:cNvPr>
          <p:cNvSpPr txBox="1"/>
          <p:nvPr/>
        </p:nvSpPr>
        <p:spPr>
          <a:xfrm>
            <a:off x="336884" y="917288"/>
            <a:ext cx="11184556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Entender el problema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Obtener información completa sobre las actividades involucradas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Analizar y clasificar los datos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Formular premisas de la planeación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Formular planes alternativos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Elegir el plan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Disponer detalladamente la sucesión y dirección de las operaciones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Vigilar como progresa el plan propuesto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–Establecer los tipos de controles y correcciones.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2429F7-6833-4C3E-95DA-D7433320F0AE}"/>
              </a:ext>
            </a:extLst>
          </p:cNvPr>
          <p:cNvSpPr txBox="1"/>
          <p:nvPr/>
        </p:nvSpPr>
        <p:spPr>
          <a:xfrm>
            <a:off x="3433812" y="190433"/>
            <a:ext cx="6097604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Etapas del planeamiento</a:t>
            </a:r>
            <a:endParaRPr lang="es-AR" sz="3600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8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488BF0-9568-4624-8746-1E9AD466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11" y="0"/>
            <a:ext cx="6227545" cy="65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D0F5934-D77A-405F-8FC3-25DF99193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38182"/>
              </p:ext>
            </p:extLst>
          </p:nvPr>
        </p:nvGraphicFramePr>
        <p:xfrm>
          <a:off x="500515" y="702644"/>
          <a:ext cx="10789920" cy="5548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173">
                  <a:extLst>
                    <a:ext uri="{9D8B030D-6E8A-4147-A177-3AD203B41FA5}">
                      <a16:colId xmlns:a16="http://schemas.microsoft.com/office/drawing/2014/main" val="3400515746"/>
                    </a:ext>
                  </a:extLst>
                </a:gridCol>
                <a:gridCol w="1848051">
                  <a:extLst>
                    <a:ext uri="{9D8B030D-6E8A-4147-A177-3AD203B41FA5}">
                      <a16:colId xmlns:a16="http://schemas.microsoft.com/office/drawing/2014/main" val="839508772"/>
                    </a:ext>
                  </a:extLst>
                </a:gridCol>
                <a:gridCol w="2107933">
                  <a:extLst>
                    <a:ext uri="{9D8B030D-6E8A-4147-A177-3AD203B41FA5}">
                      <a16:colId xmlns:a16="http://schemas.microsoft.com/office/drawing/2014/main" val="4287697044"/>
                    </a:ext>
                  </a:extLst>
                </a:gridCol>
                <a:gridCol w="2245585">
                  <a:extLst>
                    <a:ext uri="{9D8B030D-6E8A-4147-A177-3AD203B41FA5}">
                      <a16:colId xmlns:a16="http://schemas.microsoft.com/office/drawing/2014/main" val="3863538805"/>
                    </a:ext>
                  </a:extLst>
                </a:gridCol>
                <a:gridCol w="2769178">
                  <a:extLst>
                    <a:ext uri="{9D8B030D-6E8A-4147-A177-3AD203B41FA5}">
                      <a16:colId xmlns:a16="http://schemas.microsoft.com/office/drawing/2014/main" val="2866628671"/>
                    </a:ext>
                  </a:extLst>
                </a:gridCol>
              </a:tblGrid>
              <a:tr h="824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plan</a:t>
                      </a:r>
                      <a:endParaRPr lang="es-A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Nivel</a:t>
                      </a:r>
                      <a:endParaRPr lang="es-A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Ámbito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Periodo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Contenido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67498"/>
                  </a:ext>
                </a:extLst>
              </a:tr>
              <a:tr h="824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Estratégico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 dirección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Organización</a:t>
                      </a:r>
                      <a:endParaRPr lang="es-A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Largo plazo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Genérico y global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415903"/>
                  </a:ext>
                </a:extLst>
              </a:tr>
              <a:tr h="1744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Táctico o Directivo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Gerencias medias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Área específica</a:t>
                      </a:r>
                      <a:endParaRPr lang="es-A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Mediano plazo</a:t>
                      </a:r>
                      <a:endParaRPr lang="es-A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Menos genérico y más detallado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975010"/>
                  </a:ext>
                </a:extLst>
              </a:tr>
              <a:tr h="1744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Operativo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Mandos medios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Departamento</a:t>
                      </a:r>
                      <a:endParaRPr lang="es-A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Corto plazo</a:t>
                      </a:r>
                      <a:endParaRPr lang="es-A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Detallado, específico y analítico</a:t>
                      </a:r>
                      <a:endParaRPr lang="es-A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39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0632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551</Words>
  <Application>Microsoft Office PowerPoint</Application>
  <PresentationFormat>Panorámica</PresentationFormat>
  <Paragraphs>87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Bahnschrift</vt:lpstr>
      <vt:lpstr>Corbel</vt:lpstr>
      <vt:lpstr>Symbol</vt:lpstr>
      <vt:lpstr>Times New Roman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</dc:creator>
  <cp:lastModifiedBy>Soporte</cp:lastModifiedBy>
  <cp:revision>22</cp:revision>
  <dcterms:created xsi:type="dcterms:W3CDTF">2023-05-08T18:25:41Z</dcterms:created>
  <dcterms:modified xsi:type="dcterms:W3CDTF">2024-04-29T21:03:08Z</dcterms:modified>
</cp:coreProperties>
</file>