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notesMasterIdLst>
    <p:notesMasterId r:id="rId13"/>
  </p:notesMasterIdLst>
  <p:handoutMasterIdLst>
    <p:handoutMasterId r:id="rId14"/>
  </p:handoutMasterIdLst>
  <p:sldIdLst>
    <p:sldId id="306" r:id="rId5"/>
    <p:sldId id="321" r:id="rId6"/>
    <p:sldId id="330" r:id="rId7"/>
    <p:sldId id="324" r:id="rId8"/>
    <p:sldId id="327" r:id="rId9"/>
    <p:sldId id="331" r:id="rId10"/>
    <p:sldId id="323" r:id="rId11"/>
    <p:sldId id="328" r:id="rId12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12B18F-3BF2-43A2-A50F-AFD6C64883FB}" v="1969" dt="2022-02-20T00:38:50.571"/>
    <p1510:client id="{20CA2B29-F6EA-BF6E-355C-A42579BFB583}" v="304" dt="2022-02-20T00:48:15.839"/>
    <p1510:client id="{51FC038A-DE31-6310-24F7-2A49966883BC}" v="258" dt="2022-02-19T23:55:48.410"/>
    <p1510:client id="{A54C2E9A-58D5-4A32-AB3A-7DA5F79DFA35}" v="2148" dt="2022-02-20T01:23:15.05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392"/>
        <p:guide pos="7056"/>
        <p:guide orient="horz" pos="3168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A5878293-F3A4-4283-B929-138544CD84C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A92944D-E8F3-4C07-BC07-7564C0842AF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D0BCF0-68F0-4F08-A0DE-34A7B09CDD8A}" type="datetime1">
              <a:rPr lang="es-ES" smtClean="0"/>
              <a:t>19/02/2022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D9FA6F7-68B2-424B-B268-E53E978B015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944A6FC-7A09-4A3B-A8DC-039754AE855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351E68-59A0-4C4A-9786-65729D3BFFEF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3381260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A8D6EB-2321-4D52-AF70-FA1A2FACF03F}" type="datetime1">
              <a:rPr lang="es-ES" smtClean="0"/>
              <a:pPr/>
              <a:t>19/02/2022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5939589-3E79-4C82-AA4A-FE78234FAA59}" type="slidenum">
              <a:rPr lang="es-ES" noProof="0" smtClean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648739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070728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932996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9860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424274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702372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l">
              <a:defRPr sz="6000" b="1" i="0" cap="all" baseline="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8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contenido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84848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posición de contenido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84848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áfico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  <p:sp>
        <p:nvSpPr>
          <p:cNvPr id="14" name="Gráfico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  <p:sp>
        <p:nvSpPr>
          <p:cNvPr id="16" name="Gráfico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contenido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83480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983480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áfico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  <p:sp>
        <p:nvSpPr>
          <p:cNvPr id="14" name="Gráfico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  <p:sp>
        <p:nvSpPr>
          <p:cNvPr id="16" name="Gráfico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  <p:sp>
        <p:nvSpPr>
          <p:cNvPr id="15" name="Marcador de posición de texto 4">
            <a:extLst>
              <a:ext uri="{FF2B5EF4-FFF2-40B4-BE49-F238E27FC236}">
                <a16:creationId xmlns:a16="http://schemas.microsoft.com/office/drawing/2014/main" id="{2D693B15-7265-4478-9579-62FCD5222D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31352" y="1769269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7" name="Marcador de contenido 5">
            <a:extLst>
              <a:ext uri="{FF2B5EF4-FFF2-40B4-BE49-F238E27FC236}">
                <a16:creationId xmlns:a16="http://schemas.microsoft.com/office/drawing/2014/main" id="{48F9E92F-BB16-4896-A47F-6497C3D705B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531352" y="2593181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</p:txBody>
      </p:sp>
    </p:spTree>
    <p:extLst>
      <p:ext uri="{BB962C8B-B14F-4D97-AF65-F5344CB8AC3E}">
        <p14:creationId xmlns:p14="http://schemas.microsoft.com/office/powerpoint/2010/main" val="2373079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rtlCol="0" anchor="b"/>
          <a:lstStyle>
            <a:lvl1pPr algn="l">
              <a:defRPr sz="5400" b="0" i="0" cap="none" baseline="0"/>
            </a:lvl1pPr>
          </a:lstStyle>
          <a:p>
            <a:pPr rtl="0"/>
            <a:r>
              <a:rPr lang="es-ES" noProof="0"/>
              <a:t>Título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91654" y="1801368"/>
            <a:ext cx="4434840" cy="4754880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es-ES" noProof="0" smtClean="0"/>
              <a:pPr rtl="0"/>
              <a:t>‹#›</a:t>
            </a:fld>
            <a:endParaRPr lang="es-ES" noProof="0"/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ángulo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3" name="Marcador de posición de imagen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10" name="Marcador de posición de imagen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11" name="Marcador de posición de imagen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</p:spTree>
    <p:extLst>
      <p:ext uri="{BB962C8B-B14F-4D97-AF65-F5344CB8AC3E}">
        <p14:creationId xmlns:p14="http://schemas.microsoft.com/office/powerpoint/2010/main" val="1257891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lo el título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Marcador de posición de imagen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32" name="Marcador de posición de imagen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31" name="Marcador de posición de imagen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30" name="Marcador de posición de imagen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0" y="585216"/>
            <a:ext cx="5276088" cy="2276856"/>
          </a:xfrm>
        </p:spPr>
        <p:txBody>
          <a:bodyPr rtlCol="0" anchor="b"/>
          <a:lstStyle>
            <a:lvl1pPr algn="r">
              <a:defRPr sz="4800" b="1" cap="all" spc="4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3/9/20XX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es-ES" noProof="0" smtClean="0"/>
              <a:pPr rtl="0"/>
              <a:t>‹#›</a:t>
            </a:fld>
            <a:endParaRPr lang="es-ES" noProof="0"/>
          </a:p>
        </p:txBody>
      </p:sp>
      <p:sp>
        <p:nvSpPr>
          <p:cNvPr id="8" name="Gráfico 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  <p:sp>
        <p:nvSpPr>
          <p:cNvPr id="10" name="Gráfico 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  <p:sp>
        <p:nvSpPr>
          <p:cNvPr id="12" name="Gráfico 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651517"/>
            <a:ext cx="0" cy="32004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Marcador de texto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60720" y="3127248"/>
            <a:ext cx="5276088" cy="1124712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0104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s-ES" noProof="0"/>
              <a:t>3/9/20XX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s-ES" noProof="0" smtClean="0"/>
              <a:t>‹#›</a:t>
            </a:fld>
            <a:endParaRPr lang="es-ES" noProof="0"/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s-ES" noProof="0"/>
              <a:t>3/9/20XX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s-ES" noProof="0" smtClean="0"/>
              <a:t>‹#›</a:t>
            </a:fld>
            <a:endParaRPr lang="es-ES" noProof="0"/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texto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s-ES" noProof="0"/>
              <a:t>3/9/20XX</a:t>
            </a: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s-ES" noProof="0" smtClean="0"/>
              <a:t>‹#›</a:t>
            </a:fld>
            <a:endParaRPr lang="es-ES" noProof="0"/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805959"/>
      </p:ext>
    </p:extLst>
  </p:cSld>
  <p:clrMapOvr>
    <a:masterClrMapping/>
  </p:clrMapOvr>
  <p:hf hd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posición de texto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s-ES" noProof="0"/>
              <a:t>3/9/20XX</a:t>
            </a: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s-ES" noProof="0" smtClean="0"/>
              <a:t>‹#›</a:t>
            </a:fld>
            <a:endParaRPr lang="es-ES" noProof="0"/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775527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 2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8" y="594360"/>
            <a:ext cx="6272784" cy="2843784"/>
          </a:xfrm>
        </p:spPr>
        <p:txBody>
          <a:bodyPr rtlCol="0" anchor="b"/>
          <a:lstStyle>
            <a:lvl1pPr algn="l">
              <a:defRPr sz="5400" b="1" i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641848" y="4700016"/>
            <a:ext cx="5093208" cy="1197864"/>
          </a:xfrm>
        </p:spPr>
        <p:txBody>
          <a:bodyPr rtlCol="0"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8E825845-66DD-4B77-A729-CD97D156FE6C}"/>
              </a:ext>
            </a:extLst>
          </p:cNvPr>
          <p:cNvCxnSpPr>
            <a:cxnSpLocks/>
          </p:cNvCxnSpPr>
          <p:nvPr userDrawn="1"/>
        </p:nvCxnSpPr>
        <p:spPr>
          <a:xfrm>
            <a:off x="1301262" y="3652622"/>
            <a:ext cx="0" cy="32004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ráfico 12">
            <a:extLst>
              <a:ext uri="{FF2B5EF4-FFF2-40B4-BE49-F238E27FC236}">
                <a16:creationId xmlns:a16="http://schemas.microsoft.com/office/drawing/2014/main" id="{818B4386-1FCF-4ACE-BE25-AF9CC5E2256F}"/>
              </a:ext>
            </a:extLst>
          </p:cNvPr>
          <p:cNvSpPr/>
          <p:nvPr userDrawn="1"/>
        </p:nvSpPr>
        <p:spPr>
          <a:xfrm>
            <a:off x="82177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  <p:sp>
        <p:nvSpPr>
          <p:cNvPr id="21" name="Gráfico 13">
            <a:extLst>
              <a:ext uri="{FF2B5EF4-FFF2-40B4-BE49-F238E27FC236}">
                <a16:creationId xmlns:a16="http://schemas.microsoft.com/office/drawing/2014/main" id="{19319560-50ED-4963-A2CF-74663239D426}"/>
              </a:ext>
            </a:extLst>
          </p:cNvPr>
          <p:cNvSpPr/>
          <p:nvPr userDrawn="1"/>
        </p:nvSpPr>
        <p:spPr>
          <a:xfrm>
            <a:off x="78590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  <p:sp>
        <p:nvSpPr>
          <p:cNvPr id="23" name="Gráfico 15">
            <a:extLst>
              <a:ext uri="{FF2B5EF4-FFF2-40B4-BE49-F238E27FC236}">
                <a16:creationId xmlns:a16="http://schemas.microsoft.com/office/drawing/2014/main" id="{E5ABBDAD-943D-48F3-9C80-B29C48966C79}"/>
              </a:ext>
            </a:extLst>
          </p:cNvPr>
          <p:cNvSpPr/>
          <p:nvPr userDrawn="1"/>
        </p:nvSpPr>
        <p:spPr>
          <a:xfrm>
            <a:off x="78434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olo el título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Marcador de posición de imagen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rtlCol="0" anchor="b"/>
          <a:lstStyle>
            <a:lvl1pPr algn="r">
              <a:defRPr sz="6000" b="1" cap="all" spc="4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Título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3/9/20XX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es-ES" noProof="0" smtClean="0"/>
              <a:pPr rtl="0"/>
              <a:t>‹#›</a:t>
            </a:fld>
            <a:endParaRPr lang="es-ES" noProof="0"/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659332"/>
            <a:ext cx="0" cy="32004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Marcador de texto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02936" y="3127248"/>
            <a:ext cx="5833872" cy="3118104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1" name="Gráfico 12">
            <a:extLst>
              <a:ext uri="{FF2B5EF4-FFF2-40B4-BE49-F238E27FC236}">
                <a16:creationId xmlns:a16="http://schemas.microsoft.com/office/drawing/2014/main" id="{EA1B6985-3E5A-40F4-9268-D4AB3BBF8C91}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  <p:sp>
        <p:nvSpPr>
          <p:cNvPr id="13" name="Gráfico 13">
            <a:extLst>
              <a:ext uri="{FF2B5EF4-FFF2-40B4-BE49-F238E27FC236}">
                <a16:creationId xmlns:a16="http://schemas.microsoft.com/office/drawing/2014/main" id="{338BC906-9D03-4280-85E8-21A81BC21D73}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  <p:sp>
        <p:nvSpPr>
          <p:cNvPr id="17" name="Gráfico 15">
            <a:extLst>
              <a:ext uri="{FF2B5EF4-FFF2-40B4-BE49-F238E27FC236}">
                <a16:creationId xmlns:a16="http://schemas.microsoft.com/office/drawing/2014/main" id="{C5C06D53-C9F6-47E8-BFE1-B8193A1AED8B}"/>
              </a:ext>
            </a:extLst>
          </p:cNvPr>
          <p:cNvSpPr/>
          <p:nvPr userDrawn="1"/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Marcador de posición de imagen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rtlCol="0" anchor="b"/>
          <a:lstStyle>
            <a:lvl1pPr>
              <a:defRPr sz="54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2825496"/>
            <a:ext cx="6190488" cy="3346704"/>
          </a:xfrm>
        </p:spPr>
        <p:txBody>
          <a:bodyPr rtlCol="0"/>
          <a:lstStyle>
            <a:lvl1pPr marL="0" indent="0">
              <a:lnSpc>
                <a:spcPct val="110000"/>
              </a:lnSpc>
              <a:buNone/>
              <a:defRPr sz="2000"/>
            </a:lvl1pPr>
            <a:lvl2pPr marL="228600">
              <a:defRPr sz="1800"/>
            </a:lvl2pPr>
            <a:lvl3pPr marL="457200">
              <a:defRPr sz="1600"/>
            </a:lvl3pPr>
            <a:lvl4pPr marL="685800">
              <a:defRPr sz="1400"/>
            </a:lvl4pPr>
            <a:lvl5pPr>
              <a:defRPr sz="14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es-ES" noProof="0"/>
              <a:t>3/9/20XX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 rtlCol="0"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es-ES" noProof="0" smtClean="0"/>
              <a:pPr rtl="0"/>
              <a:t>‹#›</a:t>
            </a:fld>
            <a:endParaRPr lang="es-ES" noProof="0"/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áfico 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  <p:sp>
        <p:nvSpPr>
          <p:cNvPr id="19" name="Gráfico 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cabezado de sección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040"/>
            <a:ext cx="9144000" cy="2340864"/>
          </a:xfrm>
        </p:spPr>
        <p:txBody>
          <a:bodyPr rtlCol="0" anchor="b">
            <a:normAutofit/>
          </a:bodyPr>
          <a:lstStyle>
            <a:lvl1pPr algn="ctr">
              <a:defRPr sz="6000" b="1" i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858768"/>
            <a:ext cx="9144000" cy="1325880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modificar el estilo de subtítulo del patrón</a:t>
            </a:r>
          </a:p>
        </p:txBody>
      </p:sp>
      <p:sp>
        <p:nvSpPr>
          <p:cNvPr id="4" name="Gráfico 12">
            <a:extLst>
              <a:ext uri="{FF2B5EF4-FFF2-40B4-BE49-F238E27FC236}">
                <a16:creationId xmlns:a16="http://schemas.microsoft.com/office/drawing/2014/main" id="{8A41917E-4B97-447C-98AB-970D625F1DE6}"/>
              </a:ext>
            </a:extLst>
          </p:cNvPr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  <p:sp>
        <p:nvSpPr>
          <p:cNvPr id="5" name="Gráfico 13">
            <a:extLst>
              <a:ext uri="{FF2B5EF4-FFF2-40B4-BE49-F238E27FC236}">
                <a16:creationId xmlns:a16="http://schemas.microsoft.com/office/drawing/2014/main" id="{3B3FD238-4561-4AF8-A1F1-185B0CAFE2AC}"/>
              </a:ext>
            </a:extLst>
          </p:cNvPr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  <p:sp>
        <p:nvSpPr>
          <p:cNvPr id="6" name="Gráfico 15">
            <a:extLst>
              <a:ext uri="{FF2B5EF4-FFF2-40B4-BE49-F238E27FC236}">
                <a16:creationId xmlns:a16="http://schemas.microsoft.com/office/drawing/2014/main" id="{BAB9414C-AE69-4648-873E-9CE6B2DF8A71}"/>
              </a:ext>
            </a:extLst>
          </p:cNvPr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  <p:sp>
        <p:nvSpPr>
          <p:cNvPr id="7" name="Gráfico 22">
            <a:extLst>
              <a:ext uri="{FF2B5EF4-FFF2-40B4-BE49-F238E27FC236}">
                <a16:creationId xmlns:a16="http://schemas.microsoft.com/office/drawing/2014/main" id="{3BF75235-4E6E-4184-82A5-EE6FE7993BBC}"/>
              </a:ext>
            </a:extLst>
          </p:cNvPr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  <p:sp>
        <p:nvSpPr>
          <p:cNvPr id="11" name="Gráfico 21">
            <a:extLst>
              <a:ext uri="{FF2B5EF4-FFF2-40B4-BE49-F238E27FC236}">
                <a16:creationId xmlns:a16="http://schemas.microsoft.com/office/drawing/2014/main" id="{E66FE37C-2F4B-42DA-BFF6-92DD00BDC49B}"/>
              </a:ext>
            </a:extLst>
          </p:cNvPr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  <p:sp>
        <p:nvSpPr>
          <p:cNvPr id="13" name="Gráfico 23">
            <a:extLst>
              <a:ext uri="{FF2B5EF4-FFF2-40B4-BE49-F238E27FC236}">
                <a16:creationId xmlns:a16="http://schemas.microsoft.com/office/drawing/2014/main" id="{DDD38822-731A-48DA-A8A0-FBBAF7A6D65D}"/>
              </a:ext>
            </a:extLst>
          </p:cNvPr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44248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sz="54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s-ES" noProof="0" smtClean="0"/>
              <a:t>‹#›</a:t>
            </a:fld>
            <a:endParaRPr lang="es-ES" noProof="0"/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apositiva de títul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1656" y="841248"/>
            <a:ext cx="4434840" cy="3236976"/>
          </a:xfrm>
        </p:spPr>
        <p:txBody>
          <a:bodyPr rtlCol="0"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91655" y="4498848"/>
            <a:ext cx="4434835" cy="510474"/>
          </a:xfrm>
        </p:spPr>
        <p:txBody>
          <a:bodyPr rtlCol="0"/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es-ES" noProof="0" smtClean="0"/>
              <a:pPr rtl="0"/>
              <a:t>‹#›</a:t>
            </a:fld>
            <a:endParaRPr lang="es-ES" noProof="0"/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ángulo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3" name="Marcador de posición de imagen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</p:spTree>
    <p:extLst>
      <p:ext uri="{BB962C8B-B14F-4D97-AF65-F5344CB8AC3E}">
        <p14:creationId xmlns:p14="http://schemas.microsoft.com/office/powerpoint/2010/main" val="129904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ítulo y contenido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365125"/>
            <a:ext cx="10771632" cy="1325563"/>
          </a:xfrm>
        </p:spPr>
        <p:txBody>
          <a:bodyPr rtlCol="0"/>
          <a:lstStyle>
            <a:lvl1pPr>
              <a:defRPr sz="5400" b="1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Título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825625"/>
            <a:ext cx="10771632" cy="4351338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6356350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3/9/20XX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es-ES" noProof="0" smtClean="0"/>
              <a:pPr rtl="0"/>
              <a:t>‹#›</a:t>
            </a:fld>
            <a:endParaRPr lang="es-ES" noProof="0"/>
          </a:p>
        </p:txBody>
      </p:sp>
      <p:sp>
        <p:nvSpPr>
          <p:cNvPr id="9" name="Gráfico 22">
            <a:extLst>
              <a:ext uri="{FF2B5EF4-FFF2-40B4-BE49-F238E27FC236}">
                <a16:creationId xmlns:a16="http://schemas.microsoft.com/office/drawing/2014/main" id="{4EADA2ED-8A8C-4D17-8798-F26BF3B4CE25}"/>
              </a:ext>
            </a:extLst>
          </p:cNvPr>
          <p:cNvSpPr/>
          <p:nvPr userDrawn="1"/>
        </p:nvSpPr>
        <p:spPr>
          <a:xfrm>
            <a:off x="11202264" y="344083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  <p:sp>
        <p:nvSpPr>
          <p:cNvPr id="11" name="Gráfico 23">
            <a:extLst>
              <a:ext uri="{FF2B5EF4-FFF2-40B4-BE49-F238E27FC236}">
                <a16:creationId xmlns:a16="http://schemas.microsoft.com/office/drawing/2014/main" id="{54AB3A25-6605-4446-9E53-ACEECD25E27B}"/>
              </a:ext>
            </a:extLst>
          </p:cNvPr>
          <p:cNvSpPr/>
          <p:nvPr userDrawn="1"/>
        </p:nvSpPr>
        <p:spPr>
          <a:xfrm>
            <a:off x="11563141" y="59091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2226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4752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contenido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84848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ráfico 15">
            <a:extLst>
              <a:ext uri="{FF2B5EF4-FFF2-40B4-BE49-F238E27FC236}">
                <a16:creationId xmlns:a16="http://schemas.microsoft.com/office/drawing/2014/main" id="{D8685329-C6A1-4CB4-8AAE-150D0341F6A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  <p:sp>
        <p:nvSpPr>
          <p:cNvPr id="12" name="Gráfico 16">
            <a:extLst>
              <a:ext uri="{FF2B5EF4-FFF2-40B4-BE49-F238E27FC236}">
                <a16:creationId xmlns:a16="http://schemas.microsoft.com/office/drawing/2014/main" id="{83CE1DAA-30A3-41AE-8AE1-A7EE5C48A6F3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  <p:sp>
        <p:nvSpPr>
          <p:cNvPr id="14" name="Gráfico 14">
            <a:extLst>
              <a:ext uri="{FF2B5EF4-FFF2-40B4-BE49-F238E27FC236}">
                <a16:creationId xmlns:a16="http://schemas.microsoft.com/office/drawing/2014/main" id="{065162DD-7ACB-4F9C-90DD-24C743035892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20528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s-ES" noProof="0"/>
              <a:t>3/9/20XX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D8DA9DAA-006C-4F4B-980E-E3DF019B24E2}" type="slidenum">
              <a:rPr lang="es-ES" noProof="0" smtClean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8" r:id="rId2"/>
    <p:sldLayoutId id="2147483717" r:id="rId3"/>
    <p:sldLayoutId id="2147483710" r:id="rId4"/>
    <p:sldLayoutId id="2147483709" r:id="rId5"/>
    <p:sldLayoutId id="2147483698" r:id="rId6"/>
    <p:sldLayoutId id="2147483713" r:id="rId7"/>
    <p:sldLayoutId id="2147483712" r:id="rId8"/>
    <p:sldLayoutId id="2147483700" r:id="rId9"/>
    <p:sldLayoutId id="2147483701" r:id="rId10"/>
    <p:sldLayoutId id="2147483716" r:id="rId11"/>
    <p:sldLayoutId id="2147483714" r:id="rId12"/>
    <p:sldLayoutId id="2147483715" r:id="rId13"/>
    <p:sldLayoutId id="2147483702" r:id="rId14"/>
    <p:sldLayoutId id="2147483703" r:id="rId15"/>
    <p:sldLayoutId id="2147483704" r:id="rId16"/>
    <p:sldLayoutId id="2147483705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2938" y="1047565"/>
            <a:ext cx="8271680" cy="1440668"/>
          </a:xfrm>
        </p:spPr>
        <p:txBody>
          <a:bodyPr rtlCol="0">
            <a:normAutofit/>
          </a:bodyPr>
          <a:lstStyle/>
          <a:p>
            <a:pPr rtl="0"/>
            <a:r>
              <a:rPr lang="es-ES" b="0" cap="none"/>
              <a:t>Presentación preliminar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5F14073-9F68-4B7E-A576-26899D58C7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06282" y="2634462"/>
            <a:ext cx="6532915" cy="1197864"/>
          </a:xfrm>
        </p:spPr>
        <p:txBody>
          <a:bodyPr rtlCol="0">
            <a:normAutofit/>
          </a:bodyPr>
          <a:lstStyle/>
          <a:p>
            <a:pPr algn="l" rtl="0"/>
            <a:r>
              <a:rPr lang="es-ES" sz="2400">
                <a:solidFill>
                  <a:schemeClr val="bg1"/>
                </a:solidFill>
              </a:rPr>
              <a:t>Cenotes en el estado de Yucatán</a:t>
            </a:r>
          </a:p>
          <a:p>
            <a:pPr algn="l" rtl="0"/>
            <a:endParaRPr lang="es-ES" sz="2400"/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4575343B-3A29-446B-BCA3-503DC6083195}"/>
              </a:ext>
            </a:extLst>
          </p:cNvPr>
          <p:cNvSpPr txBox="1">
            <a:spLocks/>
          </p:cNvSpPr>
          <p:nvPr/>
        </p:nvSpPr>
        <p:spPr>
          <a:xfrm>
            <a:off x="6096000" y="4612571"/>
            <a:ext cx="5093208" cy="11978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800"/>
              <a:t>Vicente Nava Montoya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800"/>
              <a:t>Rodrigo Urtecho Quintal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800"/>
              <a:t>Raúl Antonio Villanueva Hernández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800"/>
          </a:p>
        </p:txBody>
      </p:sp>
    </p:spTree>
    <p:extLst>
      <p:ext uri="{BB962C8B-B14F-4D97-AF65-F5344CB8AC3E}">
        <p14:creationId xmlns:p14="http://schemas.microsoft.com/office/powerpoint/2010/main" val="11476986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>
            <a:extLst>
              <a:ext uri="{FF2B5EF4-FFF2-40B4-BE49-F238E27FC236}">
                <a16:creationId xmlns:a16="http://schemas.microsoft.com/office/drawing/2014/main" id="{7DC70045-0710-467C-B25E-5818027E30D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4854" r="-1" b="8396"/>
          <a:stretch/>
        </p:blipFill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  <a:noFill/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758" y="1031131"/>
            <a:ext cx="6190488" cy="724711"/>
          </a:xfrm>
        </p:spPr>
        <p:txBody>
          <a:bodyPr rtlCol="0" anchor="b">
            <a:normAutofit/>
          </a:bodyPr>
          <a:lstStyle/>
          <a:p>
            <a:r>
              <a:rPr lang="en-US" sz="4400" err="1"/>
              <a:t>Necesidad</a:t>
            </a:r>
            <a:r>
              <a:rPr lang="en-US" sz="4400"/>
              <a:t> </a:t>
            </a:r>
            <a:r>
              <a:rPr lang="en-US" sz="4400" err="1"/>
              <a:t>identificada</a:t>
            </a:r>
            <a:endParaRPr lang="en-US" sz="440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194E2F8-B669-4B49-BD7A-39C86A4C28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2159540"/>
            <a:ext cx="6190488" cy="401266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s-ES" sz="2400"/>
              <a:t>Se estima que durante 2018 la actividad turística en el estado generó más de $7055.8 millones de pesos en la economía del estado</a:t>
            </a:r>
          </a:p>
          <a:p>
            <a:r>
              <a:rPr lang="es-ES" sz="2400"/>
              <a:t>Los cenotes yucatecos son los principales referentes por los que el turismo internacional y nacional se interesa por conocer el destino Yucatán</a:t>
            </a:r>
          </a:p>
          <a:p>
            <a:r>
              <a:rPr lang="es-ES" sz="2400"/>
              <a:t>No hay un sitio donde</a:t>
            </a:r>
          </a:p>
        </p:txBody>
      </p:sp>
      <p:sp>
        <p:nvSpPr>
          <p:cNvPr id="11" name="Marcador de número de diapositiva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D8DA9DAA-006C-4F4B-980E-E3DF019B24E2}" type="slidenum">
              <a:rPr lang="es-ES" smtClean="0"/>
              <a:pPr rtl="0">
                <a:spcAft>
                  <a:spcPts val="600"/>
                </a:spcAft>
              </a:pPr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874915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E7704E3B-2871-4CA9-8073-B93E5EF5B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351" y="931757"/>
            <a:ext cx="6190488" cy="849080"/>
          </a:xfrm>
        </p:spPr>
        <p:txBody>
          <a:bodyPr>
            <a:normAutofit/>
          </a:bodyPr>
          <a:lstStyle/>
          <a:p>
            <a:r>
              <a:rPr lang="es-MX" sz="4800"/>
              <a:t>Propuesta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151A04C-8E08-48FA-B295-AF3C2B47D4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013" y="2827983"/>
            <a:ext cx="10637974" cy="3098260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sz="3200"/>
              <a:t>Creación de una aplicación o página web que muestre información, multimedia, opiniones de visitantes y ubicación de los distintos cenotes del estado de Yucatán.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C0D1DC5-2C5B-489E-BF73-4B35FC12E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8DA9DAA-006C-4F4B-980E-E3DF019B24E2}" type="slidenum">
              <a:rPr lang="es-ES" noProof="0" smtClean="0"/>
              <a:pPr rtl="0"/>
              <a:t>3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922192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125" y="1103720"/>
            <a:ext cx="10338672" cy="861950"/>
          </a:xfrm>
        </p:spPr>
        <p:txBody>
          <a:bodyPr rtlCol="0">
            <a:normAutofit fontScale="90000"/>
          </a:bodyPr>
          <a:lstStyle/>
          <a:p>
            <a:r>
              <a:rPr lang="es-ES" sz="4800"/>
              <a:t>Soluciones o aproximaciones similares</a:t>
            </a:r>
            <a:br>
              <a:rPr lang="es-ES" sz="4800"/>
            </a:br>
            <a:r>
              <a:rPr lang="es-ES" sz="2700"/>
              <a:t>Página del gobierno</a:t>
            </a:r>
            <a:endParaRPr lang="en-US" sz="4800"/>
          </a:p>
        </p:txBody>
      </p:sp>
      <p:sp>
        <p:nvSpPr>
          <p:cNvPr id="11" name="Marcador de número de diapositiva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s-ES" smtClean="0"/>
              <a:pPr rtl="0"/>
              <a:t>4</a:t>
            </a:fld>
            <a:endParaRPr lang="es-E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194E2F8-B669-4B49-BD7A-39C86A4C28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436" y="2354397"/>
            <a:ext cx="5087578" cy="400195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z="2400"/>
              <a:t>La página del gobierno del estado, proporciona información acerca de los cenotes, sin embargo, presenta los siguientes problemas: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/>
              <a:t>Información no disponible.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/>
              <a:t>Solo se encuentra en el idioma español.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CEF6739-65F2-4897-A499-86D8A013EA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208303"/>
            <a:ext cx="5628884" cy="366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15004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Marcador de número de diapositiva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s-ES" smtClean="0"/>
              <a:pPr rtl="0"/>
              <a:t>5</a:t>
            </a:fld>
            <a:endParaRPr lang="es-E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194E2F8-B669-4B49-BD7A-39C86A4C28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17" y="2160033"/>
            <a:ext cx="10668364" cy="400195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/>
              <a:t>En la página de la SEFOTUR (Secretaría de Fomento Turístico), se encuentra el siguiente PDF, el cual enlista los cenotes turísticos del estado.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9FD231C9-538C-43F1-B86F-A83CD4815B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0316" y="3328622"/>
            <a:ext cx="9191367" cy="3210290"/>
          </a:xfrm>
          <a:prstGeom prst="rect">
            <a:avLst/>
          </a:prstGeom>
        </p:spPr>
      </p:pic>
      <p:sp>
        <p:nvSpPr>
          <p:cNvPr id="13" name="Título 2">
            <a:extLst>
              <a:ext uri="{FF2B5EF4-FFF2-40B4-BE49-F238E27FC236}">
                <a16:creationId xmlns:a16="http://schemas.microsoft.com/office/drawing/2014/main" id="{61C4D86A-FCC4-49D2-BEBF-2385AE43D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125" y="1103720"/>
            <a:ext cx="10338672" cy="861950"/>
          </a:xfrm>
        </p:spPr>
        <p:txBody>
          <a:bodyPr rtlCol="0">
            <a:normAutofit fontScale="90000"/>
          </a:bodyPr>
          <a:lstStyle/>
          <a:p>
            <a:r>
              <a:rPr lang="es-ES" sz="4800"/>
              <a:t>Soluciones o aproximaciones similares</a:t>
            </a:r>
            <a:br>
              <a:rPr lang="es-ES" sz="4800"/>
            </a:br>
            <a:r>
              <a:rPr lang="es-ES" sz="2700"/>
              <a:t>Listado de cenotes</a:t>
            </a:r>
            <a:endParaRPr lang="en-US" sz="4800"/>
          </a:p>
        </p:txBody>
      </p:sp>
    </p:spTree>
    <p:extLst>
      <p:ext uri="{BB962C8B-B14F-4D97-AF65-F5344CB8AC3E}">
        <p14:creationId xmlns:p14="http://schemas.microsoft.com/office/powerpoint/2010/main" val="106771132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Marcador de número de diapositiva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s-ES" smtClean="0"/>
              <a:pPr rtl="0"/>
              <a:t>6</a:t>
            </a:fld>
            <a:endParaRPr lang="es-E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194E2F8-B669-4B49-BD7A-39C86A4C28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3179" y="2791838"/>
            <a:ext cx="4053373" cy="339578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/>
              <a:t>Muy general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/>
              <a:t>No muestra información real acerca de los cenotes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/>
              <a:t>Se debe buscar uno por uno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76F01A6-627E-4D38-8F5E-D24D88A472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9644" y="2289974"/>
            <a:ext cx="5486875" cy="3147333"/>
          </a:xfrm>
          <a:prstGeom prst="rect">
            <a:avLst/>
          </a:prstGeom>
        </p:spPr>
      </p:pic>
      <p:sp>
        <p:nvSpPr>
          <p:cNvPr id="10" name="Título 2">
            <a:extLst>
              <a:ext uri="{FF2B5EF4-FFF2-40B4-BE49-F238E27FC236}">
                <a16:creationId xmlns:a16="http://schemas.microsoft.com/office/drawing/2014/main" id="{819C98CE-25C1-4F91-AF48-B22165590801}"/>
              </a:ext>
            </a:extLst>
          </p:cNvPr>
          <p:cNvSpPr txBox="1">
            <a:spLocks/>
          </p:cNvSpPr>
          <p:nvPr/>
        </p:nvSpPr>
        <p:spPr>
          <a:xfrm>
            <a:off x="521125" y="1103720"/>
            <a:ext cx="10338672" cy="86195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800"/>
              <a:t>Soluciones o aproximaciones similares</a:t>
            </a:r>
            <a:br>
              <a:rPr lang="es-ES" sz="4800"/>
            </a:br>
            <a:r>
              <a:rPr lang="es-ES" sz="2700"/>
              <a:t>Servicios de Google</a:t>
            </a:r>
            <a:endParaRPr lang="en-US" sz="4800"/>
          </a:p>
        </p:txBody>
      </p:sp>
    </p:spTree>
    <p:extLst>
      <p:ext uri="{BB962C8B-B14F-4D97-AF65-F5344CB8AC3E}">
        <p14:creationId xmlns:p14="http://schemas.microsoft.com/office/powerpoint/2010/main" val="17501143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04FBB515-CF30-43C0-ADD5-3346D794D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>
            <a:normAutofit/>
          </a:bodyPr>
          <a:lstStyle/>
          <a:p>
            <a:r>
              <a:rPr lang="es-ES"/>
              <a:t>Diferencias con la propuesta</a:t>
            </a:r>
            <a:endParaRPr lang="es-MX"/>
          </a:p>
        </p:txBody>
      </p:sp>
      <p:pic>
        <p:nvPicPr>
          <p:cNvPr id="9" name="Picture 9" descr="Map&#10;&#10;Description automatically generated">
            <a:extLst>
              <a:ext uri="{FF2B5EF4-FFF2-40B4-BE49-F238E27FC236}">
                <a16:creationId xmlns:a16="http://schemas.microsoft.com/office/drawing/2014/main" id="{B79C01E1-4EE6-481B-9D40-18C3E5615F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3188" y="1040225"/>
            <a:ext cx="6172200" cy="4768024"/>
          </a:xfrm>
          <a:prstGeom prst="rect">
            <a:avLst/>
          </a:prstGeom>
          <a:noFill/>
        </p:spPr>
      </p:pic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46B2814-1C96-4004-B958-5C5AC6A13B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MX" sz="2000"/>
              <a:t>La principal diferencia con las soluciones anteriores será la presentación de la información de forma dinámica e ilustrativa para dar información precisa e interesante de estos destinos turísticos. </a:t>
            </a:r>
          </a:p>
        </p:txBody>
      </p:sp>
      <p:sp>
        <p:nvSpPr>
          <p:cNvPr id="16" name="Date Placeholder 4">
            <a:extLst>
              <a:ext uri="{FF2B5EF4-FFF2-40B4-BE49-F238E27FC236}">
                <a16:creationId xmlns:a16="http://schemas.microsoft.com/office/drawing/2014/main" id="{C4615C02-40F0-45A9-8001-E4626E0D74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 rtl="0">
              <a:spcAft>
                <a:spcPts val="600"/>
              </a:spcAft>
            </a:pPr>
            <a:r>
              <a:rPr lang="es-ES" noProof="0"/>
              <a:t>3/9/20XX</a:t>
            </a:r>
          </a:p>
        </p:txBody>
      </p:sp>
      <p:sp>
        <p:nvSpPr>
          <p:cNvPr id="18" name="Footer Placeholder 5">
            <a:extLst>
              <a:ext uri="{FF2B5EF4-FFF2-40B4-BE49-F238E27FC236}">
                <a16:creationId xmlns:a16="http://schemas.microsoft.com/office/drawing/2014/main" id="{A97B3EC8-6AD0-4DF6-B9C8-F484C9B86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rtl="0">
              <a:spcAft>
                <a:spcPts val="600"/>
              </a:spcAft>
            </a:pPr>
            <a:r>
              <a:rPr lang="es-ES" noProof="0"/>
              <a:t>Título de la presentación</a:t>
            </a:r>
          </a:p>
        </p:txBody>
      </p:sp>
      <p:sp>
        <p:nvSpPr>
          <p:cNvPr id="20" name="Slide Number Placeholder 6">
            <a:extLst>
              <a:ext uri="{FF2B5EF4-FFF2-40B4-BE49-F238E27FC236}">
                <a16:creationId xmlns:a16="http://schemas.microsoft.com/office/drawing/2014/main" id="{F31CE196-414B-44C0-A948-E5212B966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rtl="0">
              <a:spcAft>
                <a:spcPts val="600"/>
              </a:spcAft>
            </a:pPr>
            <a:fld id="{D8DA9DAA-006C-4F4B-980E-E3DF019B24E2}" type="slidenum">
              <a:rPr lang="es-ES" noProof="0" smtClean="0"/>
              <a:pPr rtl="0">
                <a:spcAft>
                  <a:spcPts val="600"/>
                </a:spcAft>
              </a:pPr>
              <a:t>7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263368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308" y="986917"/>
            <a:ext cx="10338672" cy="861950"/>
          </a:xfrm>
        </p:spPr>
        <p:txBody>
          <a:bodyPr rtlCol="0">
            <a:normAutofit/>
          </a:bodyPr>
          <a:lstStyle/>
          <a:p>
            <a:r>
              <a:rPr lang="en-US" sz="4400" err="1"/>
              <a:t>Elementos</a:t>
            </a:r>
            <a:r>
              <a:rPr lang="en-US" sz="4400"/>
              <a:t> de </a:t>
            </a:r>
            <a:r>
              <a:rPr lang="en-US" sz="4400" err="1"/>
              <a:t>éxito</a:t>
            </a:r>
            <a:endParaRPr lang="en-US" sz="4400"/>
          </a:p>
        </p:txBody>
      </p:sp>
      <p:sp>
        <p:nvSpPr>
          <p:cNvPr id="11" name="Marcador de número de diapositiva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s-ES" smtClean="0"/>
              <a:pPr rtl="0"/>
              <a:t>8</a:t>
            </a:fld>
            <a:endParaRPr lang="es-ES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88CDA7E3-0B00-42D6-A2AA-470AF6E2C09D}"/>
              </a:ext>
            </a:extLst>
          </p:cNvPr>
          <p:cNvSpPr txBox="1">
            <a:spLocks/>
          </p:cNvSpPr>
          <p:nvPr/>
        </p:nvSpPr>
        <p:spPr>
          <a:xfrm>
            <a:off x="683456" y="2213992"/>
            <a:ext cx="10338672" cy="40019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400"/>
              <a:t>Mapa interactivo con la ubicación de los distintos cenotes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400"/>
              <a:t>Capacidad de seleccionar un cenote en el mapa y ver información relacionada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400"/>
              <a:t>Capacidad de restringir la visualización de los cenotes mediante distintos filtros (popularidad, afluencia, tipo de cenote, etc.)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/>
              <a:t>Mejor forma de llegar al cenote</a:t>
            </a:r>
            <a:endParaRPr lang="es-MX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400"/>
              <a:t>Interfaz intuitiva y atractiva</a:t>
            </a:r>
          </a:p>
        </p:txBody>
      </p:sp>
    </p:spTree>
    <p:extLst>
      <p:ext uri="{BB962C8B-B14F-4D97-AF65-F5344CB8AC3E}">
        <p14:creationId xmlns:p14="http://schemas.microsoft.com/office/powerpoint/2010/main" val="42494127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UniversoDeGradientes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Personalizado 4">
      <a:majorFont>
        <a:latin typeface="Coolvetica Rg"/>
        <a:ea typeface=""/>
        <a:cs typeface=""/>
      </a:majorFont>
      <a:minorFont>
        <a:latin typeface="Abadi Extr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8167183_TF89338750_Win32" id="{E25F22B5-53A1-440F-9B37-5B4A6AFBF982}" vid="{90864C51-0CF7-4B4C-9DB6-59D60EBAC1C9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1C06CEF895C2B41AF66759BC3F32F0B" ma:contentTypeVersion="7" ma:contentTypeDescription="Create a new document." ma:contentTypeScope="" ma:versionID="c8997ff58b3f9b1f2020f4e9503a34c0">
  <xsd:schema xmlns:xsd="http://www.w3.org/2001/XMLSchema" xmlns:xs="http://www.w3.org/2001/XMLSchema" xmlns:p="http://schemas.microsoft.com/office/2006/metadata/properties" xmlns:ns3="6eeee77f-d3ee-41c3-a17f-d23e20535d6d" xmlns:ns4="53098d5d-c51e-4f6d-a929-f96323a306b9" targetNamespace="http://schemas.microsoft.com/office/2006/metadata/properties" ma:root="true" ma:fieldsID="b1206e36bbb0b654dea948f32bc3f77b" ns3:_="" ns4:_="">
    <xsd:import namespace="6eeee77f-d3ee-41c3-a17f-d23e20535d6d"/>
    <xsd:import namespace="53098d5d-c51e-4f6d-a929-f96323a306b9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eeee77f-d3ee-41c3-a17f-d23e20535d6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3098d5d-c51e-4f6d-a929-f96323a306b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53098d5d-c51e-4f6d-a929-f96323a306b9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A83FBE9-C6AE-456E-8ECD-133FF18F54EF}">
  <ds:schemaRefs>
    <ds:schemaRef ds:uri="53098d5d-c51e-4f6d-a929-f96323a306b9"/>
    <ds:schemaRef ds:uri="6eeee77f-d3ee-41c3-a17f-d23e20535d6d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99919F73-B6C2-4A43-95E2-833EC48925FE}">
  <ds:schemaRefs>
    <ds:schemaRef ds:uri="53098d5d-c51e-4f6d-a929-f96323a306b9"/>
    <ds:schemaRef ds:uri="6eeee77f-d3ee-41c3-a17f-d23e20535d6d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3C8E00D1-8EA3-4E42-801D-0253E1EAFC2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Presentación de galaxia</Template>
  <Application>Microsoft Office PowerPoint</Application>
  <PresentationFormat>Widescreen</PresentationFormat>
  <Slides>8</Slides>
  <Notes>6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UniversoDeGradientes</vt:lpstr>
      <vt:lpstr>Presentación preliminar</vt:lpstr>
      <vt:lpstr>Necesidad identificada</vt:lpstr>
      <vt:lpstr>Propuesta</vt:lpstr>
      <vt:lpstr>Soluciones o aproximaciones similares Página del gobierno</vt:lpstr>
      <vt:lpstr>Soluciones o aproximaciones similares Listado de cenotes</vt:lpstr>
      <vt:lpstr>PowerPoint Presentation</vt:lpstr>
      <vt:lpstr>Diferencias con la propuesta</vt:lpstr>
      <vt:lpstr>Elementos de éxito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Algoritmo de Floyd-Warshall</dc:title>
  <dc:creator>VICENTE NAVA MONTOYA</dc:creator>
  <cp:revision>2</cp:revision>
  <dcterms:created xsi:type="dcterms:W3CDTF">2021-06-14T23:24:41Z</dcterms:created>
  <dcterms:modified xsi:type="dcterms:W3CDTF">2022-02-20T01:23:51Z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0x010100A1C06CEF895C2B41AF66759BC3F32F0B</vt:lpwstr>
  </property>
</Properties>
</file>