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71" r:id="rId14"/>
    <p:sldId id="263" r:id="rId15"/>
    <p:sldId id="273" r:id="rId16"/>
    <p:sldId id="27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6CB"/>
    <a:srgbClr val="283583"/>
    <a:srgbClr val="3F51B5"/>
    <a:srgbClr val="8BC34A"/>
    <a:srgbClr val="9C27B0"/>
    <a:srgbClr val="673AB7"/>
    <a:srgbClr val="424242"/>
    <a:srgbClr val="020000"/>
    <a:srgbClr val="FF8F00"/>
    <a:srgbClr val="FFF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7" autoAdjust="0"/>
  </p:normalViewPr>
  <p:slideViewPr>
    <p:cSldViewPr snapToGrid="0" snapToObjects="1">
      <p:cViewPr varScale="1">
        <p:scale>
          <a:sx n="80" d="100"/>
          <a:sy n="80" d="100"/>
        </p:scale>
        <p:origin x="-2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F8B7-B2D7-5548-953F-D46505E7F9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809B-5C58-FE4E-A5C2-E0F6DFD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we need </a:t>
            </a:r>
            <a:r>
              <a:rPr lang="en-US" baseline="0" dirty="0" err="1" smtClean="0"/>
              <a:t>uodate</a:t>
            </a:r>
            <a:r>
              <a:rPr lang="en-US" baseline="0" dirty="0" smtClean="0"/>
              <a:t> of Java:</a:t>
            </a:r>
          </a:p>
          <a:p>
            <a:r>
              <a:rPr lang="en-US" dirty="0" smtClean="0"/>
              <a:t>Try with resources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8809B-5C58-FE4E-A5C2-E0F6DFD902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util</a:t>
            </a:r>
            <a:r>
              <a:rPr lang="en-US" dirty="0" smtClean="0"/>
              <a:t> classes do</a:t>
            </a:r>
            <a:r>
              <a:rPr lang="en-US" baseline="0" dirty="0" smtClean="0"/>
              <a:t> you have?</a:t>
            </a:r>
          </a:p>
          <a:p>
            <a:r>
              <a:rPr lang="en-US" dirty="0" smtClean="0"/>
              <a:t>How many null checks 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Nullability</a:t>
            </a:r>
            <a:r>
              <a:rPr lang="en-US" baseline="0" dirty="0" smtClean="0"/>
              <a:t> annotations do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8809B-5C58-FE4E-A5C2-E0F6DFD902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Create </a:t>
            </a:r>
            <a:r>
              <a:rPr lang="en-US" dirty="0" err="1" smtClean="0"/>
              <a:t>Example.kt</a:t>
            </a:r>
            <a:endParaRPr lang="en-US" dirty="0" smtClean="0"/>
          </a:p>
          <a:p>
            <a:r>
              <a:rPr lang="en-US" baseline="0" dirty="0" smtClean="0"/>
              <a:t> -&gt; Click add 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 to project</a:t>
            </a:r>
          </a:p>
          <a:p>
            <a:r>
              <a:rPr lang="en-US" baseline="0" dirty="0" smtClean="0"/>
              <a:t> -&gt; Show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2) </a:t>
            </a:r>
            <a:r>
              <a:rPr lang="en-US" dirty="0" smtClean="0"/>
              <a:t>Convert Activity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Kotlin</a:t>
            </a:r>
            <a:endParaRPr lang="en-US" baseline="0" dirty="0" smtClean="0"/>
          </a:p>
          <a:p>
            <a:r>
              <a:rPr lang="en-US" baseline="0" dirty="0" smtClean="0"/>
              <a:t> -&gt; Show how click listener is converted to lambda</a:t>
            </a:r>
          </a:p>
          <a:p>
            <a:r>
              <a:rPr lang="en-US" baseline="0" dirty="0" smtClean="0"/>
              <a:t> -&gt; Remove menu code</a:t>
            </a:r>
          </a:p>
          <a:p>
            <a:r>
              <a:rPr lang="en-US" baseline="0" dirty="0" smtClean="0"/>
              <a:t>3) Give fab as constructor parameter and make it as a property</a:t>
            </a:r>
          </a:p>
          <a:p>
            <a:r>
              <a:rPr lang="en-US" baseline="0" dirty="0" smtClean="0"/>
              <a:t> -&gt; Move fab code into new method, using tooling</a:t>
            </a:r>
          </a:p>
          <a:p>
            <a:r>
              <a:rPr lang="en-US" baseline="0" dirty="0" smtClean="0"/>
              <a:t>4) Extract message and create extension method “</a:t>
            </a:r>
            <a:r>
              <a:rPr lang="en-US" i="1" dirty="0" err="1" smtClean="0">
                <a:effectLst/>
              </a:rPr>
              <a:t>showSnackBarOnClick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 -&gt; Move extension method to separate class, pay attention to method signature</a:t>
            </a:r>
          </a:p>
          <a:p>
            <a:r>
              <a:rPr lang="en-US" baseline="0" dirty="0" smtClean="0"/>
              <a:t> -&gt; Show usage of “it” in 1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lambda</a:t>
            </a:r>
          </a:p>
          <a:p>
            <a:r>
              <a:rPr lang="en-US" baseline="0" dirty="0" smtClean="0"/>
              <a:t>5) Pass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instead of string and show string interpolation</a:t>
            </a:r>
          </a:p>
          <a:p>
            <a:r>
              <a:rPr lang="en-US" baseline="0" dirty="0" smtClean="0"/>
              <a:t>6) Change signature of extensions function to take two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a higher order function</a:t>
            </a:r>
          </a:p>
          <a:p>
            <a:r>
              <a:rPr lang="en-US" baseline="0" dirty="0" smtClean="0"/>
              <a:t> -&gt; Then show usage of that method with ill places brackets around lambda’s</a:t>
            </a:r>
          </a:p>
          <a:p>
            <a:r>
              <a:rPr lang="en-US" baseline="0" dirty="0" smtClean="0"/>
              <a:t> -&gt; Then show intended use</a:t>
            </a:r>
          </a:p>
          <a:p>
            <a:r>
              <a:rPr lang="en-US" baseline="0" dirty="0" smtClean="0"/>
              <a:t>7) As a kicker show usage of default extensions of list with reduce</a:t>
            </a:r>
          </a:p>
          <a:p>
            <a:r>
              <a:rPr lang="en-US" baseline="0" dirty="0" smtClean="0"/>
              <a:t> -&gt; And extract lambda as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8809B-5C58-FE4E-A5C2-E0F6DFD902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8809B-5C58-FE4E-A5C2-E0F6DFD902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52A1-EF96-1B4B-ABB5-33586D28C83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F30A-C4CB-6348-AFE6-FB8118C3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otlinlang.org" TargetMode="External"/><Relationship Id="rId3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killsmatter.com/skillscasts/6651-advancing-development-with-the-kotlin-langu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agmentedpodcast.com/episodes/2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endran.n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ightechict.n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ce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575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81938"/>
            <a:ext cx="7458423" cy="1995686"/>
          </a:xfrm>
          <a:prstGeom prst="rect">
            <a:avLst/>
          </a:prstGeom>
          <a:solidFill>
            <a:srgbClr val="FF8F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err="1" smtClean="0">
                <a:latin typeface="Geneva"/>
                <a:cs typeface="Geneva"/>
              </a:rPr>
              <a:t>Kotlin</a:t>
            </a:r>
            <a:endParaRPr lang="en-US" sz="6400" dirty="0" smtClean="0">
              <a:latin typeface="Geneva"/>
              <a:cs typeface="Genev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94570"/>
            <a:ext cx="7458423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eneva"/>
                <a:cs typeface="Geneva"/>
              </a:rPr>
              <a:t>The next level of coding on the JVM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1098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Mutable, but never null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4568" y="3551001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Optional, can be null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8" y="4711313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Safe calls will only execute if non-null</a:t>
            </a:r>
          </a:p>
        </p:txBody>
      </p:sp>
      <p:pic>
        <p:nvPicPr>
          <p:cNvPr id="9" name="Picture 8" descr="Screen Shot 2015-12-12 at 16.5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6074"/>
            <a:ext cx="2222500" cy="381000"/>
          </a:xfrm>
          <a:prstGeom prst="rect">
            <a:avLst/>
          </a:prstGeom>
        </p:spPr>
      </p:pic>
      <p:pic>
        <p:nvPicPr>
          <p:cNvPr id="12" name="Picture 11" descr="Screen Shot 2015-12-12 at 16.50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218034"/>
            <a:ext cx="914400" cy="330200"/>
          </a:xfrm>
          <a:prstGeom prst="rect">
            <a:avLst/>
          </a:prstGeom>
        </p:spPr>
      </p:pic>
      <p:pic>
        <p:nvPicPr>
          <p:cNvPr id="14" name="Picture 13" descr="Screen Shot 2015-12-12 at 16.49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673064"/>
            <a:ext cx="1803400" cy="393700"/>
          </a:xfrm>
          <a:prstGeom prst="rect">
            <a:avLst/>
          </a:prstGeom>
        </p:spPr>
      </p:pic>
      <p:pic>
        <p:nvPicPr>
          <p:cNvPr id="17" name="Picture 16" descr="Screen Shot 2015-12-12 at 16.50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580977"/>
            <a:ext cx="2400300" cy="304800"/>
          </a:xfrm>
          <a:prstGeom prst="rect">
            <a:avLst/>
          </a:prstGeom>
        </p:spPr>
      </p:pic>
      <p:pic>
        <p:nvPicPr>
          <p:cNvPr id="19" name="Picture 18" descr="Screen Shot 2015-12-12 at 16.51.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965527"/>
            <a:ext cx="939800" cy="342900"/>
          </a:xfrm>
          <a:prstGeom prst="rect">
            <a:avLst/>
          </a:prstGeom>
        </p:spPr>
      </p:pic>
      <p:pic>
        <p:nvPicPr>
          <p:cNvPr id="20" name="Picture 19" descr="Screen Shot 2015-12-12 at 16.49.3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4398291"/>
            <a:ext cx="1714500" cy="330200"/>
          </a:xfrm>
          <a:prstGeom prst="rect">
            <a:avLst/>
          </a:prstGeom>
        </p:spPr>
      </p:pic>
      <p:pic>
        <p:nvPicPr>
          <p:cNvPr id="21" name="Picture 20" descr="Screen Shot 2015-12-12 at 16.50.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4809267"/>
            <a:ext cx="1092200" cy="368300"/>
          </a:xfrm>
          <a:prstGeom prst="rect">
            <a:avLst/>
          </a:prstGeom>
        </p:spPr>
      </p:pic>
      <p:pic>
        <p:nvPicPr>
          <p:cNvPr id="22" name="Picture 21" descr="Screen Shot 2015-12-12 at 16.50.1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5282717"/>
            <a:ext cx="2476500" cy="406400"/>
          </a:xfrm>
          <a:prstGeom prst="rect">
            <a:avLst/>
          </a:prstGeom>
        </p:spPr>
      </p:pic>
      <p:pic>
        <p:nvPicPr>
          <p:cNvPr id="23" name="Picture 22" descr="Screen Shot 2015-12-12 at 16.50.2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4" y="5783047"/>
            <a:ext cx="2235200" cy="431800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>
          <a:xfrm>
            <a:off x="67560" y="4389908"/>
            <a:ext cx="2887624" cy="352093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322080" y="2194886"/>
            <a:ext cx="1575287" cy="352093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804568" y="5282717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Elvis operator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804569" y="5787155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NPE operator</a:t>
            </a:r>
          </a:p>
        </p:txBody>
      </p:sp>
    </p:spTree>
    <p:extLst>
      <p:ext uri="{BB962C8B-B14F-4D97-AF65-F5344CB8AC3E}">
        <p14:creationId xmlns:p14="http://schemas.microsoft.com/office/powerpoint/2010/main" val="13127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 animBg="1"/>
      <p:bldP spid="25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How to add to project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Convert from Java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Function Extensions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Lambda’s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 err="1" smtClean="0">
                <a:latin typeface="Geneva"/>
                <a:cs typeface="Geneva"/>
              </a:rPr>
              <a:t>Demotime</a:t>
            </a:r>
            <a:r>
              <a:rPr lang="en-US" sz="3200" dirty="0" smtClean="0">
                <a:latin typeface="Geneva"/>
                <a:cs typeface="Geneva"/>
              </a:rPr>
              <a:t>!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7141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Backing parties, Jake Wharton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Optimized for tooling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Jetbrains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.. So here to stay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More than a non-profit thing, they depend on it. Selling idea’s is their business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is optimized for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toolability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Why </a:t>
            </a:r>
            <a:r>
              <a:rPr lang="en-US" sz="3200" dirty="0" err="1" smtClean="0"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0674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Documentation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at official website</a:t>
            </a:r>
          </a:p>
          <a:p>
            <a:pPr marL="400050" lvl="1" indent="0">
              <a:buNone/>
            </a:pPr>
            <a:endParaRPr lang="en-US" dirty="0" smtClean="0">
              <a:solidFill>
                <a:schemeClr val="bg1"/>
              </a:solidFill>
              <a:latin typeface="Geneva"/>
              <a:cs typeface="Geneva"/>
              <a:hlinkClick r:id="rId2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  <a:hlinkClick r:id="rId2"/>
              </a:rPr>
              <a:t>www.kotlinlang.org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38087" y="390762"/>
            <a:ext cx="959326" cy="959326"/>
            <a:chOff x="7938087" y="390762"/>
            <a:chExt cx="959326" cy="959326"/>
          </a:xfrm>
        </p:grpSpPr>
        <p:sp>
          <p:nvSpPr>
            <p:cNvPr id="6" name="Oval 5">
              <a:hlinkClick r:id="rId2"/>
            </p:cNvPr>
            <p:cNvSpPr/>
            <p:nvPr/>
          </p:nvSpPr>
          <p:spPr>
            <a:xfrm>
              <a:off x="7938087" y="390762"/>
              <a:ext cx="959326" cy="959326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Right Arrow 4">
              <a:hlinkClick r:id="rId2"/>
            </p:cNvPr>
            <p:cNvSpPr/>
            <p:nvPr/>
          </p:nvSpPr>
          <p:spPr>
            <a:xfrm>
              <a:off x="8188051" y="716029"/>
              <a:ext cx="485237" cy="31072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Screen Shot 2015-12-12 at 21.48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29370"/>
            <a:ext cx="9144000" cy="61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Documentation at official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website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Skillscast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recording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Jake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Wharton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FF8F00"/>
                </a:solidFill>
                <a:latin typeface="Geneva"/>
                <a:cs typeface="Geneva"/>
                <a:hlinkClick r:id="rId2"/>
              </a:rPr>
              <a:t>https</a:t>
            </a:r>
            <a:r>
              <a:rPr lang="en-US" dirty="0">
                <a:solidFill>
                  <a:srgbClr val="FF8F00"/>
                </a:solidFill>
                <a:latin typeface="Geneva"/>
                <a:cs typeface="Geneva"/>
                <a:hlinkClick r:id="rId2"/>
              </a:rPr>
              <a:t>://skillsmatter.com/skillscasts/6651-advancing-development-with-the-kotlin-</a:t>
            </a:r>
            <a:r>
              <a:rPr lang="en-US" dirty="0" smtClean="0">
                <a:solidFill>
                  <a:srgbClr val="FF8F00"/>
                </a:solidFill>
                <a:latin typeface="Geneva"/>
                <a:cs typeface="Geneva"/>
                <a:hlinkClick r:id="rId2"/>
              </a:rPr>
              <a:t>language</a:t>
            </a:r>
            <a:endParaRPr lang="en-US" dirty="0" smtClean="0">
              <a:solidFill>
                <a:srgbClr val="FF8F00"/>
              </a:solidFill>
              <a:latin typeface="Geneva"/>
              <a:cs typeface="Geneva"/>
            </a:endParaRPr>
          </a:p>
          <a:p>
            <a:pPr marL="400050" lvl="1" indent="0">
              <a:buNone/>
            </a:pP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6" name="Oval 5">
            <a:hlinkClick r:id="rId2"/>
          </p:cNvPr>
          <p:cNvSpPr/>
          <p:nvPr/>
        </p:nvSpPr>
        <p:spPr>
          <a:xfrm>
            <a:off x="7938087" y="390762"/>
            <a:ext cx="959326" cy="959326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ight Arrow 6">
            <a:hlinkClick r:id="rId2"/>
          </p:cNvPr>
          <p:cNvSpPr/>
          <p:nvPr/>
        </p:nvSpPr>
        <p:spPr>
          <a:xfrm>
            <a:off x="8188051" y="716029"/>
            <a:ext cx="485237" cy="31072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Documentation at official website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err="1">
                <a:solidFill>
                  <a:schemeClr val="bg1"/>
                </a:solidFill>
                <a:latin typeface="Geneva"/>
                <a:cs typeface="Geneva"/>
              </a:rPr>
              <a:t>Skillscast</a:t>
            </a:r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 recording of Jake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Wharton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Fragmented podcast with guys from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IntelliJ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Geneva"/>
                <a:cs typeface="Geneva"/>
                <a:hlinkClick r:id="rId2"/>
              </a:rPr>
              <a:t>http://fragmentedpodcast.com/episodes/20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  <a:hlinkClick r:id="rId2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6" name="Oval 5">
            <a:hlinkClick r:id="rId2"/>
          </p:cNvPr>
          <p:cNvSpPr/>
          <p:nvPr/>
        </p:nvSpPr>
        <p:spPr>
          <a:xfrm>
            <a:off x="7938087" y="390762"/>
            <a:ext cx="959326" cy="959326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ight Arrow 6">
            <a:hlinkClick r:id="rId2"/>
          </p:cNvPr>
          <p:cNvSpPr/>
          <p:nvPr/>
        </p:nvSpPr>
        <p:spPr>
          <a:xfrm>
            <a:off x="8188051" y="716029"/>
            <a:ext cx="485237" cy="31072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Documentation at official website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err="1">
                <a:solidFill>
                  <a:schemeClr val="bg1"/>
                </a:solidFill>
                <a:latin typeface="Geneva"/>
                <a:cs typeface="Geneva"/>
              </a:rPr>
              <a:t>Skillscast</a:t>
            </a:r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 recording of Jake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Wharton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Fragmented podcast with guys from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IntelliJ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Ask me, I have like 1 month of experience, so that’s about 33% of the lifetime of version 1.0.0 beta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It works… but how do I make it work</a:t>
            </a:r>
            <a:endParaRPr lang="en-US" sz="3200" dirty="0">
              <a:latin typeface="Geneva"/>
              <a:cs typeface="Genev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38087" y="390762"/>
            <a:ext cx="959326" cy="959326"/>
            <a:chOff x="7938087" y="390762"/>
            <a:chExt cx="959326" cy="959326"/>
          </a:xfrm>
        </p:grpSpPr>
        <p:sp>
          <p:nvSpPr>
            <p:cNvPr id="6" name="Oval 5"/>
            <p:cNvSpPr/>
            <p:nvPr/>
          </p:nvSpPr>
          <p:spPr>
            <a:xfrm>
              <a:off x="7938087" y="390762"/>
              <a:ext cx="959326" cy="959326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188051" y="716029"/>
              <a:ext cx="485237" cy="31072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1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ce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575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81938"/>
            <a:ext cx="7458423" cy="1995686"/>
          </a:xfrm>
          <a:prstGeom prst="rect">
            <a:avLst/>
          </a:prstGeom>
          <a:solidFill>
            <a:srgbClr val="FF8F00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smtClean="0">
                <a:latin typeface="Geneva"/>
                <a:cs typeface="Geneva"/>
              </a:rPr>
              <a:t>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94570"/>
            <a:ext cx="7458423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eneva"/>
                <a:cs typeface="Geneva"/>
              </a:rPr>
              <a:t>Awe… perhaps applause and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4041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Who am I listening to?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Why should I care about </a:t>
            </a:r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The basics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The cool stuff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How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do I get my hands on it?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Uhmmm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.. I might need some help on this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Awe and applause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What are we about to witness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38087" y="390762"/>
            <a:ext cx="959326" cy="959326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27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 dir="out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/>
          </p:cNvPr>
          <p:cNvSpPr/>
          <p:nvPr/>
        </p:nvSpPr>
        <p:spPr>
          <a:xfrm>
            <a:off x="267916" y="5447415"/>
            <a:ext cx="4082831" cy="972718"/>
          </a:xfrm>
          <a:prstGeom prst="rect">
            <a:avLst/>
          </a:prstGeom>
          <a:solidFill>
            <a:srgbClr val="283583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        high tech </a:t>
            </a:r>
            <a:r>
              <a:rPr lang="en-US" sz="3200" dirty="0" err="1" smtClean="0">
                <a:latin typeface="Geneva"/>
                <a:cs typeface="Geneva"/>
              </a:rPr>
              <a:t>ict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FontAwesome Regular"/>
              <a:cs typeface="FontAwesome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David Hardy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 smtClean="0">
                <a:latin typeface="Geneva"/>
                <a:cs typeface="Geneva"/>
              </a:rPr>
              <a:t>About </a:t>
            </a:r>
            <a:r>
              <a:rPr lang="en-US" sz="3200" dirty="0" smtClean="0">
                <a:latin typeface="Geneva"/>
                <a:cs typeface="Geneva"/>
              </a:rPr>
              <a:t>box</a:t>
            </a:r>
            <a:endParaRPr lang="en-US" sz="3200" dirty="0">
              <a:latin typeface="Geneva"/>
              <a:cs typeface="Gene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39" y="2302719"/>
            <a:ext cx="1898884" cy="189888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40005" dist="22987" dir="2700000" algn="bl" rotWithShape="0">
              <a:srgbClr val="000000">
                <a:alpha val="3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 rotWithShape="1">
          <a:blip r:embed="rId4"/>
          <a:srcRect r="71141"/>
          <a:stretch/>
        </p:blipFill>
        <p:spPr>
          <a:xfrm>
            <a:off x="362500" y="5152538"/>
            <a:ext cx="1392727" cy="147750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hlinkClick r:id="rId5"/>
          </p:cNvPr>
          <p:cNvSpPr/>
          <p:nvPr/>
        </p:nvSpPr>
        <p:spPr>
          <a:xfrm>
            <a:off x="4814582" y="5447415"/>
            <a:ext cx="4082831" cy="972718"/>
          </a:xfrm>
          <a:prstGeom prst="rect">
            <a:avLst/>
          </a:prstGeom>
          <a:solidFill>
            <a:srgbClr val="283583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eneva"/>
                <a:cs typeface="Geneva"/>
              </a:rPr>
              <a:t>www.endran.nl 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7077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Android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stuck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on Java 6.. Or 7.. Or 8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Java can be way to verbose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Ceremonies and red tape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Non capturing anon inner classes</a:t>
            </a:r>
          </a:p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Lambda’s, Streams, try with resources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Why </a:t>
            </a:r>
            <a:r>
              <a:rPr lang="en-US" sz="3200" dirty="0" err="1" smtClean="0"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2916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4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Restriction of Java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No way of adding methods to classes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Geneva"/>
                <a:cs typeface="Geneva"/>
              </a:rPr>
              <a:t>Nullabilty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 all over the place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 lot of code needed for basic stuff</a:t>
            </a:r>
          </a:p>
          <a:p>
            <a:pPr lvl="1"/>
            <a:endParaRPr lang="en-US" dirty="0">
              <a:solidFill>
                <a:schemeClr val="bg1"/>
              </a:solidFill>
              <a:latin typeface="Geneva"/>
              <a:cs typeface="Geneva"/>
            </a:endParaRPr>
          </a:p>
          <a:p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Problems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with Android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 lot of nulls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A lot of inheritance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Geneva"/>
                <a:cs typeface="Geneva"/>
              </a:rPr>
              <a:t>A lot of code needed for basic </a:t>
            </a:r>
            <a:r>
              <a:rPr lang="en-US" dirty="0" smtClean="0">
                <a:solidFill>
                  <a:schemeClr val="bg1"/>
                </a:solidFill>
                <a:latin typeface="Geneva"/>
                <a:cs typeface="Geneva"/>
              </a:rPr>
              <a:t>stuff</a:t>
            </a:r>
            <a:endParaRPr lang="en-US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Why </a:t>
            </a:r>
            <a:r>
              <a:rPr lang="en-US" sz="3200" dirty="0" err="1" smtClean="0"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757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 Black"/>
                <a:cs typeface="Arial Black"/>
              </a:rPr>
              <a:t>Fun</a:t>
            </a:r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ction Declaration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Geneva"/>
                <a:cs typeface="Geneva"/>
              </a:rPr>
              <a:t>Name of variable : Type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Geneva"/>
                <a:cs typeface="Geneva"/>
              </a:rPr>
              <a:t>Return type on the end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pic>
        <p:nvPicPr>
          <p:cNvPr id="11" name="Picture 10" descr="Screen Shot 2015-12-12 at 14.5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3404"/>
            <a:ext cx="3289300" cy="1003300"/>
          </a:xfrm>
          <a:prstGeom prst="rect">
            <a:avLst/>
          </a:prstGeom>
        </p:spPr>
      </p:pic>
      <p:pic>
        <p:nvPicPr>
          <p:cNvPr id="12" name="Picture 11" descr="Screen Shot 2015-12-12 at 14.53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066764"/>
            <a:ext cx="3467100" cy="469900"/>
          </a:xfrm>
          <a:prstGeom prst="rect">
            <a:avLst/>
          </a:prstGeom>
        </p:spPr>
      </p:pic>
      <p:pic>
        <p:nvPicPr>
          <p:cNvPr id="13" name="Picture 12" descr="Screen Shot 2015-12-12 at 14.54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955829"/>
            <a:ext cx="3987800" cy="1041400"/>
          </a:xfrm>
          <a:prstGeom prst="rect">
            <a:avLst/>
          </a:prstGeom>
        </p:spPr>
      </p:pic>
      <p:pic>
        <p:nvPicPr>
          <p:cNvPr id="14" name="Picture 13" descr="Screen Shot 2015-12-12 at 14.54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5336519"/>
            <a:ext cx="3213100" cy="97790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804569" y="3066764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Function with expression body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Geneva"/>
                <a:cs typeface="Geneva"/>
              </a:rPr>
              <a:t>Return type inferred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9" y="3955829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Function with “void” return type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Method invocation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04569" y="5336519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Unit return type can be omitted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7288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 Black"/>
                <a:cs typeface="Arial Black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ue; write once / read only,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  <a:latin typeface="Geneva"/>
                <a:cs typeface="Geneva"/>
              </a:rPr>
              <a:t>Like ‘final </a:t>
            </a:r>
            <a:r>
              <a:rPr lang="en-US" sz="1000" dirty="0" err="1" smtClean="0">
                <a:solidFill>
                  <a:schemeClr val="bg1"/>
                </a:solidFill>
                <a:latin typeface="Geneva"/>
                <a:cs typeface="Geneva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Geneva"/>
                <a:cs typeface="Geneva"/>
              </a:rPr>
              <a:t> a = 1;’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4569" y="2877624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Declaration and non option assignment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9" y="3749002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 Black"/>
                <a:cs typeface="Arial Black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iable; mutable value 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pic>
        <p:nvPicPr>
          <p:cNvPr id="5" name="Picture 4" descr="Screen Shot 2015-12-12 at 15.04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6074"/>
            <a:ext cx="1536700" cy="330200"/>
          </a:xfrm>
          <a:prstGeom prst="rect">
            <a:avLst/>
          </a:prstGeom>
        </p:spPr>
      </p:pic>
      <p:pic>
        <p:nvPicPr>
          <p:cNvPr id="6" name="Picture 5" descr="Screen Shot 2015-12-12 at 15.08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292905"/>
            <a:ext cx="1092200" cy="30480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804569" y="2292905"/>
            <a:ext cx="4092844" cy="58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Type inferred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pic>
        <p:nvPicPr>
          <p:cNvPr id="7" name="Picture 6" descr="Screen Shot 2015-12-12 at 15.09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877624"/>
            <a:ext cx="1168400" cy="596900"/>
          </a:xfrm>
          <a:prstGeom prst="rect">
            <a:avLst/>
          </a:prstGeom>
        </p:spPr>
      </p:pic>
      <p:pic>
        <p:nvPicPr>
          <p:cNvPr id="9" name="Picture 8" descr="Screen Shot 2015-12-12 at 15.11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749002"/>
            <a:ext cx="1066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569" y="1686074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Class, regular POJO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4568" y="3428577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Can be omitted if no modifier, and no secondary constructor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4568" y="4308427"/>
            <a:ext cx="4092844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Can be used for initialization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31677" y="2548234"/>
            <a:ext cx="3465735" cy="58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Primary constructor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pic>
        <p:nvPicPr>
          <p:cNvPr id="4" name="Picture 3" descr="Screen Shot 2015-12-12 at 15.2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1686074"/>
            <a:ext cx="1714500" cy="673100"/>
          </a:xfrm>
          <a:prstGeom prst="rect">
            <a:avLst/>
          </a:prstGeom>
        </p:spPr>
      </p:pic>
      <p:pic>
        <p:nvPicPr>
          <p:cNvPr id="10" name="Picture 9" descr="Screen Shot 2015-12-12 at 15.22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2548234"/>
            <a:ext cx="4597400" cy="685800"/>
          </a:xfrm>
          <a:prstGeom prst="rect">
            <a:avLst/>
          </a:prstGeom>
        </p:spPr>
      </p:pic>
      <p:pic>
        <p:nvPicPr>
          <p:cNvPr id="11" name="Picture 10" descr="Screen Shot 2015-12-12 at 15.22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433122"/>
            <a:ext cx="3606800" cy="685800"/>
          </a:xfrm>
          <a:prstGeom prst="rect">
            <a:avLst/>
          </a:prstGeom>
        </p:spPr>
      </p:pic>
      <p:pic>
        <p:nvPicPr>
          <p:cNvPr id="13" name="Picture 12" descr="Screen Shot 2015-12-12 at 15.22.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4308427"/>
            <a:ext cx="4178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29" y="5013780"/>
            <a:ext cx="4092844" cy="13806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Properties, public by default</a:t>
            </a:r>
            <a:endParaRPr lang="en-US" sz="10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94570"/>
            <a:ext cx="9144000" cy="972718"/>
          </a:xfrm>
          <a:prstGeom prst="rect">
            <a:avLst/>
          </a:prstGeom>
          <a:solidFill>
            <a:srgbClr val="C1285B"/>
          </a:solidFill>
          <a:ln>
            <a:noFill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Geneva"/>
                <a:cs typeface="Geneva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Geneva"/>
                <a:cs typeface="Geneva"/>
              </a:rPr>
              <a:t>Crash course </a:t>
            </a:r>
            <a:r>
              <a:rPr lang="en-US" sz="3200" dirty="0" err="1">
                <a:solidFill>
                  <a:schemeClr val="bg1"/>
                </a:solidFill>
                <a:latin typeface="Geneva"/>
                <a:cs typeface="Geneva"/>
              </a:rPr>
              <a:t>Kotlin</a:t>
            </a:r>
            <a:endParaRPr lang="en-US" sz="3200" dirty="0">
              <a:latin typeface="Geneva"/>
              <a:cs typeface="Geneva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30628" y="6121426"/>
            <a:ext cx="4313371" cy="13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Immutable data containers</a:t>
            </a:r>
            <a:endParaRPr lang="en-US" sz="1400" dirty="0" smtClean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30629" y="3218594"/>
            <a:ext cx="4092844" cy="107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Geneva"/>
                <a:cs typeface="Geneva"/>
              </a:rPr>
              <a:t>Execute logic (and string interpolation)</a:t>
            </a:r>
          </a:p>
        </p:txBody>
      </p:sp>
      <p:pic>
        <p:nvPicPr>
          <p:cNvPr id="5" name="Picture 4" descr="Screen Shot 2015-12-12 at 15.2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3929764"/>
            <a:ext cx="7454900" cy="952500"/>
          </a:xfrm>
          <a:prstGeom prst="rect">
            <a:avLst/>
          </a:prstGeom>
        </p:spPr>
      </p:pic>
      <p:pic>
        <p:nvPicPr>
          <p:cNvPr id="6" name="Picture 5" descr="Screen Shot 2015-12-12 at 15.23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9" y="5557788"/>
            <a:ext cx="4813300" cy="431800"/>
          </a:xfrm>
          <a:prstGeom prst="rect">
            <a:avLst/>
          </a:prstGeom>
        </p:spPr>
      </p:pic>
      <p:pic>
        <p:nvPicPr>
          <p:cNvPr id="20" name="Picture 19" descr="Screen Shot 2015-12-12 at 15.22.3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"/>
          <a:stretch/>
        </p:blipFill>
        <p:spPr>
          <a:xfrm>
            <a:off x="652329" y="1673013"/>
            <a:ext cx="6413500" cy="14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710</Words>
  <Application>Microsoft Macintosh PowerPoint</Application>
  <PresentationFormat>On-screen Show (4:3)</PresentationFormat>
  <Paragraphs>125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 Philips</dc:creator>
  <cp:lastModifiedBy>Philips Philips</cp:lastModifiedBy>
  <cp:revision>32</cp:revision>
  <dcterms:created xsi:type="dcterms:W3CDTF">2015-12-10T22:33:28Z</dcterms:created>
  <dcterms:modified xsi:type="dcterms:W3CDTF">2015-12-12T20:49:16Z</dcterms:modified>
</cp:coreProperties>
</file>