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3"/>
  </p:notesMasterIdLst>
  <p:sldIdLst>
    <p:sldId id="256" r:id="rId2"/>
    <p:sldId id="257" r:id="rId3"/>
    <p:sldId id="258" r:id="rId4"/>
    <p:sldId id="259" r:id="rId5"/>
    <p:sldId id="260" r:id="rId6"/>
    <p:sldId id="265" r:id="rId7"/>
    <p:sldId id="266" r:id="rId8"/>
    <p:sldId id="267" r:id="rId9"/>
    <p:sldId id="268" r:id="rId10"/>
    <p:sldId id="269" r:id="rId11"/>
    <p:sldId id="270" r:id="rId12"/>
    <p:sldId id="275" r:id="rId13"/>
    <p:sldId id="261" r:id="rId14"/>
    <p:sldId id="276" r:id="rId15"/>
    <p:sldId id="277" r:id="rId16"/>
    <p:sldId id="271" r:id="rId17"/>
    <p:sldId id="263" r:id="rId18"/>
    <p:sldId id="273" r:id="rId19"/>
    <p:sldId id="272" r:id="rId20"/>
    <p:sldId id="278" r:id="rId21"/>
    <p:sldId id="264" r:id="rId2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986CB"/>
    <a:srgbClr val="283583"/>
    <a:srgbClr val="3F51B5"/>
    <a:srgbClr val="8BC34A"/>
    <a:srgbClr val="9C27B0"/>
    <a:srgbClr val="673AB7"/>
    <a:srgbClr val="424242"/>
    <a:srgbClr val="020000"/>
    <a:srgbClr val="FF8F00"/>
    <a:srgbClr val="FFF8F0"/>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7027" autoAdjust="0"/>
  </p:normalViewPr>
  <p:slideViewPr>
    <p:cSldViewPr snapToGrid="0" snapToObjects="1">
      <p:cViewPr varScale="1">
        <p:scale>
          <a:sx n="76" d="100"/>
          <a:sy n="76" d="100"/>
        </p:scale>
        <p:origin x="-1840" y="-11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notesMaster" Target="notesMasters/notesMaster1.xml"/><Relationship Id="rId24" Type="http://schemas.openxmlformats.org/officeDocument/2006/relationships/printerSettings" Target="printerSettings/printerSettings1.bin"/><Relationship Id="rId25" Type="http://schemas.openxmlformats.org/officeDocument/2006/relationships/presProps" Target="presProps.xml"/><Relationship Id="rId26" Type="http://schemas.openxmlformats.org/officeDocument/2006/relationships/viewProps" Target="viewProps.xml"/><Relationship Id="rId27" Type="http://schemas.openxmlformats.org/officeDocument/2006/relationships/theme" Target="theme/theme1.xml"/><Relationship Id="rId28"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586F8B7-B2D7-5548-953F-D46505E7F93B}" type="datetimeFigureOut">
              <a:rPr lang="en-US" smtClean="0"/>
              <a:t>14/01/16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478809B-5C58-FE4E-A5C2-E0F6DFD902F4}" type="slidenum">
              <a:rPr lang="en-US" smtClean="0"/>
              <a:t>‹#›</a:t>
            </a:fld>
            <a:endParaRPr lang="en-US"/>
          </a:p>
        </p:txBody>
      </p:sp>
    </p:spTree>
    <p:extLst>
      <p:ext uri="{BB962C8B-B14F-4D97-AF65-F5344CB8AC3E}">
        <p14:creationId xmlns:p14="http://schemas.microsoft.com/office/powerpoint/2010/main" val="3202271196"/>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Why</a:t>
            </a:r>
            <a:r>
              <a:rPr lang="en-US" baseline="0" dirty="0" smtClean="0"/>
              <a:t> do we need </a:t>
            </a:r>
            <a:r>
              <a:rPr lang="en-US" baseline="0" dirty="0" err="1" smtClean="0"/>
              <a:t>uodate</a:t>
            </a:r>
            <a:r>
              <a:rPr lang="en-US" baseline="0" dirty="0" smtClean="0"/>
              <a:t> of Java:</a:t>
            </a:r>
          </a:p>
          <a:p>
            <a:r>
              <a:rPr lang="en-US" dirty="0" smtClean="0"/>
              <a:t>Try with resources</a:t>
            </a:r>
          </a:p>
          <a:p>
            <a:r>
              <a:rPr lang="en-US" dirty="0" smtClean="0"/>
              <a:t>Lambdas</a:t>
            </a:r>
          </a:p>
          <a:p>
            <a:r>
              <a:rPr lang="en-US" dirty="0" smtClean="0"/>
              <a:t>Streams</a:t>
            </a:r>
            <a:endParaRPr lang="en-US" dirty="0"/>
          </a:p>
        </p:txBody>
      </p:sp>
      <p:sp>
        <p:nvSpPr>
          <p:cNvPr id="4" name="Slide Number Placeholder 3"/>
          <p:cNvSpPr>
            <a:spLocks noGrp="1"/>
          </p:cNvSpPr>
          <p:nvPr>
            <p:ph type="sldNum" sz="quarter" idx="10"/>
          </p:nvPr>
        </p:nvSpPr>
        <p:spPr/>
        <p:txBody>
          <a:bodyPr/>
          <a:lstStyle/>
          <a:p>
            <a:fld id="{E478809B-5C58-FE4E-A5C2-E0F6DFD902F4}" type="slidenum">
              <a:rPr lang="en-US" smtClean="0"/>
              <a:t>4</a:t>
            </a:fld>
            <a:endParaRPr lang="en-US"/>
          </a:p>
        </p:txBody>
      </p:sp>
    </p:spTree>
    <p:extLst>
      <p:ext uri="{BB962C8B-B14F-4D97-AF65-F5344CB8AC3E}">
        <p14:creationId xmlns:p14="http://schemas.microsoft.com/office/powerpoint/2010/main" val="18975411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478809B-5C58-FE4E-A5C2-E0F6DFD902F4}" type="slidenum">
              <a:rPr lang="en-US" smtClean="0"/>
              <a:t>19</a:t>
            </a:fld>
            <a:endParaRPr lang="en-US"/>
          </a:p>
        </p:txBody>
      </p:sp>
    </p:spTree>
    <p:extLst>
      <p:ext uri="{BB962C8B-B14F-4D97-AF65-F5344CB8AC3E}">
        <p14:creationId xmlns:p14="http://schemas.microsoft.com/office/powerpoint/2010/main" val="23977395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How many </a:t>
            </a:r>
            <a:r>
              <a:rPr lang="en-US" dirty="0" err="1" smtClean="0"/>
              <a:t>util</a:t>
            </a:r>
            <a:r>
              <a:rPr lang="en-US" dirty="0" smtClean="0"/>
              <a:t> classes do</a:t>
            </a:r>
            <a:r>
              <a:rPr lang="en-US" baseline="0" dirty="0" smtClean="0"/>
              <a:t> you have?</a:t>
            </a:r>
          </a:p>
          <a:p>
            <a:r>
              <a:rPr lang="en-US" dirty="0" smtClean="0"/>
              <a:t>How many null checks or</a:t>
            </a:r>
            <a:r>
              <a:rPr lang="en-US" baseline="0" dirty="0" smtClean="0"/>
              <a:t> </a:t>
            </a:r>
            <a:r>
              <a:rPr lang="en-US" baseline="0" dirty="0" err="1" smtClean="0"/>
              <a:t>Nullability</a:t>
            </a:r>
            <a:r>
              <a:rPr lang="en-US" baseline="0" dirty="0" smtClean="0"/>
              <a:t> annotations do you use</a:t>
            </a:r>
            <a:endParaRPr lang="en-US" dirty="0"/>
          </a:p>
        </p:txBody>
      </p:sp>
      <p:sp>
        <p:nvSpPr>
          <p:cNvPr id="4" name="Slide Number Placeholder 3"/>
          <p:cNvSpPr>
            <a:spLocks noGrp="1"/>
          </p:cNvSpPr>
          <p:nvPr>
            <p:ph type="sldNum" sz="quarter" idx="10"/>
          </p:nvPr>
        </p:nvSpPr>
        <p:spPr/>
        <p:txBody>
          <a:bodyPr/>
          <a:lstStyle/>
          <a:p>
            <a:fld id="{E478809B-5C58-FE4E-A5C2-E0F6DFD902F4}" type="slidenum">
              <a:rPr lang="en-US" smtClean="0"/>
              <a:t>5</a:t>
            </a:fld>
            <a:endParaRPr lang="en-US"/>
          </a:p>
        </p:txBody>
      </p:sp>
    </p:spTree>
    <p:extLst>
      <p:ext uri="{BB962C8B-B14F-4D97-AF65-F5344CB8AC3E}">
        <p14:creationId xmlns:p14="http://schemas.microsoft.com/office/powerpoint/2010/main" val="38736077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a:p>
            <a:endParaRPr lang="en-US" baseline="0" dirty="0" smtClean="0"/>
          </a:p>
          <a:p>
            <a:r>
              <a:rPr lang="en-US" baseline="0" dirty="0" smtClean="0"/>
              <a:t>By default classes are immutable, final. Which causes less inheritance and there are other paradigms to create the same functionality, in a better way.</a:t>
            </a:r>
          </a:p>
          <a:p>
            <a:endParaRPr lang="en-US" dirty="0"/>
          </a:p>
        </p:txBody>
      </p:sp>
      <p:sp>
        <p:nvSpPr>
          <p:cNvPr id="4" name="Slide Number Placeholder 3"/>
          <p:cNvSpPr>
            <a:spLocks noGrp="1"/>
          </p:cNvSpPr>
          <p:nvPr>
            <p:ph type="sldNum" sz="quarter" idx="10"/>
          </p:nvPr>
        </p:nvSpPr>
        <p:spPr/>
        <p:txBody>
          <a:bodyPr/>
          <a:lstStyle/>
          <a:p>
            <a:fld id="{E478809B-5C58-FE4E-A5C2-E0F6DFD902F4}" type="slidenum">
              <a:rPr lang="en-US" smtClean="0"/>
              <a:t>9</a:t>
            </a:fld>
            <a:endParaRPr lang="en-US"/>
          </a:p>
        </p:txBody>
      </p:sp>
    </p:spTree>
    <p:extLst>
      <p:ext uri="{BB962C8B-B14F-4D97-AF65-F5344CB8AC3E}">
        <p14:creationId xmlns:p14="http://schemas.microsoft.com/office/powerpoint/2010/main" val="41044841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 Create </a:t>
            </a:r>
            <a:r>
              <a:rPr lang="en-US" dirty="0" err="1" smtClean="0"/>
              <a:t>Example.kt</a:t>
            </a:r>
            <a:endParaRPr lang="en-US" dirty="0" smtClean="0"/>
          </a:p>
          <a:p>
            <a:r>
              <a:rPr lang="en-US" baseline="0" dirty="0" smtClean="0"/>
              <a:t> -&gt; Click add </a:t>
            </a:r>
            <a:r>
              <a:rPr lang="en-US" baseline="0" dirty="0" err="1" smtClean="0"/>
              <a:t>Kotlin</a:t>
            </a:r>
            <a:r>
              <a:rPr lang="en-US" baseline="0" dirty="0" smtClean="0"/>
              <a:t> to project</a:t>
            </a:r>
          </a:p>
          <a:p>
            <a:r>
              <a:rPr lang="en-US" baseline="0" dirty="0" smtClean="0"/>
              <a:t> -&gt; Show </a:t>
            </a:r>
            <a:r>
              <a:rPr lang="en-US" baseline="0" dirty="0" err="1" smtClean="0"/>
              <a:t>gradle</a:t>
            </a:r>
            <a:r>
              <a:rPr lang="en-US" baseline="0" dirty="0" smtClean="0"/>
              <a:t> file</a:t>
            </a:r>
          </a:p>
          <a:p>
            <a:r>
              <a:rPr lang="en-US" baseline="0" dirty="0" smtClean="0"/>
              <a:t> -&gt; add: </a:t>
            </a:r>
            <a:r>
              <a:rPr lang="en-US" dirty="0" err="1" smtClean="0"/>
              <a:t>classpath</a:t>
            </a:r>
            <a:r>
              <a:rPr lang="en-US" dirty="0" smtClean="0"/>
              <a:t> </a:t>
            </a:r>
            <a:r>
              <a:rPr lang="en-US" sz="1200" b="1" kern="1200" dirty="0" smtClean="0">
                <a:solidFill>
                  <a:schemeClr val="tx1"/>
                </a:solidFill>
                <a:effectLst/>
                <a:latin typeface="+mn-lt"/>
                <a:ea typeface="+mn-ea"/>
                <a:cs typeface="+mn-cs"/>
              </a:rPr>
              <a:t>"</a:t>
            </a:r>
            <a:r>
              <a:rPr lang="en-US" sz="1200" b="1" kern="1200" dirty="0" err="1" smtClean="0">
                <a:solidFill>
                  <a:schemeClr val="tx1"/>
                </a:solidFill>
                <a:effectLst/>
                <a:latin typeface="+mn-lt"/>
                <a:ea typeface="+mn-ea"/>
                <a:cs typeface="+mn-cs"/>
              </a:rPr>
              <a:t>org.jetbrains.kotlin:kotlin-android-extensions</a:t>
            </a:r>
            <a:r>
              <a:rPr lang="en-US" sz="1200" b="1" kern="1200" dirty="0" smtClean="0">
                <a:solidFill>
                  <a:schemeClr val="tx1"/>
                </a:solidFill>
                <a:effectLst/>
                <a:latin typeface="+mn-lt"/>
                <a:ea typeface="+mn-ea"/>
                <a:cs typeface="+mn-cs"/>
              </a:rPr>
              <a:t>:</a:t>
            </a:r>
            <a:r>
              <a:rPr lang="en-US" dirty="0" smtClean="0"/>
              <a:t>$</a:t>
            </a:r>
            <a:r>
              <a:rPr lang="en-US" dirty="0" err="1" smtClean="0"/>
              <a:t>kotlin_version</a:t>
            </a:r>
            <a:r>
              <a:rPr lang="en-US" sz="1200" b="1" kern="1200" dirty="0" smtClean="0">
                <a:solidFill>
                  <a:schemeClr val="tx1"/>
                </a:solidFill>
                <a:effectLst/>
                <a:latin typeface="+mn-lt"/>
                <a:ea typeface="+mn-ea"/>
                <a:cs typeface="+mn-cs"/>
              </a:rPr>
              <a:t>"</a:t>
            </a:r>
            <a:endParaRPr lang="en-US" baseline="0" dirty="0" smtClean="0"/>
          </a:p>
          <a:p>
            <a:r>
              <a:rPr lang="en-US" baseline="0" dirty="0" smtClean="0"/>
              <a:t>2) </a:t>
            </a:r>
            <a:r>
              <a:rPr lang="en-US" dirty="0" smtClean="0"/>
              <a:t>Convert Activity</a:t>
            </a:r>
            <a:r>
              <a:rPr lang="en-US" baseline="0" dirty="0" smtClean="0"/>
              <a:t> to </a:t>
            </a:r>
            <a:r>
              <a:rPr lang="en-US" baseline="0" dirty="0" err="1" smtClean="0"/>
              <a:t>Kotlin</a:t>
            </a:r>
            <a:endParaRPr lang="en-US" baseline="0" dirty="0" smtClean="0"/>
          </a:p>
          <a:p>
            <a:r>
              <a:rPr lang="en-US" baseline="0" dirty="0" smtClean="0"/>
              <a:t> -&gt; Show how click listener is converted to lambda (Explain lambda </a:t>
            </a:r>
            <a:r>
              <a:rPr lang="en-US" baseline="0" dirty="0" err="1" smtClean="0"/>
              <a:t>vs</a:t>
            </a:r>
            <a:r>
              <a:rPr lang="en-US" baseline="0" dirty="0" smtClean="0"/>
              <a:t> </a:t>
            </a:r>
            <a:r>
              <a:rPr lang="en-US" baseline="0" dirty="0" err="1" smtClean="0"/>
              <a:t>annon</a:t>
            </a:r>
            <a:r>
              <a:rPr lang="en-US" baseline="0" dirty="0" smtClean="0"/>
              <a:t> inner class and outer class reference)</a:t>
            </a:r>
          </a:p>
          <a:p>
            <a:r>
              <a:rPr lang="en-US" baseline="0" dirty="0" smtClean="0"/>
              <a:t> -&gt; Remove menu code</a:t>
            </a:r>
          </a:p>
          <a:p>
            <a:r>
              <a:rPr lang="en-US" baseline="0" dirty="0" smtClean="0"/>
              <a:t>3) Give fab as constructor parameter and make it as a property</a:t>
            </a:r>
          </a:p>
          <a:p>
            <a:r>
              <a:rPr lang="en-US" baseline="0" dirty="0" smtClean="0"/>
              <a:t> -&gt; Move fab code into new method, using tooling</a:t>
            </a:r>
          </a:p>
          <a:p>
            <a:r>
              <a:rPr lang="en-US" baseline="0" dirty="0" smtClean="0"/>
              <a:t>4) Extract message and create extension method “</a:t>
            </a:r>
            <a:r>
              <a:rPr lang="en-US" i="1" dirty="0" err="1" smtClean="0">
                <a:effectLst/>
              </a:rPr>
              <a:t>showSnackBarOnClick</a:t>
            </a:r>
            <a:r>
              <a:rPr lang="en-US" baseline="0" dirty="0" smtClean="0"/>
              <a:t>”</a:t>
            </a:r>
          </a:p>
          <a:p>
            <a:r>
              <a:rPr lang="en-US" baseline="0" dirty="0" smtClean="0"/>
              <a:t> -&gt; Move extension method to separate class, pay attention to method signature</a:t>
            </a:r>
          </a:p>
          <a:p>
            <a:r>
              <a:rPr lang="en-US" baseline="0" dirty="0" smtClean="0"/>
              <a:t> -&gt; Show usage of “it” in 1 </a:t>
            </a:r>
            <a:r>
              <a:rPr lang="en-US" baseline="0" dirty="0" err="1" smtClean="0"/>
              <a:t>arg</a:t>
            </a:r>
            <a:r>
              <a:rPr lang="en-US" baseline="0" dirty="0" smtClean="0"/>
              <a:t> lambda</a:t>
            </a:r>
          </a:p>
          <a:p>
            <a:r>
              <a:rPr lang="en-US" baseline="0" dirty="0" smtClean="0"/>
              <a:t>5) Pass </a:t>
            </a:r>
            <a:r>
              <a:rPr lang="en-US" baseline="0" dirty="0" err="1" smtClean="0"/>
              <a:t>int</a:t>
            </a:r>
            <a:r>
              <a:rPr lang="en-US" baseline="0" dirty="0" smtClean="0"/>
              <a:t> instead of string and show string interpolation</a:t>
            </a:r>
          </a:p>
          <a:p>
            <a:r>
              <a:rPr lang="en-US" baseline="0" dirty="0" smtClean="0"/>
              <a:t>6) Change signature of extensions function to take two </a:t>
            </a:r>
            <a:r>
              <a:rPr lang="en-US" baseline="0" dirty="0" err="1" smtClean="0"/>
              <a:t>int</a:t>
            </a:r>
            <a:r>
              <a:rPr lang="en-US" baseline="0" dirty="0" smtClean="0"/>
              <a:t> and a higher order function</a:t>
            </a:r>
          </a:p>
          <a:p>
            <a:r>
              <a:rPr lang="en-US" baseline="0" dirty="0" smtClean="0"/>
              <a:t> -&gt; Then show usage of that method with ill places brackets around lambda’s</a:t>
            </a:r>
          </a:p>
          <a:p>
            <a:r>
              <a:rPr lang="en-US" baseline="0" dirty="0" smtClean="0"/>
              <a:t> -&gt; Then show intended </a:t>
            </a:r>
            <a:r>
              <a:rPr lang="en-US" baseline="0" dirty="0" smtClean="0"/>
              <a:t>use of lambda</a:t>
            </a:r>
            <a:endParaRPr lang="en-US" baseline="0" dirty="0" smtClean="0"/>
          </a:p>
          <a:p>
            <a:r>
              <a:rPr lang="en-US" baseline="0" dirty="0" smtClean="0"/>
              <a:t>7) As a kicker show usage of default extensions of list with reduce</a:t>
            </a:r>
          </a:p>
          <a:p>
            <a:r>
              <a:rPr lang="en-US" baseline="0" dirty="0" smtClean="0"/>
              <a:t> -&gt; And extract lambda as function</a:t>
            </a:r>
          </a:p>
          <a:p>
            <a:r>
              <a:rPr lang="en-US" baseline="0" dirty="0" smtClean="0"/>
              <a:t> -&gt; Perhaps some </a:t>
            </a:r>
            <a:r>
              <a:rPr lang="en-US" baseline="0" dirty="0" err="1" smtClean="0"/>
              <a:t>inlining</a:t>
            </a:r>
            <a:endParaRPr lang="en-US" baseline="0" dirty="0" smtClean="0"/>
          </a:p>
        </p:txBody>
      </p:sp>
      <p:sp>
        <p:nvSpPr>
          <p:cNvPr id="4" name="Slide Number Placeholder 3"/>
          <p:cNvSpPr>
            <a:spLocks noGrp="1"/>
          </p:cNvSpPr>
          <p:nvPr>
            <p:ph type="sldNum" sz="quarter" idx="10"/>
          </p:nvPr>
        </p:nvSpPr>
        <p:spPr/>
        <p:txBody>
          <a:bodyPr/>
          <a:lstStyle/>
          <a:p>
            <a:fld id="{E478809B-5C58-FE4E-A5C2-E0F6DFD902F4}" type="slidenum">
              <a:rPr lang="en-US" smtClean="0"/>
              <a:t>11</a:t>
            </a:fld>
            <a:endParaRPr lang="en-US"/>
          </a:p>
        </p:txBody>
      </p:sp>
    </p:spTree>
    <p:extLst>
      <p:ext uri="{BB962C8B-B14F-4D97-AF65-F5344CB8AC3E}">
        <p14:creationId xmlns:p14="http://schemas.microsoft.com/office/powerpoint/2010/main" val="18975411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Concise, reducing the amount of code it takes for you to achieve something;</a:t>
            </a:r>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Expressive, making your code more readable and understandable;</a:t>
            </a:r>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Safe, removing the possibility for you to create errors;</a:t>
            </a:r>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Versatile, targets the JVM and JavaScript you can run it in many places;</a:t>
            </a:r>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Interoperable, what that means is you can call Java code from </a:t>
            </a:r>
            <a:r>
              <a:rPr lang="en-US" baseline="0" dirty="0" err="1" smtClean="0"/>
              <a:t>Kotlin</a:t>
            </a:r>
            <a:r>
              <a:rPr lang="en-US" baseline="0" dirty="0" smtClean="0"/>
              <a:t> and </a:t>
            </a:r>
            <a:r>
              <a:rPr lang="en-US" baseline="0" dirty="0" err="1" smtClean="0"/>
              <a:t>Kotlin</a:t>
            </a:r>
            <a:r>
              <a:rPr lang="en-US" baseline="0" dirty="0" smtClean="0"/>
              <a:t> code from Java, and they aim to be 100% interoperable.</a:t>
            </a:r>
          </a:p>
        </p:txBody>
      </p:sp>
      <p:sp>
        <p:nvSpPr>
          <p:cNvPr id="4" name="Slide Number Placeholder 3"/>
          <p:cNvSpPr>
            <a:spLocks noGrp="1"/>
          </p:cNvSpPr>
          <p:nvPr>
            <p:ph type="sldNum" sz="quarter" idx="10"/>
          </p:nvPr>
        </p:nvSpPr>
        <p:spPr/>
        <p:txBody>
          <a:bodyPr/>
          <a:lstStyle/>
          <a:p>
            <a:fld id="{E478809B-5C58-FE4E-A5C2-E0F6DFD902F4}" type="slidenum">
              <a:rPr lang="en-US" smtClean="0"/>
              <a:t>12</a:t>
            </a:fld>
            <a:endParaRPr lang="en-US"/>
          </a:p>
        </p:txBody>
      </p:sp>
    </p:spTree>
    <p:extLst>
      <p:ext uri="{BB962C8B-B14F-4D97-AF65-F5344CB8AC3E}">
        <p14:creationId xmlns:p14="http://schemas.microsoft.com/office/powerpoint/2010/main" val="18975411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need to stuck to</a:t>
            </a:r>
            <a:r>
              <a:rPr lang="en-US" baseline="0" dirty="0" smtClean="0"/>
              <a:t> Java, since the majority of their code base (IDE’s (All of their IDE’s </a:t>
            </a:r>
            <a:r>
              <a:rPr lang="en-US" baseline="0" dirty="0" err="1" smtClean="0"/>
              <a:t>execpt</a:t>
            </a:r>
            <a:r>
              <a:rPr lang="en-US" baseline="0" dirty="0" smtClean="0"/>
              <a:t> for C# is on the JVM)) depend on Java. They needed to overcome some issues with Java.</a:t>
            </a:r>
          </a:p>
          <a:p>
            <a:r>
              <a:rPr lang="en-US" baseline="0" dirty="0" smtClean="0"/>
              <a:t>At the time ‘</a:t>
            </a:r>
            <a:r>
              <a:rPr lang="en-US" baseline="0" dirty="0" err="1" smtClean="0"/>
              <a:t>Scala</a:t>
            </a:r>
            <a:r>
              <a:rPr lang="en-US" baseline="0" dirty="0" smtClean="0"/>
              <a:t>’ was there, but it wasn’t for them.</a:t>
            </a:r>
          </a:p>
          <a:p>
            <a:r>
              <a:rPr lang="en-US" baseline="0" dirty="0" smtClean="0"/>
              <a:t>The primary reason to development was for internal use.</a:t>
            </a:r>
          </a:p>
          <a:p>
            <a:endParaRPr lang="en-US" baseline="0" dirty="0" smtClean="0"/>
          </a:p>
          <a:p>
            <a:r>
              <a:rPr lang="en-US" baseline="0" dirty="0" smtClean="0"/>
              <a:t>Apache 2.0 licenses -&gt; open source</a:t>
            </a:r>
          </a:p>
          <a:p>
            <a:endParaRPr lang="en-US" baseline="0" dirty="0" smtClean="0"/>
          </a:p>
          <a:p>
            <a:r>
              <a:rPr lang="en-US" baseline="0" dirty="0" smtClean="0"/>
              <a:t>Interoperation with Java was key for </a:t>
            </a:r>
            <a:r>
              <a:rPr lang="en-US" baseline="0" dirty="0" err="1" smtClean="0"/>
              <a:t>Jetbrains</a:t>
            </a:r>
            <a:r>
              <a:rPr lang="en-US" baseline="0" dirty="0" smtClean="0"/>
              <a:t>. Some of their own tools already have </a:t>
            </a:r>
            <a:r>
              <a:rPr lang="en-US" baseline="0" dirty="0" err="1" smtClean="0"/>
              <a:t>Kotlin</a:t>
            </a:r>
            <a:r>
              <a:rPr lang="en-US" baseline="0" dirty="0" smtClean="0"/>
              <a:t>, live in the field/production.</a:t>
            </a:r>
          </a:p>
          <a:p>
            <a:endParaRPr lang="en-US" baseline="0" dirty="0" smtClean="0"/>
          </a:p>
          <a:p>
            <a:r>
              <a:rPr lang="en-US" baseline="0" dirty="0" smtClean="0"/>
              <a:t>Name comes from an island near St. Petersburg. They have a main </a:t>
            </a:r>
            <a:r>
              <a:rPr lang="en-US" baseline="0" dirty="0" err="1" smtClean="0"/>
              <a:t>RnD</a:t>
            </a:r>
            <a:r>
              <a:rPr lang="en-US" baseline="0" dirty="0" smtClean="0"/>
              <a:t> office there.</a:t>
            </a:r>
          </a:p>
          <a:p>
            <a:endParaRPr lang="en-US" baseline="0" dirty="0" smtClean="0"/>
          </a:p>
          <a:p>
            <a:r>
              <a:rPr lang="en-US" baseline="0" dirty="0" smtClean="0"/>
              <a:t>Statically typed, like Java. Tooling for </a:t>
            </a:r>
            <a:r>
              <a:rPr lang="en-US" baseline="0" dirty="0" err="1" smtClean="0"/>
              <a:t>staitically</a:t>
            </a:r>
            <a:r>
              <a:rPr lang="en-US" baseline="0" dirty="0" smtClean="0"/>
              <a:t> </a:t>
            </a:r>
            <a:r>
              <a:rPr lang="en-US" baseline="0" dirty="0" err="1" smtClean="0"/>
              <a:t>tpyes</a:t>
            </a:r>
            <a:r>
              <a:rPr lang="en-US" baseline="0" dirty="0" smtClean="0"/>
              <a:t> languages of way easier. Also development is less complex.</a:t>
            </a:r>
          </a:p>
          <a:p>
            <a:r>
              <a:rPr lang="en-US" baseline="0" dirty="0" err="1" smtClean="0"/>
              <a:t>Kotlin</a:t>
            </a:r>
            <a:r>
              <a:rPr lang="en-US" baseline="0" dirty="0" smtClean="0"/>
              <a:t> has to be </a:t>
            </a:r>
            <a:r>
              <a:rPr lang="en-US" baseline="0" dirty="0" err="1" smtClean="0"/>
              <a:t>consince</a:t>
            </a:r>
            <a:r>
              <a:rPr lang="en-US" baseline="0" dirty="0" smtClean="0"/>
              <a:t>, so that</a:t>
            </a:r>
            <a:r>
              <a:rPr lang="fr-FR" baseline="0" dirty="0" smtClean="0"/>
              <a:t>’</a:t>
            </a:r>
            <a:r>
              <a:rPr lang="en-US" baseline="0" dirty="0" smtClean="0"/>
              <a:t>s why type inference comes in. So no over </a:t>
            </a:r>
            <a:r>
              <a:rPr lang="en-US" baseline="0" dirty="0" err="1" smtClean="0"/>
              <a:t>explict</a:t>
            </a:r>
            <a:r>
              <a:rPr lang="en-US" baseline="0" dirty="0" smtClean="0"/>
              <a:t> type notation. Cuts down on boilerplate code.</a:t>
            </a:r>
          </a:p>
          <a:p>
            <a:endParaRPr lang="en-US" baseline="0" dirty="0" smtClean="0"/>
          </a:p>
          <a:p>
            <a:r>
              <a:rPr lang="en-US" baseline="0" dirty="0" smtClean="0"/>
              <a:t>By default classes are immutable, final. Which causes less inheritance and there are other paradigms to create the same functionality, in a better way.</a:t>
            </a:r>
          </a:p>
          <a:p>
            <a:endParaRPr lang="en-US" baseline="0" dirty="0" smtClean="0"/>
          </a:p>
          <a:p>
            <a:r>
              <a:rPr lang="en-US" dirty="0" err="1" smtClean="0"/>
              <a:t>Kotlin</a:t>
            </a:r>
            <a:r>
              <a:rPr lang="en-US" baseline="0" dirty="0" smtClean="0"/>
              <a:t> is optimized for </a:t>
            </a:r>
            <a:r>
              <a:rPr lang="en-US" baseline="0" dirty="0" err="1" smtClean="0"/>
              <a:t>toolabilty</a:t>
            </a:r>
            <a:r>
              <a:rPr lang="en-US" baseline="0" dirty="0" smtClean="0"/>
              <a:t>, and less verbose, more explicit code. The compile time is slightly slower then Java, but becoming faster with every version. At run time is is the same as Java, or even faster since it compiles down to more efficient code.</a:t>
            </a:r>
          </a:p>
          <a:p>
            <a:r>
              <a:rPr lang="en-US" baseline="0" dirty="0" err="1" smtClean="0"/>
              <a:t>Kotlin</a:t>
            </a:r>
            <a:r>
              <a:rPr lang="en-US" baseline="0" dirty="0" smtClean="0"/>
              <a:t> does not have it’s own web framework or other basic stuff. They rely on existing (Java) libraries, often with a thin </a:t>
            </a:r>
            <a:r>
              <a:rPr lang="en-US" baseline="0" dirty="0" err="1" smtClean="0"/>
              <a:t>Kotlin</a:t>
            </a:r>
            <a:r>
              <a:rPr lang="en-US" baseline="0" dirty="0" smtClean="0"/>
              <a:t> facade. All Java libraries work for </a:t>
            </a:r>
            <a:r>
              <a:rPr lang="en-US" baseline="0" dirty="0" err="1" smtClean="0"/>
              <a:t>Kotlin</a:t>
            </a:r>
            <a:r>
              <a:rPr lang="en-US" baseline="0" dirty="0" smtClean="0"/>
              <a:t>, including annotation processors.</a:t>
            </a:r>
          </a:p>
          <a:p>
            <a:endParaRPr lang="en-US" baseline="0" dirty="0" smtClean="0"/>
          </a:p>
          <a:p>
            <a:endParaRPr lang="en-US" baseline="0" dirty="0" smtClean="0"/>
          </a:p>
          <a:p>
            <a:endParaRPr lang="en-US" baseline="0" dirty="0" smtClean="0"/>
          </a:p>
          <a:p>
            <a:r>
              <a:rPr lang="en-US" baseline="0" dirty="0" smtClean="0"/>
              <a:t>The new power of </a:t>
            </a:r>
            <a:r>
              <a:rPr lang="en-US" baseline="0" dirty="0" err="1" smtClean="0"/>
              <a:t>Kotlin</a:t>
            </a:r>
            <a:r>
              <a:rPr lang="en-US" baseline="0" dirty="0" smtClean="0"/>
              <a:t> on the Java 6 JVM open a whole new world for Android developers. Enjoy all the new good stuff </a:t>
            </a:r>
            <a:r>
              <a:rPr lang="en-US" baseline="0" dirty="0" smtClean="0">
                <a:sym typeface="Wingdings"/>
              </a:rPr>
              <a:t></a:t>
            </a:r>
            <a:endParaRPr lang="en-US" baseline="0" dirty="0" smtClean="0"/>
          </a:p>
          <a:p>
            <a:endParaRPr lang="en-US" dirty="0"/>
          </a:p>
        </p:txBody>
      </p:sp>
      <p:sp>
        <p:nvSpPr>
          <p:cNvPr id="4" name="Slide Number Placeholder 3"/>
          <p:cNvSpPr>
            <a:spLocks noGrp="1"/>
          </p:cNvSpPr>
          <p:nvPr>
            <p:ph type="sldNum" sz="quarter" idx="10"/>
          </p:nvPr>
        </p:nvSpPr>
        <p:spPr/>
        <p:txBody>
          <a:bodyPr/>
          <a:lstStyle/>
          <a:p>
            <a:fld id="{E478809B-5C58-FE4E-A5C2-E0F6DFD902F4}" type="slidenum">
              <a:rPr lang="en-US" smtClean="0"/>
              <a:t>13</a:t>
            </a:fld>
            <a:endParaRPr lang="en-US"/>
          </a:p>
        </p:txBody>
      </p:sp>
    </p:spTree>
    <p:extLst>
      <p:ext uri="{BB962C8B-B14F-4D97-AF65-F5344CB8AC3E}">
        <p14:creationId xmlns:p14="http://schemas.microsoft.com/office/powerpoint/2010/main" val="19310884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need to stuck to</a:t>
            </a:r>
            <a:r>
              <a:rPr lang="en-US" baseline="0" dirty="0" smtClean="0"/>
              <a:t> Java, since the majority of their code base (IDE’s (All of their IDE’s </a:t>
            </a:r>
            <a:r>
              <a:rPr lang="en-US" baseline="0" dirty="0" err="1" smtClean="0"/>
              <a:t>execpt</a:t>
            </a:r>
            <a:r>
              <a:rPr lang="en-US" baseline="0" dirty="0" smtClean="0"/>
              <a:t> for C# is on the JVM)) depend on Java. They needed to overcome some issues with Java.</a:t>
            </a:r>
            <a:endParaRPr lang="en-US" dirty="0"/>
          </a:p>
        </p:txBody>
      </p:sp>
      <p:sp>
        <p:nvSpPr>
          <p:cNvPr id="4" name="Slide Number Placeholder 3"/>
          <p:cNvSpPr>
            <a:spLocks noGrp="1"/>
          </p:cNvSpPr>
          <p:nvPr>
            <p:ph type="sldNum" sz="quarter" idx="10"/>
          </p:nvPr>
        </p:nvSpPr>
        <p:spPr/>
        <p:txBody>
          <a:bodyPr/>
          <a:lstStyle/>
          <a:p>
            <a:fld id="{E478809B-5C58-FE4E-A5C2-E0F6DFD902F4}" type="slidenum">
              <a:rPr lang="en-US" smtClean="0"/>
              <a:t>14</a:t>
            </a:fld>
            <a:endParaRPr lang="en-US"/>
          </a:p>
        </p:txBody>
      </p:sp>
    </p:spTree>
    <p:extLst>
      <p:ext uri="{BB962C8B-B14F-4D97-AF65-F5344CB8AC3E}">
        <p14:creationId xmlns:p14="http://schemas.microsoft.com/office/powerpoint/2010/main" val="19310884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At the time ‘</a:t>
            </a:r>
            <a:r>
              <a:rPr lang="en-US" baseline="0" dirty="0" err="1" smtClean="0"/>
              <a:t>Scala</a:t>
            </a:r>
            <a:r>
              <a:rPr lang="en-US" baseline="0" dirty="0" smtClean="0"/>
              <a:t>’ was there, but it wasn’t for them.</a:t>
            </a:r>
          </a:p>
          <a:p>
            <a:r>
              <a:rPr lang="en-US" baseline="0" dirty="0" smtClean="0"/>
              <a:t>The primary reason to development was for internal use.</a:t>
            </a:r>
          </a:p>
          <a:p>
            <a:r>
              <a:rPr lang="en-US" baseline="0" dirty="0" smtClean="0"/>
              <a:t>Apache 2.0 licenses -&gt; open source</a:t>
            </a:r>
          </a:p>
          <a:p>
            <a:r>
              <a:rPr lang="en-US" baseline="0" dirty="0" smtClean="0"/>
              <a:t>Interoperation with Java was key for </a:t>
            </a:r>
            <a:r>
              <a:rPr lang="en-US" baseline="0" dirty="0" err="1" smtClean="0"/>
              <a:t>Jetbrains</a:t>
            </a:r>
            <a:r>
              <a:rPr lang="en-US" baseline="0" dirty="0" smtClean="0"/>
              <a:t>. Some of their own tools already have </a:t>
            </a:r>
            <a:r>
              <a:rPr lang="en-US" baseline="0" dirty="0" err="1" smtClean="0"/>
              <a:t>Kotlin</a:t>
            </a:r>
            <a:r>
              <a:rPr lang="en-US" baseline="0" dirty="0" smtClean="0"/>
              <a:t>, live in the field/production.</a:t>
            </a:r>
          </a:p>
          <a:p>
            <a:r>
              <a:rPr lang="en-US" baseline="0" dirty="0" smtClean="0"/>
              <a:t>Name comes from an island near St. Petersburg. They have a main </a:t>
            </a:r>
            <a:r>
              <a:rPr lang="en-US" baseline="0" dirty="0" err="1" smtClean="0"/>
              <a:t>RnD</a:t>
            </a:r>
            <a:r>
              <a:rPr lang="en-US" baseline="0" dirty="0" smtClean="0"/>
              <a:t> office there.</a:t>
            </a:r>
          </a:p>
          <a:p>
            <a:endParaRPr lang="en-US" baseline="0" dirty="0" smtClean="0"/>
          </a:p>
          <a:p>
            <a:r>
              <a:rPr lang="en-US" baseline="0" dirty="0" smtClean="0"/>
              <a:t>Statically typed, like Java. Tooling for </a:t>
            </a:r>
            <a:r>
              <a:rPr lang="en-US" baseline="0" dirty="0" err="1" smtClean="0"/>
              <a:t>staitically</a:t>
            </a:r>
            <a:r>
              <a:rPr lang="en-US" baseline="0" dirty="0" smtClean="0"/>
              <a:t> </a:t>
            </a:r>
            <a:r>
              <a:rPr lang="en-US" baseline="0" dirty="0" err="1" smtClean="0"/>
              <a:t>tpyes</a:t>
            </a:r>
            <a:r>
              <a:rPr lang="en-US" baseline="0" dirty="0" smtClean="0"/>
              <a:t> languages of way easier. Also development is less complex.</a:t>
            </a:r>
          </a:p>
          <a:p>
            <a:r>
              <a:rPr lang="en-US" baseline="0" dirty="0" err="1" smtClean="0"/>
              <a:t>Kotlin</a:t>
            </a:r>
            <a:r>
              <a:rPr lang="en-US" baseline="0" dirty="0" smtClean="0"/>
              <a:t> has to be </a:t>
            </a:r>
            <a:r>
              <a:rPr lang="en-US" baseline="0" dirty="0" err="1" smtClean="0"/>
              <a:t>consince</a:t>
            </a:r>
            <a:r>
              <a:rPr lang="en-US" baseline="0" dirty="0" smtClean="0"/>
              <a:t>, so that</a:t>
            </a:r>
            <a:r>
              <a:rPr lang="fr-FR" baseline="0" dirty="0" smtClean="0"/>
              <a:t>’</a:t>
            </a:r>
            <a:r>
              <a:rPr lang="en-US" baseline="0" dirty="0" smtClean="0"/>
              <a:t>s why type inference comes in. So no over </a:t>
            </a:r>
            <a:r>
              <a:rPr lang="en-US" baseline="0" dirty="0" err="1" smtClean="0"/>
              <a:t>explict</a:t>
            </a:r>
            <a:r>
              <a:rPr lang="en-US" baseline="0" dirty="0" smtClean="0"/>
              <a:t> type notation. Cuts down on boilerplate code.</a:t>
            </a:r>
          </a:p>
          <a:p>
            <a:endParaRPr lang="en-US" baseline="0" dirty="0" smtClean="0"/>
          </a:p>
          <a:p>
            <a:r>
              <a:rPr lang="en-US" dirty="0" err="1" smtClean="0"/>
              <a:t>Kotlin</a:t>
            </a:r>
            <a:r>
              <a:rPr lang="en-US" baseline="0" dirty="0" smtClean="0"/>
              <a:t> is optimized for </a:t>
            </a:r>
            <a:r>
              <a:rPr lang="en-US" baseline="0" dirty="0" err="1" smtClean="0"/>
              <a:t>toolabilty</a:t>
            </a:r>
            <a:r>
              <a:rPr lang="en-US" baseline="0" dirty="0" smtClean="0"/>
              <a:t>, and less verbose, more explicit code. The compile time is slightly slower then Java, but becoming faster with every version. At run time is is the same as Java, or even faster since it compiles down to more efficient code.</a:t>
            </a:r>
          </a:p>
          <a:p>
            <a:r>
              <a:rPr lang="en-US" baseline="0" dirty="0" err="1" smtClean="0"/>
              <a:t>Kotlin</a:t>
            </a:r>
            <a:r>
              <a:rPr lang="en-US" baseline="0" dirty="0" smtClean="0"/>
              <a:t> does not have it’s own web framework or other basic stuff. They rely on existing (Java) libraries, often with a thin </a:t>
            </a:r>
            <a:r>
              <a:rPr lang="en-US" baseline="0" dirty="0" err="1" smtClean="0"/>
              <a:t>Kotlin</a:t>
            </a:r>
            <a:r>
              <a:rPr lang="en-US" baseline="0" dirty="0" smtClean="0"/>
              <a:t> facade. All Java libraries work for </a:t>
            </a:r>
            <a:r>
              <a:rPr lang="en-US" baseline="0" dirty="0" err="1" smtClean="0"/>
              <a:t>Kotlin</a:t>
            </a:r>
            <a:r>
              <a:rPr lang="en-US" baseline="0" dirty="0" smtClean="0"/>
              <a:t>, including annotation processors.</a:t>
            </a:r>
          </a:p>
          <a:p>
            <a:endParaRPr lang="en-US" baseline="0" dirty="0" smtClean="0"/>
          </a:p>
          <a:p>
            <a:endParaRPr lang="en-US" baseline="0" dirty="0" smtClean="0"/>
          </a:p>
          <a:p>
            <a:endParaRPr lang="en-US" baseline="0" dirty="0" smtClean="0"/>
          </a:p>
          <a:p>
            <a:r>
              <a:rPr lang="en-US" baseline="0" dirty="0" smtClean="0"/>
              <a:t>The new power of </a:t>
            </a:r>
            <a:r>
              <a:rPr lang="en-US" baseline="0" dirty="0" err="1" smtClean="0"/>
              <a:t>Kotlin</a:t>
            </a:r>
            <a:r>
              <a:rPr lang="en-US" baseline="0" dirty="0" smtClean="0"/>
              <a:t> on the Java 6 JVM open a whole new world for Android developers. Enjoy all the new good stuff </a:t>
            </a:r>
            <a:r>
              <a:rPr lang="en-US" baseline="0" dirty="0" smtClean="0">
                <a:sym typeface="Wingdings"/>
              </a:rPr>
              <a:t></a:t>
            </a:r>
            <a:endParaRPr lang="en-US" baseline="0" dirty="0" smtClean="0"/>
          </a:p>
          <a:p>
            <a:endParaRPr lang="en-US" dirty="0"/>
          </a:p>
        </p:txBody>
      </p:sp>
      <p:sp>
        <p:nvSpPr>
          <p:cNvPr id="4" name="Slide Number Placeholder 3"/>
          <p:cNvSpPr>
            <a:spLocks noGrp="1"/>
          </p:cNvSpPr>
          <p:nvPr>
            <p:ph type="sldNum" sz="quarter" idx="10"/>
          </p:nvPr>
        </p:nvSpPr>
        <p:spPr/>
        <p:txBody>
          <a:bodyPr/>
          <a:lstStyle/>
          <a:p>
            <a:fld id="{E478809B-5C58-FE4E-A5C2-E0F6DFD902F4}" type="slidenum">
              <a:rPr lang="en-US" smtClean="0"/>
              <a:t>15</a:t>
            </a:fld>
            <a:endParaRPr lang="en-US"/>
          </a:p>
        </p:txBody>
      </p:sp>
    </p:spTree>
    <p:extLst>
      <p:ext uri="{BB962C8B-B14F-4D97-AF65-F5344CB8AC3E}">
        <p14:creationId xmlns:p14="http://schemas.microsoft.com/office/powerpoint/2010/main" val="19310884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478809B-5C58-FE4E-A5C2-E0F6DFD902F4}" type="slidenum">
              <a:rPr lang="en-US" smtClean="0"/>
              <a:t>18</a:t>
            </a:fld>
            <a:endParaRPr lang="en-US"/>
          </a:p>
        </p:txBody>
      </p:sp>
    </p:spTree>
    <p:extLst>
      <p:ext uri="{BB962C8B-B14F-4D97-AF65-F5344CB8AC3E}">
        <p14:creationId xmlns:p14="http://schemas.microsoft.com/office/powerpoint/2010/main" val="15862643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E0452A1-EF96-1B4B-ABB5-33586D28C83C}" type="datetimeFigureOut">
              <a:rPr lang="en-US" smtClean="0"/>
              <a:t>14/01/16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3FF30A-C4CB-6348-AFE6-FB8118C3D1B1}" type="slidenum">
              <a:rPr lang="en-US" smtClean="0"/>
              <a:t>‹#›</a:t>
            </a:fld>
            <a:endParaRPr lang="en-US"/>
          </a:p>
        </p:txBody>
      </p:sp>
    </p:spTree>
    <p:extLst>
      <p:ext uri="{BB962C8B-B14F-4D97-AF65-F5344CB8AC3E}">
        <p14:creationId xmlns:p14="http://schemas.microsoft.com/office/powerpoint/2010/main" val="2358704116"/>
      </p:ext>
    </p:extLst>
  </p:cSld>
  <p:clrMapOvr>
    <a:masterClrMapping/>
  </p:clrMapOvr>
  <mc:AlternateContent xmlns:mc="http://schemas.openxmlformats.org/markup-compatibility/2006" xmlns:p14="http://schemas.microsoft.com/office/powerpoint/2010/main">
    <mc:Choice Requires="p14">
      <p:transition p14:dur="400">
        <p:wipe/>
      </p:transition>
    </mc:Choice>
    <mc:Fallback xmlns="">
      <p:transition xmlns:p14="http://schemas.microsoft.com/office/powerpoint/2010/main">
        <p:wip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E0452A1-EF96-1B4B-ABB5-33586D28C83C}" type="datetimeFigureOut">
              <a:rPr lang="en-US" smtClean="0"/>
              <a:t>14/01/16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3FF30A-C4CB-6348-AFE6-FB8118C3D1B1}" type="slidenum">
              <a:rPr lang="en-US" smtClean="0"/>
              <a:t>‹#›</a:t>
            </a:fld>
            <a:endParaRPr lang="en-US"/>
          </a:p>
        </p:txBody>
      </p:sp>
    </p:spTree>
    <p:extLst>
      <p:ext uri="{BB962C8B-B14F-4D97-AF65-F5344CB8AC3E}">
        <p14:creationId xmlns:p14="http://schemas.microsoft.com/office/powerpoint/2010/main" val="3938567125"/>
      </p:ext>
    </p:extLst>
  </p:cSld>
  <p:clrMapOvr>
    <a:masterClrMapping/>
  </p:clrMapOvr>
  <mc:AlternateContent xmlns:mc="http://schemas.openxmlformats.org/markup-compatibility/2006" xmlns:p14="http://schemas.microsoft.com/office/powerpoint/2010/main">
    <mc:Choice Requires="p14">
      <p:transition p14:dur="400">
        <p:wipe/>
      </p:transition>
    </mc:Choice>
    <mc:Fallback xmlns="">
      <p:transition xmlns:p14="http://schemas.microsoft.com/office/powerpoint/2010/main">
        <p:wip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E0452A1-EF96-1B4B-ABB5-33586D28C83C}" type="datetimeFigureOut">
              <a:rPr lang="en-US" smtClean="0"/>
              <a:t>14/01/16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3FF30A-C4CB-6348-AFE6-FB8118C3D1B1}" type="slidenum">
              <a:rPr lang="en-US" smtClean="0"/>
              <a:t>‹#›</a:t>
            </a:fld>
            <a:endParaRPr lang="en-US"/>
          </a:p>
        </p:txBody>
      </p:sp>
    </p:spTree>
    <p:extLst>
      <p:ext uri="{BB962C8B-B14F-4D97-AF65-F5344CB8AC3E}">
        <p14:creationId xmlns:p14="http://schemas.microsoft.com/office/powerpoint/2010/main" val="3307235555"/>
      </p:ext>
    </p:extLst>
  </p:cSld>
  <p:clrMapOvr>
    <a:masterClrMapping/>
  </p:clrMapOvr>
  <mc:AlternateContent xmlns:mc="http://schemas.openxmlformats.org/markup-compatibility/2006" xmlns:p14="http://schemas.microsoft.com/office/powerpoint/2010/main">
    <mc:Choice Requires="p14">
      <p:transition p14:dur="400">
        <p:wipe/>
      </p:transition>
    </mc:Choice>
    <mc:Fallback xmlns="">
      <p:transition xmlns:p14="http://schemas.microsoft.com/office/powerpoint/2010/main">
        <p:wip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E0452A1-EF96-1B4B-ABB5-33586D28C83C}" type="datetimeFigureOut">
              <a:rPr lang="en-US" smtClean="0"/>
              <a:t>14/01/16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3FF30A-C4CB-6348-AFE6-FB8118C3D1B1}" type="slidenum">
              <a:rPr lang="en-US" smtClean="0"/>
              <a:t>‹#›</a:t>
            </a:fld>
            <a:endParaRPr lang="en-US"/>
          </a:p>
        </p:txBody>
      </p:sp>
    </p:spTree>
    <p:extLst>
      <p:ext uri="{BB962C8B-B14F-4D97-AF65-F5344CB8AC3E}">
        <p14:creationId xmlns:p14="http://schemas.microsoft.com/office/powerpoint/2010/main" val="2757683733"/>
      </p:ext>
    </p:extLst>
  </p:cSld>
  <p:clrMapOvr>
    <a:masterClrMapping/>
  </p:clrMapOvr>
  <mc:AlternateContent xmlns:mc="http://schemas.openxmlformats.org/markup-compatibility/2006" xmlns:p14="http://schemas.microsoft.com/office/powerpoint/2010/main">
    <mc:Choice Requires="p14">
      <p:transition p14:dur="400">
        <p:wipe/>
      </p:transition>
    </mc:Choice>
    <mc:Fallback xmlns="">
      <p:transition xmlns:p14="http://schemas.microsoft.com/office/powerpoint/2010/main">
        <p:wip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E0452A1-EF96-1B4B-ABB5-33586D28C83C}" type="datetimeFigureOut">
              <a:rPr lang="en-US" smtClean="0"/>
              <a:t>14/01/16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3FF30A-C4CB-6348-AFE6-FB8118C3D1B1}" type="slidenum">
              <a:rPr lang="en-US" smtClean="0"/>
              <a:t>‹#›</a:t>
            </a:fld>
            <a:endParaRPr lang="en-US"/>
          </a:p>
        </p:txBody>
      </p:sp>
    </p:spTree>
    <p:extLst>
      <p:ext uri="{BB962C8B-B14F-4D97-AF65-F5344CB8AC3E}">
        <p14:creationId xmlns:p14="http://schemas.microsoft.com/office/powerpoint/2010/main" val="3287003374"/>
      </p:ext>
    </p:extLst>
  </p:cSld>
  <p:clrMapOvr>
    <a:masterClrMapping/>
  </p:clrMapOvr>
  <mc:AlternateContent xmlns:mc="http://schemas.openxmlformats.org/markup-compatibility/2006" xmlns:p14="http://schemas.microsoft.com/office/powerpoint/2010/main">
    <mc:Choice Requires="p14">
      <p:transition p14:dur="400">
        <p:wipe/>
      </p:transition>
    </mc:Choice>
    <mc:Fallback xmlns="">
      <p:transition xmlns:p14="http://schemas.microsoft.com/office/powerpoint/2010/main">
        <p:wip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E0452A1-EF96-1B4B-ABB5-33586D28C83C}" type="datetimeFigureOut">
              <a:rPr lang="en-US" smtClean="0"/>
              <a:t>14/01/16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3FF30A-C4CB-6348-AFE6-FB8118C3D1B1}" type="slidenum">
              <a:rPr lang="en-US" smtClean="0"/>
              <a:t>‹#›</a:t>
            </a:fld>
            <a:endParaRPr lang="en-US"/>
          </a:p>
        </p:txBody>
      </p:sp>
    </p:spTree>
    <p:extLst>
      <p:ext uri="{BB962C8B-B14F-4D97-AF65-F5344CB8AC3E}">
        <p14:creationId xmlns:p14="http://schemas.microsoft.com/office/powerpoint/2010/main" val="2385665813"/>
      </p:ext>
    </p:extLst>
  </p:cSld>
  <p:clrMapOvr>
    <a:masterClrMapping/>
  </p:clrMapOvr>
  <mc:AlternateContent xmlns:mc="http://schemas.openxmlformats.org/markup-compatibility/2006" xmlns:p14="http://schemas.microsoft.com/office/powerpoint/2010/main">
    <mc:Choice Requires="p14">
      <p:transition p14:dur="400">
        <p:wipe/>
      </p:transition>
    </mc:Choice>
    <mc:Fallback xmlns="">
      <p:transition xmlns:p14="http://schemas.microsoft.com/office/powerpoint/2010/main">
        <p:wip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E0452A1-EF96-1B4B-ABB5-33586D28C83C}" type="datetimeFigureOut">
              <a:rPr lang="en-US" smtClean="0"/>
              <a:t>14/01/16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13FF30A-C4CB-6348-AFE6-FB8118C3D1B1}" type="slidenum">
              <a:rPr lang="en-US" smtClean="0"/>
              <a:t>‹#›</a:t>
            </a:fld>
            <a:endParaRPr lang="en-US"/>
          </a:p>
        </p:txBody>
      </p:sp>
    </p:spTree>
    <p:extLst>
      <p:ext uri="{BB962C8B-B14F-4D97-AF65-F5344CB8AC3E}">
        <p14:creationId xmlns:p14="http://schemas.microsoft.com/office/powerpoint/2010/main" val="2572585275"/>
      </p:ext>
    </p:extLst>
  </p:cSld>
  <p:clrMapOvr>
    <a:masterClrMapping/>
  </p:clrMapOvr>
  <mc:AlternateContent xmlns:mc="http://schemas.openxmlformats.org/markup-compatibility/2006" xmlns:p14="http://schemas.microsoft.com/office/powerpoint/2010/main">
    <mc:Choice Requires="p14">
      <p:transition p14:dur="400">
        <p:wipe/>
      </p:transition>
    </mc:Choice>
    <mc:Fallback xmlns="">
      <p:transition xmlns:p14="http://schemas.microsoft.com/office/powerpoint/2010/main">
        <p:wip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E0452A1-EF96-1B4B-ABB5-33586D28C83C}" type="datetimeFigureOut">
              <a:rPr lang="en-US" smtClean="0"/>
              <a:t>14/01/16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13FF30A-C4CB-6348-AFE6-FB8118C3D1B1}" type="slidenum">
              <a:rPr lang="en-US" smtClean="0"/>
              <a:t>‹#›</a:t>
            </a:fld>
            <a:endParaRPr lang="en-US"/>
          </a:p>
        </p:txBody>
      </p:sp>
    </p:spTree>
    <p:extLst>
      <p:ext uri="{BB962C8B-B14F-4D97-AF65-F5344CB8AC3E}">
        <p14:creationId xmlns:p14="http://schemas.microsoft.com/office/powerpoint/2010/main" val="4117352031"/>
      </p:ext>
    </p:extLst>
  </p:cSld>
  <p:clrMapOvr>
    <a:masterClrMapping/>
  </p:clrMapOvr>
  <mc:AlternateContent xmlns:mc="http://schemas.openxmlformats.org/markup-compatibility/2006" xmlns:p14="http://schemas.microsoft.com/office/powerpoint/2010/main">
    <mc:Choice Requires="p14">
      <p:transition p14:dur="400">
        <p:wipe/>
      </p:transition>
    </mc:Choice>
    <mc:Fallback xmlns="">
      <p:transition xmlns:p14="http://schemas.microsoft.com/office/powerpoint/2010/main">
        <p:wip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E0452A1-EF96-1B4B-ABB5-33586D28C83C}" type="datetimeFigureOut">
              <a:rPr lang="en-US" smtClean="0"/>
              <a:t>14/01/16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13FF30A-C4CB-6348-AFE6-FB8118C3D1B1}" type="slidenum">
              <a:rPr lang="en-US" smtClean="0"/>
              <a:t>‹#›</a:t>
            </a:fld>
            <a:endParaRPr lang="en-US"/>
          </a:p>
        </p:txBody>
      </p:sp>
    </p:spTree>
    <p:extLst>
      <p:ext uri="{BB962C8B-B14F-4D97-AF65-F5344CB8AC3E}">
        <p14:creationId xmlns:p14="http://schemas.microsoft.com/office/powerpoint/2010/main" val="2846274044"/>
      </p:ext>
    </p:extLst>
  </p:cSld>
  <p:clrMapOvr>
    <a:masterClrMapping/>
  </p:clrMapOvr>
  <mc:AlternateContent xmlns:mc="http://schemas.openxmlformats.org/markup-compatibility/2006" xmlns:p14="http://schemas.microsoft.com/office/powerpoint/2010/main">
    <mc:Choice Requires="p14">
      <p:transition p14:dur="400">
        <p:wipe/>
      </p:transition>
    </mc:Choice>
    <mc:Fallback xmlns="">
      <p:transition xmlns:p14="http://schemas.microsoft.com/office/powerpoint/2010/main">
        <p:wip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E0452A1-EF96-1B4B-ABB5-33586D28C83C}" type="datetimeFigureOut">
              <a:rPr lang="en-US" smtClean="0"/>
              <a:t>14/01/16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3FF30A-C4CB-6348-AFE6-FB8118C3D1B1}" type="slidenum">
              <a:rPr lang="en-US" smtClean="0"/>
              <a:t>‹#›</a:t>
            </a:fld>
            <a:endParaRPr lang="en-US"/>
          </a:p>
        </p:txBody>
      </p:sp>
    </p:spTree>
    <p:extLst>
      <p:ext uri="{BB962C8B-B14F-4D97-AF65-F5344CB8AC3E}">
        <p14:creationId xmlns:p14="http://schemas.microsoft.com/office/powerpoint/2010/main" val="2446595132"/>
      </p:ext>
    </p:extLst>
  </p:cSld>
  <p:clrMapOvr>
    <a:masterClrMapping/>
  </p:clrMapOvr>
  <mc:AlternateContent xmlns:mc="http://schemas.openxmlformats.org/markup-compatibility/2006" xmlns:p14="http://schemas.microsoft.com/office/powerpoint/2010/main">
    <mc:Choice Requires="p14">
      <p:transition p14:dur="400">
        <p:wipe/>
      </p:transition>
    </mc:Choice>
    <mc:Fallback xmlns="">
      <p:transition xmlns:p14="http://schemas.microsoft.com/office/powerpoint/2010/main">
        <p:wip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E0452A1-EF96-1B4B-ABB5-33586D28C83C}" type="datetimeFigureOut">
              <a:rPr lang="en-US" smtClean="0"/>
              <a:t>14/01/16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3FF30A-C4CB-6348-AFE6-FB8118C3D1B1}" type="slidenum">
              <a:rPr lang="en-US" smtClean="0"/>
              <a:t>‹#›</a:t>
            </a:fld>
            <a:endParaRPr lang="en-US"/>
          </a:p>
        </p:txBody>
      </p:sp>
    </p:spTree>
    <p:extLst>
      <p:ext uri="{BB962C8B-B14F-4D97-AF65-F5344CB8AC3E}">
        <p14:creationId xmlns:p14="http://schemas.microsoft.com/office/powerpoint/2010/main" val="2280486577"/>
      </p:ext>
    </p:extLst>
  </p:cSld>
  <p:clrMapOvr>
    <a:masterClrMapping/>
  </p:clrMapOvr>
  <mc:AlternateContent xmlns:mc="http://schemas.openxmlformats.org/markup-compatibility/2006" xmlns:p14="http://schemas.microsoft.com/office/powerpoint/2010/main">
    <mc:Choice Requires="p14">
      <p:transition p14:dur="400">
        <p:wipe/>
      </p:transition>
    </mc:Choice>
    <mc:Fallback xmlns="">
      <p:transition xmlns:p14="http://schemas.microsoft.com/office/powerpoint/2010/main">
        <p:wipe/>
      </p:transition>
    </mc:Fallback>
  </mc:AlternateContent>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42424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E0452A1-EF96-1B4B-ABB5-33586D28C83C}" type="datetimeFigureOut">
              <a:rPr lang="en-US" smtClean="0"/>
              <a:t>14/01/16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3FF30A-C4CB-6348-AFE6-FB8118C3D1B1}" type="slidenum">
              <a:rPr lang="en-US" smtClean="0"/>
              <a:t>‹#›</a:t>
            </a:fld>
            <a:endParaRPr lang="en-US"/>
          </a:p>
        </p:txBody>
      </p:sp>
    </p:spTree>
    <p:extLst>
      <p:ext uri="{BB962C8B-B14F-4D97-AF65-F5344CB8AC3E}">
        <p14:creationId xmlns:p14="http://schemas.microsoft.com/office/powerpoint/2010/main" val="12755572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p14:dur="400">
        <p:wipe/>
      </p:transition>
    </mc:Choice>
    <mc:Fallback xmlns="">
      <p:transition xmlns:p14="http://schemas.microsoft.com/office/powerpoint/2010/main">
        <p:wipe/>
      </p:transition>
    </mc:Fallback>
  </mc:AlternateConten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g"/></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4" Type="http://schemas.openxmlformats.org/officeDocument/2006/relationships/image" Target="../media/image21.png"/><Relationship Id="rId5" Type="http://schemas.openxmlformats.org/officeDocument/2006/relationships/image" Target="../media/image22.png"/><Relationship Id="rId6" Type="http://schemas.openxmlformats.org/officeDocument/2006/relationships/image" Target="../media/image23.png"/><Relationship Id="rId7" Type="http://schemas.openxmlformats.org/officeDocument/2006/relationships/image" Target="../media/image24.png"/><Relationship Id="rId8" Type="http://schemas.openxmlformats.org/officeDocument/2006/relationships/image" Target="../media/image25.png"/><Relationship Id="rId9" Type="http://schemas.openxmlformats.org/officeDocument/2006/relationships/image" Target="../media/image26.png"/><Relationship Id="rId10" Type="http://schemas.openxmlformats.org/officeDocument/2006/relationships/image" Target="../media/image27.png"/><Relationship Id="rId1" Type="http://schemas.openxmlformats.org/officeDocument/2006/relationships/slideLayout" Target="../slideLayouts/slideLayout2.xml"/><Relationship Id="rId2" Type="http://schemas.openxmlformats.org/officeDocument/2006/relationships/image" Target="../media/image1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kotlinlang.org" TargetMode="External"/><Relationship Id="rId3" Type="http://schemas.openxmlformats.org/officeDocument/2006/relationships/image" Target="../media/image2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skillsmatter.com/skillscasts/6651-advancing-development-with-the-kotlin-language"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hyperlink" Target="http://fragmentedpodcast.com/episodes/20/"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hyperlink" Target="https://realm.io/news/droidcon-michael-pardo-kotlin/"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hyperlink" Target="http://www.endran.nl" TargetMode="External"/><Relationship Id="rId1" Type="http://schemas.openxmlformats.org/officeDocument/2006/relationships/slideLayout" Target="../slideLayouts/slideLayout2.xml"/><Relationship Id="rId2" Type="http://schemas.openxmlformats.org/officeDocument/2006/relationships/hyperlink" Target="http://www.hightechict.nl/"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png"/><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image" Target="../media/image14.png"/><Relationship Id="rId5" Type="http://schemas.openxmlformats.org/officeDocument/2006/relationships/image" Target="../media/image15.png"/><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4" Type="http://schemas.openxmlformats.org/officeDocument/2006/relationships/image" Target="../media/image17.png"/><Relationship Id="rId5" Type="http://schemas.openxmlformats.org/officeDocument/2006/relationships/image" Target="../media/image18.png"/><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descr="NiceView.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8575" y="0"/>
            <a:ext cx="12192000" cy="6858000"/>
          </a:xfrm>
          <a:prstGeom prst="rect">
            <a:avLst/>
          </a:prstGeom>
        </p:spPr>
      </p:pic>
      <p:sp>
        <p:nvSpPr>
          <p:cNvPr id="3" name="Subtitle 2"/>
          <p:cNvSpPr>
            <a:spLocks noGrp="1"/>
          </p:cNvSpPr>
          <p:nvPr>
            <p:ph type="subTitle" idx="1"/>
          </p:nvPr>
        </p:nvSpPr>
        <p:spPr/>
        <p:txBody>
          <a:bodyPr/>
          <a:lstStyle/>
          <a:p>
            <a:endParaRPr lang="en-US" dirty="0"/>
          </a:p>
        </p:txBody>
      </p:sp>
      <p:sp>
        <p:nvSpPr>
          <p:cNvPr id="5" name="Title 4"/>
          <p:cNvSpPr>
            <a:spLocks noGrp="1"/>
          </p:cNvSpPr>
          <p:nvPr>
            <p:ph type="ctrTitle"/>
          </p:nvPr>
        </p:nvSpPr>
        <p:spPr/>
        <p:txBody>
          <a:bodyPr/>
          <a:lstStyle/>
          <a:p>
            <a:endParaRPr lang="en-US" dirty="0"/>
          </a:p>
        </p:txBody>
      </p:sp>
      <p:sp>
        <p:nvSpPr>
          <p:cNvPr id="7" name="Rectangle 6"/>
          <p:cNvSpPr/>
          <p:nvPr/>
        </p:nvSpPr>
        <p:spPr>
          <a:xfrm>
            <a:off x="0" y="881938"/>
            <a:ext cx="7458423" cy="1995686"/>
          </a:xfrm>
          <a:prstGeom prst="rect">
            <a:avLst/>
          </a:prstGeom>
          <a:solidFill>
            <a:srgbClr val="FF8F00"/>
          </a:solidFill>
          <a:ln>
            <a:noFill/>
          </a:ln>
          <a:effectLst>
            <a:outerShdw blurRad="40000" dist="23000" dir="27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6400" dirty="0" err="1" smtClean="0">
                <a:latin typeface="Geneva"/>
                <a:cs typeface="Geneva"/>
              </a:rPr>
              <a:t>Kotlin</a:t>
            </a:r>
            <a:endParaRPr lang="en-US" sz="6400" dirty="0" smtClean="0">
              <a:latin typeface="Geneva"/>
              <a:cs typeface="Geneva"/>
            </a:endParaRPr>
          </a:p>
        </p:txBody>
      </p:sp>
      <p:sp>
        <p:nvSpPr>
          <p:cNvPr id="6" name="Rectangle 5"/>
          <p:cNvSpPr/>
          <p:nvPr/>
        </p:nvSpPr>
        <p:spPr>
          <a:xfrm>
            <a:off x="0" y="-94570"/>
            <a:ext cx="7458423" cy="972718"/>
          </a:xfrm>
          <a:prstGeom prst="rect">
            <a:avLst/>
          </a:prstGeom>
          <a:solidFill>
            <a:srgbClr val="C1285B"/>
          </a:solidFill>
          <a:ln>
            <a:noFill/>
          </a:ln>
          <a:effectLst>
            <a:outerShdw blurRad="40000" dist="23000" dir="27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dirty="0" smtClean="0">
                <a:latin typeface="Geneva"/>
                <a:cs typeface="Geneva"/>
              </a:rPr>
              <a:t>The next level of coding on the JVM</a:t>
            </a:r>
            <a:endParaRPr lang="en-US" sz="3200" dirty="0">
              <a:latin typeface="Geneva"/>
              <a:cs typeface="Geneva"/>
            </a:endParaRPr>
          </a:p>
        </p:txBody>
      </p:sp>
    </p:spTree>
    <p:extLst>
      <p:ext uri="{BB962C8B-B14F-4D97-AF65-F5344CB8AC3E}">
        <p14:creationId xmlns:p14="http://schemas.microsoft.com/office/powerpoint/2010/main" val="2109860103"/>
      </p:ext>
    </p:extLst>
  </p:cSld>
  <p:clrMapOvr>
    <a:masterClrMapping/>
  </p:clrMapOvr>
  <mc:AlternateContent xmlns:mc="http://schemas.openxmlformats.org/markup-compatibility/2006" xmlns:p14="http://schemas.microsoft.com/office/powerpoint/2010/main">
    <mc:Choice Requires="p14">
      <p:transition p14:dur="400">
        <p:wipe/>
      </p:transition>
    </mc:Choice>
    <mc:Fallback xmlns="">
      <p:transition xmlns:p14="http://schemas.microsoft.com/office/powerpoint/2010/main">
        <p:wipe/>
      </p:transition>
    </mc:Fallback>
  </mc:AlternateContent>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a:xfrm>
            <a:off x="4804569" y="1686074"/>
            <a:ext cx="4092844" cy="1380690"/>
          </a:xfrm>
        </p:spPr>
        <p:txBody>
          <a:bodyPr>
            <a:normAutofit/>
          </a:bodyPr>
          <a:lstStyle/>
          <a:p>
            <a:r>
              <a:rPr lang="en-US" sz="1800" dirty="0" smtClean="0">
                <a:solidFill>
                  <a:schemeClr val="bg1"/>
                </a:solidFill>
                <a:latin typeface="Geneva"/>
                <a:cs typeface="Geneva"/>
              </a:rPr>
              <a:t>Mutable, but never null</a:t>
            </a:r>
            <a:endParaRPr lang="en-US" sz="1000" dirty="0" smtClean="0">
              <a:solidFill>
                <a:schemeClr val="bg1"/>
              </a:solidFill>
              <a:latin typeface="Geneva"/>
              <a:cs typeface="Geneva"/>
            </a:endParaRPr>
          </a:p>
        </p:txBody>
      </p:sp>
      <p:sp>
        <p:nvSpPr>
          <p:cNvPr id="8" name="Rectangle 7"/>
          <p:cNvSpPr/>
          <p:nvPr/>
        </p:nvSpPr>
        <p:spPr>
          <a:xfrm>
            <a:off x="0" y="-94570"/>
            <a:ext cx="9144000" cy="972718"/>
          </a:xfrm>
          <a:prstGeom prst="rect">
            <a:avLst/>
          </a:prstGeom>
          <a:solidFill>
            <a:srgbClr val="C1285B"/>
          </a:solidFill>
          <a:ln>
            <a:noFill/>
          </a:ln>
          <a:effectLst>
            <a:outerShdw blurRad="40000" dist="23000" dir="27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r>
              <a:rPr lang="en-US" sz="3200" dirty="0" smtClean="0">
                <a:latin typeface="Geneva"/>
                <a:cs typeface="Geneva"/>
              </a:rPr>
              <a:t>  </a:t>
            </a:r>
            <a:r>
              <a:rPr lang="en-US" sz="3200" dirty="0">
                <a:solidFill>
                  <a:schemeClr val="bg1"/>
                </a:solidFill>
                <a:latin typeface="Geneva"/>
                <a:cs typeface="Geneva"/>
              </a:rPr>
              <a:t>Crash course </a:t>
            </a:r>
            <a:r>
              <a:rPr lang="en-US" sz="3200" dirty="0" err="1">
                <a:solidFill>
                  <a:schemeClr val="bg1"/>
                </a:solidFill>
                <a:latin typeface="Geneva"/>
                <a:cs typeface="Geneva"/>
              </a:rPr>
              <a:t>Kotlin</a:t>
            </a:r>
            <a:endParaRPr lang="en-US" sz="3200" dirty="0">
              <a:latin typeface="Geneva"/>
              <a:cs typeface="Geneva"/>
            </a:endParaRPr>
          </a:p>
        </p:txBody>
      </p:sp>
      <p:sp>
        <p:nvSpPr>
          <p:cNvPr id="15" name="Content Placeholder 2"/>
          <p:cNvSpPr txBox="1">
            <a:spLocks/>
          </p:cNvSpPr>
          <p:nvPr/>
        </p:nvSpPr>
        <p:spPr>
          <a:xfrm>
            <a:off x="4804568" y="3551001"/>
            <a:ext cx="4092844" cy="1380690"/>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1800" dirty="0" smtClean="0">
                <a:solidFill>
                  <a:schemeClr val="bg1"/>
                </a:solidFill>
                <a:latin typeface="Geneva"/>
                <a:cs typeface="Geneva"/>
              </a:rPr>
              <a:t>Optional, can be null</a:t>
            </a:r>
            <a:endParaRPr lang="en-US" sz="1400" dirty="0" smtClean="0">
              <a:solidFill>
                <a:schemeClr val="bg1"/>
              </a:solidFill>
              <a:latin typeface="Geneva"/>
              <a:cs typeface="Geneva"/>
            </a:endParaRPr>
          </a:p>
        </p:txBody>
      </p:sp>
      <p:sp>
        <p:nvSpPr>
          <p:cNvPr id="16" name="Content Placeholder 2"/>
          <p:cNvSpPr txBox="1">
            <a:spLocks/>
          </p:cNvSpPr>
          <p:nvPr/>
        </p:nvSpPr>
        <p:spPr>
          <a:xfrm>
            <a:off x="4804568" y="4711313"/>
            <a:ext cx="4092844" cy="1380690"/>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1800" dirty="0" smtClean="0">
                <a:solidFill>
                  <a:schemeClr val="bg1"/>
                </a:solidFill>
                <a:latin typeface="Geneva"/>
                <a:cs typeface="Geneva"/>
              </a:rPr>
              <a:t>Safe calls will only execute if non-null</a:t>
            </a:r>
          </a:p>
        </p:txBody>
      </p:sp>
      <p:pic>
        <p:nvPicPr>
          <p:cNvPr id="9" name="Picture 8" descr="Screen Shot 2015-12-12 at 16.50.45.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2329" y="1686074"/>
            <a:ext cx="2222500" cy="381000"/>
          </a:xfrm>
          <a:prstGeom prst="rect">
            <a:avLst/>
          </a:prstGeom>
        </p:spPr>
      </p:pic>
      <p:pic>
        <p:nvPicPr>
          <p:cNvPr id="12" name="Picture 11" descr="Screen Shot 2015-12-12 at 16.50.51.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2329" y="2218034"/>
            <a:ext cx="914400" cy="330200"/>
          </a:xfrm>
          <a:prstGeom prst="rect">
            <a:avLst/>
          </a:prstGeom>
        </p:spPr>
      </p:pic>
      <p:pic>
        <p:nvPicPr>
          <p:cNvPr id="14" name="Picture 13" descr="Screen Shot 2015-12-12 at 16.49.26.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2329" y="2673064"/>
            <a:ext cx="1803400" cy="393700"/>
          </a:xfrm>
          <a:prstGeom prst="rect">
            <a:avLst/>
          </a:prstGeom>
        </p:spPr>
      </p:pic>
      <p:pic>
        <p:nvPicPr>
          <p:cNvPr id="17" name="Picture 16" descr="Screen Shot 2015-12-12 at 16.50.56.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2329" y="3580977"/>
            <a:ext cx="2400300" cy="304800"/>
          </a:xfrm>
          <a:prstGeom prst="rect">
            <a:avLst/>
          </a:prstGeom>
        </p:spPr>
      </p:pic>
      <p:pic>
        <p:nvPicPr>
          <p:cNvPr id="19" name="Picture 18" descr="Screen Shot 2015-12-12 at 16.51.00.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52329" y="3965527"/>
            <a:ext cx="939800" cy="342900"/>
          </a:xfrm>
          <a:prstGeom prst="rect">
            <a:avLst/>
          </a:prstGeom>
        </p:spPr>
      </p:pic>
      <p:pic>
        <p:nvPicPr>
          <p:cNvPr id="20" name="Picture 19" descr="Screen Shot 2015-12-12 at 16.49.31.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52329" y="4398291"/>
            <a:ext cx="1714500" cy="330200"/>
          </a:xfrm>
          <a:prstGeom prst="rect">
            <a:avLst/>
          </a:prstGeom>
        </p:spPr>
      </p:pic>
      <p:pic>
        <p:nvPicPr>
          <p:cNvPr id="21" name="Picture 20" descr="Screen Shot 2015-12-12 at 16.50.01.pn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52329" y="4809267"/>
            <a:ext cx="1092200" cy="368300"/>
          </a:xfrm>
          <a:prstGeom prst="rect">
            <a:avLst/>
          </a:prstGeom>
        </p:spPr>
      </p:pic>
      <p:pic>
        <p:nvPicPr>
          <p:cNvPr id="22" name="Picture 21" descr="Screen Shot 2015-12-12 at 16.50.13.png"/>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52329" y="5282717"/>
            <a:ext cx="2476500" cy="406400"/>
          </a:xfrm>
          <a:prstGeom prst="rect">
            <a:avLst/>
          </a:prstGeom>
        </p:spPr>
      </p:pic>
      <p:pic>
        <p:nvPicPr>
          <p:cNvPr id="23" name="Picture 22" descr="Screen Shot 2015-12-12 at 16.50.22.png"/>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52424" y="5783047"/>
            <a:ext cx="2235200" cy="431800"/>
          </a:xfrm>
          <a:prstGeom prst="rect">
            <a:avLst/>
          </a:prstGeom>
        </p:spPr>
      </p:pic>
      <p:sp>
        <p:nvSpPr>
          <p:cNvPr id="24" name="Multiply 23"/>
          <p:cNvSpPr/>
          <p:nvPr/>
        </p:nvSpPr>
        <p:spPr>
          <a:xfrm>
            <a:off x="67560" y="4389908"/>
            <a:ext cx="2887624" cy="352093"/>
          </a:xfrm>
          <a:prstGeom prst="mathMultiply">
            <a:avLst/>
          </a:prstGeom>
          <a:solidFill>
            <a:srgbClr val="FF0000"/>
          </a:solidFill>
          <a:ln>
            <a:noFill/>
          </a:ln>
          <a:effectLst>
            <a:outerShdw blurRad="40000" dist="23000" dir="27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Multiply 24"/>
          <p:cNvSpPr/>
          <p:nvPr/>
        </p:nvSpPr>
        <p:spPr>
          <a:xfrm>
            <a:off x="322080" y="2194886"/>
            <a:ext cx="1575287" cy="352093"/>
          </a:xfrm>
          <a:prstGeom prst="mathMultiply">
            <a:avLst/>
          </a:prstGeom>
          <a:solidFill>
            <a:srgbClr val="FF0000"/>
          </a:solidFill>
          <a:ln>
            <a:noFill/>
          </a:ln>
          <a:effectLst>
            <a:outerShdw blurRad="40000" dist="23000" dir="27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Content Placeholder 2"/>
          <p:cNvSpPr txBox="1">
            <a:spLocks/>
          </p:cNvSpPr>
          <p:nvPr/>
        </p:nvSpPr>
        <p:spPr>
          <a:xfrm>
            <a:off x="4804568" y="5282717"/>
            <a:ext cx="4092844" cy="1380690"/>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1800" dirty="0" smtClean="0">
                <a:solidFill>
                  <a:schemeClr val="bg1"/>
                </a:solidFill>
                <a:latin typeface="Geneva"/>
                <a:cs typeface="Geneva"/>
              </a:rPr>
              <a:t>Elvis operator</a:t>
            </a:r>
          </a:p>
        </p:txBody>
      </p:sp>
      <p:sp>
        <p:nvSpPr>
          <p:cNvPr id="27" name="Content Placeholder 2"/>
          <p:cNvSpPr txBox="1">
            <a:spLocks/>
          </p:cNvSpPr>
          <p:nvPr/>
        </p:nvSpPr>
        <p:spPr>
          <a:xfrm>
            <a:off x="4804569" y="5787155"/>
            <a:ext cx="4092844" cy="1380690"/>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1800" dirty="0" smtClean="0">
                <a:solidFill>
                  <a:schemeClr val="bg1"/>
                </a:solidFill>
                <a:latin typeface="Geneva"/>
                <a:cs typeface="Geneva"/>
              </a:rPr>
              <a:t>NPE operator</a:t>
            </a:r>
          </a:p>
        </p:txBody>
      </p:sp>
    </p:spTree>
    <p:extLst>
      <p:ext uri="{BB962C8B-B14F-4D97-AF65-F5344CB8AC3E}">
        <p14:creationId xmlns:p14="http://schemas.microsoft.com/office/powerpoint/2010/main" val="1312721492"/>
      </p:ext>
    </p:extLst>
  </p:cSld>
  <p:clrMapOvr>
    <a:masterClrMapping/>
  </p:clrMapOvr>
  <mc:AlternateContent xmlns:mc="http://schemas.openxmlformats.org/markup-compatibility/2006" xmlns:p14="http://schemas.microsoft.com/office/powerpoint/2010/main">
    <mc:Choice Requires="p14">
      <p:transition p14:dur="400">
        <p:wipe/>
      </p:transition>
    </mc:Choice>
    <mc:Fallback xmlns="">
      <p:transition xmlns:p14="http://schemas.microsoft.com/office/powerpoint/2010/main">
        <p:wip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200"/>
                                        <p:tgtEl>
                                          <p:spTgt spid="12"/>
                                        </p:tgtEl>
                                      </p:cBhvr>
                                    </p:animEffect>
                                    <p:anim calcmode="lin" valueType="num">
                                      <p:cBhvr>
                                        <p:cTn id="8" dur="200" fill="hold"/>
                                        <p:tgtEl>
                                          <p:spTgt spid="12"/>
                                        </p:tgtEl>
                                        <p:attrNameLst>
                                          <p:attrName>ppt_x</p:attrName>
                                        </p:attrNameLst>
                                      </p:cBhvr>
                                      <p:tavLst>
                                        <p:tav tm="0">
                                          <p:val>
                                            <p:strVal val="#ppt_x"/>
                                          </p:val>
                                        </p:tav>
                                        <p:tav tm="100000">
                                          <p:val>
                                            <p:strVal val="#ppt_x"/>
                                          </p:val>
                                        </p:tav>
                                      </p:tavLst>
                                    </p:anim>
                                    <p:anim calcmode="lin" valueType="num">
                                      <p:cBhvr>
                                        <p:cTn id="9" dur="2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3" presetClass="entr" presetSubtype="16" fill="hold" grpId="0" nodeType="clickEffect">
                                  <p:stCondLst>
                                    <p:cond delay="0"/>
                                  </p:stCondLst>
                                  <p:childTnLst>
                                    <p:set>
                                      <p:cBhvr>
                                        <p:cTn id="13" dur="1" fill="hold">
                                          <p:stCondLst>
                                            <p:cond delay="0"/>
                                          </p:stCondLst>
                                        </p:cTn>
                                        <p:tgtEl>
                                          <p:spTgt spid="25"/>
                                        </p:tgtEl>
                                        <p:attrNameLst>
                                          <p:attrName>style.visibility</p:attrName>
                                        </p:attrNameLst>
                                      </p:cBhvr>
                                      <p:to>
                                        <p:strVal val="visible"/>
                                      </p:to>
                                    </p:set>
                                    <p:anim calcmode="lin" valueType="num">
                                      <p:cBhvr>
                                        <p:cTn id="14" dur="200" fill="hold"/>
                                        <p:tgtEl>
                                          <p:spTgt spid="25"/>
                                        </p:tgtEl>
                                        <p:attrNameLst>
                                          <p:attrName>ppt_w</p:attrName>
                                        </p:attrNameLst>
                                      </p:cBhvr>
                                      <p:tavLst>
                                        <p:tav tm="0">
                                          <p:val>
                                            <p:fltVal val="0"/>
                                          </p:val>
                                        </p:tav>
                                        <p:tav tm="100000">
                                          <p:val>
                                            <p:strVal val="#ppt_w"/>
                                          </p:val>
                                        </p:tav>
                                      </p:tavLst>
                                    </p:anim>
                                    <p:anim calcmode="lin" valueType="num">
                                      <p:cBhvr>
                                        <p:cTn id="15" dur="200" fill="hold"/>
                                        <p:tgtEl>
                                          <p:spTgt spid="25"/>
                                        </p:tgtEl>
                                        <p:attrNameLst>
                                          <p:attrName>ppt_h</p:attrName>
                                        </p:attrNameLst>
                                      </p:cBhvr>
                                      <p:tavLst>
                                        <p:tav tm="0">
                                          <p:val>
                                            <p:fltVal val="0"/>
                                          </p:val>
                                        </p:tav>
                                        <p:tav tm="100000">
                                          <p:val>
                                            <p:strVal val="#ppt_h"/>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nodeType="click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fade">
                                      <p:cBhvr>
                                        <p:cTn id="20" dur="200"/>
                                        <p:tgtEl>
                                          <p:spTgt spid="14"/>
                                        </p:tgtEl>
                                      </p:cBhvr>
                                    </p:animEffect>
                                    <p:anim calcmode="lin" valueType="num">
                                      <p:cBhvr>
                                        <p:cTn id="21" dur="200" fill="hold"/>
                                        <p:tgtEl>
                                          <p:spTgt spid="14"/>
                                        </p:tgtEl>
                                        <p:attrNameLst>
                                          <p:attrName>ppt_x</p:attrName>
                                        </p:attrNameLst>
                                      </p:cBhvr>
                                      <p:tavLst>
                                        <p:tav tm="0">
                                          <p:val>
                                            <p:strVal val="#ppt_x"/>
                                          </p:val>
                                        </p:tav>
                                        <p:tav tm="100000">
                                          <p:val>
                                            <p:strVal val="#ppt_x"/>
                                          </p:val>
                                        </p:tav>
                                      </p:tavLst>
                                    </p:anim>
                                    <p:anim calcmode="lin" valueType="num">
                                      <p:cBhvr>
                                        <p:cTn id="22" dur="2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nodeType="click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fade">
                                      <p:cBhvr>
                                        <p:cTn id="27" dur="200"/>
                                        <p:tgtEl>
                                          <p:spTgt spid="17"/>
                                        </p:tgtEl>
                                      </p:cBhvr>
                                    </p:animEffect>
                                    <p:anim calcmode="lin" valueType="num">
                                      <p:cBhvr>
                                        <p:cTn id="28" dur="200" fill="hold"/>
                                        <p:tgtEl>
                                          <p:spTgt spid="17"/>
                                        </p:tgtEl>
                                        <p:attrNameLst>
                                          <p:attrName>ppt_x</p:attrName>
                                        </p:attrNameLst>
                                      </p:cBhvr>
                                      <p:tavLst>
                                        <p:tav tm="0">
                                          <p:val>
                                            <p:strVal val="#ppt_x"/>
                                          </p:val>
                                        </p:tav>
                                        <p:tav tm="100000">
                                          <p:val>
                                            <p:strVal val="#ppt_x"/>
                                          </p:val>
                                        </p:tav>
                                      </p:tavLst>
                                    </p:anim>
                                    <p:anim calcmode="lin" valueType="num">
                                      <p:cBhvr>
                                        <p:cTn id="29" dur="200" fill="hold"/>
                                        <p:tgtEl>
                                          <p:spTgt spid="17"/>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fade">
                                      <p:cBhvr>
                                        <p:cTn id="32" dur="200"/>
                                        <p:tgtEl>
                                          <p:spTgt spid="15"/>
                                        </p:tgtEl>
                                      </p:cBhvr>
                                    </p:animEffect>
                                    <p:anim calcmode="lin" valueType="num">
                                      <p:cBhvr>
                                        <p:cTn id="33" dur="200" fill="hold"/>
                                        <p:tgtEl>
                                          <p:spTgt spid="15"/>
                                        </p:tgtEl>
                                        <p:attrNameLst>
                                          <p:attrName>ppt_x</p:attrName>
                                        </p:attrNameLst>
                                      </p:cBhvr>
                                      <p:tavLst>
                                        <p:tav tm="0">
                                          <p:val>
                                            <p:strVal val="#ppt_x"/>
                                          </p:val>
                                        </p:tav>
                                        <p:tav tm="100000">
                                          <p:val>
                                            <p:strVal val="#ppt_x"/>
                                          </p:val>
                                        </p:tav>
                                      </p:tavLst>
                                    </p:anim>
                                    <p:anim calcmode="lin" valueType="num">
                                      <p:cBhvr>
                                        <p:cTn id="34" dur="2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nodeType="clickEffect">
                                  <p:stCondLst>
                                    <p:cond delay="0"/>
                                  </p:stCondLst>
                                  <p:childTnLst>
                                    <p:set>
                                      <p:cBhvr>
                                        <p:cTn id="38" dur="1" fill="hold">
                                          <p:stCondLst>
                                            <p:cond delay="0"/>
                                          </p:stCondLst>
                                        </p:cTn>
                                        <p:tgtEl>
                                          <p:spTgt spid="19"/>
                                        </p:tgtEl>
                                        <p:attrNameLst>
                                          <p:attrName>style.visibility</p:attrName>
                                        </p:attrNameLst>
                                      </p:cBhvr>
                                      <p:to>
                                        <p:strVal val="visible"/>
                                      </p:to>
                                    </p:set>
                                    <p:animEffect transition="in" filter="fade">
                                      <p:cBhvr>
                                        <p:cTn id="39" dur="200"/>
                                        <p:tgtEl>
                                          <p:spTgt spid="19"/>
                                        </p:tgtEl>
                                      </p:cBhvr>
                                    </p:animEffect>
                                    <p:anim calcmode="lin" valueType="num">
                                      <p:cBhvr>
                                        <p:cTn id="40" dur="200" fill="hold"/>
                                        <p:tgtEl>
                                          <p:spTgt spid="19"/>
                                        </p:tgtEl>
                                        <p:attrNameLst>
                                          <p:attrName>ppt_x</p:attrName>
                                        </p:attrNameLst>
                                      </p:cBhvr>
                                      <p:tavLst>
                                        <p:tav tm="0">
                                          <p:val>
                                            <p:strVal val="#ppt_x"/>
                                          </p:val>
                                        </p:tav>
                                        <p:tav tm="100000">
                                          <p:val>
                                            <p:strVal val="#ppt_x"/>
                                          </p:val>
                                        </p:tav>
                                      </p:tavLst>
                                    </p:anim>
                                    <p:anim calcmode="lin" valueType="num">
                                      <p:cBhvr>
                                        <p:cTn id="41" dur="2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42" presetClass="entr" presetSubtype="0" fill="hold" nodeType="clickEffect">
                                  <p:stCondLst>
                                    <p:cond delay="0"/>
                                  </p:stCondLst>
                                  <p:childTnLst>
                                    <p:set>
                                      <p:cBhvr>
                                        <p:cTn id="45" dur="1" fill="hold">
                                          <p:stCondLst>
                                            <p:cond delay="0"/>
                                          </p:stCondLst>
                                        </p:cTn>
                                        <p:tgtEl>
                                          <p:spTgt spid="20"/>
                                        </p:tgtEl>
                                        <p:attrNameLst>
                                          <p:attrName>style.visibility</p:attrName>
                                        </p:attrNameLst>
                                      </p:cBhvr>
                                      <p:to>
                                        <p:strVal val="visible"/>
                                      </p:to>
                                    </p:set>
                                    <p:animEffect transition="in" filter="fade">
                                      <p:cBhvr>
                                        <p:cTn id="46" dur="200"/>
                                        <p:tgtEl>
                                          <p:spTgt spid="20"/>
                                        </p:tgtEl>
                                      </p:cBhvr>
                                    </p:animEffect>
                                    <p:anim calcmode="lin" valueType="num">
                                      <p:cBhvr>
                                        <p:cTn id="47" dur="200" fill="hold"/>
                                        <p:tgtEl>
                                          <p:spTgt spid="20"/>
                                        </p:tgtEl>
                                        <p:attrNameLst>
                                          <p:attrName>ppt_x</p:attrName>
                                        </p:attrNameLst>
                                      </p:cBhvr>
                                      <p:tavLst>
                                        <p:tav tm="0">
                                          <p:val>
                                            <p:strVal val="#ppt_x"/>
                                          </p:val>
                                        </p:tav>
                                        <p:tav tm="100000">
                                          <p:val>
                                            <p:strVal val="#ppt_x"/>
                                          </p:val>
                                        </p:tav>
                                      </p:tavLst>
                                    </p:anim>
                                    <p:anim calcmode="lin" valueType="num">
                                      <p:cBhvr>
                                        <p:cTn id="48" dur="200" fill="hold"/>
                                        <p:tgtEl>
                                          <p:spTgt spid="20"/>
                                        </p:tgtEl>
                                        <p:attrNameLst>
                                          <p:attrName>ppt_y</p:attrName>
                                        </p:attrNameLst>
                                      </p:cBhvr>
                                      <p:tavLst>
                                        <p:tav tm="0">
                                          <p:val>
                                            <p:strVal val="#ppt_y+.1"/>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3" presetClass="entr" presetSubtype="16" fill="hold" grpId="0" nodeType="clickEffect">
                                  <p:stCondLst>
                                    <p:cond delay="0"/>
                                  </p:stCondLst>
                                  <p:childTnLst>
                                    <p:set>
                                      <p:cBhvr>
                                        <p:cTn id="52" dur="1" fill="hold">
                                          <p:stCondLst>
                                            <p:cond delay="0"/>
                                          </p:stCondLst>
                                        </p:cTn>
                                        <p:tgtEl>
                                          <p:spTgt spid="24"/>
                                        </p:tgtEl>
                                        <p:attrNameLst>
                                          <p:attrName>style.visibility</p:attrName>
                                        </p:attrNameLst>
                                      </p:cBhvr>
                                      <p:to>
                                        <p:strVal val="visible"/>
                                      </p:to>
                                    </p:set>
                                    <p:anim calcmode="lin" valueType="num">
                                      <p:cBhvr>
                                        <p:cTn id="53" dur="200" fill="hold"/>
                                        <p:tgtEl>
                                          <p:spTgt spid="24"/>
                                        </p:tgtEl>
                                        <p:attrNameLst>
                                          <p:attrName>ppt_w</p:attrName>
                                        </p:attrNameLst>
                                      </p:cBhvr>
                                      <p:tavLst>
                                        <p:tav tm="0">
                                          <p:val>
                                            <p:fltVal val="0"/>
                                          </p:val>
                                        </p:tav>
                                        <p:tav tm="100000">
                                          <p:val>
                                            <p:strVal val="#ppt_w"/>
                                          </p:val>
                                        </p:tav>
                                      </p:tavLst>
                                    </p:anim>
                                    <p:anim calcmode="lin" valueType="num">
                                      <p:cBhvr>
                                        <p:cTn id="54" dur="200" fill="hold"/>
                                        <p:tgtEl>
                                          <p:spTgt spid="24"/>
                                        </p:tgtEl>
                                        <p:attrNameLst>
                                          <p:attrName>ppt_h</p:attrName>
                                        </p:attrNameLst>
                                      </p:cBhvr>
                                      <p:tavLst>
                                        <p:tav tm="0">
                                          <p:val>
                                            <p:fltVal val="0"/>
                                          </p:val>
                                        </p:tav>
                                        <p:tav tm="100000">
                                          <p:val>
                                            <p:strVal val="#ppt_h"/>
                                          </p:val>
                                        </p:tav>
                                      </p:tavLst>
                                    </p:anim>
                                  </p:childTnLst>
                                </p:cTn>
                              </p:par>
                            </p:childTnLst>
                          </p:cTn>
                        </p:par>
                      </p:childTnLst>
                    </p:cTn>
                  </p:par>
                  <p:par>
                    <p:cTn id="55" fill="hold">
                      <p:stCondLst>
                        <p:cond delay="indefinite"/>
                      </p:stCondLst>
                      <p:childTnLst>
                        <p:par>
                          <p:cTn id="56" fill="hold">
                            <p:stCondLst>
                              <p:cond delay="0"/>
                            </p:stCondLst>
                            <p:childTnLst>
                              <p:par>
                                <p:cTn id="57" presetID="42" presetClass="entr" presetSubtype="0" fill="hold" grpId="0" nodeType="clickEffect">
                                  <p:stCondLst>
                                    <p:cond delay="0"/>
                                  </p:stCondLst>
                                  <p:childTnLst>
                                    <p:set>
                                      <p:cBhvr>
                                        <p:cTn id="58" dur="1" fill="hold">
                                          <p:stCondLst>
                                            <p:cond delay="0"/>
                                          </p:stCondLst>
                                        </p:cTn>
                                        <p:tgtEl>
                                          <p:spTgt spid="16"/>
                                        </p:tgtEl>
                                        <p:attrNameLst>
                                          <p:attrName>style.visibility</p:attrName>
                                        </p:attrNameLst>
                                      </p:cBhvr>
                                      <p:to>
                                        <p:strVal val="visible"/>
                                      </p:to>
                                    </p:set>
                                    <p:animEffect transition="in" filter="fade">
                                      <p:cBhvr>
                                        <p:cTn id="59" dur="200"/>
                                        <p:tgtEl>
                                          <p:spTgt spid="16"/>
                                        </p:tgtEl>
                                      </p:cBhvr>
                                    </p:animEffect>
                                    <p:anim calcmode="lin" valueType="num">
                                      <p:cBhvr>
                                        <p:cTn id="60" dur="200" fill="hold"/>
                                        <p:tgtEl>
                                          <p:spTgt spid="16"/>
                                        </p:tgtEl>
                                        <p:attrNameLst>
                                          <p:attrName>ppt_x</p:attrName>
                                        </p:attrNameLst>
                                      </p:cBhvr>
                                      <p:tavLst>
                                        <p:tav tm="0">
                                          <p:val>
                                            <p:strVal val="#ppt_x"/>
                                          </p:val>
                                        </p:tav>
                                        <p:tav tm="100000">
                                          <p:val>
                                            <p:strVal val="#ppt_x"/>
                                          </p:val>
                                        </p:tav>
                                      </p:tavLst>
                                    </p:anim>
                                    <p:anim calcmode="lin" valueType="num">
                                      <p:cBhvr>
                                        <p:cTn id="61" dur="200" fill="hold"/>
                                        <p:tgtEl>
                                          <p:spTgt spid="16"/>
                                        </p:tgtEl>
                                        <p:attrNameLst>
                                          <p:attrName>ppt_y</p:attrName>
                                        </p:attrNameLst>
                                      </p:cBhvr>
                                      <p:tavLst>
                                        <p:tav tm="0">
                                          <p:val>
                                            <p:strVal val="#ppt_y+.1"/>
                                          </p:val>
                                        </p:tav>
                                        <p:tav tm="100000">
                                          <p:val>
                                            <p:strVal val="#ppt_y"/>
                                          </p:val>
                                        </p:tav>
                                      </p:tavLst>
                                    </p:anim>
                                  </p:childTnLst>
                                </p:cTn>
                              </p:par>
                              <p:par>
                                <p:cTn id="62" presetID="42" presetClass="entr" presetSubtype="0" fill="hold" nodeType="withEffect">
                                  <p:stCondLst>
                                    <p:cond delay="0"/>
                                  </p:stCondLst>
                                  <p:childTnLst>
                                    <p:set>
                                      <p:cBhvr>
                                        <p:cTn id="63" dur="1" fill="hold">
                                          <p:stCondLst>
                                            <p:cond delay="0"/>
                                          </p:stCondLst>
                                        </p:cTn>
                                        <p:tgtEl>
                                          <p:spTgt spid="21"/>
                                        </p:tgtEl>
                                        <p:attrNameLst>
                                          <p:attrName>style.visibility</p:attrName>
                                        </p:attrNameLst>
                                      </p:cBhvr>
                                      <p:to>
                                        <p:strVal val="visible"/>
                                      </p:to>
                                    </p:set>
                                    <p:animEffect transition="in" filter="fade">
                                      <p:cBhvr>
                                        <p:cTn id="64" dur="200"/>
                                        <p:tgtEl>
                                          <p:spTgt spid="21"/>
                                        </p:tgtEl>
                                      </p:cBhvr>
                                    </p:animEffect>
                                    <p:anim calcmode="lin" valueType="num">
                                      <p:cBhvr>
                                        <p:cTn id="65" dur="200" fill="hold"/>
                                        <p:tgtEl>
                                          <p:spTgt spid="21"/>
                                        </p:tgtEl>
                                        <p:attrNameLst>
                                          <p:attrName>ppt_x</p:attrName>
                                        </p:attrNameLst>
                                      </p:cBhvr>
                                      <p:tavLst>
                                        <p:tav tm="0">
                                          <p:val>
                                            <p:strVal val="#ppt_x"/>
                                          </p:val>
                                        </p:tav>
                                        <p:tav tm="100000">
                                          <p:val>
                                            <p:strVal val="#ppt_x"/>
                                          </p:val>
                                        </p:tav>
                                      </p:tavLst>
                                    </p:anim>
                                    <p:anim calcmode="lin" valueType="num">
                                      <p:cBhvr>
                                        <p:cTn id="66" dur="200" fill="hold"/>
                                        <p:tgtEl>
                                          <p:spTgt spid="21"/>
                                        </p:tgtEl>
                                        <p:attrNameLst>
                                          <p:attrName>ppt_y</p:attrName>
                                        </p:attrNameLst>
                                      </p:cBhvr>
                                      <p:tavLst>
                                        <p:tav tm="0">
                                          <p:val>
                                            <p:strVal val="#ppt_y+.1"/>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42" presetClass="entr" presetSubtype="0" fill="hold" nodeType="clickEffect">
                                  <p:stCondLst>
                                    <p:cond delay="0"/>
                                  </p:stCondLst>
                                  <p:childTnLst>
                                    <p:set>
                                      <p:cBhvr>
                                        <p:cTn id="70" dur="1" fill="hold">
                                          <p:stCondLst>
                                            <p:cond delay="0"/>
                                          </p:stCondLst>
                                        </p:cTn>
                                        <p:tgtEl>
                                          <p:spTgt spid="22"/>
                                        </p:tgtEl>
                                        <p:attrNameLst>
                                          <p:attrName>style.visibility</p:attrName>
                                        </p:attrNameLst>
                                      </p:cBhvr>
                                      <p:to>
                                        <p:strVal val="visible"/>
                                      </p:to>
                                    </p:set>
                                    <p:animEffect transition="in" filter="fade">
                                      <p:cBhvr>
                                        <p:cTn id="71" dur="200"/>
                                        <p:tgtEl>
                                          <p:spTgt spid="22"/>
                                        </p:tgtEl>
                                      </p:cBhvr>
                                    </p:animEffect>
                                    <p:anim calcmode="lin" valueType="num">
                                      <p:cBhvr>
                                        <p:cTn id="72" dur="200" fill="hold"/>
                                        <p:tgtEl>
                                          <p:spTgt spid="22"/>
                                        </p:tgtEl>
                                        <p:attrNameLst>
                                          <p:attrName>ppt_x</p:attrName>
                                        </p:attrNameLst>
                                      </p:cBhvr>
                                      <p:tavLst>
                                        <p:tav tm="0">
                                          <p:val>
                                            <p:strVal val="#ppt_x"/>
                                          </p:val>
                                        </p:tav>
                                        <p:tav tm="100000">
                                          <p:val>
                                            <p:strVal val="#ppt_x"/>
                                          </p:val>
                                        </p:tav>
                                      </p:tavLst>
                                    </p:anim>
                                    <p:anim calcmode="lin" valueType="num">
                                      <p:cBhvr>
                                        <p:cTn id="73" dur="200" fill="hold"/>
                                        <p:tgtEl>
                                          <p:spTgt spid="22"/>
                                        </p:tgtEl>
                                        <p:attrNameLst>
                                          <p:attrName>ppt_y</p:attrName>
                                        </p:attrNameLst>
                                      </p:cBhvr>
                                      <p:tavLst>
                                        <p:tav tm="0">
                                          <p:val>
                                            <p:strVal val="#ppt_y+.1"/>
                                          </p:val>
                                        </p:tav>
                                        <p:tav tm="100000">
                                          <p:val>
                                            <p:strVal val="#ppt_y"/>
                                          </p:val>
                                        </p:tav>
                                      </p:tavLst>
                                    </p:anim>
                                  </p:childTnLst>
                                </p:cTn>
                              </p:par>
                              <p:par>
                                <p:cTn id="74" presetID="42" presetClass="entr" presetSubtype="0" fill="hold" grpId="0" nodeType="withEffect">
                                  <p:stCondLst>
                                    <p:cond delay="0"/>
                                  </p:stCondLst>
                                  <p:childTnLst>
                                    <p:set>
                                      <p:cBhvr>
                                        <p:cTn id="75" dur="1" fill="hold">
                                          <p:stCondLst>
                                            <p:cond delay="0"/>
                                          </p:stCondLst>
                                        </p:cTn>
                                        <p:tgtEl>
                                          <p:spTgt spid="26"/>
                                        </p:tgtEl>
                                        <p:attrNameLst>
                                          <p:attrName>style.visibility</p:attrName>
                                        </p:attrNameLst>
                                      </p:cBhvr>
                                      <p:to>
                                        <p:strVal val="visible"/>
                                      </p:to>
                                    </p:set>
                                    <p:animEffect transition="in" filter="fade">
                                      <p:cBhvr>
                                        <p:cTn id="76" dur="200"/>
                                        <p:tgtEl>
                                          <p:spTgt spid="26"/>
                                        </p:tgtEl>
                                      </p:cBhvr>
                                    </p:animEffect>
                                    <p:anim calcmode="lin" valueType="num">
                                      <p:cBhvr>
                                        <p:cTn id="77" dur="200" fill="hold"/>
                                        <p:tgtEl>
                                          <p:spTgt spid="26"/>
                                        </p:tgtEl>
                                        <p:attrNameLst>
                                          <p:attrName>ppt_x</p:attrName>
                                        </p:attrNameLst>
                                      </p:cBhvr>
                                      <p:tavLst>
                                        <p:tav tm="0">
                                          <p:val>
                                            <p:strVal val="#ppt_x"/>
                                          </p:val>
                                        </p:tav>
                                        <p:tav tm="100000">
                                          <p:val>
                                            <p:strVal val="#ppt_x"/>
                                          </p:val>
                                        </p:tav>
                                      </p:tavLst>
                                    </p:anim>
                                    <p:anim calcmode="lin" valueType="num">
                                      <p:cBhvr>
                                        <p:cTn id="78" dur="200" fill="hold"/>
                                        <p:tgtEl>
                                          <p:spTgt spid="26"/>
                                        </p:tgtEl>
                                        <p:attrNameLst>
                                          <p:attrName>ppt_y</p:attrName>
                                        </p:attrNameLst>
                                      </p:cBhvr>
                                      <p:tavLst>
                                        <p:tav tm="0">
                                          <p:val>
                                            <p:strVal val="#ppt_y+.1"/>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ID="42" presetClass="entr" presetSubtype="0" fill="hold" nodeType="clickEffect">
                                  <p:stCondLst>
                                    <p:cond delay="0"/>
                                  </p:stCondLst>
                                  <p:childTnLst>
                                    <p:set>
                                      <p:cBhvr>
                                        <p:cTn id="82" dur="1" fill="hold">
                                          <p:stCondLst>
                                            <p:cond delay="0"/>
                                          </p:stCondLst>
                                        </p:cTn>
                                        <p:tgtEl>
                                          <p:spTgt spid="23"/>
                                        </p:tgtEl>
                                        <p:attrNameLst>
                                          <p:attrName>style.visibility</p:attrName>
                                        </p:attrNameLst>
                                      </p:cBhvr>
                                      <p:to>
                                        <p:strVal val="visible"/>
                                      </p:to>
                                    </p:set>
                                    <p:animEffect transition="in" filter="fade">
                                      <p:cBhvr>
                                        <p:cTn id="83" dur="200"/>
                                        <p:tgtEl>
                                          <p:spTgt spid="23"/>
                                        </p:tgtEl>
                                      </p:cBhvr>
                                    </p:animEffect>
                                    <p:anim calcmode="lin" valueType="num">
                                      <p:cBhvr>
                                        <p:cTn id="84" dur="200" fill="hold"/>
                                        <p:tgtEl>
                                          <p:spTgt spid="23"/>
                                        </p:tgtEl>
                                        <p:attrNameLst>
                                          <p:attrName>ppt_x</p:attrName>
                                        </p:attrNameLst>
                                      </p:cBhvr>
                                      <p:tavLst>
                                        <p:tav tm="0">
                                          <p:val>
                                            <p:strVal val="#ppt_x"/>
                                          </p:val>
                                        </p:tav>
                                        <p:tav tm="100000">
                                          <p:val>
                                            <p:strVal val="#ppt_x"/>
                                          </p:val>
                                        </p:tav>
                                      </p:tavLst>
                                    </p:anim>
                                    <p:anim calcmode="lin" valueType="num">
                                      <p:cBhvr>
                                        <p:cTn id="85" dur="200" fill="hold"/>
                                        <p:tgtEl>
                                          <p:spTgt spid="23"/>
                                        </p:tgtEl>
                                        <p:attrNameLst>
                                          <p:attrName>ppt_y</p:attrName>
                                        </p:attrNameLst>
                                      </p:cBhvr>
                                      <p:tavLst>
                                        <p:tav tm="0">
                                          <p:val>
                                            <p:strVal val="#ppt_y+.1"/>
                                          </p:val>
                                        </p:tav>
                                        <p:tav tm="100000">
                                          <p:val>
                                            <p:strVal val="#ppt_y"/>
                                          </p:val>
                                        </p:tav>
                                      </p:tavLst>
                                    </p:anim>
                                  </p:childTnLst>
                                </p:cTn>
                              </p:par>
                              <p:par>
                                <p:cTn id="86" presetID="42" presetClass="entr" presetSubtype="0" fill="hold" grpId="0" nodeType="withEffect">
                                  <p:stCondLst>
                                    <p:cond delay="0"/>
                                  </p:stCondLst>
                                  <p:childTnLst>
                                    <p:set>
                                      <p:cBhvr>
                                        <p:cTn id="87" dur="1" fill="hold">
                                          <p:stCondLst>
                                            <p:cond delay="0"/>
                                          </p:stCondLst>
                                        </p:cTn>
                                        <p:tgtEl>
                                          <p:spTgt spid="27"/>
                                        </p:tgtEl>
                                        <p:attrNameLst>
                                          <p:attrName>style.visibility</p:attrName>
                                        </p:attrNameLst>
                                      </p:cBhvr>
                                      <p:to>
                                        <p:strVal val="visible"/>
                                      </p:to>
                                    </p:set>
                                    <p:animEffect transition="in" filter="fade">
                                      <p:cBhvr>
                                        <p:cTn id="88" dur="200"/>
                                        <p:tgtEl>
                                          <p:spTgt spid="27"/>
                                        </p:tgtEl>
                                      </p:cBhvr>
                                    </p:animEffect>
                                    <p:anim calcmode="lin" valueType="num">
                                      <p:cBhvr>
                                        <p:cTn id="89" dur="200" fill="hold"/>
                                        <p:tgtEl>
                                          <p:spTgt spid="27"/>
                                        </p:tgtEl>
                                        <p:attrNameLst>
                                          <p:attrName>ppt_x</p:attrName>
                                        </p:attrNameLst>
                                      </p:cBhvr>
                                      <p:tavLst>
                                        <p:tav tm="0">
                                          <p:val>
                                            <p:strVal val="#ppt_x"/>
                                          </p:val>
                                        </p:tav>
                                        <p:tav tm="100000">
                                          <p:val>
                                            <p:strVal val="#ppt_x"/>
                                          </p:val>
                                        </p:tav>
                                      </p:tavLst>
                                    </p:anim>
                                    <p:anim calcmode="lin" valueType="num">
                                      <p:cBhvr>
                                        <p:cTn id="90" dur="200" fill="hold"/>
                                        <p:tgtEl>
                                          <p:spTgt spid="2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P spid="24" grpId="0" animBg="1"/>
      <p:bldP spid="25" grpId="0" animBg="1"/>
      <p:bldP spid="26" grpId="0"/>
      <p:bldP spid="2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solidFill>
                  <a:schemeClr val="bg1"/>
                </a:solidFill>
                <a:latin typeface="Geneva"/>
                <a:cs typeface="Geneva"/>
              </a:rPr>
              <a:t>How to add to project</a:t>
            </a:r>
          </a:p>
          <a:p>
            <a:r>
              <a:rPr lang="en-US" dirty="0" smtClean="0">
                <a:solidFill>
                  <a:schemeClr val="bg1"/>
                </a:solidFill>
                <a:latin typeface="Geneva"/>
                <a:cs typeface="Geneva"/>
              </a:rPr>
              <a:t>Convert from Java</a:t>
            </a:r>
          </a:p>
          <a:p>
            <a:r>
              <a:rPr lang="en-US" dirty="0" smtClean="0">
                <a:solidFill>
                  <a:schemeClr val="bg1"/>
                </a:solidFill>
                <a:latin typeface="Geneva"/>
                <a:cs typeface="Geneva"/>
              </a:rPr>
              <a:t>Function Extensions</a:t>
            </a:r>
          </a:p>
          <a:p>
            <a:r>
              <a:rPr lang="en-US" dirty="0" smtClean="0">
                <a:solidFill>
                  <a:schemeClr val="bg1"/>
                </a:solidFill>
                <a:latin typeface="Geneva"/>
                <a:cs typeface="Geneva"/>
              </a:rPr>
              <a:t>Lambda’s</a:t>
            </a:r>
          </a:p>
        </p:txBody>
      </p:sp>
      <p:sp>
        <p:nvSpPr>
          <p:cNvPr id="8" name="Rectangle 7"/>
          <p:cNvSpPr/>
          <p:nvPr/>
        </p:nvSpPr>
        <p:spPr>
          <a:xfrm>
            <a:off x="0" y="-94570"/>
            <a:ext cx="9144000" cy="972718"/>
          </a:xfrm>
          <a:prstGeom prst="rect">
            <a:avLst/>
          </a:prstGeom>
          <a:solidFill>
            <a:srgbClr val="C1285B"/>
          </a:solidFill>
          <a:ln>
            <a:noFill/>
          </a:ln>
          <a:effectLst>
            <a:outerShdw blurRad="40000" dist="23000" dir="27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r>
              <a:rPr lang="en-US" sz="3200" dirty="0" smtClean="0">
                <a:latin typeface="Geneva"/>
                <a:cs typeface="Geneva"/>
              </a:rPr>
              <a:t>  </a:t>
            </a:r>
            <a:r>
              <a:rPr lang="en-US" sz="3200" dirty="0" err="1" smtClean="0">
                <a:latin typeface="Geneva"/>
                <a:cs typeface="Geneva"/>
              </a:rPr>
              <a:t>Demotime</a:t>
            </a:r>
            <a:r>
              <a:rPr lang="en-US" sz="3200" dirty="0" smtClean="0">
                <a:latin typeface="Geneva"/>
                <a:cs typeface="Geneva"/>
              </a:rPr>
              <a:t>!</a:t>
            </a:r>
            <a:endParaRPr lang="en-US" sz="3200" dirty="0">
              <a:latin typeface="Geneva"/>
              <a:cs typeface="Geneva"/>
            </a:endParaRPr>
          </a:p>
        </p:txBody>
      </p:sp>
    </p:spTree>
    <p:extLst>
      <p:ext uri="{BB962C8B-B14F-4D97-AF65-F5344CB8AC3E}">
        <p14:creationId xmlns:p14="http://schemas.microsoft.com/office/powerpoint/2010/main" val="714168237"/>
      </p:ext>
    </p:extLst>
  </p:cSld>
  <p:clrMapOvr>
    <a:masterClrMapping/>
  </p:clrMapOvr>
  <mc:AlternateContent xmlns:mc="http://schemas.openxmlformats.org/markup-compatibility/2006" xmlns:p14="http://schemas.microsoft.com/office/powerpoint/2010/main">
    <mc:Choice Requires="p14">
      <p:transition p14:dur="400">
        <p:wipe/>
      </p:transition>
    </mc:Choice>
    <mc:Fallback xmlns="">
      <p:transition xmlns:p14="http://schemas.microsoft.com/office/powerpoint/2010/main">
        <p:wipe/>
      </p:transition>
    </mc:Fallback>
  </mc:AlternateContent>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solidFill>
                  <a:schemeClr val="bg1"/>
                </a:solidFill>
                <a:latin typeface="Geneva"/>
                <a:cs typeface="Geneva"/>
              </a:rPr>
              <a:t>Concise</a:t>
            </a:r>
          </a:p>
          <a:p>
            <a:r>
              <a:rPr lang="en-US" dirty="0" smtClean="0">
                <a:solidFill>
                  <a:schemeClr val="bg1"/>
                </a:solidFill>
                <a:latin typeface="Geneva"/>
                <a:cs typeface="Geneva"/>
              </a:rPr>
              <a:t>Expressive</a:t>
            </a:r>
          </a:p>
          <a:p>
            <a:r>
              <a:rPr lang="en-US" dirty="0" smtClean="0">
                <a:solidFill>
                  <a:schemeClr val="bg1"/>
                </a:solidFill>
                <a:latin typeface="Geneva"/>
                <a:cs typeface="Geneva"/>
              </a:rPr>
              <a:t>Safe</a:t>
            </a:r>
          </a:p>
          <a:p>
            <a:r>
              <a:rPr lang="en-US" dirty="0" smtClean="0">
                <a:solidFill>
                  <a:schemeClr val="bg1"/>
                </a:solidFill>
                <a:latin typeface="Geneva"/>
                <a:cs typeface="Geneva"/>
              </a:rPr>
              <a:t>Versatile</a:t>
            </a:r>
          </a:p>
          <a:p>
            <a:r>
              <a:rPr lang="en-US" dirty="0" smtClean="0">
                <a:solidFill>
                  <a:schemeClr val="bg1"/>
                </a:solidFill>
                <a:latin typeface="Geneva"/>
                <a:cs typeface="Geneva"/>
              </a:rPr>
              <a:t>Interoperable</a:t>
            </a:r>
          </a:p>
        </p:txBody>
      </p:sp>
      <p:sp>
        <p:nvSpPr>
          <p:cNvPr id="8" name="Rectangle 7"/>
          <p:cNvSpPr/>
          <p:nvPr/>
        </p:nvSpPr>
        <p:spPr>
          <a:xfrm>
            <a:off x="0" y="-94570"/>
            <a:ext cx="9144000" cy="972718"/>
          </a:xfrm>
          <a:prstGeom prst="rect">
            <a:avLst/>
          </a:prstGeom>
          <a:solidFill>
            <a:srgbClr val="C1285B"/>
          </a:solidFill>
          <a:ln>
            <a:noFill/>
          </a:ln>
          <a:effectLst>
            <a:outerShdw blurRad="40000" dist="23000" dir="27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r>
              <a:rPr lang="en-US" sz="3200" dirty="0" smtClean="0">
                <a:latin typeface="Geneva"/>
                <a:cs typeface="Geneva"/>
              </a:rPr>
              <a:t>  </a:t>
            </a:r>
            <a:r>
              <a:rPr lang="en-US" sz="3200" dirty="0">
                <a:latin typeface="Geneva"/>
                <a:cs typeface="Geneva"/>
              </a:rPr>
              <a:t>Why </a:t>
            </a:r>
            <a:r>
              <a:rPr lang="en-US" sz="3200" dirty="0" err="1" smtClean="0">
                <a:latin typeface="Geneva"/>
                <a:cs typeface="Geneva"/>
              </a:rPr>
              <a:t>Kotlin</a:t>
            </a:r>
            <a:endParaRPr lang="en-US" sz="3200" dirty="0">
              <a:latin typeface="Geneva"/>
              <a:cs typeface="Geneva"/>
            </a:endParaRPr>
          </a:p>
        </p:txBody>
      </p:sp>
    </p:spTree>
    <p:extLst>
      <p:ext uri="{BB962C8B-B14F-4D97-AF65-F5344CB8AC3E}">
        <p14:creationId xmlns:p14="http://schemas.microsoft.com/office/powerpoint/2010/main" val="2456350921"/>
      </p:ext>
    </p:extLst>
  </p:cSld>
  <p:clrMapOvr>
    <a:masterClrMapping/>
  </p:clrMapOvr>
  <mc:AlternateContent xmlns:mc="http://schemas.openxmlformats.org/markup-compatibility/2006" xmlns:p14="http://schemas.microsoft.com/office/powerpoint/2010/main">
    <mc:Choice Requires="p14">
      <p:transition p14:dur="400">
        <p:wipe/>
      </p:transition>
    </mc:Choice>
    <mc:Fallback xmlns="">
      <p:transition xmlns:p14="http://schemas.microsoft.com/office/powerpoint/2010/main">
        <p:wipe/>
      </p:transition>
    </mc:Fallback>
  </mc:AlternateContent>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err="1" smtClean="0">
                <a:solidFill>
                  <a:schemeClr val="bg1"/>
                </a:solidFill>
                <a:latin typeface="Geneva"/>
                <a:cs typeface="Geneva"/>
              </a:rPr>
              <a:t>Developped</a:t>
            </a:r>
            <a:r>
              <a:rPr lang="en-US" dirty="0" smtClean="0">
                <a:solidFill>
                  <a:schemeClr val="bg1"/>
                </a:solidFill>
                <a:latin typeface="Geneva"/>
                <a:cs typeface="Geneva"/>
              </a:rPr>
              <a:t> by </a:t>
            </a:r>
            <a:r>
              <a:rPr lang="en-US" dirty="0" err="1" smtClean="0">
                <a:solidFill>
                  <a:schemeClr val="bg1"/>
                </a:solidFill>
                <a:latin typeface="Geneva"/>
                <a:cs typeface="Geneva"/>
              </a:rPr>
              <a:t>Jetbrains</a:t>
            </a:r>
            <a:endParaRPr lang="en-US" dirty="0" smtClean="0">
              <a:solidFill>
                <a:schemeClr val="bg1"/>
              </a:solidFill>
              <a:latin typeface="Geneva"/>
              <a:cs typeface="Geneva"/>
            </a:endParaRPr>
          </a:p>
          <a:p>
            <a:r>
              <a:rPr lang="en-US" dirty="0" smtClean="0">
                <a:solidFill>
                  <a:schemeClr val="bg1"/>
                </a:solidFill>
                <a:latin typeface="Geneva"/>
                <a:cs typeface="Geneva"/>
              </a:rPr>
              <a:t>Development started 5 to 6 years ago</a:t>
            </a:r>
          </a:p>
          <a:p>
            <a:r>
              <a:rPr lang="en-US" dirty="0" smtClean="0">
                <a:solidFill>
                  <a:schemeClr val="bg1"/>
                </a:solidFill>
                <a:latin typeface="Geneva"/>
                <a:cs typeface="Geneva"/>
              </a:rPr>
              <a:t>Targets the JVM, compiles to byte code</a:t>
            </a:r>
          </a:p>
          <a:p>
            <a:r>
              <a:rPr lang="en-US" dirty="0" err="1" smtClean="0">
                <a:solidFill>
                  <a:schemeClr val="bg1"/>
                </a:solidFill>
                <a:latin typeface="Geneva"/>
                <a:cs typeface="Geneva"/>
              </a:rPr>
              <a:t>Jetbrains</a:t>
            </a:r>
            <a:r>
              <a:rPr lang="en-US" dirty="0" smtClean="0">
                <a:solidFill>
                  <a:schemeClr val="bg1"/>
                </a:solidFill>
                <a:latin typeface="Geneva"/>
                <a:cs typeface="Geneva"/>
              </a:rPr>
              <a:t>.. So here to stay</a:t>
            </a:r>
          </a:p>
          <a:p>
            <a:pPr lvl="1"/>
            <a:r>
              <a:rPr lang="en-US" dirty="0" smtClean="0">
                <a:solidFill>
                  <a:schemeClr val="bg1"/>
                </a:solidFill>
                <a:latin typeface="Geneva"/>
                <a:cs typeface="Geneva"/>
              </a:rPr>
              <a:t>More than a non-profit thing, they depend on it. Selling idea’s is their business</a:t>
            </a:r>
          </a:p>
          <a:p>
            <a:pPr lvl="1"/>
            <a:r>
              <a:rPr lang="en-US" dirty="0" err="1" smtClean="0">
                <a:solidFill>
                  <a:schemeClr val="bg1"/>
                </a:solidFill>
                <a:latin typeface="Geneva"/>
                <a:cs typeface="Geneva"/>
              </a:rPr>
              <a:t>Kotlin</a:t>
            </a:r>
            <a:r>
              <a:rPr lang="en-US" dirty="0" smtClean="0">
                <a:solidFill>
                  <a:schemeClr val="bg1"/>
                </a:solidFill>
                <a:latin typeface="Geneva"/>
                <a:cs typeface="Geneva"/>
              </a:rPr>
              <a:t> is optimized for </a:t>
            </a:r>
            <a:r>
              <a:rPr lang="en-US" dirty="0" err="1" smtClean="0">
                <a:solidFill>
                  <a:schemeClr val="bg1"/>
                </a:solidFill>
                <a:latin typeface="Geneva"/>
                <a:cs typeface="Geneva"/>
              </a:rPr>
              <a:t>toolability</a:t>
            </a:r>
            <a:endParaRPr lang="en-US" dirty="0" smtClean="0">
              <a:solidFill>
                <a:schemeClr val="bg1"/>
              </a:solidFill>
              <a:latin typeface="Geneva"/>
              <a:cs typeface="Geneva"/>
            </a:endParaRPr>
          </a:p>
        </p:txBody>
      </p:sp>
      <p:sp>
        <p:nvSpPr>
          <p:cNvPr id="8" name="Rectangle 7"/>
          <p:cNvSpPr/>
          <p:nvPr/>
        </p:nvSpPr>
        <p:spPr>
          <a:xfrm>
            <a:off x="0" y="-94570"/>
            <a:ext cx="9144000" cy="972718"/>
          </a:xfrm>
          <a:prstGeom prst="rect">
            <a:avLst/>
          </a:prstGeom>
          <a:solidFill>
            <a:srgbClr val="C1285B"/>
          </a:solidFill>
          <a:ln>
            <a:noFill/>
          </a:ln>
          <a:effectLst>
            <a:outerShdw blurRad="40000" dist="23000" dir="27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r>
              <a:rPr lang="en-US" sz="3200" dirty="0" smtClean="0">
                <a:latin typeface="Geneva"/>
                <a:cs typeface="Geneva"/>
              </a:rPr>
              <a:t>  </a:t>
            </a:r>
            <a:r>
              <a:rPr lang="en-US" sz="3200" dirty="0">
                <a:latin typeface="Geneva"/>
                <a:cs typeface="Geneva"/>
              </a:rPr>
              <a:t>Is </a:t>
            </a:r>
            <a:r>
              <a:rPr lang="en-US" sz="3200" dirty="0" err="1">
                <a:latin typeface="Geneva"/>
                <a:cs typeface="Geneva"/>
              </a:rPr>
              <a:t>Kotlin</a:t>
            </a:r>
            <a:r>
              <a:rPr lang="en-US" sz="3200" dirty="0">
                <a:latin typeface="Geneva"/>
                <a:cs typeface="Geneva"/>
              </a:rPr>
              <a:t> </a:t>
            </a:r>
            <a:r>
              <a:rPr lang="en-US" sz="3200" dirty="0" smtClean="0">
                <a:latin typeface="Geneva"/>
                <a:cs typeface="Geneva"/>
              </a:rPr>
              <a:t>here to stay?</a:t>
            </a:r>
            <a:endParaRPr lang="en-US" sz="3200" dirty="0">
              <a:latin typeface="Geneva"/>
              <a:cs typeface="Geneva"/>
            </a:endParaRPr>
          </a:p>
        </p:txBody>
      </p:sp>
    </p:spTree>
    <p:extLst>
      <p:ext uri="{BB962C8B-B14F-4D97-AF65-F5344CB8AC3E}">
        <p14:creationId xmlns:p14="http://schemas.microsoft.com/office/powerpoint/2010/main" val="3067438595"/>
      </p:ext>
    </p:extLst>
  </p:cSld>
  <p:clrMapOvr>
    <a:masterClrMapping/>
  </p:clrMapOvr>
  <mc:AlternateContent xmlns:mc="http://schemas.openxmlformats.org/markup-compatibility/2006" xmlns:p14="http://schemas.microsoft.com/office/powerpoint/2010/main">
    <mc:Choice Requires="p14">
      <p:transition p14:dur="400">
        <p:wipe/>
      </p:transition>
    </mc:Choice>
    <mc:Fallback xmlns="">
      <p:transition xmlns:p14="http://schemas.microsoft.com/office/powerpoint/2010/main">
        <p:wipe/>
      </p:transition>
    </mc:Fallback>
  </mc:AlternateContent>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1600200"/>
            <a:ext cx="8229600" cy="5099050"/>
          </a:xfrm>
        </p:spPr>
        <p:txBody>
          <a:bodyPr>
            <a:normAutofit/>
          </a:bodyPr>
          <a:lstStyle/>
          <a:p>
            <a:r>
              <a:rPr lang="en-US" dirty="0" err="1" smtClean="0">
                <a:solidFill>
                  <a:schemeClr val="bg1"/>
                </a:solidFill>
                <a:latin typeface="Geneva"/>
                <a:cs typeface="Geneva"/>
              </a:rPr>
              <a:t>Developped</a:t>
            </a:r>
            <a:r>
              <a:rPr lang="en-US" dirty="0" smtClean="0">
                <a:solidFill>
                  <a:schemeClr val="bg1"/>
                </a:solidFill>
                <a:latin typeface="Geneva"/>
                <a:cs typeface="Geneva"/>
              </a:rPr>
              <a:t> by </a:t>
            </a:r>
            <a:r>
              <a:rPr lang="en-US" dirty="0" err="1" smtClean="0">
                <a:solidFill>
                  <a:schemeClr val="bg1"/>
                </a:solidFill>
                <a:latin typeface="Geneva"/>
                <a:cs typeface="Geneva"/>
              </a:rPr>
              <a:t>Jetbrains</a:t>
            </a:r>
            <a:endParaRPr lang="en-US" dirty="0" smtClean="0">
              <a:solidFill>
                <a:schemeClr val="bg1"/>
              </a:solidFill>
              <a:latin typeface="Geneva"/>
              <a:cs typeface="Geneva"/>
            </a:endParaRPr>
          </a:p>
          <a:p>
            <a:pPr lvl="1"/>
            <a:r>
              <a:rPr lang="en-US" dirty="0" err="1" smtClean="0">
                <a:solidFill>
                  <a:schemeClr val="bg1"/>
                </a:solidFill>
                <a:latin typeface="Geneva"/>
                <a:cs typeface="Geneva"/>
              </a:rPr>
              <a:t>Resharper</a:t>
            </a:r>
            <a:endParaRPr lang="en-US" dirty="0" smtClean="0">
              <a:solidFill>
                <a:schemeClr val="bg1"/>
              </a:solidFill>
              <a:latin typeface="Geneva"/>
              <a:cs typeface="Geneva"/>
            </a:endParaRPr>
          </a:p>
          <a:p>
            <a:pPr lvl="1"/>
            <a:r>
              <a:rPr lang="en-US" dirty="0" err="1" smtClean="0">
                <a:solidFill>
                  <a:schemeClr val="bg1"/>
                </a:solidFill>
                <a:latin typeface="Geneva"/>
                <a:cs typeface="Geneva"/>
              </a:rPr>
              <a:t>IntelliJ</a:t>
            </a:r>
            <a:r>
              <a:rPr lang="en-US" dirty="0" smtClean="0">
                <a:solidFill>
                  <a:schemeClr val="bg1"/>
                </a:solidFill>
                <a:latin typeface="Geneva"/>
                <a:cs typeface="Geneva"/>
              </a:rPr>
              <a:t> IDEA</a:t>
            </a:r>
          </a:p>
          <a:p>
            <a:pPr lvl="2"/>
            <a:r>
              <a:rPr lang="en-US" dirty="0" smtClean="0">
                <a:solidFill>
                  <a:schemeClr val="bg1"/>
                </a:solidFill>
                <a:latin typeface="Geneva"/>
                <a:cs typeface="Geneva"/>
              </a:rPr>
              <a:t>Android studio</a:t>
            </a:r>
          </a:p>
          <a:p>
            <a:pPr lvl="2"/>
            <a:r>
              <a:rPr lang="en-US" dirty="0" err="1" smtClean="0">
                <a:solidFill>
                  <a:schemeClr val="bg1"/>
                </a:solidFill>
                <a:latin typeface="Geneva"/>
                <a:cs typeface="Geneva"/>
              </a:rPr>
              <a:t>Rubymine</a:t>
            </a:r>
            <a:endParaRPr lang="en-US" dirty="0" smtClean="0">
              <a:solidFill>
                <a:schemeClr val="bg1"/>
              </a:solidFill>
              <a:latin typeface="Geneva"/>
              <a:cs typeface="Geneva"/>
            </a:endParaRPr>
          </a:p>
          <a:p>
            <a:pPr lvl="2"/>
            <a:r>
              <a:rPr lang="en-US" dirty="0" err="1" smtClean="0">
                <a:solidFill>
                  <a:schemeClr val="bg1"/>
                </a:solidFill>
                <a:latin typeface="Geneva"/>
                <a:cs typeface="Geneva"/>
              </a:rPr>
              <a:t>Appcode</a:t>
            </a:r>
            <a:endParaRPr lang="en-US" dirty="0" smtClean="0">
              <a:solidFill>
                <a:schemeClr val="bg1"/>
              </a:solidFill>
              <a:latin typeface="Geneva"/>
              <a:cs typeface="Geneva"/>
            </a:endParaRPr>
          </a:p>
          <a:p>
            <a:pPr lvl="2"/>
            <a:r>
              <a:rPr lang="en-US" dirty="0" err="1" smtClean="0">
                <a:solidFill>
                  <a:schemeClr val="bg1"/>
                </a:solidFill>
                <a:latin typeface="Geneva"/>
                <a:cs typeface="Geneva"/>
              </a:rPr>
              <a:t>Webstorm</a:t>
            </a:r>
            <a:endParaRPr lang="en-US" dirty="0" smtClean="0">
              <a:solidFill>
                <a:schemeClr val="bg1"/>
              </a:solidFill>
              <a:latin typeface="Geneva"/>
              <a:cs typeface="Geneva"/>
            </a:endParaRPr>
          </a:p>
          <a:p>
            <a:pPr lvl="2"/>
            <a:r>
              <a:rPr lang="en-US" dirty="0" smtClean="0">
                <a:solidFill>
                  <a:schemeClr val="bg1"/>
                </a:solidFill>
                <a:latin typeface="Geneva"/>
                <a:cs typeface="Geneva"/>
              </a:rPr>
              <a:t>…</a:t>
            </a:r>
          </a:p>
        </p:txBody>
      </p:sp>
      <p:sp>
        <p:nvSpPr>
          <p:cNvPr id="8" name="Rectangle 7"/>
          <p:cNvSpPr/>
          <p:nvPr/>
        </p:nvSpPr>
        <p:spPr>
          <a:xfrm>
            <a:off x="0" y="-94570"/>
            <a:ext cx="9144000" cy="972718"/>
          </a:xfrm>
          <a:prstGeom prst="rect">
            <a:avLst/>
          </a:prstGeom>
          <a:solidFill>
            <a:srgbClr val="C1285B"/>
          </a:solidFill>
          <a:ln>
            <a:noFill/>
          </a:ln>
          <a:effectLst>
            <a:outerShdw blurRad="40000" dist="23000" dir="27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r>
              <a:rPr lang="en-US" sz="3200" dirty="0" smtClean="0">
                <a:latin typeface="Geneva"/>
                <a:cs typeface="Geneva"/>
              </a:rPr>
              <a:t>  </a:t>
            </a:r>
            <a:r>
              <a:rPr lang="en-US" sz="3200" dirty="0">
                <a:latin typeface="Geneva"/>
                <a:cs typeface="Geneva"/>
              </a:rPr>
              <a:t>Is </a:t>
            </a:r>
            <a:r>
              <a:rPr lang="en-US" sz="3200" dirty="0" err="1">
                <a:latin typeface="Geneva"/>
                <a:cs typeface="Geneva"/>
              </a:rPr>
              <a:t>Kotlin</a:t>
            </a:r>
            <a:r>
              <a:rPr lang="en-US" sz="3200" dirty="0">
                <a:latin typeface="Geneva"/>
                <a:cs typeface="Geneva"/>
              </a:rPr>
              <a:t> </a:t>
            </a:r>
            <a:r>
              <a:rPr lang="en-US" sz="3200" dirty="0" smtClean="0">
                <a:latin typeface="Geneva"/>
                <a:cs typeface="Geneva"/>
              </a:rPr>
              <a:t>here to stay?</a:t>
            </a:r>
            <a:endParaRPr lang="en-US" sz="3200" dirty="0">
              <a:latin typeface="Geneva"/>
              <a:cs typeface="Geneva"/>
            </a:endParaRPr>
          </a:p>
        </p:txBody>
      </p:sp>
    </p:spTree>
    <p:extLst>
      <p:ext uri="{BB962C8B-B14F-4D97-AF65-F5344CB8AC3E}">
        <p14:creationId xmlns:p14="http://schemas.microsoft.com/office/powerpoint/2010/main" val="3913046339"/>
      </p:ext>
    </p:extLst>
  </p:cSld>
  <p:clrMapOvr>
    <a:masterClrMapping/>
  </p:clrMapOvr>
  <mc:AlternateContent xmlns:mc="http://schemas.openxmlformats.org/markup-compatibility/2006" xmlns:p14="http://schemas.microsoft.com/office/powerpoint/2010/main">
    <mc:Choice Requires="p14">
      <p:transition p14:dur="400">
        <p:wipe/>
      </p:transition>
    </mc:Choice>
    <mc:Fallback xmlns="">
      <p:transition xmlns:p14="http://schemas.microsoft.com/office/powerpoint/2010/main">
        <p:wip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200"/>
                                        <p:tgtEl>
                                          <p:spTgt spid="3">
                                            <p:txEl>
                                              <p:pRg st="1" end="1"/>
                                            </p:txEl>
                                          </p:spTgt>
                                        </p:tgtEl>
                                      </p:cBhvr>
                                    </p:animEffect>
                                    <p:anim calcmode="lin" valueType="num">
                                      <p:cBhvr>
                                        <p:cTn id="8" dur="2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200" fill="hold"/>
                                        <p:tgtEl>
                                          <p:spTgt spid="3">
                                            <p:txEl>
                                              <p:pRg st="1" end="1"/>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200"/>
                                        <p:tgtEl>
                                          <p:spTgt spid="3">
                                            <p:txEl>
                                              <p:pRg st="2" end="2"/>
                                            </p:txEl>
                                          </p:spTgt>
                                        </p:tgtEl>
                                      </p:cBhvr>
                                    </p:animEffect>
                                    <p:anim calcmode="lin" valueType="num">
                                      <p:cBhvr>
                                        <p:cTn id="13" dur="2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4" dur="200" fill="hold"/>
                                        <p:tgtEl>
                                          <p:spTgt spid="3">
                                            <p:txEl>
                                              <p:pRg st="2" end="2"/>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200"/>
                                        <p:tgtEl>
                                          <p:spTgt spid="3">
                                            <p:txEl>
                                              <p:pRg st="3" end="3"/>
                                            </p:txEl>
                                          </p:spTgt>
                                        </p:tgtEl>
                                      </p:cBhvr>
                                    </p:animEffect>
                                    <p:anim calcmode="lin" valueType="num">
                                      <p:cBhvr>
                                        <p:cTn id="18" dur="2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19" dur="200" fill="hold"/>
                                        <p:tgtEl>
                                          <p:spTgt spid="3">
                                            <p:txEl>
                                              <p:pRg st="3" end="3"/>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200"/>
                                        <p:tgtEl>
                                          <p:spTgt spid="3">
                                            <p:txEl>
                                              <p:pRg st="4" end="4"/>
                                            </p:txEl>
                                          </p:spTgt>
                                        </p:tgtEl>
                                      </p:cBhvr>
                                    </p:animEffect>
                                    <p:anim calcmode="lin" valueType="num">
                                      <p:cBhvr>
                                        <p:cTn id="23" dur="2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4" dur="200" fill="hold"/>
                                        <p:tgtEl>
                                          <p:spTgt spid="3">
                                            <p:txEl>
                                              <p:pRg st="4" end="4"/>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200"/>
                                        <p:tgtEl>
                                          <p:spTgt spid="3">
                                            <p:txEl>
                                              <p:pRg st="5" end="5"/>
                                            </p:txEl>
                                          </p:spTgt>
                                        </p:tgtEl>
                                      </p:cBhvr>
                                    </p:animEffect>
                                    <p:anim calcmode="lin" valueType="num">
                                      <p:cBhvr>
                                        <p:cTn id="28" dur="2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29" dur="200" fill="hold"/>
                                        <p:tgtEl>
                                          <p:spTgt spid="3">
                                            <p:txEl>
                                              <p:pRg st="5" end="5"/>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200"/>
                                        <p:tgtEl>
                                          <p:spTgt spid="3">
                                            <p:txEl>
                                              <p:pRg st="6" end="6"/>
                                            </p:txEl>
                                          </p:spTgt>
                                        </p:tgtEl>
                                      </p:cBhvr>
                                    </p:animEffect>
                                    <p:anim calcmode="lin" valueType="num">
                                      <p:cBhvr>
                                        <p:cTn id="33" dur="2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4" dur="200" fill="hold"/>
                                        <p:tgtEl>
                                          <p:spTgt spid="3">
                                            <p:txEl>
                                              <p:pRg st="6" end="6"/>
                                            </p:txEl>
                                          </p:spTgt>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200"/>
                                        <p:tgtEl>
                                          <p:spTgt spid="3">
                                            <p:txEl>
                                              <p:pRg st="7" end="7"/>
                                            </p:txEl>
                                          </p:spTgt>
                                        </p:tgtEl>
                                      </p:cBhvr>
                                    </p:animEffect>
                                    <p:anim calcmode="lin" valueType="num">
                                      <p:cBhvr>
                                        <p:cTn id="38" dur="2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39" dur="2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1600200"/>
            <a:ext cx="8229600" cy="5099050"/>
          </a:xfrm>
        </p:spPr>
        <p:txBody>
          <a:bodyPr>
            <a:normAutofit/>
          </a:bodyPr>
          <a:lstStyle/>
          <a:p>
            <a:r>
              <a:rPr lang="en-US" dirty="0" err="1" smtClean="0">
                <a:solidFill>
                  <a:schemeClr val="bg1"/>
                </a:solidFill>
                <a:latin typeface="Geneva"/>
                <a:cs typeface="Geneva"/>
              </a:rPr>
              <a:t>Developped</a:t>
            </a:r>
            <a:r>
              <a:rPr lang="en-US" dirty="0" smtClean="0">
                <a:solidFill>
                  <a:schemeClr val="bg1"/>
                </a:solidFill>
                <a:latin typeface="Geneva"/>
                <a:cs typeface="Geneva"/>
              </a:rPr>
              <a:t> by </a:t>
            </a:r>
            <a:r>
              <a:rPr lang="en-US" dirty="0" err="1" smtClean="0">
                <a:solidFill>
                  <a:schemeClr val="bg1"/>
                </a:solidFill>
                <a:latin typeface="Geneva"/>
                <a:cs typeface="Geneva"/>
              </a:rPr>
              <a:t>Jetbrains</a:t>
            </a:r>
            <a:endParaRPr lang="en-US" dirty="0">
              <a:solidFill>
                <a:schemeClr val="bg1"/>
              </a:solidFill>
              <a:latin typeface="Geneva"/>
              <a:cs typeface="Geneva"/>
            </a:endParaRPr>
          </a:p>
          <a:p>
            <a:r>
              <a:rPr lang="en-US" dirty="0">
                <a:solidFill>
                  <a:schemeClr val="bg1"/>
                </a:solidFill>
                <a:latin typeface="Geneva"/>
                <a:cs typeface="Geneva"/>
              </a:rPr>
              <a:t>Reasoning</a:t>
            </a:r>
          </a:p>
          <a:p>
            <a:pPr lvl="1"/>
            <a:r>
              <a:rPr lang="en-US" dirty="0">
                <a:solidFill>
                  <a:schemeClr val="bg1"/>
                </a:solidFill>
                <a:latin typeface="Geneva"/>
                <a:cs typeface="Geneva"/>
              </a:rPr>
              <a:t>Need for richer code, compatible with Java</a:t>
            </a:r>
          </a:p>
          <a:p>
            <a:pPr lvl="1"/>
            <a:r>
              <a:rPr lang="en-US" dirty="0">
                <a:solidFill>
                  <a:schemeClr val="bg1"/>
                </a:solidFill>
                <a:latin typeface="Geneva"/>
                <a:cs typeface="Geneva"/>
              </a:rPr>
              <a:t>Internal use</a:t>
            </a:r>
          </a:p>
          <a:p>
            <a:pPr lvl="1"/>
            <a:r>
              <a:rPr lang="en-US" dirty="0" err="1">
                <a:solidFill>
                  <a:schemeClr val="bg1"/>
                </a:solidFill>
                <a:latin typeface="Geneva"/>
                <a:cs typeface="Geneva"/>
              </a:rPr>
              <a:t>Toolability</a:t>
            </a:r>
            <a:endParaRPr lang="en-US" dirty="0">
              <a:solidFill>
                <a:schemeClr val="bg1"/>
              </a:solidFill>
              <a:latin typeface="Geneva"/>
              <a:cs typeface="Geneva"/>
            </a:endParaRPr>
          </a:p>
          <a:p>
            <a:pPr marL="457200" lvl="1" indent="0">
              <a:buNone/>
            </a:pPr>
            <a:endParaRPr lang="en-US" dirty="0">
              <a:solidFill>
                <a:schemeClr val="bg1"/>
              </a:solidFill>
              <a:latin typeface="Geneva"/>
              <a:cs typeface="Geneva"/>
            </a:endParaRPr>
          </a:p>
          <a:p>
            <a:pPr marL="457200" lvl="1" indent="0">
              <a:buNone/>
            </a:pPr>
            <a:r>
              <a:rPr lang="en-US" dirty="0">
                <a:solidFill>
                  <a:schemeClr val="bg1"/>
                </a:solidFill>
                <a:latin typeface="Geneva"/>
                <a:cs typeface="Geneva"/>
              </a:rPr>
              <a:t>More than a non-profit thing, they depend on it. Selling IDE’s </a:t>
            </a:r>
            <a:r>
              <a:rPr lang="en-US" i="1" dirty="0">
                <a:solidFill>
                  <a:schemeClr val="bg1"/>
                </a:solidFill>
                <a:latin typeface="Geneva"/>
                <a:cs typeface="Geneva"/>
              </a:rPr>
              <a:t>is</a:t>
            </a:r>
            <a:r>
              <a:rPr lang="en-US" dirty="0">
                <a:solidFill>
                  <a:schemeClr val="bg1"/>
                </a:solidFill>
                <a:latin typeface="Geneva"/>
                <a:cs typeface="Geneva"/>
              </a:rPr>
              <a:t> their business</a:t>
            </a:r>
          </a:p>
          <a:p>
            <a:pPr lvl="1"/>
            <a:endParaRPr lang="en-US" dirty="0" smtClean="0">
              <a:solidFill>
                <a:schemeClr val="bg1"/>
              </a:solidFill>
              <a:latin typeface="Geneva"/>
              <a:cs typeface="Geneva"/>
            </a:endParaRPr>
          </a:p>
        </p:txBody>
      </p:sp>
      <p:sp>
        <p:nvSpPr>
          <p:cNvPr id="8" name="Rectangle 7"/>
          <p:cNvSpPr/>
          <p:nvPr/>
        </p:nvSpPr>
        <p:spPr>
          <a:xfrm>
            <a:off x="0" y="-94570"/>
            <a:ext cx="9144000" cy="972718"/>
          </a:xfrm>
          <a:prstGeom prst="rect">
            <a:avLst/>
          </a:prstGeom>
          <a:solidFill>
            <a:srgbClr val="C1285B"/>
          </a:solidFill>
          <a:ln>
            <a:noFill/>
          </a:ln>
          <a:effectLst>
            <a:outerShdw blurRad="40000" dist="23000" dir="27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r>
              <a:rPr lang="en-US" sz="3200" dirty="0" smtClean="0">
                <a:latin typeface="Geneva"/>
                <a:cs typeface="Geneva"/>
              </a:rPr>
              <a:t>  </a:t>
            </a:r>
            <a:r>
              <a:rPr lang="en-US" sz="3200" dirty="0">
                <a:latin typeface="Geneva"/>
                <a:cs typeface="Geneva"/>
              </a:rPr>
              <a:t>Is </a:t>
            </a:r>
            <a:r>
              <a:rPr lang="en-US" sz="3200" dirty="0" err="1">
                <a:latin typeface="Geneva"/>
                <a:cs typeface="Geneva"/>
              </a:rPr>
              <a:t>Kotlin</a:t>
            </a:r>
            <a:r>
              <a:rPr lang="en-US" sz="3200" dirty="0">
                <a:latin typeface="Geneva"/>
                <a:cs typeface="Geneva"/>
              </a:rPr>
              <a:t> </a:t>
            </a:r>
            <a:r>
              <a:rPr lang="en-US" sz="3200" dirty="0" smtClean="0">
                <a:latin typeface="Geneva"/>
                <a:cs typeface="Geneva"/>
              </a:rPr>
              <a:t>here to stay?</a:t>
            </a:r>
            <a:endParaRPr lang="en-US" sz="3200" dirty="0">
              <a:latin typeface="Geneva"/>
              <a:cs typeface="Geneva"/>
            </a:endParaRPr>
          </a:p>
        </p:txBody>
      </p:sp>
    </p:spTree>
    <p:extLst>
      <p:ext uri="{BB962C8B-B14F-4D97-AF65-F5344CB8AC3E}">
        <p14:creationId xmlns:p14="http://schemas.microsoft.com/office/powerpoint/2010/main" val="2922274051"/>
      </p:ext>
    </p:extLst>
  </p:cSld>
  <p:clrMapOvr>
    <a:masterClrMapping/>
  </p:clrMapOvr>
  <mc:AlternateContent xmlns:mc="http://schemas.openxmlformats.org/markup-compatibility/2006" xmlns:p14="http://schemas.microsoft.com/office/powerpoint/2010/main">
    <mc:Choice Requires="p14">
      <p:transition p14:dur="400">
        <p:wipe/>
      </p:transition>
    </mc:Choice>
    <mc:Fallback xmlns="">
      <p:transition xmlns:p14="http://schemas.microsoft.com/office/powerpoint/2010/main">
        <p:wip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Effect transition="in" filter="fade">
                                      <p:cBhvr>
                                        <p:cTn id="7" dur="200"/>
                                        <p:tgtEl>
                                          <p:spTgt spid="3">
                                            <p:txEl>
                                              <p:pRg st="6" end="6"/>
                                            </p:txEl>
                                          </p:spTgt>
                                        </p:tgtEl>
                                      </p:cBhvr>
                                    </p:animEffect>
                                    <p:anim calcmode="lin" valueType="num">
                                      <p:cBhvr>
                                        <p:cTn id="8" dur="2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9" dur="2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smtClean="0">
                <a:solidFill>
                  <a:schemeClr val="bg1"/>
                </a:solidFill>
                <a:latin typeface="Geneva"/>
                <a:cs typeface="Geneva"/>
              </a:rPr>
              <a:t>Documentation at official website</a:t>
            </a:r>
          </a:p>
          <a:p>
            <a:pPr marL="400050" lvl="1" indent="0">
              <a:buNone/>
            </a:pPr>
            <a:endParaRPr lang="en-US" dirty="0" smtClean="0">
              <a:solidFill>
                <a:schemeClr val="bg1"/>
              </a:solidFill>
              <a:latin typeface="Geneva"/>
              <a:cs typeface="Geneva"/>
              <a:hlinkClick r:id="rId2"/>
            </a:endParaRPr>
          </a:p>
          <a:p>
            <a:pPr marL="400050" lvl="1" indent="0">
              <a:buNone/>
            </a:pPr>
            <a:r>
              <a:rPr lang="en-US" dirty="0" smtClean="0">
                <a:solidFill>
                  <a:schemeClr val="bg1"/>
                </a:solidFill>
                <a:latin typeface="Geneva"/>
                <a:cs typeface="Geneva"/>
                <a:hlinkClick r:id="rId2"/>
              </a:rPr>
              <a:t>www.kotlinlang.org</a:t>
            </a:r>
            <a:r>
              <a:rPr lang="en-US" dirty="0" smtClean="0">
                <a:solidFill>
                  <a:schemeClr val="bg1"/>
                </a:solidFill>
                <a:latin typeface="Geneva"/>
                <a:cs typeface="Geneva"/>
              </a:rPr>
              <a:t> </a:t>
            </a:r>
          </a:p>
        </p:txBody>
      </p:sp>
      <p:sp>
        <p:nvSpPr>
          <p:cNvPr id="8" name="Rectangle 7"/>
          <p:cNvSpPr/>
          <p:nvPr/>
        </p:nvSpPr>
        <p:spPr>
          <a:xfrm>
            <a:off x="0" y="-94570"/>
            <a:ext cx="9144000" cy="972718"/>
          </a:xfrm>
          <a:prstGeom prst="rect">
            <a:avLst/>
          </a:prstGeom>
          <a:solidFill>
            <a:srgbClr val="C1285B"/>
          </a:solidFill>
          <a:ln>
            <a:noFill/>
          </a:ln>
          <a:effectLst>
            <a:outerShdw blurRad="40000" dist="23000" dir="27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r>
              <a:rPr lang="en-US" sz="3200" dirty="0" smtClean="0">
                <a:latin typeface="Geneva"/>
                <a:cs typeface="Geneva"/>
              </a:rPr>
              <a:t>  It works… but how do I make it work</a:t>
            </a:r>
            <a:endParaRPr lang="en-US" sz="3200" dirty="0">
              <a:latin typeface="Geneva"/>
              <a:cs typeface="Geneva"/>
            </a:endParaRPr>
          </a:p>
        </p:txBody>
      </p:sp>
      <p:grpSp>
        <p:nvGrpSpPr>
          <p:cNvPr id="7" name="Group 6"/>
          <p:cNvGrpSpPr/>
          <p:nvPr/>
        </p:nvGrpSpPr>
        <p:grpSpPr>
          <a:xfrm>
            <a:off x="7938087" y="390762"/>
            <a:ext cx="959326" cy="959326"/>
            <a:chOff x="7938087" y="390762"/>
            <a:chExt cx="959326" cy="959326"/>
          </a:xfrm>
        </p:grpSpPr>
        <p:sp>
          <p:nvSpPr>
            <p:cNvPr id="6" name="Oval 5">
              <a:hlinkClick r:id="rId2"/>
            </p:cNvPr>
            <p:cNvSpPr/>
            <p:nvPr/>
          </p:nvSpPr>
          <p:spPr>
            <a:xfrm>
              <a:off x="7938087" y="390762"/>
              <a:ext cx="959326" cy="959326"/>
            </a:xfrm>
            <a:prstGeom prst="ellipse">
              <a:avLst/>
            </a:prstGeom>
            <a:solidFill>
              <a:srgbClr val="8BC34A"/>
            </a:solidFill>
            <a:ln>
              <a:noFill/>
            </a:ln>
            <a:effectLst>
              <a:outerShdw blurRad="40000" dist="23000" dir="27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dirty="0"/>
            </a:p>
          </p:txBody>
        </p:sp>
        <p:sp>
          <p:nvSpPr>
            <p:cNvPr id="5" name="Right Arrow 4">
              <a:hlinkClick r:id="rId2"/>
            </p:cNvPr>
            <p:cNvSpPr/>
            <p:nvPr/>
          </p:nvSpPr>
          <p:spPr>
            <a:xfrm>
              <a:off x="8188051" y="716029"/>
              <a:ext cx="485237" cy="310729"/>
            </a:xfrm>
            <a:prstGeom prst="rightArrow">
              <a:avLst/>
            </a:prstGeom>
            <a:solidFill>
              <a:schemeClr val="bg1"/>
            </a:solidFill>
            <a:ln>
              <a:noFill/>
            </a:ln>
            <a:effectLst>
              <a:outerShdw blurRad="40000" dist="23000" dir="27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0" name="Picture 9" descr="Screen Shot 2015-12-12 at 21.48.04.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3629370"/>
            <a:ext cx="9144000" cy="6149630"/>
          </a:xfrm>
          <a:prstGeom prst="rect">
            <a:avLst/>
          </a:prstGeom>
        </p:spPr>
      </p:pic>
    </p:spTree>
    <p:extLst>
      <p:ext uri="{BB962C8B-B14F-4D97-AF65-F5344CB8AC3E}">
        <p14:creationId xmlns:p14="http://schemas.microsoft.com/office/powerpoint/2010/main" val="1064330567"/>
      </p:ext>
    </p:extLst>
  </p:cSld>
  <p:clrMapOvr>
    <a:masterClrMapping/>
  </p:clrMapOvr>
  <mc:AlternateContent xmlns:mc="http://schemas.openxmlformats.org/markup-compatibility/2006" xmlns:p14="http://schemas.microsoft.com/office/powerpoint/2010/main">
    <mc:Choice Requires="p14">
      <p:transition p14:dur="400">
        <p:wipe/>
      </p:transition>
    </mc:Choice>
    <mc:Fallback xmlns="">
      <p:transition xmlns:p14="http://schemas.microsoft.com/office/powerpoint/2010/main">
        <p:wip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200" fill="hold"/>
                                        <p:tgtEl>
                                          <p:spTgt spid="7"/>
                                        </p:tgtEl>
                                        <p:attrNameLst>
                                          <p:attrName>ppt_w</p:attrName>
                                        </p:attrNameLst>
                                      </p:cBhvr>
                                      <p:tavLst>
                                        <p:tav tm="0">
                                          <p:val>
                                            <p:fltVal val="0"/>
                                          </p:val>
                                        </p:tav>
                                        <p:tav tm="100000">
                                          <p:val>
                                            <p:strVal val="#ppt_w"/>
                                          </p:val>
                                        </p:tav>
                                      </p:tavLst>
                                    </p:anim>
                                    <p:anim calcmode="lin" valueType="num">
                                      <p:cBhvr>
                                        <p:cTn id="8" dur="200" fill="hold"/>
                                        <p:tgtEl>
                                          <p:spTgt spid="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solidFill>
                  <a:schemeClr val="bg1"/>
                </a:solidFill>
                <a:latin typeface="Geneva"/>
                <a:cs typeface="Geneva"/>
              </a:rPr>
              <a:t>Documentation at official </a:t>
            </a:r>
            <a:r>
              <a:rPr lang="en-US" dirty="0" smtClean="0">
                <a:solidFill>
                  <a:schemeClr val="bg1"/>
                </a:solidFill>
                <a:latin typeface="Geneva"/>
                <a:cs typeface="Geneva"/>
              </a:rPr>
              <a:t>website</a:t>
            </a:r>
          </a:p>
          <a:p>
            <a:r>
              <a:rPr lang="en-US" dirty="0" err="1">
                <a:solidFill>
                  <a:schemeClr val="bg1"/>
                </a:solidFill>
                <a:latin typeface="Geneva"/>
                <a:cs typeface="Geneva"/>
              </a:rPr>
              <a:t>Skillscast</a:t>
            </a:r>
            <a:r>
              <a:rPr lang="en-US" dirty="0">
                <a:solidFill>
                  <a:schemeClr val="bg1"/>
                </a:solidFill>
                <a:latin typeface="Geneva"/>
                <a:cs typeface="Geneva"/>
              </a:rPr>
              <a:t> recording of Jake Wharton at </a:t>
            </a:r>
            <a:r>
              <a:rPr lang="en-US" dirty="0" err="1">
                <a:solidFill>
                  <a:schemeClr val="bg1"/>
                </a:solidFill>
                <a:latin typeface="Geneva"/>
                <a:cs typeface="Geneva"/>
              </a:rPr>
              <a:t>DroidCon</a:t>
            </a:r>
            <a:r>
              <a:rPr lang="en-US" dirty="0">
                <a:solidFill>
                  <a:schemeClr val="bg1"/>
                </a:solidFill>
                <a:latin typeface="Geneva"/>
                <a:cs typeface="Geneva"/>
              </a:rPr>
              <a:t> UK</a:t>
            </a:r>
          </a:p>
          <a:p>
            <a:pPr marL="0" indent="0">
              <a:buNone/>
            </a:pPr>
            <a:endParaRPr lang="en-US" dirty="0" smtClean="0">
              <a:solidFill>
                <a:schemeClr val="bg1"/>
              </a:solidFill>
              <a:latin typeface="Geneva"/>
              <a:cs typeface="Geneva"/>
            </a:endParaRPr>
          </a:p>
          <a:p>
            <a:pPr marL="400050" lvl="1" indent="0">
              <a:buNone/>
            </a:pPr>
            <a:r>
              <a:rPr lang="en-US" dirty="0" smtClean="0">
                <a:solidFill>
                  <a:srgbClr val="FF8F00"/>
                </a:solidFill>
                <a:latin typeface="Geneva"/>
                <a:cs typeface="Geneva"/>
                <a:hlinkClick r:id="rId2"/>
              </a:rPr>
              <a:t>https</a:t>
            </a:r>
            <a:r>
              <a:rPr lang="en-US" dirty="0">
                <a:solidFill>
                  <a:srgbClr val="FF8F00"/>
                </a:solidFill>
                <a:latin typeface="Geneva"/>
                <a:cs typeface="Geneva"/>
                <a:hlinkClick r:id="rId2"/>
              </a:rPr>
              <a:t>://skillsmatter.com/skillscasts/6651-advancing-development-with-the-kotlin-</a:t>
            </a:r>
            <a:r>
              <a:rPr lang="en-US" dirty="0" smtClean="0">
                <a:solidFill>
                  <a:srgbClr val="FF8F00"/>
                </a:solidFill>
                <a:latin typeface="Geneva"/>
                <a:cs typeface="Geneva"/>
                <a:hlinkClick r:id="rId2"/>
              </a:rPr>
              <a:t>language</a:t>
            </a:r>
            <a:endParaRPr lang="en-US" dirty="0" smtClean="0">
              <a:solidFill>
                <a:srgbClr val="FF8F00"/>
              </a:solidFill>
              <a:latin typeface="Geneva"/>
              <a:cs typeface="Geneva"/>
            </a:endParaRPr>
          </a:p>
          <a:p>
            <a:pPr marL="400050" lvl="1" indent="0">
              <a:buNone/>
            </a:pPr>
            <a:endParaRPr lang="en-US" dirty="0" smtClean="0">
              <a:solidFill>
                <a:schemeClr val="bg1"/>
              </a:solidFill>
              <a:latin typeface="Geneva"/>
              <a:cs typeface="Geneva"/>
            </a:endParaRPr>
          </a:p>
        </p:txBody>
      </p:sp>
      <p:sp>
        <p:nvSpPr>
          <p:cNvPr id="8" name="Rectangle 7"/>
          <p:cNvSpPr/>
          <p:nvPr/>
        </p:nvSpPr>
        <p:spPr>
          <a:xfrm>
            <a:off x="0" y="-94570"/>
            <a:ext cx="9144000" cy="972718"/>
          </a:xfrm>
          <a:prstGeom prst="rect">
            <a:avLst/>
          </a:prstGeom>
          <a:solidFill>
            <a:srgbClr val="C1285B"/>
          </a:solidFill>
          <a:ln>
            <a:noFill/>
          </a:ln>
          <a:effectLst>
            <a:outerShdw blurRad="40000" dist="23000" dir="27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r>
              <a:rPr lang="en-US" sz="3200" dirty="0" smtClean="0">
                <a:latin typeface="Geneva"/>
                <a:cs typeface="Geneva"/>
              </a:rPr>
              <a:t>  It works… but how do I make it work</a:t>
            </a:r>
            <a:endParaRPr lang="en-US" sz="3200" dirty="0">
              <a:latin typeface="Geneva"/>
              <a:cs typeface="Geneva"/>
            </a:endParaRPr>
          </a:p>
        </p:txBody>
      </p:sp>
      <p:sp>
        <p:nvSpPr>
          <p:cNvPr id="6" name="Oval 5">
            <a:hlinkClick r:id="rId2"/>
          </p:cNvPr>
          <p:cNvSpPr/>
          <p:nvPr/>
        </p:nvSpPr>
        <p:spPr>
          <a:xfrm>
            <a:off x="7938087" y="390762"/>
            <a:ext cx="959326" cy="959326"/>
          </a:xfrm>
          <a:prstGeom prst="ellipse">
            <a:avLst/>
          </a:prstGeom>
          <a:solidFill>
            <a:srgbClr val="8BC34A"/>
          </a:solidFill>
          <a:ln>
            <a:noFill/>
          </a:ln>
          <a:effectLst>
            <a:outerShdw blurRad="40000" dist="23000" dir="27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dirty="0"/>
          </a:p>
        </p:txBody>
      </p:sp>
      <p:sp>
        <p:nvSpPr>
          <p:cNvPr id="7" name="Right Arrow 6">
            <a:hlinkClick r:id="rId2"/>
          </p:cNvPr>
          <p:cNvSpPr/>
          <p:nvPr/>
        </p:nvSpPr>
        <p:spPr>
          <a:xfrm>
            <a:off x="8188051" y="716029"/>
            <a:ext cx="485237" cy="310729"/>
          </a:xfrm>
          <a:prstGeom prst="rightArrow">
            <a:avLst/>
          </a:prstGeom>
          <a:solidFill>
            <a:schemeClr val="bg1"/>
          </a:solidFill>
          <a:ln>
            <a:noFill/>
          </a:ln>
          <a:effectLst>
            <a:outerShdw blurRad="40000" dist="23000" dir="27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48416876"/>
      </p:ext>
    </p:extLst>
  </p:cSld>
  <p:clrMapOvr>
    <a:masterClrMapping/>
  </p:clrMapOvr>
  <mc:AlternateContent xmlns:mc="http://schemas.openxmlformats.org/markup-compatibility/2006" xmlns:p14="http://schemas.microsoft.com/office/powerpoint/2010/main">
    <mc:Choice Requires="p14">
      <p:transition p14:dur="400">
        <p:wipe/>
      </p:transition>
    </mc:Choice>
    <mc:Fallback xmlns="">
      <p:transition xmlns:p14="http://schemas.microsoft.com/office/powerpoint/2010/main">
        <p:wipe/>
      </p:transition>
    </mc:Fallback>
  </mc:AlternateContent>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solidFill>
                  <a:schemeClr val="bg1"/>
                </a:solidFill>
                <a:latin typeface="Geneva"/>
                <a:cs typeface="Geneva"/>
              </a:rPr>
              <a:t>Documentation at official website</a:t>
            </a:r>
            <a:endParaRPr lang="en-US" dirty="0" smtClean="0">
              <a:solidFill>
                <a:schemeClr val="bg1"/>
              </a:solidFill>
              <a:latin typeface="Geneva"/>
              <a:cs typeface="Geneva"/>
            </a:endParaRPr>
          </a:p>
          <a:p>
            <a:r>
              <a:rPr lang="en-US" dirty="0" err="1">
                <a:solidFill>
                  <a:schemeClr val="bg1"/>
                </a:solidFill>
                <a:latin typeface="Geneva"/>
                <a:cs typeface="Geneva"/>
              </a:rPr>
              <a:t>Skillscast</a:t>
            </a:r>
            <a:r>
              <a:rPr lang="en-US" dirty="0">
                <a:solidFill>
                  <a:schemeClr val="bg1"/>
                </a:solidFill>
                <a:latin typeface="Geneva"/>
                <a:cs typeface="Geneva"/>
              </a:rPr>
              <a:t> recording of Jake </a:t>
            </a:r>
            <a:r>
              <a:rPr lang="en-US" dirty="0" smtClean="0">
                <a:solidFill>
                  <a:schemeClr val="bg1"/>
                </a:solidFill>
                <a:latin typeface="Geneva"/>
                <a:cs typeface="Geneva"/>
              </a:rPr>
              <a:t>Wharton</a:t>
            </a:r>
            <a:endParaRPr lang="en-US" dirty="0">
              <a:solidFill>
                <a:schemeClr val="bg1"/>
              </a:solidFill>
              <a:latin typeface="Geneva"/>
              <a:cs typeface="Geneva"/>
            </a:endParaRPr>
          </a:p>
          <a:p>
            <a:r>
              <a:rPr lang="en-US" dirty="0" smtClean="0">
                <a:solidFill>
                  <a:schemeClr val="bg1"/>
                </a:solidFill>
                <a:latin typeface="Geneva"/>
                <a:cs typeface="Geneva"/>
              </a:rPr>
              <a:t>Fragmented podcast with </a:t>
            </a:r>
            <a:r>
              <a:rPr lang="en-US" dirty="0" err="1">
                <a:solidFill>
                  <a:schemeClr val="bg1"/>
                </a:solidFill>
                <a:latin typeface="Geneva"/>
                <a:cs typeface="Geneva"/>
              </a:rPr>
              <a:t>Hadi</a:t>
            </a:r>
            <a:r>
              <a:rPr lang="en-US" dirty="0">
                <a:solidFill>
                  <a:schemeClr val="bg1"/>
                </a:solidFill>
                <a:latin typeface="Geneva"/>
                <a:cs typeface="Geneva"/>
              </a:rPr>
              <a:t> </a:t>
            </a:r>
            <a:r>
              <a:rPr lang="en-US" dirty="0" smtClean="0">
                <a:solidFill>
                  <a:schemeClr val="bg1"/>
                </a:solidFill>
                <a:latin typeface="Geneva"/>
                <a:cs typeface="Geneva"/>
              </a:rPr>
              <a:t>Hariri from </a:t>
            </a:r>
            <a:r>
              <a:rPr lang="en-US" dirty="0" err="1" smtClean="0">
                <a:solidFill>
                  <a:schemeClr val="bg1"/>
                </a:solidFill>
                <a:latin typeface="Geneva"/>
                <a:cs typeface="Geneva"/>
              </a:rPr>
              <a:t>Jetbrains</a:t>
            </a:r>
            <a:endParaRPr lang="en-US" dirty="0" smtClean="0">
              <a:solidFill>
                <a:schemeClr val="bg1"/>
              </a:solidFill>
              <a:latin typeface="Geneva"/>
              <a:cs typeface="Geneva"/>
            </a:endParaRPr>
          </a:p>
          <a:p>
            <a:endParaRPr lang="en-US" dirty="0" smtClean="0">
              <a:solidFill>
                <a:schemeClr val="bg1"/>
              </a:solidFill>
              <a:latin typeface="Geneva"/>
              <a:cs typeface="Geneva"/>
            </a:endParaRPr>
          </a:p>
          <a:p>
            <a:pPr marL="400050" lvl="1" indent="0">
              <a:buNone/>
            </a:pPr>
            <a:r>
              <a:rPr lang="en-US" dirty="0">
                <a:solidFill>
                  <a:schemeClr val="bg1"/>
                </a:solidFill>
                <a:latin typeface="Geneva"/>
                <a:cs typeface="Geneva"/>
                <a:hlinkClick r:id="rId3"/>
              </a:rPr>
              <a:t>http://fragmentedpodcast.com/episodes/20</a:t>
            </a:r>
            <a:r>
              <a:rPr lang="en-US" dirty="0" smtClean="0">
                <a:solidFill>
                  <a:schemeClr val="bg1"/>
                </a:solidFill>
                <a:latin typeface="Geneva"/>
                <a:cs typeface="Geneva"/>
                <a:hlinkClick r:id="rId3"/>
              </a:rPr>
              <a:t>/</a:t>
            </a:r>
            <a:r>
              <a:rPr lang="en-US" dirty="0" smtClean="0">
                <a:solidFill>
                  <a:schemeClr val="bg1"/>
                </a:solidFill>
                <a:latin typeface="Geneva"/>
                <a:cs typeface="Geneva"/>
              </a:rPr>
              <a:t> </a:t>
            </a:r>
          </a:p>
        </p:txBody>
      </p:sp>
      <p:sp>
        <p:nvSpPr>
          <p:cNvPr id="8" name="Rectangle 7"/>
          <p:cNvSpPr/>
          <p:nvPr/>
        </p:nvSpPr>
        <p:spPr>
          <a:xfrm>
            <a:off x="0" y="-94570"/>
            <a:ext cx="9144000" cy="972718"/>
          </a:xfrm>
          <a:prstGeom prst="rect">
            <a:avLst/>
          </a:prstGeom>
          <a:solidFill>
            <a:srgbClr val="C1285B"/>
          </a:solidFill>
          <a:ln>
            <a:noFill/>
          </a:ln>
          <a:effectLst>
            <a:outerShdw blurRad="40000" dist="23000" dir="27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r>
              <a:rPr lang="en-US" sz="3200" dirty="0" smtClean="0">
                <a:latin typeface="Geneva"/>
                <a:cs typeface="Geneva"/>
              </a:rPr>
              <a:t>  It works… but how do I make it work</a:t>
            </a:r>
            <a:endParaRPr lang="en-US" sz="3200" dirty="0">
              <a:latin typeface="Geneva"/>
              <a:cs typeface="Geneva"/>
            </a:endParaRPr>
          </a:p>
        </p:txBody>
      </p:sp>
      <p:sp>
        <p:nvSpPr>
          <p:cNvPr id="6" name="Oval 5">
            <a:hlinkClick r:id="rId3"/>
          </p:cNvPr>
          <p:cNvSpPr/>
          <p:nvPr/>
        </p:nvSpPr>
        <p:spPr>
          <a:xfrm>
            <a:off x="7938087" y="390762"/>
            <a:ext cx="959326" cy="959326"/>
          </a:xfrm>
          <a:prstGeom prst="ellipse">
            <a:avLst/>
          </a:prstGeom>
          <a:solidFill>
            <a:srgbClr val="8BC34A"/>
          </a:solidFill>
          <a:ln>
            <a:noFill/>
          </a:ln>
          <a:effectLst>
            <a:outerShdw blurRad="40000" dist="23000" dir="27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dirty="0"/>
          </a:p>
        </p:txBody>
      </p:sp>
      <p:sp>
        <p:nvSpPr>
          <p:cNvPr id="7" name="Right Arrow 6">
            <a:hlinkClick r:id="rId3"/>
          </p:cNvPr>
          <p:cNvSpPr/>
          <p:nvPr/>
        </p:nvSpPr>
        <p:spPr>
          <a:xfrm>
            <a:off x="8188051" y="716029"/>
            <a:ext cx="485237" cy="310729"/>
          </a:xfrm>
          <a:prstGeom prst="rightArrow">
            <a:avLst/>
          </a:prstGeom>
          <a:solidFill>
            <a:schemeClr val="bg1"/>
          </a:solidFill>
          <a:ln>
            <a:noFill/>
          </a:ln>
          <a:effectLst>
            <a:outerShdw blurRad="40000" dist="23000" dir="27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13094835"/>
      </p:ext>
    </p:extLst>
  </p:cSld>
  <p:clrMapOvr>
    <a:masterClrMapping/>
  </p:clrMapOvr>
  <mc:AlternateContent xmlns:mc="http://schemas.openxmlformats.org/markup-compatibility/2006" xmlns:p14="http://schemas.microsoft.com/office/powerpoint/2010/main">
    <mc:Choice Requires="p14">
      <p:transition p14:dur="400">
        <p:wipe/>
      </p:transition>
    </mc:Choice>
    <mc:Fallback xmlns="">
      <p:transition xmlns:p14="http://schemas.microsoft.com/office/powerpoint/2010/main">
        <p:wipe/>
      </p:transition>
    </mc:Fallback>
  </mc:AlternateContent>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solidFill>
                  <a:schemeClr val="bg1"/>
                </a:solidFill>
                <a:latin typeface="Geneva"/>
                <a:cs typeface="Geneva"/>
              </a:rPr>
              <a:t>Documentation at official website</a:t>
            </a:r>
            <a:endParaRPr lang="en-US" dirty="0" smtClean="0">
              <a:solidFill>
                <a:schemeClr val="bg1"/>
              </a:solidFill>
              <a:latin typeface="Geneva"/>
              <a:cs typeface="Geneva"/>
            </a:endParaRPr>
          </a:p>
          <a:p>
            <a:r>
              <a:rPr lang="en-US" dirty="0" err="1">
                <a:solidFill>
                  <a:schemeClr val="bg1"/>
                </a:solidFill>
                <a:latin typeface="Geneva"/>
                <a:cs typeface="Geneva"/>
              </a:rPr>
              <a:t>Skillscast</a:t>
            </a:r>
            <a:r>
              <a:rPr lang="en-US" dirty="0">
                <a:solidFill>
                  <a:schemeClr val="bg1"/>
                </a:solidFill>
                <a:latin typeface="Geneva"/>
                <a:cs typeface="Geneva"/>
              </a:rPr>
              <a:t> recording of Jake </a:t>
            </a:r>
            <a:r>
              <a:rPr lang="en-US" dirty="0" smtClean="0">
                <a:solidFill>
                  <a:schemeClr val="bg1"/>
                </a:solidFill>
                <a:latin typeface="Geneva"/>
                <a:cs typeface="Geneva"/>
              </a:rPr>
              <a:t>Wharton</a:t>
            </a:r>
          </a:p>
          <a:p>
            <a:r>
              <a:rPr lang="en-US" dirty="0" smtClean="0">
                <a:solidFill>
                  <a:schemeClr val="bg1"/>
                </a:solidFill>
                <a:latin typeface="Geneva"/>
                <a:cs typeface="Geneva"/>
              </a:rPr>
              <a:t>Fragmented podcast with </a:t>
            </a:r>
            <a:r>
              <a:rPr lang="en-US" dirty="0" err="1">
                <a:solidFill>
                  <a:schemeClr val="bg1"/>
                </a:solidFill>
                <a:latin typeface="Geneva"/>
                <a:cs typeface="Geneva"/>
              </a:rPr>
              <a:t>Hadi</a:t>
            </a:r>
            <a:r>
              <a:rPr lang="en-US" dirty="0">
                <a:solidFill>
                  <a:schemeClr val="bg1"/>
                </a:solidFill>
                <a:latin typeface="Geneva"/>
                <a:cs typeface="Geneva"/>
              </a:rPr>
              <a:t> </a:t>
            </a:r>
            <a:r>
              <a:rPr lang="en-US" dirty="0" smtClean="0">
                <a:solidFill>
                  <a:schemeClr val="bg1"/>
                </a:solidFill>
                <a:latin typeface="Geneva"/>
                <a:cs typeface="Geneva"/>
              </a:rPr>
              <a:t>Hariri</a:t>
            </a:r>
            <a:endParaRPr lang="en-US" dirty="0">
              <a:solidFill>
                <a:schemeClr val="bg1"/>
              </a:solidFill>
              <a:latin typeface="Geneva"/>
              <a:cs typeface="Geneva"/>
            </a:endParaRPr>
          </a:p>
          <a:p>
            <a:r>
              <a:rPr lang="en-US" dirty="0" smtClean="0">
                <a:solidFill>
                  <a:schemeClr val="bg1"/>
                </a:solidFill>
                <a:latin typeface="Geneva"/>
                <a:cs typeface="Geneva"/>
              </a:rPr>
              <a:t>Talk of Michael Prado at </a:t>
            </a:r>
            <a:r>
              <a:rPr lang="en-US" dirty="0" err="1" smtClean="0">
                <a:solidFill>
                  <a:schemeClr val="bg1"/>
                </a:solidFill>
                <a:latin typeface="Geneva"/>
                <a:cs typeface="Geneva"/>
              </a:rPr>
              <a:t>DroidCon</a:t>
            </a:r>
            <a:r>
              <a:rPr lang="en-US" dirty="0" smtClean="0">
                <a:solidFill>
                  <a:schemeClr val="bg1"/>
                </a:solidFill>
                <a:latin typeface="Geneva"/>
                <a:cs typeface="Geneva"/>
              </a:rPr>
              <a:t> New York</a:t>
            </a:r>
          </a:p>
          <a:p>
            <a:endParaRPr lang="en-US" dirty="0">
              <a:solidFill>
                <a:schemeClr val="bg1"/>
              </a:solidFill>
              <a:latin typeface="Geneva"/>
              <a:cs typeface="Geneva"/>
            </a:endParaRPr>
          </a:p>
          <a:p>
            <a:pPr marL="457200" lvl="1" indent="0">
              <a:buNone/>
            </a:pPr>
            <a:r>
              <a:rPr lang="en-US" dirty="0">
                <a:solidFill>
                  <a:schemeClr val="bg1"/>
                </a:solidFill>
                <a:latin typeface="Geneva"/>
                <a:cs typeface="Geneva"/>
                <a:hlinkClick r:id="rId3"/>
              </a:rPr>
              <a:t>https://realm.io/news/droidcon-michael-pardo-kotlin</a:t>
            </a:r>
            <a:r>
              <a:rPr lang="en-US" dirty="0" smtClean="0">
                <a:solidFill>
                  <a:schemeClr val="bg1"/>
                </a:solidFill>
                <a:latin typeface="Geneva"/>
                <a:cs typeface="Geneva"/>
                <a:hlinkClick r:id="rId3"/>
              </a:rPr>
              <a:t>/</a:t>
            </a:r>
            <a:r>
              <a:rPr lang="en-US" dirty="0" smtClean="0">
                <a:solidFill>
                  <a:schemeClr val="bg1"/>
                </a:solidFill>
                <a:latin typeface="Geneva"/>
                <a:cs typeface="Geneva"/>
              </a:rPr>
              <a:t> </a:t>
            </a:r>
          </a:p>
        </p:txBody>
      </p:sp>
      <p:sp>
        <p:nvSpPr>
          <p:cNvPr id="8" name="Rectangle 7"/>
          <p:cNvSpPr/>
          <p:nvPr/>
        </p:nvSpPr>
        <p:spPr>
          <a:xfrm>
            <a:off x="0" y="-94570"/>
            <a:ext cx="9144000" cy="972718"/>
          </a:xfrm>
          <a:prstGeom prst="rect">
            <a:avLst/>
          </a:prstGeom>
          <a:solidFill>
            <a:srgbClr val="C1285B"/>
          </a:solidFill>
          <a:ln>
            <a:noFill/>
          </a:ln>
          <a:effectLst>
            <a:outerShdw blurRad="40000" dist="23000" dir="27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r>
              <a:rPr lang="en-US" sz="3200" dirty="0" smtClean="0">
                <a:latin typeface="Geneva"/>
                <a:cs typeface="Geneva"/>
              </a:rPr>
              <a:t>  It works… but how do I make it work</a:t>
            </a:r>
            <a:endParaRPr lang="en-US" sz="3200" dirty="0">
              <a:latin typeface="Geneva"/>
              <a:cs typeface="Geneva"/>
            </a:endParaRPr>
          </a:p>
        </p:txBody>
      </p:sp>
      <p:grpSp>
        <p:nvGrpSpPr>
          <p:cNvPr id="4" name="Group 3"/>
          <p:cNvGrpSpPr/>
          <p:nvPr/>
        </p:nvGrpSpPr>
        <p:grpSpPr>
          <a:xfrm>
            <a:off x="7938087" y="390762"/>
            <a:ext cx="959326" cy="959326"/>
            <a:chOff x="7938087" y="390762"/>
            <a:chExt cx="959326" cy="959326"/>
          </a:xfrm>
        </p:grpSpPr>
        <p:sp>
          <p:nvSpPr>
            <p:cNvPr id="6" name="Oval 5">
              <a:hlinkClick r:id="rId3"/>
            </p:cNvPr>
            <p:cNvSpPr/>
            <p:nvPr/>
          </p:nvSpPr>
          <p:spPr>
            <a:xfrm>
              <a:off x="7938087" y="390762"/>
              <a:ext cx="959326" cy="959326"/>
            </a:xfrm>
            <a:prstGeom prst="ellipse">
              <a:avLst/>
            </a:prstGeom>
            <a:solidFill>
              <a:srgbClr val="8BC34A"/>
            </a:solidFill>
            <a:ln>
              <a:noFill/>
            </a:ln>
            <a:effectLst>
              <a:outerShdw blurRad="40000" dist="23000" dir="27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dirty="0"/>
            </a:p>
          </p:txBody>
        </p:sp>
        <p:sp>
          <p:nvSpPr>
            <p:cNvPr id="7" name="Right Arrow 6">
              <a:hlinkClick r:id="rId3"/>
            </p:cNvPr>
            <p:cNvSpPr/>
            <p:nvPr/>
          </p:nvSpPr>
          <p:spPr>
            <a:xfrm>
              <a:off x="8188051" y="716029"/>
              <a:ext cx="485237" cy="310729"/>
            </a:xfrm>
            <a:prstGeom prst="rightArrow">
              <a:avLst/>
            </a:prstGeom>
            <a:solidFill>
              <a:schemeClr val="bg1"/>
            </a:solidFill>
            <a:ln>
              <a:noFill/>
            </a:ln>
            <a:effectLst>
              <a:outerShdw blurRad="40000" dist="23000" dir="27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894173068"/>
      </p:ext>
    </p:extLst>
  </p:cSld>
  <p:clrMapOvr>
    <a:masterClrMapping/>
  </p:clrMapOvr>
  <mc:AlternateContent xmlns:mc="http://schemas.openxmlformats.org/markup-compatibility/2006" xmlns:p14="http://schemas.microsoft.com/office/powerpoint/2010/main">
    <mc:Choice Requires="p14">
      <p:transition p14:dur="400">
        <p:wipe/>
      </p:transition>
    </mc:Choice>
    <mc:Fallback xmlns="">
      <p:transition xmlns:p14="http://schemas.microsoft.com/office/powerpoint/2010/main">
        <p:wipe/>
      </p:transition>
    </mc:Fallback>
  </mc:AlternateContent>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solidFill>
                  <a:schemeClr val="bg1"/>
                </a:solidFill>
                <a:latin typeface="Geneva"/>
                <a:cs typeface="Geneva"/>
              </a:rPr>
              <a:t>Who am I listening to?</a:t>
            </a:r>
          </a:p>
          <a:p>
            <a:r>
              <a:rPr lang="en-US" dirty="0" smtClean="0">
                <a:solidFill>
                  <a:schemeClr val="bg1"/>
                </a:solidFill>
                <a:latin typeface="Geneva"/>
                <a:cs typeface="Geneva"/>
              </a:rPr>
              <a:t>Why should I care about </a:t>
            </a:r>
            <a:r>
              <a:rPr lang="en-US" dirty="0" err="1" smtClean="0">
                <a:solidFill>
                  <a:schemeClr val="bg1"/>
                </a:solidFill>
                <a:latin typeface="Geneva"/>
                <a:cs typeface="Geneva"/>
              </a:rPr>
              <a:t>Kotlin</a:t>
            </a:r>
            <a:r>
              <a:rPr lang="en-US" dirty="0" smtClean="0">
                <a:solidFill>
                  <a:schemeClr val="bg1"/>
                </a:solidFill>
                <a:latin typeface="Geneva"/>
                <a:cs typeface="Geneva"/>
              </a:rPr>
              <a:t>?</a:t>
            </a:r>
          </a:p>
          <a:p>
            <a:pPr lvl="1"/>
            <a:r>
              <a:rPr lang="en-US" dirty="0" smtClean="0">
                <a:solidFill>
                  <a:schemeClr val="bg1"/>
                </a:solidFill>
                <a:latin typeface="Geneva"/>
                <a:cs typeface="Geneva"/>
              </a:rPr>
              <a:t>The basics</a:t>
            </a:r>
          </a:p>
          <a:p>
            <a:pPr lvl="1"/>
            <a:r>
              <a:rPr lang="en-US" dirty="0" smtClean="0">
                <a:solidFill>
                  <a:schemeClr val="bg1"/>
                </a:solidFill>
                <a:latin typeface="Geneva"/>
                <a:cs typeface="Geneva"/>
              </a:rPr>
              <a:t>The cool stuff</a:t>
            </a:r>
          </a:p>
          <a:p>
            <a:r>
              <a:rPr lang="en-US" dirty="0" smtClean="0">
                <a:solidFill>
                  <a:schemeClr val="bg1"/>
                </a:solidFill>
                <a:latin typeface="Geneva"/>
                <a:cs typeface="Geneva"/>
              </a:rPr>
              <a:t>How do I get my hands on it?</a:t>
            </a:r>
          </a:p>
          <a:p>
            <a:r>
              <a:rPr lang="en-US" dirty="0" err="1" smtClean="0">
                <a:solidFill>
                  <a:schemeClr val="bg1"/>
                </a:solidFill>
                <a:latin typeface="Geneva"/>
                <a:cs typeface="Geneva"/>
              </a:rPr>
              <a:t>Uhmmm</a:t>
            </a:r>
            <a:r>
              <a:rPr lang="en-US" dirty="0" smtClean="0">
                <a:solidFill>
                  <a:schemeClr val="bg1"/>
                </a:solidFill>
                <a:latin typeface="Geneva"/>
                <a:cs typeface="Geneva"/>
              </a:rPr>
              <a:t>.. I might need some help on this</a:t>
            </a:r>
          </a:p>
          <a:p>
            <a:r>
              <a:rPr lang="en-US" dirty="0" smtClean="0">
                <a:solidFill>
                  <a:schemeClr val="bg1"/>
                </a:solidFill>
                <a:latin typeface="Geneva"/>
                <a:cs typeface="Geneva"/>
              </a:rPr>
              <a:t>Awe and applause</a:t>
            </a:r>
          </a:p>
        </p:txBody>
      </p:sp>
      <p:sp>
        <p:nvSpPr>
          <p:cNvPr id="8" name="Rectangle 7"/>
          <p:cNvSpPr/>
          <p:nvPr/>
        </p:nvSpPr>
        <p:spPr>
          <a:xfrm>
            <a:off x="0" y="-94570"/>
            <a:ext cx="9144000" cy="972718"/>
          </a:xfrm>
          <a:prstGeom prst="rect">
            <a:avLst/>
          </a:prstGeom>
          <a:solidFill>
            <a:srgbClr val="C1285B"/>
          </a:solidFill>
          <a:ln>
            <a:noFill/>
          </a:ln>
          <a:effectLst>
            <a:outerShdw blurRad="40000" dist="23000" dir="27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r>
              <a:rPr lang="en-US" sz="3200" dirty="0" smtClean="0">
                <a:latin typeface="Geneva"/>
                <a:cs typeface="Geneva"/>
              </a:rPr>
              <a:t>  What are we about to witness</a:t>
            </a:r>
            <a:endParaRPr lang="en-US" sz="3200" dirty="0">
              <a:latin typeface="Geneva"/>
              <a:cs typeface="Geneva"/>
            </a:endParaRPr>
          </a:p>
        </p:txBody>
      </p:sp>
      <p:sp>
        <p:nvSpPr>
          <p:cNvPr id="6" name="Oval 5"/>
          <p:cNvSpPr/>
          <p:nvPr/>
        </p:nvSpPr>
        <p:spPr>
          <a:xfrm>
            <a:off x="7938087" y="390762"/>
            <a:ext cx="959326" cy="959326"/>
          </a:xfrm>
          <a:prstGeom prst="ellipse">
            <a:avLst/>
          </a:prstGeom>
          <a:solidFill>
            <a:srgbClr val="8BC34A"/>
          </a:solidFill>
          <a:ln>
            <a:noFill/>
          </a:ln>
          <a:effectLst>
            <a:outerShdw blurRad="40000" dist="23000" dir="27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smtClean="0"/>
              <a:t>?</a:t>
            </a:r>
            <a:endParaRPr lang="en-US" sz="2800" dirty="0"/>
          </a:p>
        </p:txBody>
      </p:sp>
    </p:spTree>
    <p:extLst>
      <p:ext uri="{BB962C8B-B14F-4D97-AF65-F5344CB8AC3E}">
        <p14:creationId xmlns:p14="http://schemas.microsoft.com/office/powerpoint/2010/main" val="4092739723"/>
      </p:ext>
    </p:extLst>
  </p:cSld>
  <p:clrMapOvr>
    <a:masterClrMapping/>
  </p:clrMapOvr>
  <mc:AlternateContent xmlns:mc="http://schemas.openxmlformats.org/markup-compatibility/2006" xmlns:p14="http://schemas.microsoft.com/office/powerpoint/2010/main">
    <mc:Choice Requires="p14">
      <p:transition p14:dur="400">
        <p14:flythrough dir="out"/>
      </p:transition>
    </mc:Choice>
    <mc:Fallback xmlns="">
      <p:transition xmlns:p14="http://schemas.microsoft.com/office/powerpoint/2010/main">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200" fill="hold"/>
                                        <p:tgtEl>
                                          <p:spTgt spid="6"/>
                                        </p:tgtEl>
                                        <p:attrNameLst>
                                          <p:attrName>ppt_w</p:attrName>
                                        </p:attrNameLst>
                                      </p:cBhvr>
                                      <p:tavLst>
                                        <p:tav tm="0">
                                          <p:val>
                                            <p:fltVal val="0"/>
                                          </p:val>
                                        </p:tav>
                                        <p:tav tm="100000">
                                          <p:val>
                                            <p:strVal val="#ppt_w"/>
                                          </p:val>
                                        </p:tav>
                                      </p:tavLst>
                                    </p:anim>
                                    <p:anim calcmode="lin" valueType="num">
                                      <p:cBhvr>
                                        <p:cTn id="8" dur="200" fill="hold"/>
                                        <p:tgtEl>
                                          <p:spTgt spid="6"/>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solidFill>
                  <a:schemeClr val="bg1"/>
                </a:solidFill>
                <a:latin typeface="Geneva"/>
                <a:cs typeface="Geneva"/>
              </a:rPr>
              <a:t>Documentation at official website</a:t>
            </a:r>
            <a:endParaRPr lang="en-US" dirty="0" smtClean="0">
              <a:solidFill>
                <a:schemeClr val="bg1"/>
              </a:solidFill>
              <a:latin typeface="Geneva"/>
              <a:cs typeface="Geneva"/>
            </a:endParaRPr>
          </a:p>
          <a:p>
            <a:r>
              <a:rPr lang="en-US" dirty="0" err="1">
                <a:solidFill>
                  <a:schemeClr val="bg1"/>
                </a:solidFill>
                <a:latin typeface="Geneva"/>
                <a:cs typeface="Geneva"/>
              </a:rPr>
              <a:t>Skillscast</a:t>
            </a:r>
            <a:r>
              <a:rPr lang="en-US" dirty="0">
                <a:solidFill>
                  <a:schemeClr val="bg1"/>
                </a:solidFill>
                <a:latin typeface="Geneva"/>
                <a:cs typeface="Geneva"/>
              </a:rPr>
              <a:t> recording of Jake </a:t>
            </a:r>
            <a:r>
              <a:rPr lang="en-US" dirty="0" smtClean="0">
                <a:solidFill>
                  <a:schemeClr val="bg1"/>
                </a:solidFill>
                <a:latin typeface="Geneva"/>
                <a:cs typeface="Geneva"/>
              </a:rPr>
              <a:t>Wharton</a:t>
            </a:r>
          </a:p>
          <a:p>
            <a:r>
              <a:rPr lang="en-US" dirty="0" smtClean="0">
                <a:solidFill>
                  <a:schemeClr val="bg1"/>
                </a:solidFill>
                <a:latin typeface="Geneva"/>
                <a:cs typeface="Geneva"/>
              </a:rPr>
              <a:t>Fragmented podcast with </a:t>
            </a:r>
            <a:r>
              <a:rPr lang="en-US" dirty="0" err="1">
                <a:solidFill>
                  <a:schemeClr val="bg1"/>
                </a:solidFill>
                <a:latin typeface="Geneva"/>
                <a:cs typeface="Geneva"/>
              </a:rPr>
              <a:t>Hadi</a:t>
            </a:r>
            <a:r>
              <a:rPr lang="en-US" dirty="0">
                <a:solidFill>
                  <a:schemeClr val="bg1"/>
                </a:solidFill>
                <a:latin typeface="Geneva"/>
                <a:cs typeface="Geneva"/>
              </a:rPr>
              <a:t> </a:t>
            </a:r>
            <a:r>
              <a:rPr lang="en-US" dirty="0" smtClean="0">
                <a:solidFill>
                  <a:schemeClr val="bg1"/>
                </a:solidFill>
                <a:latin typeface="Geneva"/>
                <a:cs typeface="Geneva"/>
              </a:rPr>
              <a:t>Hariri</a:t>
            </a:r>
            <a:endParaRPr lang="en-US" dirty="0">
              <a:solidFill>
                <a:schemeClr val="bg1"/>
              </a:solidFill>
              <a:latin typeface="Geneva"/>
              <a:cs typeface="Geneva"/>
            </a:endParaRPr>
          </a:p>
          <a:p>
            <a:r>
              <a:rPr lang="en-US" dirty="0">
                <a:solidFill>
                  <a:schemeClr val="bg1"/>
                </a:solidFill>
                <a:latin typeface="Geneva"/>
                <a:cs typeface="Geneva"/>
              </a:rPr>
              <a:t>Talk of Michael </a:t>
            </a:r>
            <a:r>
              <a:rPr lang="en-US" dirty="0" smtClean="0">
                <a:solidFill>
                  <a:schemeClr val="bg1"/>
                </a:solidFill>
                <a:latin typeface="Geneva"/>
                <a:cs typeface="Geneva"/>
              </a:rPr>
              <a:t>Prado</a:t>
            </a:r>
            <a:endParaRPr lang="en-US" dirty="0">
              <a:solidFill>
                <a:schemeClr val="bg1"/>
              </a:solidFill>
              <a:latin typeface="Geneva"/>
              <a:cs typeface="Geneva"/>
            </a:endParaRPr>
          </a:p>
          <a:p>
            <a:r>
              <a:rPr lang="en-US" dirty="0" smtClean="0">
                <a:solidFill>
                  <a:schemeClr val="bg1"/>
                </a:solidFill>
                <a:latin typeface="Geneva"/>
                <a:cs typeface="Geneva"/>
              </a:rPr>
              <a:t>Ask me, I have like 1 month of experience, so that’s about 33% of the lifetime of version 1.0.0 beta</a:t>
            </a:r>
          </a:p>
        </p:txBody>
      </p:sp>
      <p:sp>
        <p:nvSpPr>
          <p:cNvPr id="8" name="Rectangle 7"/>
          <p:cNvSpPr/>
          <p:nvPr/>
        </p:nvSpPr>
        <p:spPr>
          <a:xfrm>
            <a:off x="0" y="-94570"/>
            <a:ext cx="9144000" cy="972718"/>
          </a:xfrm>
          <a:prstGeom prst="rect">
            <a:avLst/>
          </a:prstGeom>
          <a:solidFill>
            <a:srgbClr val="C1285B"/>
          </a:solidFill>
          <a:ln>
            <a:noFill/>
          </a:ln>
          <a:effectLst>
            <a:outerShdw blurRad="40000" dist="23000" dir="27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r>
              <a:rPr lang="en-US" sz="3200" dirty="0" smtClean="0">
                <a:latin typeface="Geneva"/>
                <a:cs typeface="Geneva"/>
              </a:rPr>
              <a:t>  It works… but how do I make it work</a:t>
            </a:r>
            <a:endParaRPr lang="en-US" sz="3200" dirty="0">
              <a:latin typeface="Geneva"/>
              <a:cs typeface="Geneva"/>
            </a:endParaRPr>
          </a:p>
        </p:txBody>
      </p:sp>
      <p:grpSp>
        <p:nvGrpSpPr>
          <p:cNvPr id="4" name="Group 3"/>
          <p:cNvGrpSpPr/>
          <p:nvPr/>
        </p:nvGrpSpPr>
        <p:grpSpPr>
          <a:xfrm>
            <a:off x="7938087" y="390762"/>
            <a:ext cx="959326" cy="959326"/>
            <a:chOff x="7938087" y="390762"/>
            <a:chExt cx="959326" cy="959326"/>
          </a:xfrm>
        </p:grpSpPr>
        <p:sp>
          <p:nvSpPr>
            <p:cNvPr id="6" name="Oval 5"/>
            <p:cNvSpPr/>
            <p:nvPr/>
          </p:nvSpPr>
          <p:spPr>
            <a:xfrm>
              <a:off x="7938087" y="390762"/>
              <a:ext cx="959326" cy="959326"/>
            </a:xfrm>
            <a:prstGeom prst="ellipse">
              <a:avLst/>
            </a:prstGeom>
            <a:solidFill>
              <a:srgbClr val="8BC34A"/>
            </a:solidFill>
            <a:ln>
              <a:noFill/>
            </a:ln>
            <a:effectLst>
              <a:outerShdw blurRad="40000" dist="23000" dir="27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dirty="0"/>
            </a:p>
          </p:txBody>
        </p:sp>
        <p:sp>
          <p:nvSpPr>
            <p:cNvPr id="7" name="Right Arrow 6"/>
            <p:cNvSpPr/>
            <p:nvPr/>
          </p:nvSpPr>
          <p:spPr>
            <a:xfrm>
              <a:off x="8188051" y="716029"/>
              <a:ext cx="485237" cy="310729"/>
            </a:xfrm>
            <a:prstGeom prst="rightArrow">
              <a:avLst/>
            </a:prstGeom>
            <a:solidFill>
              <a:schemeClr val="bg1"/>
            </a:solidFill>
            <a:ln>
              <a:noFill/>
            </a:ln>
            <a:effectLst>
              <a:outerShdw blurRad="40000" dist="23000" dir="27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811651774"/>
      </p:ext>
    </p:extLst>
  </p:cSld>
  <p:clrMapOvr>
    <a:masterClrMapping/>
  </p:clrMapOvr>
  <mc:AlternateContent xmlns:mc="http://schemas.openxmlformats.org/markup-compatibility/2006" xmlns:p14="http://schemas.microsoft.com/office/powerpoint/2010/main">
    <mc:Choice Requires="p14">
      <p:transition p14:dur="400">
        <p:wipe/>
      </p:transition>
    </mc:Choice>
    <mc:Fallback xmlns="">
      <p:transition xmlns:p14="http://schemas.microsoft.com/office/powerpoint/2010/main">
        <p:wip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xit" presetSubtype="32" fill="hold" nodeType="withEffect">
                                  <p:stCondLst>
                                    <p:cond delay="0"/>
                                  </p:stCondLst>
                                  <p:childTnLst>
                                    <p:anim calcmode="lin" valueType="num">
                                      <p:cBhvr>
                                        <p:cTn id="6" dur="200"/>
                                        <p:tgtEl>
                                          <p:spTgt spid="4"/>
                                        </p:tgtEl>
                                        <p:attrNameLst>
                                          <p:attrName>ppt_w</p:attrName>
                                        </p:attrNameLst>
                                      </p:cBhvr>
                                      <p:tavLst>
                                        <p:tav tm="0">
                                          <p:val>
                                            <p:strVal val="ppt_w"/>
                                          </p:val>
                                        </p:tav>
                                        <p:tav tm="100000">
                                          <p:val>
                                            <p:fltVal val="0"/>
                                          </p:val>
                                        </p:tav>
                                      </p:tavLst>
                                    </p:anim>
                                    <p:anim calcmode="lin" valueType="num">
                                      <p:cBhvr>
                                        <p:cTn id="7" dur="200"/>
                                        <p:tgtEl>
                                          <p:spTgt spid="4"/>
                                        </p:tgtEl>
                                        <p:attrNameLst>
                                          <p:attrName>ppt_h</p:attrName>
                                        </p:attrNameLst>
                                      </p:cBhvr>
                                      <p:tavLst>
                                        <p:tav tm="0">
                                          <p:val>
                                            <p:strVal val="ppt_h"/>
                                          </p:val>
                                        </p:tav>
                                        <p:tav tm="100000">
                                          <p:val>
                                            <p:fltVal val="0"/>
                                          </p:val>
                                        </p:tav>
                                      </p:tavLst>
                                    </p:anim>
                                    <p:set>
                                      <p:cBhvr>
                                        <p:cTn id="8" dur="1" fill="hold">
                                          <p:stCondLst>
                                            <p:cond delay="1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NiceView.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8575" y="0"/>
            <a:ext cx="12192000" cy="6858000"/>
          </a:xfrm>
          <a:prstGeom prst="rect">
            <a:avLst/>
          </a:prstGeom>
        </p:spPr>
      </p:pic>
      <p:sp>
        <p:nvSpPr>
          <p:cNvPr id="3" name="Subtitle 2"/>
          <p:cNvSpPr>
            <a:spLocks noGrp="1"/>
          </p:cNvSpPr>
          <p:nvPr>
            <p:ph type="subTitle" idx="1"/>
          </p:nvPr>
        </p:nvSpPr>
        <p:spPr/>
        <p:txBody>
          <a:bodyPr/>
          <a:lstStyle/>
          <a:p>
            <a:endParaRPr lang="en-US" dirty="0"/>
          </a:p>
        </p:txBody>
      </p:sp>
      <p:sp>
        <p:nvSpPr>
          <p:cNvPr id="5" name="Title 4"/>
          <p:cNvSpPr>
            <a:spLocks noGrp="1"/>
          </p:cNvSpPr>
          <p:nvPr>
            <p:ph type="ctrTitle"/>
          </p:nvPr>
        </p:nvSpPr>
        <p:spPr/>
        <p:txBody>
          <a:bodyPr/>
          <a:lstStyle/>
          <a:p>
            <a:endParaRPr lang="en-US" dirty="0"/>
          </a:p>
        </p:txBody>
      </p:sp>
      <p:sp>
        <p:nvSpPr>
          <p:cNvPr id="7" name="Rectangle 6"/>
          <p:cNvSpPr/>
          <p:nvPr/>
        </p:nvSpPr>
        <p:spPr>
          <a:xfrm>
            <a:off x="0" y="881938"/>
            <a:ext cx="7458423" cy="1995686"/>
          </a:xfrm>
          <a:prstGeom prst="rect">
            <a:avLst/>
          </a:prstGeom>
          <a:solidFill>
            <a:srgbClr val="FF8F00"/>
          </a:solidFill>
          <a:ln>
            <a:noFill/>
          </a:ln>
          <a:effectLst>
            <a:outerShdw blurRad="40000" dist="23000" dir="27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6400" dirty="0" smtClean="0">
                <a:latin typeface="Geneva"/>
                <a:cs typeface="Geneva"/>
              </a:rPr>
              <a:t>Questions</a:t>
            </a:r>
          </a:p>
        </p:txBody>
      </p:sp>
      <p:sp>
        <p:nvSpPr>
          <p:cNvPr id="6" name="Rectangle 5"/>
          <p:cNvSpPr/>
          <p:nvPr/>
        </p:nvSpPr>
        <p:spPr>
          <a:xfrm>
            <a:off x="0" y="-94570"/>
            <a:ext cx="7458423" cy="972718"/>
          </a:xfrm>
          <a:prstGeom prst="rect">
            <a:avLst/>
          </a:prstGeom>
          <a:solidFill>
            <a:srgbClr val="C1285B"/>
          </a:solidFill>
          <a:ln>
            <a:noFill/>
          </a:ln>
          <a:effectLst>
            <a:outerShdw blurRad="40000" dist="23000" dir="27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dirty="0" smtClean="0">
                <a:latin typeface="Geneva"/>
                <a:cs typeface="Geneva"/>
              </a:rPr>
              <a:t>Awe… perhaps applause and</a:t>
            </a:r>
            <a:endParaRPr lang="en-US" sz="3200" dirty="0">
              <a:latin typeface="Geneva"/>
              <a:cs typeface="Geneva"/>
            </a:endParaRPr>
          </a:p>
        </p:txBody>
      </p:sp>
    </p:spTree>
    <p:extLst>
      <p:ext uri="{BB962C8B-B14F-4D97-AF65-F5344CB8AC3E}">
        <p14:creationId xmlns:p14="http://schemas.microsoft.com/office/powerpoint/2010/main" val="3404150203"/>
      </p:ext>
    </p:extLst>
  </p:cSld>
  <p:clrMapOvr>
    <a:masterClrMapping/>
  </p:clrMapOvr>
  <mc:AlternateContent xmlns:mc="http://schemas.openxmlformats.org/markup-compatibility/2006" xmlns:p14="http://schemas.microsoft.com/office/powerpoint/2010/main">
    <mc:Choice Requires="p14">
      <p:transition spd="slow" p14:dur="800">
        <p14:flythrough dir="out"/>
      </p:transition>
    </mc:Choice>
    <mc:Fallback xmlns="">
      <p:transition xmlns:p14="http://schemas.microsoft.com/office/powerpoint/2010/main" spd="slow">
        <p:fade/>
      </p:transition>
    </mc:Fallback>
  </mc:AlternateContent>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hlinkClick r:id="rId2"/>
          </p:cNvPr>
          <p:cNvSpPr/>
          <p:nvPr/>
        </p:nvSpPr>
        <p:spPr>
          <a:xfrm>
            <a:off x="267916" y="5447415"/>
            <a:ext cx="4082831" cy="972718"/>
          </a:xfrm>
          <a:prstGeom prst="rect">
            <a:avLst/>
          </a:prstGeom>
          <a:solidFill>
            <a:srgbClr val="283583"/>
          </a:solidFill>
          <a:ln>
            <a:noFill/>
          </a:ln>
          <a:effectLst>
            <a:outerShdw blurRad="40000" dist="23000" dir="27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r>
              <a:rPr lang="en-US" sz="3200" dirty="0" smtClean="0">
                <a:latin typeface="Geneva"/>
                <a:cs typeface="Geneva"/>
              </a:rPr>
              <a:t>          high tech </a:t>
            </a:r>
            <a:r>
              <a:rPr lang="en-US" sz="3200" dirty="0" err="1" smtClean="0">
                <a:latin typeface="Geneva"/>
                <a:cs typeface="Geneva"/>
              </a:rPr>
              <a:t>ict</a:t>
            </a:r>
            <a:endParaRPr lang="en-US" sz="3200" dirty="0">
              <a:latin typeface="Geneva"/>
              <a:cs typeface="Geneva"/>
            </a:endParaRPr>
          </a:p>
        </p:txBody>
      </p:sp>
      <p:sp>
        <p:nvSpPr>
          <p:cNvPr id="2" name="Title 1"/>
          <p:cNvSpPr>
            <a:spLocks noGrp="1"/>
          </p:cNvSpPr>
          <p:nvPr>
            <p:ph type="title"/>
          </p:nvPr>
        </p:nvSpPr>
        <p:spPr/>
        <p:txBody>
          <a:bodyPr/>
          <a:lstStyle/>
          <a:p>
            <a:endParaRPr lang="en-US" dirty="0">
              <a:latin typeface="FontAwesome Regular"/>
              <a:cs typeface="FontAwesome Regular"/>
            </a:endParaRPr>
          </a:p>
        </p:txBody>
      </p:sp>
      <p:sp>
        <p:nvSpPr>
          <p:cNvPr id="3" name="Content Placeholder 2"/>
          <p:cNvSpPr>
            <a:spLocks noGrp="1"/>
          </p:cNvSpPr>
          <p:nvPr>
            <p:ph idx="1"/>
          </p:nvPr>
        </p:nvSpPr>
        <p:spPr/>
        <p:txBody>
          <a:bodyPr/>
          <a:lstStyle/>
          <a:p>
            <a:pPr marL="0" indent="0" algn="ctr">
              <a:buNone/>
            </a:pPr>
            <a:r>
              <a:rPr lang="en-US" dirty="0" smtClean="0">
                <a:solidFill>
                  <a:schemeClr val="bg1"/>
                </a:solidFill>
                <a:latin typeface="Geneva"/>
                <a:cs typeface="Geneva"/>
              </a:rPr>
              <a:t>David Hardy</a:t>
            </a:r>
          </a:p>
        </p:txBody>
      </p:sp>
      <p:sp>
        <p:nvSpPr>
          <p:cNvPr id="8" name="Rectangle 7"/>
          <p:cNvSpPr/>
          <p:nvPr/>
        </p:nvSpPr>
        <p:spPr>
          <a:xfrm>
            <a:off x="0" y="-94570"/>
            <a:ext cx="9144000" cy="972718"/>
          </a:xfrm>
          <a:prstGeom prst="rect">
            <a:avLst/>
          </a:prstGeom>
          <a:solidFill>
            <a:srgbClr val="C1285B"/>
          </a:solidFill>
          <a:ln>
            <a:noFill/>
          </a:ln>
          <a:effectLst>
            <a:outerShdw blurRad="40000" dist="23000" dir="27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r>
              <a:rPr lang="en-US" sz="3200" dirty="0" smtClean="0">
                <a:latin typeface="Geneva"/>
                <a:cs typeface="Geneva"/>
              </a:rPr>
              <a:t>  About box</a:t>
            </a:r>
            <a:endParaRPr lang="en-US" sz="3200" dirty="0">
              <a:latin typeface="Geneva"/>
              <a:cs typeface="Geneva"/>
            </a:endParaRPr>
          </a:p>
        </p:txBody>
      </p:sp>
      <p:pic>
        <p:nvPicPr>
          <p:cNvPr id="4" name="Picture 3"/>
          <p:cNvPicPr>
            <a:picLocks noChangeAspect="1"/>
          </p:cNvPicPr>
          <p:nvPr/>
        </p:nvPicPr>
        <p:blipFill>
          <a:blip r:embed="rId3"/>
          <a:stretch>
            <a:fillRect/>
          </a:stretch>
        </p:blipFill>
        <p:spPr>
          <a:xfrm>
            <a:off x="3597839" y="2302719"/>
            <a:ext cx="1898884" cy="1898884"/>
          </a:xfrm>
          <a:prstGeom prst="ellipse">
            <a:avLst/>
          </a:prstGeom>
          <a:ln w="190500" cap="rnd">
            <a:noFill/>
            <a:prstDash val="solid"/>
          </a:ln>
          <a:effectLst>
            <a:outerShdw blurRad="40005" dist="22987" dir="2700000" algn="bl" rotWithShape="0">
              <a:srgbClr val="000000">
                <a:alpha val="35000"/>
              </a:srgbClr>
            </a:outerShdw>
          </a:effectLst>
          <a:scene3d>
            <a:camera prst="perspectiveFront" fov="5400000"/>
            <a:lightRig rig="threePt" dir="t">
              <a:rot lat="0" lon="0" rev="19200000"/>
            </a:lightRig>
          </a:scene3d>
          <a:sp3d extrusionH="25400">
            <a:extrusionClr>
              <a:srgbClr val="000000"/>
            </a:extrusionClr>
          </a:sp3d>
        </p:spPr>
      </p:pic>
      <p:pic>
        <p:nvPicPr>
          <p:cNvPr id="5" name="Picture 4">
            <a:hlinkClick r:id="rId2"/>
          </p:cNvPr>
          <p:cNvPicPr>
            <a:picLocks noChangeAspect="1"/>
          </p:cNvPicPr>
          <p:nvPr/>
        </p:nvPicPr>
        <p:blipFill rotWithShape="1">
          <a:blip r:embed="rId4"/>
          <a:srcRect r="71141"/>
          <a:stretch/>
        </p:blipFill>
        <p:spPr>
          <a:xfrm>
            <a:off x="362500" y="5152538"/>
            <a:ext cx="1392727" cy="1477502"/>
          </a:xfrm>
          <a:prstGeom prst="rect">
            <a:avLst/>
          </a:prstGeom>
          <a:ln>
            <a:noFill/>
          </a:ln>
          <a:effectLst>
            <a:outerShdw blurRad="50800" dist="38100" dir="2700000" algn="tl" rotWithShape="0">
              <a:srgbClr val="000000">
                <a:alpha val="43000"/>
              </a:srgbClr>
            </a:outerShdw>
          </a:effectLst>
        </p:spPr>
      </p:pic>
      <p:sp>
        <p:nvSpPr>
          <p:cNvPr id="10" name="Rectangle 9">
            <a:hlinkClick r:id="rId5"/>
          </p:cNvPr>
          <p:cNvSpPr/>
          <p:nvPr/>
        </p:nvSpPr>
        <p:spPr>
          <a:xfrm>
            <a:off x="4814582" y="5447415"/>
            <a:ext cx="4082831" cy="972718"/>
          </a:xfrm>
          <a:prstGeom prst="rect">
            <a:avLst/>
          </a:prstGeom>
          <a:solidFill>
            <a:srgbClr val="283583"/>
          </a:solidFill>
          <a:ln>
            <a:noFill/>
          </a:ln>
          <a:effectLst>
            <a:outerShdw blurRad="40000" dist="23000" dir="27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dirty="0" smtClean="0">
                <a:latin typeface="Geneva"/>
                <a:cs typeface="Geneva"/>
              </a:rPr>
              <a:t>www.endran.nl </a:t>
            </a:r>
            <a:endParaRPr lang="en-US" sz="3200" dirty="0">
              <a:latin typeface="Geneva"/>
              <a:cs typeface="Geneva"/>
            </a:endParaRPr>
          </a:p>
        </p:txBody>
      </p:sp>
    </p:spTree>
    <p:extLst>
      <p:ext uri="{BB962C8B-B14F-4D97-AF65-F5344CB8AC3E}">
        <p14:creationId xmlns:p14="http://schemas.microsoft.com/office/powerpoint/2010/main" val="1707761940"/>
      </p:ext>
    </p:extLst>
  </p:cSld>
  <p:clrMapOvr>
    <a:masterClrMapping/>
  </p:clrMapOvr>
  <mc:AlternateContent xmlns:mc="http://schemas.openxmlformats.org/markup-compatibility/2006" xmlns:p14="http://schemas.microsoft.com/office/powerpoint/2010/main">
    <mc:Choice Requires="p14">
      <p:transition p14:dur="400">
        <p:wipe/>
      </p:transition>
    </mc:Choice>
    <mc:Fallback xmlns="">
      <p:transition xmlns:p14="http://schemas.microsoft.com/office/powerpoint/2010/main">
        <p:wipe/>
      </p:transition>
    </mc:Fallback>
  </mc:AlternateContent>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solidFill>
                  <a:schemeClr val="bg1"/>
                </a:solidFill>
                <a:latin typeface="Geneva"/>
                <a:cs typeface="Geneva"/>
              </a:rPr>
              <a:t>Android stuck on Java 6.. Or 7.. Or 8</a:t>
            </a:r>
          </a:p>
          <a:p>
            <a:r>
              <a:rPr lang="en-US" dirty="0" smtClean="0">
                <a:solidFill>
                  <a:schemeClr val="bg1"/>
                </a:solidFill>
                <a:latin typeface="Geneva"/>
                <a:cs typeface="Geneva"/>
              </a:rPr>
              <a:t>Java can be way to verbose</a:t>
            </a:r>
          </a:p>
          <a:p>
            <a:pPr lvl="1"/>
            <a:r>
              <a:rPr lang="en-US" dirty="0" smtClean="0">
                <a:solidFill>
                  <a:schemeClr val="bg1"/>
                </a:solidFill>
                <a:latin typeface="Geneva"/>
                <a:cs typeface="Geneva"/>
              </a:rPr>
              <a:t>Ceremonies and red tape</a:t>
            </a:r>
          </a:p>
          <a:p>
            <a:r>
              <a:rPr lang="en-US" dirty="0" smtClean="0">
                <a:solidFill>
                  <a:schemeClr val="bg1"/>
                </a:solidFill>
                <a:latin typeface="Geneva"/>
                <a:cs typeface="Geneva"/>
              </a:rPr>
              <a:t>Non capturing anon inner classes</a:t>
            </a:r>
          </a:p>
          <a:p>
            <a:r>
              <a:rPr lang="en-US" dirty="0" smtClean="0">
                <a:solidFill>
                  <a:schemeClr val="bg1"/>
                </a:solidFill>
                <a:latin typeface="Geneva"/>
                <a:cs typeface="Geneva"/>
              </a:rPr>
              <a:t>Lambda’s, Streams, try with resources</a:t>
            </a:r>
          </a:p>
        </p:txBody>
      </p:sp>
      <p:sp>
        <p:nvSpPr>
          <p:cNvPr id="8" name="Rectangle 7"/>
          <p:cNvSpPr/>
          <p:nvPr/>
        </p:nvSpPr>
        <p:spPr>
          <a:xfrm>
            <a:off x="0" y="-94570"/>
            <a:ext cx="9144000" cy="972718"/>
          </a:xfrm>
          <a:prstGeom prst="rect">
            <a:avLst/>
          </a:prstGeom>
          <a:solidFill>
            <a:srgbClr val="C1285B"/>
          </a:solidFill>
          <a:ln>
            <a:noFill/>
          </a:ln>
          <a:effectLst>
            <a:outerShdw blurRad="40000" dist="23000" dir="27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r>
              <a:rPr lang="en-US" sz="3200" dirty="0" smtClean="0">
                <a:latin typeface="Geneva"/>
                <a:cs typeface="Geneva"/>
              </a:rPr>
              <a:t>  Why </a:t>
            </a:r>
            <a:r>
              <a:rPr lang="en-US" sz="3200" dirty="0" err="1" smtClean="0">
                <a:latin typeface="Geneva"/>
                <a:cs typeface="Geneva"/>
              </a:rPr>
              <a:t>Kotlin</a:t>
            </a:r>
            <a:endParaRPr lang="en-US" sz="3200" dirty="0">
              <a:latin typeface="Geneva"/>
              <a:cs typeface="Geneva"/>
            </a:endParaRPr>
          </a:p>
        </p:txBody>
      </p:sp>
    </p:spTree>
    <p:extLst>
      <p:ext uri="{BB962C8B-B14F-4D97-AF65-F5344CB8AC3E}">
        <p14:creationId xmlns:p14="http://schemas.microsoft.com/office/powerpoint/2010/main" val="1291617087"/>
      </p:ext>
    </p:extLst>
  </p:cSld>
  <p:clrMapOvr>
    <a:masterClrMapping/>
  </p:clrMapOvr>
  <mc:AlternateContent xmlns:mc="http://schemas.openxmlformats.org/markup-compatibility/2006" xmlns:p14="http://schemas.microsoft.com/office/powerpoint/2010/main">
    <mc:Choice Requires="p14">
      <p:transition p14:dur="400">
        <p:wipe/>
      </p:transition>
    </mc:Choice>
    <mc:Fallback xmlns="">
      <p:transition xmlns:p14="http://schemas.microsoft.com/office/powerpoint/2010/main">
        <p:wipe/>
      </p:transition>
    </mc:Fallback>
  </mc:AlternateContent>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1600200"/>
            <a:ext cx="8229600" cy="5080473"/>
          </a:xfrm>
        </p:spPr>
        <p:txBody>
          <a:bodyPr>
            <a:normAutofit/>
          </a:bodyPr>
          <a:lstStyle/>
          <a:p>
            <a:r>
              <a:rPr lang="en-US" dirty="0" smtClean="0">
                <a:solidFill>
                  <a:schemeClr val="bg1"/>
                </a:solidFill>
                <a:latin typeface="Geneva"/>
                <a:cs typeface="Geneva"/>
              </a:rPr>
              <a:t>Restriction of Java</a:t>
            </a:r>
          </a:p>
          <a:p>
            <a:pPr lvl="1"/>
            <a:r>
              <a:rPr lang="en-US" dirty="0" smtClean="0">
                <a:solidFill>
                  <a:schemeClr val="bg1"/>
                </a:solidFill>
                <a:latin typeface="Geneva"/>
                <a:cs typeface="Geneva"/>
              </a:rPr>
              <a:t>No way of adding methods to classes</a:t>
            </a:r>
          </a:p>
          <a:p>
            <a:pPr lvl="1"/>
            <a:r>
              <a:rPr lang="en-US" dirty="0" err="1" smtClean="0">
                <a:solidFill>
                  <a:schemeClr val="bg1"/>
                </a:solidFill>
                <a:latin typeface="Geneva"/>
                <a:cs typeface="Geneva"/>
              </a:rPr>
              <a:t>Nullabilty</a:t>
            </a:r>
            <a:r>
              <a:rPr lang="en-US" dirty="0" smtClean="0">
                <a:solidFill>
                  <a:schemeClr val="bg1"/>
                </a:solidFill>
                <a:latin typeface="Geneva"/>
                <a:cs typeface="Geneva"/>
              </a:rPr>
              <a:t> all over the place</a:t>
            </a:r>
          </a:p>
          <a:p>
            <a:pPr lvl="1"/>
            <a:r>
              <a:rPr lang="en-US" dirty="0" smtClean="0">
                <a:solidFill>
                  <a:schemeClr val="bg1"/>
                </a:solidFill>
                <a:latin typeface="Geneva"/>
                <a:cs typeface="Geneva"/>
              </a:rPr>
              <a:t>A lot of code needed for basic stuff</a:t>
            </a:r>
          </a:p>
          <a:p>
            <a:pPr lvl="1"/>
            <a:endParaRPr lang="en-US" dirty="0">
              <a:solidFill>
                <a:schemeClr val="bg1"/>
              </a:solidFill>
              <a:latin typeface="Geneva"/>
              <a:cs typeface="Geneva"/>
            </a:endParaRPr>
          </a:p>
          <a:p>
            <a:r>
              <a:rPr lang="en-US" dirty="0">
                <a:solidFill>
                  <a:schemeClr val="bg1"/>
                </a:solidFill>
                <a:latin typeface="Geneva"/>
                <a:cs typeface="Geneva"/>
              </a:rPr>
              <a:t>Problems </a:t>
            </a:r>
            <a:r>
              <a:rPr lang="en-US" dirty="0" smtClean="0">
                <a:solidFill>
                  <a:schemeClr val="bg1"/>
                </a:solidFill>
                <a:latin typeface="Geneva"/>
                <a:cs typeface="Geneva"/>
              </a:rPr>
              <a:t>with Android</a:t>
            </a:r>
          </a:p>
          <a:p>
            <a:pPr lvl="1"/>
            <a:r>
              <a:rPr lang="en-US" dirty="0" smtClean="0">
                <a:solidFill>
                  <a:schemeClr val="bg1"/>
                </a:solidFill>
                <a:latin typeface="Geneva"/>
                <a:cs typeface="Geneva"/>
              </a:rPr>
              <a:t>A lot of nulls </a:t>
            </a:r>
          </a:p>
          <a:p>
            <a:pPr lvl="1"/>
            <a:r>
              <a:rPr lang="en-US" dirty="0" smtClean="0">
                <a:solidFill>
                  <a:schemeClr val="bg1"/>
                </a:solidFill>
                <a:latin typeface="Geneva"/>
                <a:cs typeface="Geneva"/>
              </a:rPr>
              <a:t>A lot of inheritance</a:t>
            </a:r>
          </a:p>
          <a:p>
            <a:pPr lvl="1"/>
            <a:r>
              <a:rPr lang="en-US" dirty="0">
                <a:solidFill>
                  <a:schemeClr val="bg1"/>
                </a:solidFill>
                <a:latin typeface="Geneva"/>
                <a:cs typeface="Geneva"/>
              </a:rPr>
              <a:t>A lot of code needed for basic </a:t>
            </a:r>
            <a:r>
              <a:rPr lang="en-US" dirty="0" smtClean="0">
                <a:solidFill>
                  <a:schemeClr val="bg1"/>
                </a:solidFill>
                <a:latin typeface="Geneva"/>
                <a:cs typeface="Geneva"/>
              </a:rPr>
              <a:t>stuff</a:t>
            </a:r>
          </a:p>
        </p:txBody>
      </p:sp>
      <p:sp>
        <p:nvSpPr>
          <p:cNvPr id="8" name="Rectangle 7"/>
          <p:cNvSpPr/>
          <p:nvPr/>
        </p:nvSpPr>
        <p:spPr>
          <a:xfrm>
            <a:off x="0" y="-94570"/>
            <a:ext cx="9144000" cy="972718"/>
          </a:xfrm>
          <a:prstGeom prst="rect">
            <a:avLst/>
          </a:prstGeom>
          <a:solidFill>
            <a:srgbClr val="C1285B"/>
          </a:solidFill>
          <a:ln>
            <a:noFill/>
          </a:ln>
          <a:effectLst>
            <a:outerShdw blurRad="40000" dist="23000" dir="27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r>
              <a:rPr lang="en-US" sz="3200" dirty="0" smtClean="0">
                <a:latin typeface="Geneva"/>
                <a:cs typeface="Geneva"/>
              </a:rPr>
              <a:t>  Why </a:t>
            </a:r>
            <a:r>
              <a:rPr lang="en-US" sz="3200" dirty="0" err="1" smtClean="0">
                <a:latin typeface="Geneva"/>
                <a:cs typeface="Geneva"/>
              </a:rPr>
              <a:t>Kotlin</a:t>
            </a:r>
            <a:endParaRPr lang="en-US" sz="3200" dirty="0">
              <a:latin typeface="Geneva"/>
              <a:cs typeface="Geneva"/>
            </a:endParaRPr>
          </a:p>
        </p:txBody>
      </p:sp>
    </p:spTree>
    <p:extLst>
      <p:ext uri="{BB962C8B-B14F-4D97-AF65-F5344CB8AC3E}">
        <p14:creationId xmlns:p14="http://schemas.microsoft.com/office/powerpoint/2010/main" val="1175795017"/>
      </p:ext>
    </p:extLst>
  </p:cSld>
  <p:clrMapOvr>
    <a:masterClrMapping/>
  </p:clrMapOvr>
  <mc:AlternateContent xmlns:mc="http://schemas.openxmlformats.org/markup-compatibility/2006" xmlns:p14="http://schemas.microsoft.com/office/powerpoint/2010/main">
    <mc:Choice Requires="p14">
      <p:transition p14:dur="400">
        <p:wipe/>
      </p:transition>
    </mc:Choice>
    <mc:Fallback xmlns="">
      <p:transition xmlns:p14="http://schemas.microsoft.com/office/powerpoint/2010/main">
        <p:wip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200"/>
                                        <p:tgtEl>
                                          <p:spTgt spid="3">
                                            <p:txEl>
                                              <p:pRg st="1" end="1"/>
                                            </p:txEl>
                                          </p:spTgt>
                                        </p:tgtEl>
                                      </p:cBhvr>
                                    </p:animEffect>
                                    <p:anim calcmode="lin" valueType="num">
                                      <p:cBhvr>
                                        <p:cTn id="8" dur="2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2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200"/>
                                        <p:tgtEl>
                                          <p:spTgt spid="3">
                                            <p:txEl>
                                              <p:pRg st="2" end="2"/>
                                            </p:txEl>
                                          </p:spTgt>
                                        </p:tgtEl>
                                      </p:cBhvr>
                                    </p:animEffect>
                                    <p:anim calcmode="lin" valueType="num">
                                      <p:cBhvr>
                                        <p:cTn id="15" dur="2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2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200"/>
                                        <p:tgtEl>
                                          <p:spTgt spid="3">
                                            <p:txEl>
                                              <p:pRg st="3" end="3"/>
                                            </p:txEl>
                                          </p:spTgt>
                                        </p:tgtEl>
                                      </p:cBhvr>
                                    </p:animEffect>
                                    <p:anim calcmode="lin" valueType="num">
                                      <p:cBhvr>
                                        <p:cTn id="22" dur="2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3" dur="2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200"/>
                                        <p:tgtEl>
                                          <p:spTgt spid="3">
                                            <p:txEl>
                                              <p:pRg st="5" end="5"/>
                                            </p:txEl>
                                          </p:spTgt>
                                        </p:tgtEl>
                                      </p:cBhvr>
                                    </p:animEffect>
                                    <p:anim calcmode="lin" valueType="num">
                                      <p:cBhvr>
                                        <p:cTn id="29" dur="2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0" dur="2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Effect transition="in" filter="fade">
                                      <p:cBhvr>
                                        <p:cTn id="35" dur="200"/>
                                        <p:tgtEl>
                                          <p:spTgt spid="3">
                                            <p:txEl>
                                              <p:pRg st="6" end="6"/>
                                            </p:txEl>
                                          </p:spTgt>
                                        </p:tgtEl>
                                      </p:cBhvr>
                                    </p:animEffect>
                                    <p:anim calcmode="lin" valueType="num">
                                      <p:cBhvr>
                                        <p:cTn id="36" dur="2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7" dur="2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200"/>
                                        <p:tgtEl>
                                          <p:spTgt spid="3">
                                            <p:txEl>
                                              <p:pRg st="7" end="7"/>
                                            </p:txEl>
                                          </p:spTgt>
                                        </p:tgtEl>
                                      </p:cBhvr>
                                    </p:animEffect>
                                    <p:anim calcmode="lin" valueType="num">
                                      <p:cBhvr>
                                        <p:cTn id="43" dur="2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4" dur="2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
                                            <p:txEl>
                                              <p:pRg st="8" end="8"/>
                                            </p:txEl>
                                          </p:spTgt>
                                        </p:tgtEl>
                                        <p:attrNameLst>
                                          <p:attrName>style.visibility</p:attrName>
                                        </p:attrNameLst>
                                      </p:cBhvr>
                                      <p:to>
                                        <p:strVal val="visible"/>
                                      </p:to>
                                    </p:set>
                                    <p:animEffect transition="in" filter="fade">
                                      <p:cBhvr>
                                        <p:cTn id="49" dur="200"/>
                                        <p:tgtEl>
                                          <p:spTgt spid="3">
                                            <p:txEl>
                                              <p:pRg st="8" end="8"/>
                                            </p:txEl>
                                          </p:spTgt>
                                        </p:tgtEl>
                                      </p:cBhvr>
                                    </p:animEffect>
                                    <p:anim calcmode="lin" valueType="num">
                                      <p:cBhvr>
                                        <p:cTn id="50" dur="2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51" dur="2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804569" y="1686074"/>
            <a:ext cx="4092844" cy="1380690"/>
          </a:xfrm>
        </p:spPr>
        <p:txBody>
          <a:bodyPr>
            <a:normAutofit/>
          </a:bodyPr>
          <a:lstStyle/>
          <a:p>
            <a:r>
              <a:rPr lang="en-US" sz="1800" dirty="0" smtClean="0">
                <a:solidFill>
                  <a:schemeClr val="bg1"/>
                </a:solidFill>
                <a:latin typeface="Arial Black"/>
                <a:cs typeface="Arial Black"/>
              </a:rPr>
              <a:t>Fun</a:t>
            </a:r>
            <a:r>
              <a:rPr lang="en-US" sz="1800" dirty="0" smtClean="0">
                <a:solidFill>
                  <a:schemeClr val="bg1"/>
                </a:solidFill>
                <a:latin typeface="Geneva"/>
                <a:cs typeface="Geneva"/>
              </a:rPr>
              <a:t>ction Declaration</a:t>
            </a:r>
          </a:p>
          <a:p>
            <a:pPr lvl="1"/>
            <a:r>
              <a:rPr lang="en-US" sz="1400" dirty="0" smtClean="0">
                <a:solidFill>
                  <a:schemeClr val="bg1"/>
                </a:solidFill>
                <a:latin typeface="Geneva"/>
                <a:cs typeface="Geneva"/>
              </a:rPr>
              <a:t>Name of variable : Type</a:t>
            </a:r>
          </a:p>
          <a:p>
            <a:pPr lvl="1"/>
            <a:r>
              <a:rPr lang="en-US" sz="1400" dirty="0" smtClean="0">
                <a:solidFill>
                  <a:schemeClr val="bg1"/>
                </a:solidFill>
                <a:latin typeface="Geneva"/>
                <a:cs typeface="Geneva"/>
              </a:rPr>
              <a:t>Return type on the end</a:t>
            </a:r>
          </a:p>
        </p:txBody>
      </p:sp>
      <p:sp>
        <p:nvSpPr>
          <p:cNvPr id="8" name="Rectangle 7"/>
          <p:cNvSpPr/>
          <p:nvPr/>
        </p:nvSpPr>
        <p:spPr>
          <a:xfrm>
            <a:off x="0" y="-94570"/>
            <a:ext cx="9144000" cy="972718"/>
          </a:xfrm>
          <a:prstGeom prst="rect">
            <a:avLst/>
          </a:prstGeom>
          <a:solidFill>
            <a:srgbClr val="C1285B"/>
          </a:solidFill>
          <a:ln>
            <a:noFill/>
          </a:ln>
          <a:effectLst>
            <a:outerShdw blurRad="40000" dist="23000" dir="27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r>
              <a:rPr lang="en-US" sz="3200" dirty="0" smtClean="0">
                <a:latin typeface="Geneva"/>
                <a:cs typeface="Geneva"/>
              </a:rPr>
              <a:t>  </a:t>
            </a:r>
            <a:r>
              <a:rPr lang="en-US" sz="3200" dirty="0">
                <a:solidFill>
                  <a:schemeClr val="bg1"/>
                </a:solidFill>
                <a:latin typeface="Geneva"/>
                <a:cs typeface="Geneva"/>
              </a:rPr>
              <a:t>Crash course </a:t>
            </a:r>
            <a:r>
              <a:rPr lang="en-US" sz="3200" dirty="0" err="1">
                <a:solidFill>
                  <a:schemeClr val="bg1"/>
                </a:solidFill>
                <a:latin typeface="Geneva"/>
                <a:cs typeface="Geneva"/>
              </a:rPr>
              <a:t>Kotlin</a:t>
            </a:r>
            <a:endParaRPr lang="en-US" sz="3200" dirty="0">
              <a:latin typeface="Geneva"/>
              <a:cs typeface="Geneva"/>
            </a:endParaRPr>
          </a:p>
        </p:txBody>
      </p:sp>
      <p:pic>
        <p:nvPicPr>
          <p:cNvPr id="11" name="Picture 10" descr="Screen Shot 2015-12-12 at 14.52.3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2329" y="1683404"/>
            <a:ext cx="3289300" cy="1003300"/>
          </a:xfrm>
          <a:prstGeom prst="rect">
            <a:avLst/>
          </a:prstGeom>
        </p:spPr>
      </p:pic>
      <p:pic>
        <p:nvPicPr>
          <p:cNvPr id="12" name="Picture 11" descr="Screen Shot 2015-12-12 at 14.53.39.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2329" y="3066764"/>
            <a:ext cx="3467100" cy="469900"/>
          </a:xfrm>
          <a:prstGeom prst="rect">
            <a:avLst/>
          </a:prstGeom>
        </p:spPr>
      </p:pic>
      <p:pic>
        <p:nvPicPr>
          <p:cNvPr id="13" name="Picture 12" descr="Screen Shot 2015-12-12 at 14.54.27.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2329" y="3955829"/>
            <a:ext cx="3987800" cy="1041400"/>
          </a:xfrm>
          <a:prstGeom prst="rect">
            <a:avLst/>
          </a:prstGeom>
        </p:spPr>
      </p:pic>
      <p:pic>
        <p:nvPicPr>
          <p:cNvPr id="14" name="Picture 13" descr="Screen Shot 2015-12-12 at 14.54.36.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2329" y="5336519"/>
            <a:ext cx="3213100" cy="977900"/>
          </a:xfrm>
          <a:prstGeom prst="rect">
            <a:avLst/>
          </a:prstGeom>
        </p:spPr>
      </p:pic>
      <p:sp>
        <p:nvSpPr>
          <p:cNvPr id="15" name="Content Placeholder 2"/>
          <p:cNvSpPr txBox="1">
            <a:spLocks/>
          </p:cNvSpPr>
          <p:nvPr/>
        </p:nvSpPr>
        <p:spPr>
          <a:xfrm>
            <a:off x="4804569" y="3066764"/>
            <a:ext cx="4092844" cy="1380690"/>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1800" dirty="0" smtClean="0">
                <a:solidFill>
                  <a:schemeClr val="bg1"/>
                </a:solidFill>
                <a:latin typeface="Geneva"/>
                <a:cs typeface="Geneva"/>
              </a:rPr>
              <a:t>Function with expression body</a:t>
            </a:r>
          </a:p>
          <a:p>
            <a:pPr lvl="1"/>
            <a:r>
              <a:rPr lang="en-US" sz="1400" dirty="0" smtClean="0">
                <a:solidFill>
                  <a:schemeClr val="bg1"/>
                </a:solidFill>
                <a:latin typeface="Geneva"/>
                <a:cs typeface="Geneva"/>
              </a:rPr>
              <a:t>Return type inferred</a:t>
            </a:r>
          </a:p>
        </p:txBody>
      </p:sp>
      <p:sp>
        <p:nvSpPr>
          <p:cNvPr id="16" name="Content Placeholder 2"/>
          <p:cNvSpPr txBox="1">
            <a:spLocks/>
          </p:cNvSpPr>
          <p:nvPr/>
        </p:nvSpPr>
        <p:spPr>
          <a:xfrm>
            <a:off x="4804569" y="3955829"/>
            <a:ext cx="4092844" cy="1380690"/>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1800" dirty="0" smtClean="0">
                <a:solidFill>
                  <a:schemeClr val="bg1"/>
                </a:solidFill>
                <a:latin typeface="Geneva"/>
                <a:cs typeface="Geneva"/>
              </a:rPr>
              <a:t>Function with “void” return type</a:t>
            </a:r>
          </a:p>
          <a:p>
            <a:r>
              <a:rPr lang="en-US" sz="1800" dirty="0" smtClean="0">
                <a:solidFill>
                  <a:schemeClr val="bg1"/>
                </a:solidFill>
                <a:latin typeface="Geneva"/>
                <a:cs typeface="Geneva"/>
              </a:rPr>
              <a:t>Method invocation</a:t>
            </a:r>
            <a:endParaRPr lang="en-US" sz="1400" dirty="0" smtClean="0">
              <a:solidFill>
                <a:schemeClr val="bg1"/>
              </a:solidFill>
              <a:latin typeface="Geneva"/>
              <a:cs typeface="Geneva"/>
            </a:endParaRPr>
          </a:p>
        </p:txBody>
      </p:sp>
      <p:sp>
        <p:nvSpPr>
          <p:cNvPr id="17" name="Content Placeholder 2"/>
          <p:cNvSpPr txBox="1">
            <a:spLocks/>
          </p:cNvSpPr>
          <p:nvPr/>
        </p:nvSpPr>
        <p:spPr>
          <a:xfrm>
            <a:off x="4804569" y="5336519"/>
            <a:ext cx="4092844" cy="1380690"/>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1800" dirty="0" smtClean="0">
                <a:solidFill>
                  <a:schemeClr val="bg1"/>
                </a:solidFill>
                <a:latin typeface="Geneva"/>
                <a:cs typeface="Geneva"/>
              </a:rPr>
              <a:t>Unit return type can be omitted</a:t>
            </a:r>
            <a:endParaRPr lang="en-US" sz="1400" dirty="0" smtClean="0">
              <a:solidFill>
                <a:schemeClr val="bg1"/>
              </a:solidFill>
              <a:latin typeface="Geneva"/>
              <a:cs typeface="Geneva"/>
            </a:endParaRPr>
          </a:p>
        </p:txBody>
      </p:sp>
    </p:spTree>
    <p:extLst>
      <p:ext uri="{BB962C8B-B14F-4D97-AF65-F5344CB8AC3E}">
        <p14:creationId xmlns:p14="http://schemas.microsoft.com/office/powerpoint/2010/main" val="3728857048"/>
      </p:ext>
    </p:extLst>
  </p:cSld>
  <p:clrMapOvr>
    <a:masterClrMapping/>
  </p:clrMapOvr>
  <mc:AlternateContent xmlns:mc="http://schemas.openxmlformats.org/markup-compatibility/2006" xmlns:p14="http://schemas.microsoft.com/office/powerpoint/2010/main">
    <mc:Choice Requires="p14">
      <p:transition p14:dur="400">
        <p:wipe/>
      </p:transition>
    </mc:Choice>
    <mc:Fallback xmlns="">
      <p:transition xmlns:p14="http://schemas.microsoft.com/office/powerpoint/2010/main">
        <p:wip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200"/>
                                        <p:tgtEl>
                                          <p:spTgt spid="12"/>
                                        </p:tgtEl>
                                      </p:cBhvr>
                                    </p:animEffect>
                                    <p:anim calcmode="lin" valueType="num">
                                      <p:cBhvr>
                                        <p:cTn id="8" dur="200" fill="hold"/>
                                        <p:tgtEl>
                                          <p:spTgt spid="12"/>
                                        </p:tgtEl>
                                        <p:attrNameLst>
                                          <p:attrName>ppt_x</p:attrName>
                                        </p:attrNameLst>
                                      </p:cBhvr>
                                      <p:tavLst>
                                        <p:tav tm="0">
                                          <p:val>
                                            <p:strVal val="#ppt_x"/>
                                          </p:val>
                                        </p:tav>
                                        <p:tav tm="100000">
                                          <p:val>
                                            <p:strVal val="#ppt_x"/>
                                          </p:val>
                                        </p:tav>
                                      </p:tavLst>
                                    </p:anim>
                                    <p:anim calcmode="lin" valueType="num">
                                      <p:cBhvr>
                                        <p:cTn id="9" dur="200" fill="hold"/>
                                        <p:tgtEl>
                                          <p:spTgt spid="1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200"/>
                                        <p:tgtEl>
                                          <p:spTgt spid="15"/>
                                        </p:tgtEl>
                                      </p:cBhvr>
                                    </p:animEffect>
                                    <p:anim calcmode="lin" valueType="num">
                                      <p:cBhvr>
                                        <p:cTn id="13" dur="200" fill="hold"/>
                                        <p:tgtEl>
                                          <p:spTgt spid="15"/>
                                        </p:tgtEl>
                                        <p:attrNameLst>
                                          <p:attrName>ppt_x</p:attrName>
                                        </p:attrNameLst>
                                      </p:cBhvr>
                                      <p:tavLst>
                                        <p:tav tm="0">
                                          <p:val>
                                            <p:strVal val="#ppt_x"/>
                                          </p:val>
                                        </p:tav>
                                        <p:tav tm="100000">
                                          <p:val>
                                            <p:strVal val="#ppt_x"/>
                                          </p:val>
                                        </p:tav>
                                      </p:tavLst>
                                    </p:anim>
                                    <p:anim calcmode="lin" valueType="num">
                                      <p:cBhvr>
                                        <p:cTn id="14" dur="2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fade">
                                      <p:cBhvr>
                                        <p:cTn id="19" dur="200"/>
                                        <p:tgtEl>
                                          <p:spTgt spid="13"/>
                                        </p:tgtEl>
                                      </p:cBhvr>
                                    </p:animEffect>
                                    <p:anim calcmode="lin" valueType="num">
                                      <p:cBhvr>
                                        <p:cTn id="20" dur="200" fill="hold"/>
                                        <p:tgtEl>
                                          <p:spTgt spid="13"/>
                                        </p:tgtEl>
                                        <p:attrNameLst>
                                          <p:attrName>ppt_x</p:attrName>
                                        </p:attrNameLst>
                                      </p:cBhvr>
                                      <p:tavLst>
                                        <p:tav tm="0">
                                          <p:val>
                                            <p:strVal val="#ppt_x"/>
                                          </p:val>
                                        </p:tav>
                                        <p:tav tm="100000">
                                          <p:val>
                                            <p:strVal val="#ppt_x"/>
                                          </p:val>
                                        </p:tav>
                                      </p:tavLst>
                                    </p:anim>
                                    <p:anim calcmode="lin" valueType="num">
                                      <p:cBhvr>
                                        <p:cTn id="21" dur="200" fill="hold"/>
                                        <p:tgtEl>
                                          <p:spTgt spid="13"/>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16"/>
                                        </p:tgtEl>
                                        <p:attrNameLst>
                                          <p:attrName>style.visibility</p:attrName>
                                        </p:attrNameLst>
                                      </p:cBhvr>
                                      <p:to>
                                        <p:strVal val="visible"/>
                                      </p:to>
                                    </p:set>
                                    <p:animEffect transition="in" filter="fade">
                                      <p:cBhvr>
                                        <p:cTn id="24" dur="200"/>
                                        <p:tgtEl>
                                          <p:spTgt spid="16"/>
                                        </p:tgtEl>
                                      </p:cBhvr>
                                    </p:animEffect>
                                    <p:anim calcmode="lin" valueType="num">
                                      <p:cBhvr>
                                        <p:cTn id="25" dur="200" fill="hold"/>
                                        <p:tgtEl>
                                          <p:spTgt spid="16"/>
                                        </p:tgtEl>
                                        <p:attrNameLst>
                                          <p:attrName>ppt_x</p:attrName>
                                        </p:attrNameLst>
                                      </p:cBhvr>
                                      <p:tavLst>
                                        <p:tav tm="0">
                                          <p:val>
                                            <p:strVal val="#ppt_x"/>
                                          </p:val>
                                        </p:tav>
                                        <p:tav tm="100000">
                                          <p:val>
                                            <p:strVal val="#ppt_x"/>
                                          </p:val>
                                        </p:tav>
                                      </p:tavLst>
                                    </p:anim>
                                    <p:anim calcmode="lin" valueType="num">
                                      <p:cBhvr>
                                        <p:cTn id="26" dur="2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fade">
                                      <p:cBhvr>
                                        <p:cTn id="31" dur="200"/>
                                        <p:tgtEl>
                                          <p:spTgt spid="14"/>
                                        </p:tgtEl>
                                      </p:cBhvr>
                                    </p:animEffect>
                                    <p:anim calcmode="lin" valueType="num">
                                      <p:cBhvr>
                                        <p:cTn id="32" dur="200" fill="hold"/>
                                        <p:tgtEl>
                                          <p:spTgt spid="14"/>
                                        </p:tgtEl>
                                        <p:attrNameLst>
                                          <p:attrName>ppt_x</p:attrName>
                                        </p:attrNameLst>
                                      </p:cBhvr>
                                      <p:tavLst>
                                        <p:tav tm="0">
                                          <p:val>
                                            <p:strVal val="#ppt_x"/>
                                          </p:val>
                                        </p:tav>
                                        <p:tav tm="100000">
                                          <p:val>
                                            <p:strVal val="#ppt_x"/>
                                          </p:val>
                                        </p:tav>
                                      </p:tavLst>
                                    </p:anim>
                                    <p:anim calcmode="lin" valueType="num">
                                      <p:cBhvr>
                                        <p:cTn id="33" dur="200" fill="hold"/>
                                        <p:tgtEl>
                                          <p:spTgt spid="14"/>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17"/>
                                        </p:tgtEl>
                                        <p:attrNameLst>
                                          <p:attrName>style.visibility</p:attrName>
                                        </p:attrNameLst>
                                      </p:cBhvr>
                                      <p:to>
                                        <p:strVal val="visible"/>
                                      </p:to>
                                    </p:set>
                                    <p:animEffect transition="in" filter="fade">
                                      <p:cBhvr>
                                        <p:cTn id="36" dur="200"/>
                                        <p:tgtEl>
                                          <p:spTgt spid="17"/>
                                        </p:tgtEl>
                                      </p:cBhvr>
                                    </p:animEffect>
                                    <p:anim calcmode="lin" valueType="num">
                                      <p:cBhvr>
                                        <p:cTn id="37" dur="200" fill="hold"/>
                                        <p:tgtEl>
                                          <p:spTgt spid="17"/>
                                        </p:tgtEl>
                                        <p:attrNameLst>
                                          <p:attrName>ppt_x</p:attrName>
                                        </p:attrNameLst>
                                      </p:cBhvr>
                                      <p:tavLst>
                                        <p:tav tm="0">
                                          <p:val>
                                            <p:strVal val="#ppt_x"/>
                                          </p:val>
                                        </p:tav>
                                        <p:tav tm="100000">
                                          <p:val>
                                            <p:strVal val="#ppt_x"/>
                                          </p:val>
                                        </p:tav>
                                      </p:tavLst>
                                    </p:anim>
                                    <p:anim calcmode="lin" valueType="num">
                                      <p:cBhvr>
                                        <p:cTn id="38" dur="2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P spid="1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a:xfrm>
            <a:off x="4804569" y="1686074"/>
            <a:ext cx="4092844" cy="1380690"/>
          </a:xfrm>
        </p:spPr>
        <p:txBody>
          <a:bodyPr>
            <a:normAutofit/>
          </a:bodyPr>
          <a:lstStyle/>
          <a:p>
            <a:r>
              <a:rPr lang="en-US" sz="1800" dirty="0" smtClean="0">
                <a:solidFill>
                  <a:schemeClr val="bg1"/>
                </a:solidFill>
                <a:latin typeface="Arial Black"/>
                <a:cs typeface="Arial Black"/>
              </a:rPr>
              <a:t>Val</a:t>
            </a:r>
            <a:r>
              <a:rPr lang="en-US" sz="1800" dirty="0" smtClean="0">
                <a:solidFill>
                  <a:schemeClr val="bg1"/>
                </a:solidFill>
                <a:latin typeface="Geneva"/>
                <a:cs typeface="Geneva"/>
              </a:rPr>
              <a:t>ue; write once / read only,</a:t>
            </a:r>
          </a:p>
          <a:p>
            <a:pPr lvl="1"/>
            <a:r>
              <a:rPr lang="en-US" sz="1000" dirty="0" smtClean="0">
                <a:solidFill>
                  <a:schemeClr val="bg1"/>
                </a:solidFill>
                <a:latin typeface="Geneva"/>
                <a:cs typeface="Geneva"/>
              </a:rPr>
              <a:t>Like ‘final </a:t>
            </a:r>
            <a:r>
              <a:rPr lang="en-US" sz="1000" dirty="0" err="1" smtClean="0">
                <a:solidFill>
                  <a:schemeClr val="bg1"/>
                </a:solidFill>
                <a:latin typeface="Geneva"/>
                <a:cs typeface="Geneva"/>
              </a:rPr>
              <a:t>int</a:t>
            </a:r>
            <a:r>
              <a:rPr lang="en-US" sz="1000" dirty="0" smtClean="0">
                <a:solidFill>
                  <a:schemeClr val="bg1"/>
                </a:solidFill>
                <a:latin typeface="Geneva"/>
                <a:cs typeface="Geneva"/>
              </a:rPr>
              <a:t> a = 1;’</a:t>
            </a:r>
          </a:p>
        </p:txBody>
      </p:sp>
      <p:sp>
        <p:nvSpPr>
          <p:cNvPr id="8" name="Rectangle 7"/>
          <p:cNvSpPr/>
          <p:nvPr/>
        </p:nvSpPr>
        <p:spPr>
          <a:xfrm>
            <a:off x="0" y="-94570"/>
            <a:ext cx="9144000" cy="972718"/>
          </a:xfrm>
          <a:prstGeom prst="rect">
            <a:avLst/>
          </a:prstGeom>
          <a:solidFill>
            <a:srgbClr val="C1285B"/>
          </a:solidFill>
          <a:ln>
            <a:noFill/>
          </a:ln>
          <a:effectLst>
            <a:outerShdw blurRad="40000" dist="23000" dir="27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r>
              <a:rPr lang="en-US" sz="3200" dirty="0" smtClean="0">
                <a:latin typeface="Geneva"/>
                <a:cs typeface="Geneva"/>
              </a:rPr>
              <a:t>  </a:t>
            </a:r>
            <a:r>
              <a:rPr lang="en-US" sz="3200" dirty="0">
                <a:solidFill>
                  <a:schemeClr val="bg1"/>
                </a:solidFill>
                <a:latin typeface="Geneva"/>
                <a:cs typeface="Geneva"/>
              </a:rPr>
              <a:t>Crash course </a:t>
            </a:r>
            <a:r>
              <a:rPr lang="en-US" sz="3200" dirty="0" err="1">
                <a:solidFill>
                  <a:schemeClr val="bg1"/>
                </a:solidFill>
                <a:latin typeface="Geneva"/>
                <a:cs typeface="Geneva"/>
              </a:rPr>
              <a:t>Kotlin</a:t>
            </a:r>
            <a:endParaRPr lang="en-US" sz="3200" dirty="0">
              <a:latin typeface="Geneva"/>
              <a:cs typeface="Geneva"/>
            </a:endParaRPr>
          </a:p>
        </p:txBody>
      </p:sp>
      <p:sp>
        <p:nvSpPr>
          <p:cNvPr id="15" name="Content Placeholder 2"/>
          <p:cNvSpPr txBox="1">
            <a:spLocks/>
          </p:cNvSpPr>
          <p:nvPr/>
        </p:nvSpPr>
        <p:spPr>
          <a:xfrm>
            <a:off x="4804569" y="2877624"/>
            <a:ext cx="4092844" cy="1380690"/>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1800" dirty="0" smtClean="0">
                <a:solidFill>
                  <a:schemeClr val="bg1"/>
                </a:solidFill>
                <a:latin typeface="Geneva"/>
                <a:cs typeface="Geneva"/>
              </a:rPr>
              <a:t>Declaration and non option assignment</a:t>
            </a:r>
            <a:endParaRPr lang="en-US" sz="1400" dirty="0" smtClean="0">
              <a:solidFill>
                <a:schemeClr val="bg1"/>
              </a:solidFill>
              <a:latin typeface="Geneva"/>
              <a:cs typeface="Geneva"/>
            </a:endParaRPr>
          </a:p>
        </p:txBody>
      </p:sp>
      <p:sp>
        <p:nvSpPr>
          <p:cNvPr id="16" name="Content Placeholder 2"/>
          <p:cNvSpPr txBox="1">
            <a:spLocks/>
          </p:cNvSpPr>
          <p:nvPr/>
        </p:nvSpPr>
        <p:spPr>
          <a:xfrm>
            <a:off x="4804569" y="3749002"/>
            <a:ext cx="4092844" cy="1380690"/>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1800" dirty="0" smtClean="0">
                <a:solidFill>
                  <a:schemeClr val="bg1"/>
                </a:solidFill>
                <a:latin typeface="Arial Black"/>
                <a:cs typeface="Arial Black"/>
              </a:rPr>
              <a:t>Var</a:t>
            </a:r>
            <a:r>
              <a:rPr lang="en-US" sz="1800" dirty="0" smtClean="0">
                <a:solidFill>
                  <a:schemeClr val="bg1"/>
                </a:solidFill>
                <a:latin typeface="Geneva"/>
                <a:cs typeface="Geneva"/>
              </a:rPr>
              <a:t>iable; mutable value </a:t>
            </a:r>
            <a:endParaRPr lang="en-US" sz="1400" dirty="0" smtClean="0">
              <a:solidFill>
                <a:schemeClr val="bg1"/>
              </a:solidFill>
              <a:latin typeface="Geneva"/>
              <a:cs typeface="Geneva"/>
            </a:endParaRPr>
          </a:p>
        </p:txBody>
      </p:sp>
      <p:pic>
        <p:nvPicPr>
          <p:cNvPr id="5" name="Picture 4" descr="Screen Shot 2015-12-12 at 15.04.58.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2329" y="1686074"/>
            <a:ext cx="1536700" cy="330200"/>
          </a:xfrm>
          <a:prstGeom prst="rect">
            <a:avLst/>
          </a:prstGeom>
        </p:spPr>
      </p:pic>
      <p:pic>
        <p:nvPicPr>
          <p:cNvPr id="6" name="Picture 5" descr="Screen Shot 2015-12-12 at 15.08.20.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2329" y="2292905"/>
            <a:ext cx="1092200" cy="304800"/>
          </a:xfrm>
          <a:prstGeom prst="rect">
            <a:avLst/>
          </a:prstGeom>
        </p:spPr>
      </p:pic>
      <p:sp>
        <p:nvSpPr>
          <p:cNvPr id="18" name="Content Placeholder 2"/>
          <p:cNvSpPr txBox="1">
            <a:spLocks/>
          </p:cNvSpPr>
          <p:nvPr/>
        </p:nvSpPr>
        <p:spPr>
          <a:xfrm>
            <a:off x="4804569" y="2292905"/>
            <a:ext cx="4092844" cy="58471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1800" dirty="0" smtClean="0">
                <a:solidFill>
                  <a:schemeClr val="bg1"/>
                </a:solidFill>
                <a:latin typeface="Geneva"/>
                <a:cs typeface="Geneva"/>
              </a:rPr>
              <a:t>Type inferred</a:t>
            </a:r>
            <a:endParaRPr lang="en-US" sz="1400" dirty="0" smtClean="0">
              <a:solidFill>
                <a:schemeClr val="bg1"/>
              </a:solidFill>
              <a:latin typeface="Geneva"/>
              <a:cs typeface="Geneva"/>
            </a:endParaRPr>
          </a:p>
        </p:txBody>
      </p:sp>
      <p:pic>
        <p:nvPicPr>
          <p:cNvPr id="7" name="Picture 6" descr="Screen Shot 2015-12-12 at 15.09.23.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2329" y="2877624"/>
            <a:ext cx="1168400" cy="596900"/>
          </a:xfrm>
          <a:prstGeom prst="rect">
            <a:avLst/>
          </a:prstGeom>
        </p:spPr>
      </p:pic>
      <p:pic>
        <p:nvPicPr>
          <p:cNvPr id="9" name="Picture 8" descr="Screen Shot 2015-12-12 at 15.11.11.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2329" y="3749002"/>
            <a:ext cx="1066800" cy="635000"/>
          </a:xfrm>
          <a:prstGeom prst="rect">
            <a:avLst/>
          </a:prstGeom>
        </p:spPr>
      </p:pic>
    </p:spTree>
    <p:extLst>
      <p:ext uri="{BB962C8B-B14F-4D97-AF65-F5344CB8AC3E}">
        <p14:creationId xmlns:p14="http://schemas.microsoft.com/office/powerpoint/2010/main" val="3901989175"/>
      </p:ext>
    </p:extLst>
  </p:cSld>
  <p:clrMapOvr>
    <a:masterClrMapping/>
  </p:clrMapOvr>
  <mc:AlternateContent xmlns:mc="http://schemas.openxmlformats.org/markup-compatibility/2006" xmlns:p14="http://schemas.microsoft.com/office/powerpoint/2010/main">
    <mc:Choice Requires="p14">
      <p:transition p14:dur="400">
        <p:wipe/>
      </p:transition>
    </mc:Choice>
    <mc:Fallback xmlns="">
      <p:transition xmlns:p14="http://schemas.microsoft.com/office/powerpoint/2010/main">
        <p:wip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200"/>
                                        <p:tgtEl>
                                          <p:spTgt spid="6"/>
                                        </p:tgtEl>
                                      </p:cBhvr>
                                    </p:animEffect>
                                    <p:anim calcmode="lin" valueType="num">
                                      <p:cBhvr>
                                        <p:cTn id="8" dur="200" fill="hold"/>
                                        <p:tgtEl>
                                          <p:spTgt spid="6"/>
                                        </p:tgtEl>
                                        <p:attrNameLst>
                                          <p:attrName>ppt_x</p:attrName>
                                        </p:attrNameLst>
                                      </p:cBhvr>
                                      <p:tavLst>
                                        <p:tav tm="0">
                                          <p:val>
                                            <p:strVal val="#ppt_x"/>
                                          </p:val>
                                        </p:tav>
                                        <p:tav tm="100000">
                                          <p:val>
                                            <p:strVal val="#ppt_x"/>
                                          </p:val>
                                        </p:tav>
                                      </p:tavLst>
                                    </p:anim>
                                    <p:anim calcmode="lin" valueType="num">
                                      <p:cBhvr>
                                        <p:cTn id="9" dur="200" fill="hold"/>
                                        <p:tgtEl>
                                          <p:spTgt spid="6"/>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fade">
                                      <p:cBhvr>
                                        <p:cTn id="12" dur="200"/>
                                        <p:tgtEl>
                                          <p:spTgt spid="18"/>
                                        </p:tgtEl>
                                      </p:cBhvr>
                                    </p:animEffect>
                                    <p:anim calcmode="lin" valueType="num">
                                      <p:cBhvr>
                                        <p:cTn id="13" dur="200" fill="hold"/>
                                        <p:tgtEl>
                                          <p:spTgt spid="18"/>
                                        </p:tgtEl>
                                        <p:attrNameLst>
                                          <p:attrName>ppt_x</p:attrName>
                                        </p:attrNameLst>
                                      </p:cBhvr>
                                      <p:tavLst>
                                        <p:tav tm="0">
                                          <p:val>
                                            <p:strVal val="#ppt_x"/>
                                          </p:val>
                                        </p:tav>
                                        <p:tav tm="100000">
                                          <p:val>
                                            <p:strVal val="#ppt_x"/>
                                          </p:val>
                                        </p:tav>
                                      </p:tavLst>
                                    </p:anim>
                                    <p:anim calcmode="lin" valueType="num">
                                      <p:cBhvr>
                                        <p:cTn id="14" dur="2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200"/>
                                        <p:tgtEl>
                                          <p:spTgt spid="7"/>
                                        </p:tgtEl>
                                      </p:cBhvr>
                                    </p:animEffect>
                                    <p:anim calcmode="lin" valueType="num">
                                      <p:cBhvr>
                                        <p:cTn id="20" dur="200" fill="hold"/>
                                        <p:tgtEl>
                                          <p:spTgt spid="7"/>
                                        </p:tgtEl>
                                        <p:attrNameLst>
                                          <p:attrName>ppt_x</p:attrName>
                                        </p:attrNameLst>
                                      </p:cBhvr>
                                      <p:tavLst>
                                        <p:tav tm="0">
                                          <p:val>
                                            <p:strVal val="#ppt_x"/>
                                          </p:val>
                                        </p:tav>
                                        <p:tav tm="100000">
                                          <p:val>
                                            <p:strVal val="#ppt_x"/>
                                          </p:val>
                                        </p:tav>
                                      </p:tavLst>
                                    </p:anim>
                                    <p:anim calcmode="lin" valueType="num">
                                      <p:cBhvr>
                                        <p:cTn id="21" dur="200" fill="hold"/>
                                        <p:tgtEl>
                                          <p:spTgt spid="7"/>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fade">
                                      <p:cBhvr>
                                        <p:cTn id="24" dur="200"/>
                                        <p:tgtEl>
                                          <p:spTgt spid="15"/>
                                        </p:tgtEl>
                                      </p:cBhvr>
                                    </p:animEffect>
                                    <p:anim calcmode="lin" valueType="num">
                                      <p:cBhvr>
                                        <p:cTn id="25" dur="200" fill="hold"/>
                                        <p:tgtEl>
                                          <p:spTgt spid="15"/>
                                        </p:tgtEl>
                                        <p:attrNameLst>
                                          <p:attrName>ppt_x</p:attrName>
                                        </p:attrNameLst>
                                      </p:cBhvr>
                                      <p:tavLst>
                                        <p:tav tm="0">
                                          <p:val>
                                            <p:strVal val="#ppt_x"/>
                                          </p:val>
                                        </p:tav>
                                        <p:tav tm="100000">
                                          <p:val>
                                            <p:strVal val="#ppt_x"/>
                                          </p:val>
                                        </p:tav>
                                      </p:tavLst>
                                    </p:anim>
                                    <p:anim calcmode="lin" valueType="num">
                                      <p:cBhvr>
                                        <p:cTn id="26" dur="2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fade">
                                      <p:cBhvr>
                                        <p:cTn id="31" dur="200"/>
                                        <p:tgtEl>
                                          <p:spTgt spid="9"/>
                                        </p:tgtEl>
                                      </p:cBhvr>
                                    </p:animEffect>
                                    <p:anim calcmode="lin" valueType="num">
                                      <p:cBhvr>
                                        <p:cTn id="32" dur="200" fill="hold"/>
                                        <p:tgtEl>
                                          <p:spTgt spid="9"/>
                                        </p:tgtEl>
                                        <p:attrNameLst>
                                          <p:attrName>ppt_x</p:attrName>
                                        </p:attrNameLst>
                                      </p:cBhvr>
                                      <p:tavLst>
                                        <p:tav tm="0">
                                          <p:val>
                                            <p:strVal val="#ppt_x"/>
                                          </p:val>
                                        </p:tav>
                                        <p:tav tm="100000">
                                          <p:val>
                                            <p:strVal val="#ppt_x"/>
                                          </p:val>
                                        </p:tav>
                                      </p:tavLst>
                                    </p:anim>
                                    <p:anim calcmode="lin" valueType="num">
                                      <p:cBhvr>
                                        <p:cTn id="33" dur="200" fill="hold"/>
                                        <p:tgtEl>
                                          <p:spTgt spid="9"/>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16"/>
                                        </p:tgtEl>
                                        <p:attrNameLst>
                                          <p:attrName>style.visibility</p:attrName>
                                        </p:attrNameLst>
                                      </p:cBhvr>
                                      <p:to>
                                        <p:strVal val="visible"/>
                                      </p:to>
                                    </p:set>
                                    <p:animEffect transition="in" filter="fade">
                                      <p:cBhvr>
                                        <p:cTn id="36" dur="200"/>
                                        <p:tgtEl>
                                          <p:spTgt spid="16"/>
                                        </p:tgtEl>
                                      </p:cBhvr>
                                    </p:animEffect>
                                    <p:anim calcmode="lin" valueType="num">
                                      <p:cBhvr>
                                        <p:cTn id="37" dur="200" fill="hold"/>
                                        <p:tgtEl>
                                          <p:spTgt spid="16"/>
                                        </p:tgtEl>
                                        <p:attrNameLst>
                                          <p:attrName>ppt_x</p:attrName>
                                        </p:attrNameLst>
                                      </p:cBhvr>
                                      <p:tavLst>
                                        <p:tav tm="0">
                                          <p:val>
                                            <p:strVal val="#ppt_x"/>
                                          </p:val>
                                        </p:tav>
                                        <p:tav tm="100000">
                                          <p:val>
                                            <p:strVal val="#ppt_x"/>
                                          </p:val>
                                        </p:tav>
                                      </p:tavLst>
                                    </p:anim>
                                    <p:anim calcmode="lin" valueType="num">
                                      <p:cBhvr>
                                        <p:cTn id="38" dur="2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P spid="1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a:xfrm>
            <a:off x="4804569" y="1686074"/>
            <a:ext cx="4092844" cy="1380690"/>
          </a:xfrm>
        </p:spPr>
        <p:txBody>
          <a:bodyPr>
            <a:normAutofit/>
          </a:bodyPr>
          <a:lstStyle/>
          <a:p>
            <a:r>
              <a:rPr lang="en-US" sz="1800" dirty="0" smtClean="0">
                <a:solidFill>
                  <a:schemeClr val="bg1"/>
                </a:solidFill>
                <a:latin typeface="Geneva"/>
                <a:cs typeface="Geneva"/>
              </a:rPr>
              <a:t>Class, regular POJO</a:t>
            </a:r>
            <a:endParaRPr lang="en-US" sz="1000" dirty="0" smtClean="0">
              <a:solidFill>
                <a:schemeClr val="bg1"/>
              </a:solidFill>
              <a:latin typeface="Geneva"/>
              <a:cs typeface="Geneva"/>
            </a:endParaRPr>
          </a:p>
        </p:txBody>
      </p:sp>
      <p:sp>
        <p:nvSpPr>
          <p:cNvPr id="8" name="Rectangle 7"/>
          <p:cNvSpPr/>
          <p:nvPr/>
        </p:nvSpPr>
        <p:spPr>
          <a:xfrm>
            <a:off x="0" y="-94570"/>
            <a:ext cx="9144000" cy="972718"/>
          </a:xfrm>
          <a:prstGeom prst="rect">
            <a:avLst/>
          </a:prstGeom>
          <a:solidFill>
            <a:srgbClr val="C1285B"/>
          </a:solidFill>
          <a:ln>
            <a:noFill/>
          </a:ln>
          <a:effectLst>
            <a:outerShdw blurRad="40000" dist="23000" dir="27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r>
              <a:rPr lang="en-US" sz="3200" dirty="0" smtClean="0">
                <a:latin typeface="Geneva"/>
                <a:cs typeface="Geneva"/>
              </a:rPr>
              <a:t>  </a:t>
            </a:r>
            <a:r>
              <a:rPr lang="en-US" sz="3200" dirty="0">
                <a:solidFill>
                  <a:schemeClr val="bg1"/>
                </a:solidFill>
                <a:latin typeface="Geneva"/>
                <a:cs typeface="Geneva"/>
              </a:rPr>
              <a:t>Crash course </a:t>
            </a:r>
            <a:r>
              <a:rPr lang="en-US" sz="3200" dirty="0" err="1">
                <a:solidFill>
                  <a:schemeClr val="bg1"/>
                </a:solidFill>
                <a:latin typeface="Geneva"/>
                <a:cs typeface="Geneva"/>
              </a:rPr>
              <a:t>Kotlin</a:t>
            </a:r>
            <a:endParaRPr lang="en-US" sz="3200" dirty="0">
              <a:latin typeface="Geneva"/>
              <a:cs typeface="Geneva"/>
            </a:endParaRPr>
          </a:p>
        </p:txBody>
      </p:sp>
      <p:sp>
        <p:nvSpPr>
          <p:cNvPr id="15" name="Content Placeholder 2"/>
          <p:cNvSpPr txBox="1">
            <a:spLocks/>
          </p:cNvSpPr>
          <p:nvPr/>
        </p:nvSpPr>
        <p:spPr>
          <a:xfrm>
            <a:off x="4804568" y="3428577"/>
            <a:ext cx="4092844" cy="1380690"/>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1800" dirty="0" smtClean="0">
                <a:solidFill>
                  <a:schemeClr val="bg1"/>
                </a:solidFill>
                <a:latin typeface="Geneva"/>
                <a:cs typeface="Geneva"/>
              </a:rPr>
              <a:t>Can be omitted if no modifier, and no secondary constructor</a:t>
            </a:r>
            <a:endParaRPr lang="en-US" sz="1400" dirty="0" smtClean="0">
              <a:solidFill>
                <a:schemeClr val="bg1"/>
              </a:solidFill>
              <a:latin typeface="Geneva"/>
              <a:cs typeface="Geneva"/>
            </a:endParaRPr>
          </a:p>
        </p:txBody>
      </p:sp>
      <p:sp>
        <p:nvSpPr>
          <p:cNvPr id="16" name="Content Placeholder 2"/>
          <p:cNvSpPr txBox="1">
            <a:spLocks/>
          </p:cNvSpPr>
          <p:nvPr/>
        </p:nvSpPr>
        <p:spPr>
          <a:xfrm>
            <a:off x="4804568" y="4308427"/>
            <a:ext cx="4092844" cy="1380690"/>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1800" dirty="0" smtClean="0">
                <a:solidFill>
                  <a:schemeClr val="bg1"/>
                </a:solidFill>
                <a:latin typeface="Geneva"/>
                <a:cs typeface="Geneva"/>
              </a:rPr>
              <a:t>Can be used for initialization</a:t>
            </a:r>
          </a:p>
        </p:txBody>
      </p:sp>
      <p:sp>
        <p:nvSpPr>
          <p:cNvPr id="18" name="Content Placeholder 2"/>
          <p:cNvSpPr txBox="1">
            <a:spLocks/>
          </p:cNvSpPr>
          <p:nvPr/>
        </p:nvSpPr>
        <p:spPr>
          <a:xfrm>
            <a:off x="5431677" y="2548234"/>
            <a:ext cx="3465735" cy="58471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1800" dirty="0" smtClean="0">
                <a:solidFill>
                  <a:schemeClr val="bg1"/>
                </a:solidFill>
                <a:latin typeface="Geneva"/>
                <a:cs typeface="Geneva"/>
              </a:rPr>
              <a:t>Primary constructor</a:t>
            </a:r>
            <a:endParaRPr lang="en-US" sz="1400" dirty="0" smtClean="0">
              <a:solidFill>
                <a:schemeClr val="bg1"/>
              </a:solidFill>
              <a:latin typeface="Geneva"/>
              <a:cs typeface="Geneva"/>
            </a:endParaRPr>
          </a:p>
        </p:txBody>
      </p:sp>
      <p:pic>
        <p:nvPicPr>
          <p:cNvPr id="4" name="Picture 3" descr="Screen Shot 2015-12-12 at 15.22.0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2329" y="1686074"/>
            <a:ext cx="1714500" cy="673100"/>
          </a:xfrm>
          <a:prstGeom prst="rect">
            <a:avLst/>
          </a:prstGeom>
        </p:spPr>
      </p:pic>
      <p:pic>
        <p:nvPicPr>
          <p:cNvPr id="10" name="Picture 9" descr="Screen Shot 2015-12-12 at 15.22.15.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2329" y="2548234"/>
            <a:ext cx="4597400" cy="685800"/>
          </a:xfrm>
          <a:prstGeom prst="rect">
            <a:avLst/>
          </a:prstGeom>
        </p:spPr>
      </p:pic>
      <p:pic>
        <p:nvPicPr>
          <p:cNvPr id="11" name="Picture 10" descr="Screen Shot 2015-12-12 at 15.22.22.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2329" y="3433122"/>
            <a:ext cx="3606800" cy="685800"/>
          </a:xfrm>
          <a:prstGeom prst="rect">
            <a:avLst/>
          </a:prstGeom>
        </p:spPr>
      </p:pic>
      <p:pic>
        <p:nvPicPr>
          <p:cNvPr id="13" name="Picture 12" descr="Screen Shot 2015-12-12 at 15.22.47.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2329" y="4308427"/>
            <a:ext cx="4178300" cy="1028700"/>
          </a:xfrm>
          <a:prstGeom prst="rect">
            <a:avLst/>
          </a:prstGeom>
        </p:spPr>
      </p:pic>
    </p:spTree>
    <p:extLst>
      <p:ext uri="{BB962C8B-B14F-4D97-AF65-F5344CB8AC3E}">
        <p14:creationId xmlns:p14="http://schemas.microsoft.com/office/powerpoint/2010/main" val="2497797629"/>
      </p:ext>
    </p:extLst>
  </p:cSld>
  <p:clrMapOvr>
    <a:masterClrMapping/>
  </p:clrMapOvr>
  <mc:AlternateContent xmlns:mc="http://schemas.openxmlformats.org/markup-compatibility/2006" xmlns:p14="http://schemas.microsoft.com/office/powerpoint/2010/main">
    <mc:Choice Requires="p14">
      <p:transition p14:dur="400">
        <p:wipe/>
      </p:transition>
    </mc:Choice>
    <mc:Fallback xmlns="">
      <p:transition xmlns:p14="http://schemas.microsoft.com/office/powerpoint/2010/main">
        <p:wip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200"/>
                                        <p:tgtEl>
                                          <p:spTgt spid="10"/>
                                        </p:tgtEl>
                                      </p:cBhvr>
                                    </p:animEffect>
                                    <p:anim calcmode="lin" valueType="num">
                                      <p:cBhvr>
                                        <p:cTn id="8" dur="200" fill="hold"/>
                                        <p:tgtEl>
                                          <p:spTgt spid="10"/>
                                        </p:tgtEl>
                                        <p:attrNameLst>
                                          <p:attrName>ppt_x</p:attrName>
                                        </p:attrNameLst>
                                      </p:cBhvr>
                                      <p:tavLst>
                                        <p:tav tm="0">
                                          <p:val>
                                            <p:strVal val="#ppt_x"/>
                                          </p:val>
                                        </p:tav>
                                        <p:tav tm="100000">
                                          <p:val>
                                            <p:strVal val="#ppt_x"/>
                                          </p:val>
                                        </p:tav>
                                      </p:tavLst>
                                    </p:anim>
                                    <p:anim calcmode="lin" valueType="num">
                                      <p:cBhvr>
                                        <p:cTn id="9" dur="200" fill="hold"/>
                                        <p:tgtEl>
                                          <p:spTgt spid="10"/>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fade">
                                      <p:cBhvr>
                                        <p:cTn id="12" dur="200"/>
                                        <p:tgtEl>
                                          <p:spTgt spid="18"/>
                                        </p:tgtEl>
                                      </p:cBhvr>
                                    </p:animEffect>
                                    <p:anim calcmode="lin" valueType="num">
                                      <p:cBhvr>
                                        <p:cTn id="13" dur="200" fill="hold"/>
                                        <p:tgtEl>
                                          <p:spTgt spid="18"/>
                                        </p:tgtEl>
                                        <p:attrNameLst>
                                          <p:attrName>ppt_x</p:attrName>
                                        </p:attrNameLst>
                                      </p:cBhvr>
                                      <p:tavLst>
                                        <p:tav tm="0">
                                          <p:val>
                                            <p:strVal val="#ppt_x"/>
                                          </p:val>
                                        </p:tav>
                                        <p:tav tm="100000">
                                          <p:val>
                                            <p:strVal val="#ppt_x"/>
                                          </p:val>
                                        </p:tav>
                                      </p:tavLst>
                                    </p:anim>
                                    <p:anim calcmode="lin" valueType="num">
                                      <p:cBhvr>
                                        <p:cTn id="14" dur="2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200"/>
                                        <p:tgtEl>
                                          <p:spTgt spid="11"/>
                                        </p:tgtEl>
                                      </p:cBhvr>
                                    </p:animEffect>
                                    <p:anim calcmode="lin" valueType="num">
                                      <p:cBhvr>
                                        <p:cTn id="20" dur="200" fill="hold"/>
                                        <p:tgtEl>
                                          <p:spTgt spid="11"/>
                                        </p:tgtEl>
                                        <p:attrNameLst>
                                          <p:attrName>ppt_x</p:attrName>
                                        </p:attrNameLst>
                                      </p:cBhvr>
                                      <p:tavLst>
                                        <p:tav tm="0">
                                          <p:val>
                                            <p:strVal val="#ppt_x"/>
                                          </p:val>
                                        </p:tav>
                                        <p:tav tm="100000">
                                          <p:val>
                                            <p:strVal val="#ppt_x"/>
                                          </p:val>
                                        </p:tav>
                                      </p:tavLst>
                                    </p:anim>
                                    <p:anim calcmode="lin" valueType="num">
                                      <p:cBhvr>
                                        <p:cTn id="21" dur="200" fill="hold"/>
                                        <p:tgtEl>
                                          <p:spTgt spid="11"/>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fade">
                                      <p:cBhvr>
                                        <p:cTn id="24" dur="200"/>
                                        <p:tgtEl>
                                          <p:spTgt spid="15"/>
                                        </p:tgtEl>
                                      </p:cBhvr>
                                    </p:animEffect>
                                    <p:anim calcmode="lin" valueType="num">
                                      <p:cBhvr>
                                        <p:cTn id="25" dur="200" fill="hold"/>
                                        <p:tgtEl>
                                          <p:spTgt spid="15"/>
                                        </p:tgtEl>
                                        <p:attrNameLst>
                                          <p:attrName>ppt_x</p:attrName>
                                        </p:attrNameLst>
                                      </p:cBhvr>
                                      <p:tavLst>
                                        <p:tav tm="0">
                                          <p:val>
                                            <p:strVal val="#ppt_x"/>
                                          </p:val>
                                        </p:tav>
                                        <p:tav tm="100000">
                                          <p:val>
                                            <p:strVal val="#ppt_x"/>
                                          </p:val>
                                        </p:tav>
                                      </p:tavLst>
                                    </p:anim>
                                    <p:anim calcmode="lin" valueType="num">
                                      <p:cBhvr>
                                        <p:cTn id="26" dur="2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fade">
                                      <p:cBhvr>
                                        <p:cTn id="31" dur="200"/>
                                        <p:tgtEl>
                                          <p:spTgt spid="13"/>
                                        </p:tgtEl>
                                      </p:cBhvr>
                                    </p:animEffect>
                                    <p:anim calcmode="lin" valueType="num">
                                      <p:cBhvr>
                                        <p:cTn id="32" dur="200" fill="hold"/>
                                        <p:tgtEl>
                                          <p:spTgt spid="13"/>
                                        </p:tgtEl>
                                        <p:attrNameLst>
                                          <p:attrName>ppt_x</p:attrName>
                                        </p:attrNameLst>
                                      </p:cBhvr>
                                      <p:tavLst>
                                        <p:tav tm="0">
                                          <p:val>
                                            <p:strVal val="#ppt_x"/>
                                          </p:val>
                                        </p:tav>
                                        <p:tav tm="100000">
                                          <p:val>
                                            <p:strVal val="#ppt_x"/>
                                          </p:val>
                                        </p:tav>
                                      </p:tavLst>
                                    </p:anim>
                                    <p:anim calcmode="lin" valueType="num">
                                      <p:cBhvr>
                                        <p:cTn id="33" dur="200" fill="hold"/>
                                        <p:tgtEl>
                                          <p:spTgt spid="13"/>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16"/>
                                        </p:tgtEl>
                                        <p:attrNameLst>
                                          <p:attrName>style.visibility</p:attrName>
                                        </p:attrNameLst>
                                      </p:cBhvr>
                                      <p:to>
                                        <p:strVal val="visible"/>
                                      </p:to>
                                    </p:set>
                                    <p:animEffect transition="in" filter="fade">
                                      <p:cBhvr>
                                        <p:cTn id="36" dur="200"/>
                                        <p:tgtEl>
                                          <p:spTgt spid="16"/>
                                        </p:tgtEl>
                                      </p:cBhvr>
                                    </p:animEffect>
                                    <p:anim calcmode="lin" valueType="num">
                                      <p:cBhvr>
                                        <p:cTn id="37" dur="200" fill="hold"/>
                                        <p:tgtEl>
                                          <p:spTgt spid="16"/>
                                        </p:tgtEl>
                                        <p:attrNameLst>
                                          <p:attrName>ppt_x</p:attrName>
                                        </p:attrNameLst>
                                      </p:cBhvr>
                                      <p:tavLst>
                                        <p:tav tm="0">
                                          <p:val>
                                            <p:strVal val="#ppt_x"/>
                                          </p:val>
                                        </p:tav>
                                        <p:tav tm="100000">
                                          <p:val>
                                            <p:strVal val="#ppt_x"/>
                                          </p:val>
                                        </p:tav>
                                      </p:tavLst>
                                    </p:anim>
                                    <p:anim calcmode="lin" valueType="num">
                                      <p:cBhvr>
                                        <p:cTn id="38" dur="2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P spid="1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a:xfrm>
            <a:off x="4830629" y="5013780"/>
            <a:ext cx="4092844" cy="1380690"/>
          </a:xfrm>
        </p:spPr>
        <p:txBody>
          <a:bodyPr>
            <a:normAutofit/>
          </a:bodyPr>
          <a:lstStyle/>
          <a:p>
            <a:r>
              <a:rPr lang="en-US" sz="1800" dirty="0" smtClean="0">
                <a:solidFill>
                  <a:schemeClr val="bg1"/>
                </a:solidFill>
                <a:latin typeface="Geneva"/>
                <a:cs typeface="Geneva"/>
              </a:rPr>
              <a:t>Properties, public by default</a:t>
            </a:r>
            <a:endParaRPr lang="en-US" sz="1000" dirty="0" smtClean="0">
              <a:solidFill>
                <a:schemeClr val="bg1"/>
              </a:solidFill>
              <a:latin typeface="Geneva"/>
              <a:cs typeface="Geneva"/>
            </a:endParaRPr>
          </a:p>
        </p:txBody>
      </p:sp>
      <p:sp>
        <p:nvSpPr>
          <p:cNvPr id="8" name="Rectangle 7"/>
          <p:cNvSpPr/>
          <p:nvPr/>
        </p:nvSpPr>
        <p:spPr>
          <a:xfrm>
            <a:off x="0" y="-94570"/>
            <a:ext cx="9144000" cy="972718"/>
          </a:xfrm>
          <a:prstGeom prst="rect">
            <a:avLst/>
          </a:prstGeom>
          <a:solidFill>
            <a:srgbClr val="C1285B"/>
          </a:solidFill>
          <a:ln>
            <a:noFill/>
          </a:ln>
          <a:effectLst>
            <a:outerShdw blurRad="40000" dist="23000" dir="27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r>
              <a:rPr lang="en-US" sz="3200" dirty="0" smtClean="0">
                <a:latin typeface="Geneva"/>
                <a:cs typeface="Geneva"/>
              </a:rPr>
              <a:t>  </a:t>
            </a:r>
            <a:r>
              <a:rPr lang="en-US" sz="3200" dirty="0">
                <a:solidFill>
                  <a:schemeClr val="bg1"/>
                </a:solidFill>
                <a:latin typeface="Geneva"/>
                <a:cs typeface="Geneva"/>
              </a:rPr>
              <a:t>Crash course </a:t>
            </a:r>
            <a:r>
              <a:rPr lang="en-US" sz="3200" dirty="0" err="1">
                <a:solidFill>
                  <a:schemeClr val="bg1"/>
                </a:solidFill>
                <a:latin typeface="Geneva"/>
                <a:cs typeface="Geneva"/>
              </a:rPr>
              <a:t>Kotlin</a:t>
            </a:r>
            <a:endParaRPr lang="en-US" sz="3200" dirty="0">
              <a:latin typeface="Geneva"/>
              <a:cs typeface="Geneva"/>
            </a:endParaRPr>
          </a:p>
        </p:txBody>
      </p:sp>
      <p:sp>
        <p:nvSpPr>
          <p:cNvPr id="15" name="Content Placeholder 2"/>
          <p:cNvSpPr txBox="1">
            <a:spLocks/>
          </p:cNvSpPr>
          <p:nvPr/>
        </p:nvSpPr>
        <p:spPr>
          <a:xfrm>
            <a:off x="4830628" y="6121426"/>
            <a:ext cx="4313371" cy="1380690"/>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1800" dirty="0" smtClean="0">
                <a:solidFill>
                  <a:schemeClr val="bg1"/>
                </a:solidFill>
                <a:latin typeface="Geneva"/>
                <a:cs typeface="Geneva"/>
              </a:rPr>
              <a:t>Immutable data containers</a:t>
            </a:r>
            <a:endParaRPr lang="en-US" sz="1400" dirty="0" smtClean="0">
              <a:solidFill>
                <a:schemeClr val="bg1"/>
              </a:solidFill>
              <a:latin typeface="Geneva"/>
              <a:cs typeface="Geneva"/>
            </a:endParaRPr>
          </a:p>
        </p:txBody>
      </p:sp>
      <p:sp>
        <p:nvSpPr>
          <p:cNvPr id="19" name="Content Placeholder 2"/>
          <p:cNvSpPr txBox="1">
            <a:spLocks/>
          </p:cNvSpPr>
          <p:nvPr/>
        </p:nvSpPr>
        <p:spPr>
          <a:xfrm>
            <a:off x="4830629" y="3218594"/>
            <a:ext cx="4092844" cy="1078262"/>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1800" dirty="0" smtClean="0">
                <a:solidFill>
                  <a:schemeClr val="bg1"/>
                </a:solidFill>
                <a:latin typeface="Geneva"/>
                <a:cs typeface="Geneva"/>
              </a:rPr>
              <a:t>Execute logic (and string interpolation)</a:t>
            </a:r>
          </a:p>
        </p:txBody>
      </p:sp>
      <p:pic>
        <p:nvPicPr>
          <p:cNvPr id="5" name="Picture 4" descr="Screen Shot 2015-12-12 at 15.22.58.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2329" y="3929764"/>
            <a:ext cx="7454900" cy="952500"/>
          </a:xfrm>
          <a:prstGeom prst="rect">
            <a:avLst/>
          </a:prstGeom>
        </p:spPr>
      </p:pic>
      <p:pic>
        <p:nvPicPr>
          <p:cNvPr id="6" name="Picture 5" descr="Screen Shot 2015-12-12 at 15.23.43.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2329" y="5557788"/>
            <a:ext cx="4813300" cy="431800"/>
          </a:xfrm>
          <a:prstGeom prst="rect">
            <a:avLst/>
          </a:prstGeom>
        </p:spPr>
      </p:pic>
      <p:pic>
        <p:nvPicPr>
          <p:cNvPr id="20" name="Picture 19" descr="Screen Shot 2015-12-12 at 15.22.39.png"/>
          <p:cNvPicPr>
            <a:picLocks noChangeAspect="1"/>
          </p:cNvPicPr>
          <p:nvPr/>
        </p:nvPicPr>
        <p:blipFill rotWithShape="1">
          <a:blip r:embed="rId5">
            <a:extLst>
              <a:ext uri="{28A0092B-C50C-407E-A947-70E740481C1C}">
                <a14:useLocalDpi xmlns:a14="http://schemas.microsoft.com/office/drawing/2010/main" val="0"/>
              </a:ext>
            </a:extLst>
          </a:blip>
          <a:srcRect b="6649"/>
          <a:stretch/>
        </p:blipFill>
        <p:spPr>
          <a:xfrm>
            <a:off x="652329" y="1673013"/>
            <a:ext cx="6413500" cy="1446386"/>
          </a:xfrm>
          <a:prstGeom prst="rect">
            <a:avLst/>
          </a:prstGeom>
        </p:spPr>
      </p:pic>
    </p:spTree>
    <p:extLst>
      <p:ext uri="{BB962C8B-B14F-4D97-AF65-F5344CB8AC3E}">
        <p14:creationId xmlns:p14="http://schemas.microsoft.com/office/powerpoint/2010/main" val="4093846630"/>
      </p:ext>
    </p:extLst>
  </p:cSld>
  <p:clrMapOvr>
    <a:masterClrMapping/>
  </p:clrMapOvr>
  <mc:AlternateContent xmlns:mc="http://schemas.openxmlformats.org/markup-compatibility/2006" xmlns:p14="http://schemas.microsoft.com/office/powerpoint/2010/main">
    <mc:Choice Requires="p14">
      <p:transition p14:dur="400">
        <p:wipe/>
      </p:transition>
    </mc:Choice>
    <mc:Fallback xmlns="">
      <p:transition xmlns:p14="http://schemas.microsoft.com/office/powerpoint/2010/main">
        <p:wip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00"/>
                                        <p:tgtEl>
                                          <p:spTgt spid="5"/>
                                        </p:tgtEl>
                                      </p:cBhvr>
                                    </p:animEffect>
                                    <p:anim calcmode="lin" valueType="num">
                                      <p:cBhvr>
                                        <p:cTn id="8" dur="200" fill="hold"/>
                                        <p:tgtEl>
                                          <p:spTgt spid="5"/>
                                        </p:tgtEl>
                                        <p:attrNameLst>
                                          <p:attrName>ppt_x</p:attrName>
                                        </p:attrNameLst>
                                      </p:cBhvr>
                                      <p:tavLst>
                                        <p:tav tm="0">
                                          <p:val>
                                            <p:strVal val="#ppt_x"/>
                                          </p:val>
                                        </p:tav>
                                        <p:tav tm="100000">
                                          <p:val>
                                            <p:strVal val="#ppt_x"/>
                                          </p:val>
                                        </p:tav>
                                      </p:tavLst>
                                    </p:anim>
                                    <p:anim calcmode="lin" valueType="num">
                                      <p:cBhvr>
                                        <p:cTn id="9" dur="200" fill="hold"/>
                                        <p:tgtEl>
                                          <p:spTgt spid="5"/>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200"/>
                                        <p:tgtEl>
                                          <p:spTgt spid="3">
                                            <p:txEl>
                                              <p:pRg st="0" end="0"/>
                                            </p:txEl>
                                          </p:spTgt>
                                        </p:tgtEl>
                                      </p:cBhvr>
                                    </p:animEffect>
                                    <p:anim calcmode="lin" valueType="num">
                                      <p:cBhvr>
                                        <p:cTn id="13" dur="2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2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200"/>
                                        <p:tgtEl>
                                          <p:spTgt spid="6"/>
                                        </p:tgtEl>
                                      </p:cBhvr>
                                    </p:animEffect>
                                    <p:anim calcmode="lin" valueType="num">
                                      <p:cBhvr>
                                        <p:cTn id="20" dur="200" fill="hold"/>
                                        <p:tgtEl>
                                          <p:spTgt spid="6"/>
                                        </p:tgtEl>
                                        <p:attrNameLst>
                                          <p:attrName>ppt_x</p:attrName>
                                        </p:attrNameLst>
                                      </p:cBhvr>
                                      <p:tavLst>
                                        <p:tav tm="0">
                                          <p:val>
                                            <p:strVal val="#ppt_x"/>
                                          </p:val>
                                        </p:tav>
                                        <p:tav tm="100000">
                                          <p:val>
                                            <p:strVal val="#ppt_x"/>
                                          </p:val>
                                        </p:tav>
                                      </p:tavLst>
                                    </p:anim>
                                    <p:anim calcmode="lin" valueType="num">
                                      <p:cBhvr>
                                        <p:cTn id="21" dur="200" fill="hold"/>
                                        <p:tgtEl>
                                          <p:spTgt spid="6"/>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fade">
                                      <p:cBhvr>
                                        <p:cTn id="24" dur="200"/>
                                        <p:tgtEl>
                                          <p:spTgt spid="15"/>
                                        </p:tgtEl>
                                      </p:cBhvr>
                                    </p:animEffect>
                                    <p:anim calcmode="lin" valueType="num">
                                      <p:cBhvr>
                                        <p:cTn id="25" dur="200" fill="hold"/>
                                        <p:tgtEl>
                                          <p:spTgt spid="15"/>
                                        </p:tgtEl>
                                        <p:attrNameLst>
                                          <p:attrName>ppt_x</p:attrName>
                                        </p:attrNameLst>
                                      </p:cBhvr>
                                      <p:tavLst>
                                        <p:tav tm="0">
                                          <p:val>
                                            <p:strVal val="#ppt_x"/>
                                          </p:val>
                                        </p:tav>
                                        <p:tav tm="100000">
                                          <p:val>
                                            <p:strVal val="#ppt_x"/>
                                          </p:val>
                                        </p:tav>
                                      </p:tavLst>
                                    </p:anim>
                                    <p:anim calcmode="lin" valueType="num">
                                      <p:cBhvr>
                                        <p:cTn id="26" dur="2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5" grpId="0"/>
    </p:bldLst>
  </p:timing>
</p:sld>
</file>

<file path=ppt/theme/theme1.xml><?xml version="1.0" encoding="utf-8"?>
<a:theme xmlns:a="http://schemas.openxmlformats.org/drawingml/2006/main" name="Office Theme">
  <a:themeElements>
    <a:clrScheme name="Custom 3">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8F0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4102</TotalTime>
  <Words>1592</Words>
  <Application>Microsoft Macintosh PowerPoint</Application>
  <PresentationFormat>On-screen Show (4:3)</PresentationFormat>
  <Paragraphs>210</Paragraphs>
  <Slides>21</Slides>
  <Notes>10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Office Theme</vt:lpstr>
      <vt:lpstr>PowerPoint Presentation</vt:lpstr>
      <vt:lpstr>PowerPoint Presentation</vt:lpstr>
      <vt:lpstr>PowerPoint Presentation</vt:lpstr>
      <vt:lpstr>PowerPoint Presentation</vt:lpstr>
      <vt:lpstr>PowerPoint Presentation</vt:lpstr>
      <vt:lpstr>PowerPoint Presentation</vt:lpstr>
      <vt:lpstr> </vt:lpstr>
      <vt:lpstr> </vt:lpstr>
      <vt:lpstr> </vt:lpstr>
      <vt:lpst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Philips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Philips Philips</dc:creator>
  <cp:lastModifiedBy>Philips Philips</cp:lastModifiedBy>
  <cp:revision>44</cp:revision>
  <dcterms:created xsi:type="dcterms:W3CDTF">2015-12-10T22:33:28Z</dcterms:created>
  <dcterms:modified xsi:type="dcterms:W3CDTF">2016-01-15T08:12:49Z</dcterms:modified>
</cp:coreProperties>
</file>