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61" r:id="rId13"/>
    <p:sldId id="271" r:id="rId14"/>
    <p:sldId id="263" r:id="rId15"/>
    <p:sldId id="273" r:id="rId16"/>
    <p:sldId id="272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86CB"/>
    <a:srgbClr val="283583"/>
    <a:srgbClr val="3F51B5"/>
    <a:srgbClr val="8BC34A"/>
    <a:srgbClr val="9C27B0"/>
    <a:srgbClr val="673AB7"/>
    <a:srgbClr val="424242"/>
    <a:srgbClr val="020000"/>
    <a:srgbClr val="FF8F00"/>
    <a:srgbClr val="FFF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2064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6F8B7-B2D7-5548-953F-D46505E7F93B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8809B-5C58-FE4E-A5C2-E0F6DFD9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7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do we need </a:t>
            </a:r>
            <a:r>
              <a:rPr lang="en-US" baseline="0" dirty="0" err="1" smtClean="0"/>
              <a:t>uodate</a:t>
            </a:r>
            <a:r>
              <a:rPr lang="en-US" baseline="0" dirty="0" smtClean="0"/>
              <a:t> of Java:</a:t>
            </a:r>
          </a:p>
          <a:p>
            <a:r>
              <a:rPr lang="en-US" dirty="0" smtClean="0"/>
              <a:t>Try with resources</a:t>
            </a:r>
          </a:p>
          <a:p>
            <a:r>
              <a:rPr lang="en-US" dirty="0" smtClean="0"/>
              <a:t>Lambdas</a:t>
            </a:r>
          </a:p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8809B-5C58-FE4E-A5C2-E0F6DFD902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4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many </a:t>
            </a:r>
            <a:r>
              <a:rPr lang="en-US" dirty="0" err="1" smtClean="0"/>
              <a:t>util</a:t>
            </a:r>
            <a:r>
              <a:rPr lang="en-US" dirty="0" smtClean="0"/>
              <a:t> classes do</a:t>
            </a:r>
            <a:r>
              <a:rPr lang="en-US" baseline="0" dirty="0" smtClean="0"/>
              <a:t> you have?</a:t>
            </a:r>
          </a:p>
          <a:p>
            <a:r>
              <a:rPr lang="en-US" dirty="0" smtClean="0"/>
              <a:t>How many null checks 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Nullability</a:t>
            </a:r>
            <a:r>
              <a:rPr lang="en-US" baseline="0" dirty="0" smtClean="0"/>
              <a:t> annotations do you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8809B-5C58-FE4E-A5C2-E0F6DFD902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07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do we need </a:t>
            </a:r>
            <a:r>
              <a:rPr lang="en-US" baseline="0" dirty="0" err="1" smtClean="0"/>
              <a:t>uodate</a:t>
            </a:r>
            <a:r>
              <a:rPr lang="en-US" baseline="0" dirty="0" smtClean="0"/>
              <a:t> of Java:</a:t>
            </a:r>
          </a:p>
          <a:p>
            <a:r>
              <a:rPr lang="en-US" dirty="0" smtClean="0"/>
              <a:t>Try with resources</a:t>
            </a:r>
          </a:p>
          <a:p>
            <a:r>
              <a:rPr lang="en-US" dirty="0" smtClean="0"/>
              <a:t>Lambdas</a:t>
            </a:r>
          </a:p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8809B-5C58-FE4E-A5C2-E0F6DFD902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4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52A1-EF96-1B4B-ABB5-33586D28C83C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F30A-C4CB-6348-AFE6-FB8118C3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0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52A1-EF96-1B4B-ABB5-33586D28C83C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F30A-C4CB-6348-AFE6-FB8118C3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6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52A1-EF96-1B4B-ABB5-33586D28C83C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F30A-C4CB-6348-AFE6-FB8118C3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3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52A1-EF96-1B4B-ABB5-33586D28C83C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F30A-C4CB-6348-AFE6-FB8118C3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8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52A1-EF96-1B4B-ABB5-33586D28C83C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F30A-C4CB-6348-AFE6-FB8118C3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0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52A1-EF96-1B4B-ABB5-33586D28C83C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F30A-C4CB-6348-AFE6-FB8118C3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6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52A1-EF96-1B4B-ABB5-33586D28C83C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F30A-C4CB-6348-AFE6-FB8118C3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8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52A1-EF96-1B4B-ABB5-33586D28C83C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F30A-C4CB-6348-AFE6-FB8118C3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5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52A1-EF96-1B4B-ABB5-33586D28C83C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F30A-C4CB-6348-AFE6-FB8118C3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7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52A1-EF96-1B4B-ABB5-33586D28C83C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F30A-C4CB-6348-AFE6-FB8118C3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9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52A1-EF96-1B4B-ABB5-33586D28C83C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F30A-C4CB-6348-AFE6-FB8118C3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8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52A1-EF96-1B4B-ABB5-33586D28C83C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FF30A-C4CB-6348-AFE6-FB8118C3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5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otlinlang.org" TargetMode="External"/><Relationship Id="rId3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killsmatter.com/skillscasts/6651-advancing-development-with-the-kotlin-languag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ragmentedpodcast.com/episodes/20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iceVie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8575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881938"/>
            <a:ext cx="7458423" cy="1995686"/>
          </a:xfrm>
          <a:prstGeom prst="rect">
            <a:avLst/>
          </a:prstGeom>
          <a:solidFill>
            <a:srgbClr val="FF8F00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400" dirty="0" err="1" smtClean="0">
                <a:latin typeface="Geneva"/>
                <a:cs typeface="Geneva"/>
              </a:rPr>
              <a:t>Kotlin</a:t>
            </a:r>
            <a:endParaRPr lang="en-US" sz="6400" dirty="0" smtClean="0">
              <a:latin typeface="Geneva"/>
              <a:cs typeface="Genev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-94570"/>
            <a:ext cx="7458423" cy="972718"/>
          </a:xfrm>
          <a:prstGeom prst="rect">
            <a:avLst/>
          </a:prstGeom>
          <a:solidFill>
            <a:srgbClr val="C1285B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Geneva"/>
                <a:cs typeface="Geneva"/>
              </a:rPr>
              <a:t>The next level of coding on the JVM</a:t>
            </a:r>
            <a:endParaRPr lang="en-US" sz="3200" dirty="0">
              <a:latin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210986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569" y="1686074"/>
            <a:ext cx="4092844" cy="138069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Geneva"/>
                <a:cs typeface="Geneva"/>
              </a:rPr>
              <a:t>Mutable, but never null</a:t>
            </a:r>
            <a:endParaRPr lang="en-US" sz="1000" dirty="0" smtClean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94570"/>
            <a:ext cx="9144000" cy="972718"/>
          </a:xfrm>
          <a:prstGeom prst="rect">
            <a:avLst/>
          </a:prstGeom>
          <a:solidFill>
            <a:srgbClr val="C1285B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Geneva"/>
                <a:cs typeface="Geneva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Geneva"/>
                <a:cs typeface="Geneva"/>
              </a:rPr>
              <a:t>Crash course </a:t>
            </a:r>
            <a:r>
              <a:rPr lang="en-US" sz="3200" dirty="0" err="1">
                <a:solidFill>
                  <a:schemeClr val="bg1"/>
                </a:solidFill>
                <a:latin typeface="Geneva"/>
                <a:cs typeface="Geneva"/>
              </a:rPr>
              <a:t>Kotlin</a:t>
            </a:r>
            <a:endParaRPr lang="en-US" sz="3200" dirty="0">
              <a:latin typeface="Geneva"/>
              <a:cs typeface="Geneva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804568" y="3551001"/>
            <a:ext cx="4092844" cy="13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  <a:latin typeface="Geneva"/>
                <a:cs typeface="Geneva"/>
              </a:rPr>
              <a:t>Optional, can be null</a:t>
            </a:r>
            <a:endParaRPr lang="en-US" sz="1400" dirty="0" smtClean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804568" y="4711313"/>
            <a:ext cx="4092844" cy="13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  <a:latin typeface="Geneva"/>
                <a:cs typeface="Geneva"/>
              </a:rPr>
              <a:t>Safe calls will only execute if non-null</a:t>
            </a:r>
          </a:p>
        </p:txBody>
      </p:sp>
      <p:pic>
        <p:nvPicPr>
          <p:cNvPr id="9" name="Picture 8" descr="Screen Shot 2015-12-12 at 16.50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9" y="1686074"/>
            <a:ext cx="2222500" cy="381000"/>
          </a:xfrm>
          <a:prstGeom prst="rect">
            <a:avLst/>
          </a:prstGeom>
        </p:spPr>
      </p:pic>
      <p:pic>
        <p:nvPicPr>
          <p:cNvPr id="12" name="Picture 11" descr="Screen Shot 2015-12-12 at 16.50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9" y="2218034"/>
            <a:ext cx="914400" cy="330200"/>
          </a:xfrm>
          <a:prstGeom prst="rect">
            <a:avLst/>
          </a:prstGeom>
        </p:spPr>
      </p:pic>
      <p:pic>
        <p:nvPicPr>
          <p:cNvPr id="14" name="Picture 13" descr="Screen Shot 2015-12-12 at 16.49.2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9" y="2673064"/>
            <a:ext cx="1803400" cy="393700"/>
          </a:xfrm>
          <a:prstGeom prst="rect">
            <a:avLst/>
          </a:prstGeom>
        </p:spPr>
      </p:pic>
      <p:pic>
        <p:nvPicPr>
          <p:cNvPr id="17" name="Picture 16" descr="Screen Shot 2015-12-12 at 16.50.5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9" y="3580977"/>
            <a:ext cx="2400300" cy="304800"/>
          </a:xfrm>
          <a:prstGeom prst="rect">
            <a:avLst/>
          </a:prstGeom>
        </p:spPr>
      </p:pic>
      <p:pic>
        <p:nvPicPr>
          <p:cNvPr id="19" name="Picture 18" descr="Screen Shot 2015-12-12 at 16.51.0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9" y="3965527"/>
            <a:ext cx="939800" cy="342900"/>
          </a:xfrm>
          <a:prstGeom prst="rect">
            <a:avLst/>
          </a:prstGeom>
        </p:spPr>
      </p:pic>
      <p:pic>
        <p:nvPicPr>
          <p:cNvPr id="20" name="Picture 19" descr="Screen Shot 2015-12-12 at 16.49.3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9" y="4398291"/>
            <a:ext cx="1714500" cy="330200"/>
          </a:xfrm>
          <a:prstGeom prst="rect">
            <a:avLst/>
          </a:prstGeom>
        </p:spPr>
      </p:pic>
      <p:pic>
        <p:nvPicPr>
          <p:cNvPr id="21" name="Picture 20" descr="Screen Shot 2015-12-12 at 16.50.0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9" y="4809267"/>
            <a:ext cx="1092200" cy="368300"/>
          </a:xfrm>
          <a:prstGeom prst="rect">
            <a:avLst/>
          </a:prstGeom>
        </p:spPr>
      </p:pic>
      <p:pic>
        <p:nvPicPr>
          <p:cNvPr id="22" name="Picture 21" descr="Screen Shot 2015-12-12 at 16.50.13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9" y="5282717"/>
            <a:ext cx="2476500" cy="406400"/>
          </a:xfrm>
          <a:prstGeom prst="rect">
            <a:avLst/>
          </a:prstGeom>
        </p:spPr>
      </p:pic>
      <p:pic>
        <p:nvPicPr>
          <p:cNvPr id="23" name="Picture 22" descr="Screen Shot 2015-12-12 at 16.50.22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24" y="5783047"/>
            <a:ext cx="2235200" cy="431800"/>
          </a:xfrm>
          <a:prstGeom prst="rect">
            <a:avLst/>
          </a:prstGeom>
        </p:spPr>
      </p:pic>
      <p:sp>
        <p:nvSpPr>
          <p:cNvPr id="24" name="Multiply 23"/>
          <p:cNvSpPr/>
          <p:nvPr/>
        </p:nvSpPr>
        <p:spPr>
          <a:xfrm>
            <a:off x="67560" y="4389908"/>
            <a:ext cx="2887624" cy="352093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/>
          <p:cNvSpPr/>
          <p:nvPr/>
        </p:nvSpPr>
        <p:spPr>
          <a:xfrm>
            <a:off x="322080" y="2194886"/>
            <a:ext cx="1575287" cy="352093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804568" y="5282717"/>
            <a:ext cx="4092844" cy="13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  <a:latin typeface="Geneva"/>
                <a:cs typeface="Geneva"/>
              </a:rPr>
              <a:t>Elvis operator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804569" y="5787155"/>
            <a:ext cx="4092844" cy="13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  <a:latin typeface="Geneva"/>
                <a:cs typeface="Geneva"/>
              </a:rPr>
              <a:t>NPE operator</a:t>
            </a:r>
          </a:p>
        </p:txBody>
      </p:sp>
    </p:spTree>
    <p:extLst>
      <p:ext uri="{BB962C8B-B14F-4D97-AF65-F5344CB8AC3E}">
        <p14:creationId xmlns:p14="http://schemas.microsoft.com/office/powerpoint/2010/main" val="131272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4" grpId="0" animBg="1"/>
      <p:bldP spid="25" grpId="0" animBg="1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How to add to project</a:t>
            </a:r>
          </a:p>
          <a:p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Convert from Java</a:t>
            </a:r>
          </a:p>
          <a:p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Function Extensions</a:t>
            </a:r>
          </a:p>
          <a:p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Lambda’s</a:t>
            </a:r>
            <a:endParaRPr lang="en-US" dirty="0" smtClean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94570"/>
            <a:ext cx="9144000" cy="972718"/>
          </a:xfrm>
          <a:prstGeom prst="rect">
            <a:avLst/>
          </a:prstGeom>
          <a:solidFill>
            <a:srgbClr val="C1285B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Geneva"/>
                <a:cs typeface="Geneva"/>
              </a:rPr>
              <a:t>  </a:t>
            </a:r>
            <a:r>
              <a:rPr lang="en-US" sz="3200" dirty="0" err="1" smtClean="0">
                <a:latin typeface="Geneva"/>
                <a:cs typeface="Geneva"/>
              </a:rPr>
              <a:t>Demotime</a:t>
            </a:r>
            <a:r>
              <a:rPr lang="en-US" sz="3200" dirty="0" smtClean="0">
                <a:latin typeface="Geneva"/>
                <a:cs typeface="Geneva"/>
              </a:rPr>
              <a:t>!</a:t>
            </a:r>
            <a:endParaRPr lang="en-US" sz="3200" dirty="0">
              <a:latin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71416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Backing parties, Jake Wharton</a:t>
            </a:r>
          </a:p>
          <a:p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Optimized for tooling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Geneva"/>
                <a:cs typeface="Geneva"/>
              </a:rPr>
              <a:t>Jetbrains</a:t>
            </a:r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.. So here to stay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More than a non-profit thing, they depend on it. Selling idea’s is their business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Geneva"/>
                <a:cs typeface="Geneva"/>
              </a:rPr>
              <a:t>Kotlin</a:t>
            </a:r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 is optimized for </a:t>
            </a:r>
            <a:r>
              <a:rPr lang="en-US" dirty="0" err="1" smtClean="0">
                <a:solidFill>
                  <a:schemeClr val="bg1"/>
                </a:solidFill>
                <a:latin typeface="Geneva"/>
                <a:cs typeface="Geneva"/>
              </a:rPr>
              <a:t>toolability</a:t>
            </a:r>
            <a:endParaRPr lang="en-US" dirty="0" smtClean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94570"/>
            <a:ext cx="9144000" cy="972718"/>
          </a:xfrm>
          <a:prstGeom prst="rect">
            <a:avLst/>
          </a:prstGeom>
          <a:solidFill>
            <a:srgbClr val="C1285B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Geneva"/>
                <a:cs typeface="Geneva"/>
              </a:rPr>
              <a:t>  Why </a:t>
            </a:r>
            <a:r>
              <a:rPr lang="en-US" sz="3200" dirty="0" err="1" smtClean="0">
                <a:latin typeface="Geneva"/>
                <a:cs typeface="Geneva"/>
              </a:rPr>
              <a:t>Kotlin</a:t>
            </a:r>
            <a:endParaRPr lang="en-US" sz="3200" dirty="0">
              <a:latin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306743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Documentation </a:t>
            </a:r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at official website</a:t>
            </a:r>
          </a:p>
          <a:p>
            <a:pPr marL="400050" lvl="1" indent="0">
              <a:buNone/>
            </a:pPr>
            <a:endParaRPr lang="en-US" dirty="0" smtClean="0">
              <a:solidFill>
                <a:schemeClr val="bg1"/>
              </a:solidFill>
              <a:latin typeface="Geneva"/>
              <a:cs typeface="Geneva"/>
              <a:hlinkClick r:id="rId2"/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  <a:hlinkClick r:id="rId2"/>
              </a:rPr>
              <a:t>www.kotlinlang.org</a:t>
            </a:r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 </a:t>
            </a:r>
            <a:endParaRPr lang="en-US" dirty="0" smtClean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94570"/>
            <a:ext cx="9144000" cy="972718"/>
          </a:xfrm>
          <a:prstGeom prst="rect">
            <a:avLst/>
          </a:prstGeom>
          <a:solidFill>
            <a:srgbClr val="C1285B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Geneva"/>
                <a:cs typeface="Geneva"/>
              </a:rPr>
              <a:t>  It works… but how do I make it work</a:t>
            </a:r>
            <a:endParaRPr lang="en-US" sz="3200" dirty="0">
              <a:latin typeface="Geneva"/>
              <a:cs typeface="Geneva"/>
            </a:endParaRPr>
          </a:p>
        </p:txBody>
      </p:sp>
      <p:pic>
        <p:nvPicPr>
          <p:cNvPr id="4" name="Picture 3" descr="Screen Shot 2015-12-12 at 18.26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277" y="2958685"/>
            <a:ext cx="4706723" cy="462885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938087" y="390762"/>
            <a:ext cx="959326" cy="959326"/>
            <a:chOff x="7938087" y="390762"/>
            <a:chExt cx="959326" cy="959326"/>
          </a:xfrm>
        </p:grpSpPr>
        <p:sp>
          <p:nvSpPr>
            <p:cNvPr id="6" name="Oval 5">
              <a:hlinkClick r:id="rId2"/>
            </p:cNvPr>
            <p:cNvSpPr/>
            <p:nvPr/>
          </p:nvSpPr>
          <p:spPr>
            <a:xfrm>
              <a:off x="7938087" y="390762"/>
              <a:ext cx="959326" cy="959326"/>
            </a:xfrm>
            <a:prstGeom prst="ellipse">
              <a:avLst/>
            </a:prstGeom>
            <a:solidFill>
              <a:srgbClr val="8BC34A"/>
            </a:solidFill>
            <a:ln>
              <a:noFill/>
            </a:ln>
            <a:effectLst>
              <a:outerShdw blurRad="40000" dist="23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" name="Right Arrow 4">
              <a:hlinkClick r:id="rId2"/>
            </p:cNvPr>
            <p:cNvSpPr/>
            <p:nvPr/>
          </p:nvSpPr>
          <p:spPr>
            <a:xfrm>
              <a:off x="8188051" y="716029"/>
              <a:ext cx="485237" cy="310729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  <a:effectLst>
              <a:outerShdw blurRad="40000" dist="23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433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eneva"/>
                <a:cs typeface="Geneva"/>
              </a:rPr>
              <a:t>Documentation at official </a:t>
            </a:r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website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Geneva"/>
                <a:cs typeface="Geneva"/>
              </a:rPr>
              <a:t>Skillscast</a:t>
            </a:r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recording </a:t>
            </a:r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of </a:t>
            </a:r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Jake </a:t>
            </a:r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Wharton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Geneva"/>
              <a:cs typeface="Geneva"/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FF8F00"/>
                </a:solidFill>
                <a:latin typeface="Geneva"/>
                <a:cs typeface="Geneva"/>
                <a:hlinkClick r:id="rId2"/>
              </a:rPr>
              <a:t>https</a:t>
            </a:r>
            <a:r>
              <a:rPr lang="en-US" dirty="0">
                <a:solidFill>
                  <a:srgbClr val="FF8F00"/>
                </a:solidFill>
                <a:latin typeface="Geneva"/>
                <a:cs typeface="Geneva"/>
                <a:hlinkClick r:id="rId2"/>
              </a:rPr>
              <a:t>://skillsmatter.com/skillscasts/6651-advancing-development-with-the-kotlin-</a:t>
            </a:r>
            <a:r>
              <a:rPr lang="en-US" dirty="0" smtClean="0">
                <a:solidFill>
                  <a:srgbClr val="FF8F00"/>
                </a:solidFill>
                <a:latin typeface="Geneva"/>
                <a:cs typeface="Geneva"/>
                <a:hlinkClick r:id="rId2"/>
              </a:rPr>
              <a:t>language</a:t>
            </a:r>
            <a:endParaRPr lang="en-US" dirty="0" smtClean="0">
              <a:solidFill>
                <a:srgbClr val="FF8F00"/>
              </a:solidFill>
              <a:latin typeface="Geneva"/>
              <a:cs typeface="Geneva"/>
            </a:endParaRPr>
          </a:p>
          <a:p>
            <a:pPr marL="400050" lvl="1" indent="0">
              <a:buNone/>
            </a:pPr>
            <a:endParaRPr lang="en-US" dirty="0" smtClean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94570"/>
            <a:ext cx="9144000" cy="972718"/>
          </a:xfrm>
          <a:prstGeom prst="rect">
            <a:avLst/>
          </a:prstGeom>
          <a:solidFill>
            <a:srgbClr val="C1285B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Geneva"/>
                <a:cs typeface="Geneva"/>
              </a:rPr>
              <a:t>  It works… but how do I make it work</a:t>
            </a:r>
            <a:endParaRPr lang="en-US" sz="3200" dirty="0">
              <a:latin typeface="Geneva"/>
              <a:cs typeface="Geneva"/>
            </a:endParaRPr>
          </a:p>
        </p:txBody>
      </p:sp>
      <p:sp>
        <p:nvSpPr>
          <p:cNvPr id="6" name="Oval 5">
            <a:hlinkClick r:id="rId2"/>
          </p:cNvPr>
          <p:cNvSpPr/>
          <p:nvPr/>
        </p:nvSpPr>
        <p:spPr>
          <a:xfrm>
            <a:off x="7938087" y="390762"/>
            <a:ext cx="959326" cy="959326"/>
          </a:xfrm>
          <a:prstGeom prst="ellipse">
            <a:avLst/>
          </a:prstGeom>
          <a:solidFill>
            <a:srgbClr val="8BC34A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ight Arrow 6">
            <a:hlinkClick r:id="rId2"/>
          </p:cNvPr>
          <p:cNvSpPr/>
          <p:nvPr/>
        </p:nvSpPr>
        <p:spPr>
          <a:xfrm>
            <a:off x="8188051" y="716029"/>
            <a:ext cx="485237" cy="310729"/>
          </a:xfrm>
          <a:prstGeom prst="rightArrow">
            <a:avLst/>
          </a:prstGeom>
          <a:solidFill>
            <a:schemeClr val="bg1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1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eneva"/>
                <a:cs typeface="Geneva"/>
              </a:rPr>
              <a:t>Documentation at official website</a:t>
            </a:r>
            <a:endParaRPr lang="en-US" dirty="0" smtClean="0">
              <a:solidFill>
                <a:schemeClr val="bg1"/>
              </a:solidFill>
              <a:latin typeface="Geneva"/>
              <a:cs typeface="Geneva"/>
            </a:endParaRPr>
          </a:p>
          <a:p>
            <a:r>
              <a:rPr lang="en-US" dirty="0" err="1">
                <a:solidFill>
                  <a:schemeClr val="bg1"/>
                </a:solidFill>
                <a:latin typeface="Geneva"/>
                <a:cs typeface="Geneva"/>
              </a:rPr>
              <a:t>Skillscast</a:t>
            </a:r>
            <a:r>
              <a:rPr lang="en-US" dirty="0">
                <a:solidFill>
                  <a:schemeClr val="bg1"/>
                </a:solidFill>
                <a:latin typeface="Geneva"/>
                <a:cs typeface="Geneva"/>
              </a:rPr>
              <a:t> recording of Jake </a:t>
            </a:r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Wharton</a:t>
            </a:r>
            <a:endParaRPr lang="en-US" dirty="0" smtClean="0">
              <a:solidFill>
                <a:schemeClr val="bg1"/>
              </a:solidFill>
              <a:latin typeface="Geneva"/>
              <a:cs typeface="Geneva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Fragmented podcast with guys from </a:t>
            </a:r>
            <a:r>
              <a:rPr lang="en-US" dirty="0" err="1" smtClean="0">
                <a:solidFill>
                  <a:schemeClr val="bg1"/>
                </a:solidFill>
                <a:latin typeface="Geneva"/>
                <a:cs typeface="Geneva"/>
              </a:rPr>
              <a:t>IntelliJ</a:t>
            </a:r>
            <a:endParaRPr lang="en-US" dirty="0" smtClean="0">
              <a:solidFill>
                <a:schemeClr val="bg1"/>
              </a:solidFill>
              <a:latin typeface="Geneva"/>
              <a:cs typeface="Geneva"/>
            </a:endParaRPr>
          </a:p>
          <a:p>
            <a:endParaRPr lang="en-US" dirty="0" smtClean="0">
              <a:solidFill>
                <a:schemeClr val="bg1"/>
              </a:solidFill>
              <a:latin typeface="Geneva"/>
              <a:cs typeface="Geneva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chemeClr val="bg1"/>
                </a:solidFill>
                <a:latin typeface="Geneva"/>
                <a:cs typeface="Geneva"/>
                <a:hlinkClick r:id="rId2"/>
              </a:rPr>
              <a:t>http://fragmentedpodcast.com/episodes/20</a:t>
            </a:r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  <a:hlinkClick r:id="rId2"/>
              </a:rPr>
              <a:t>/</a:t>
            </a:r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 </a:t>
            </a:r>
            <a:endParaRPr lang="en-US" dirty="0" smtClean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94570"/>
            <a:ext cx="9144000" cy="972718"/>
          </a:xfrm>
          <a:prstGeom prst="rect">
            <a:avLst/>
          </a:prstGeom>
          <a:solidFill>
            <a:srgbClr val="C1285B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Geneva"/>
                <a:cs typeface="Geneva"/>
              </a:rPr>
              <a:t>  It works… but how do I make it work</a:t>
            </a:r>
            <a:endParaRPr lang="en-US" sz="3200" dirty="0">
              <a:latin typeface="Geneva"/>
              <a:cs typeface="Geneva"/>
            </a:endParaRPr>
          </a:p>
        </p:txBody>
      </p:sp>
      <p:sp>
        <p:nvSpPr>
          <p:cNvPr id="6" name="Oval 5">
            <a:hlinkClick r:id="rId2"/>
          </p:cNvPr>
          <p:cNvSpPr/>
          <p:nvPr/>
        </p:nvSpPr>
        <p:spPr>
          <a:xfrm>
            <a:off x="7938087" y="390762"/>
            <a:ext cx="959326" cy="959326"/>
          </a:xfrm>
          <a:prstGeom prst="ellipse">
            <a:avLst/>
          </a:prstGeom>
          <a:solidFill>
            <a:srgbClr val="8BC34A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ight Arrow 6">
            <a:hlinkClick r:id="rId2"/>
          </p:cNvPr>
          <p:cNvSpPr/>
          <p:nvPr/>
        </p:nvSpPr>
        <p:spPr>
          <a:xfrm>
            <a:off x="8188051" y="716029"/>
            <a:ext cx="485237" cy="310729"/>
          </a:xfrm>
          <a:prstGeom prst="rightArrow">
            <a:avLst/>
          </a:prstGeom>
          <a:solidFill>
            <a:schemeClr val="bg1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9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eneva"/>
                <a:cs typeface="Geneva"/>
              </a:rPr>
              <a:t>Documentation at official website</a:t>
            </a:r>
            <a:endParaRPr lang="en-US" dirty="0" smtClean="0">
              <a:solidFill>
                <a:schemeClr val="bg1"/>
              </a:solidFill>
              <a:latin typeface="Geneva"/>
              <a:cs typeface="Geneva"/>
            </a:endParaRPr>
          </a:p>
          <a:p>
            <a:r>
              <a:rPr lang="en-US" dirty="0" err="1">
                <a:solidFill>
                  <a:schemeClr val="bg1"/>
                </a:solidFill>
                <a:latin typeface="Geneva"/>
                <a:cs typeface="Geneva"/>
              </a:rPr>
              <a:t>Skillscast</a:t>
            </a:r>
            <a:r>
              <a:rPr lang="en-US" dirty="0">
                <a:solidFill>
                  <a:schemeClr val="bg1"/>
                </a:solidFill>
                <a:latin typeface="Geneva"/>
                <a:cs typeface="Geneva"/>
              </a:rPr>
              <a:t> recording of Jake </a:t>
            </a:r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Wharton</a:t>
            </a:r>
            <a:endParaRPr lang="en-US" dirty="0" smtClean="0">
              <a:solidFill>
                <a:schemeClr val="bg1"/>
              </a:solidFill>
              <a:latin typeface="Geneva"/>
              <a:cs typeface="Geneva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Fragmented podcast with guys from </a:t>
            </a:r>
            <a:r>
              <a:rPr lang="en-US" dirty="0" err="1" smtClean="0">
                <a:solidFill>
                  <a:schemeClr val="bg1"/>
                </a:solidFill>
                <a:latin typeface="Geneva"/>
                <a:cs typeface="Geneva"/>
              </a:rPr>
              <a:t>IntelliJ</a:t>
            </a:r>
            <a:endParaRPr lang="en-US" dirty="0" smtClean="0">
              <a:solidFill>
                <a:schemeClr val="bg1"/>
              </a:solidFill>
              <a:latin typeface="Geneva"/>
              <a:cs typeface="Geneva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Ask me, I have like 1 month of experience, so that’s about 33% of the lifetime of version 1.0.0 beta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-94570"/>
            <a:ext cx="9144000" cy="972718"/>
          </a:xfrm>
          <a:prstGeom prst="rect">
            <a:avLst/>
          </a:prstGeom>
          <a:solidFill>
            <a:srgbClr val="C1285B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Geneva"/>
                <a:cs typeface="Geneva"/>
              </a:rPr>
              <a:t>  It works… but how do I make it work</a:t>
            </a:r>
            <a:endParaRPr lang="en-US" sz="3200" dirty="0">
              <a:latin typeface="Geneva"/>
              <a:cs typeface="Genev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938087" y="390762"/>
            <a:ext cx="959326" cy="959326"/>
            <a:chOff x="7938087" y="390762"/>
            <a:chExt cx="959326" cy="959326"/>
          </a:xfrm>
        </p:grpSpPr>
        <p:sp>
          <p:nvSpPr>
            <p:cNvPr id="6" name="Oval 5"/>
            <p:cNvSpPr/>
            <p:nvPr/>
          </p:nvSpPr>
          <p:spPr>
            <a:xfrm>
              <a:off x="7938087" y="390762"/>
              <a:ext cx="959326" cy="959326"/>
            </a:xfrm>
            <a:prstGeom prst="ellipse">
              <a:avLst/>
            </a:prstGeom>
            <a:solidFill>
              <a:srgbClr val="8BC34A"/>
            </a:solidFill>
            <a:ln>
              <a:noFill/>
            </a:ln>
            <a:effectLst>
              <a:outerShdw blurRad="40000" dist="23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8188051" y="716029"/>
              <a:ext cx="485237" cy="310729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  <a:effectLst>
              <a:outerShdw blurRad="40000" dist="23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417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iceVie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8575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881938"/>
            <a:ext cx="7458423" cy="1995686"/>
          </a:xfrm>
          <a:prstGeom prst="rect">
            <a:avLst/>
          </a:prstGeom>
          <a:solidFill>
            <a:srgbClr val="FF8F00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400" dirty="0" smtClean="0">
                <a:latin typeface="Geneva"/>
                <a:cs typeface="Geneva"/>
              </a:rPr>
              <a:t>Questions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-94570"/>
            <a:ext cx="7458423" cy="972718"/>
          </a:xfrm>
          <a:prstGeom prst="rect">
            <a:avLst/>
          </a:prstGeom>
          <a:solidFill>
            <a:srgbClr val="C1285B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Geneva"/>
                <a:cs typeface="Geneva"/>
              </a:rPr>
              <a:t>Awe… perhaps applause and</a:t>
            </a:r>
            <a:endParaRPr lang="en-US" sz="3200" dirty="0">
              <a:latin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340415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Who am I listening to?</a:t>
            </a:r>
          </a:p>
          <a:p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Why should I care about </a:t>
            </a:r>
            <a:r>
              <a:rPr lang="en-US" dirty="0" err="1" smtClean="0">
                <a:solidFill>
                  <a:schemeClr val="bg1"/>
                </a:solidFill>
                <a:latin typeface="Geneva"/>
                <a:cs typeface="Geneva"/>
              </a:rPr>
              <a:t>Kotlin</a:t>
            </a:r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The basics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The cool stuff</a:t>
            </a:r>
            <a:endParaRPr lang="en-US" dirty="0" smtClean="0">
              <a:solidFill>
                <a:schemeClr val="bg1"/>
              </a:solidFill>
              <a:latin typeface="Geneva"/>
              <a:cs typeface="Geneva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How </a:t>
            </a:r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do I get my hands on it?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Geneva"/>
                <a:cs typeface="Geneva"/>
              </a:rPr>
              <a:t>Uhmmm</a:t>
            </a:r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.. I might need some help on this</a:t>
            </a:r>
          </a:p>
          <a:p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Awe and applause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-94570"/>
            <a:ext cx="9144000" cy="972718"/>
          </a:xfrm>
          <a:prstGeom prst="rect">
            <a:avLst/>
          </a:prstGeom>
          <a:solidFill>
            <a:srgbClr val="C1285B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Geneva"/>
                <a:cs typeface="Geneva"/>
              </a:rPr>
              <a:t>  What are we about to witness</a:t>
            </a:r>
            <a:endParaRPr lang="en-US" sz="3200" dirty="0">
              <a:latin typeface="Geneva"/>
              <a:cs typeface="Geneva"/>
            </a:endParaRPr>
          </a:p>
        </p:txBody>
      </p:sp>
      <p:sp>
        <p:nvSpPr>
          <p:cNvPr id="6" name="Oval 5"/>
          <p:cNvSpPr/>
          <p:nvPr/>
        </p:nvSpPr>
        <p:spPr>
          <a:xfrm>
            <a:off x="7938087" y="390762"/>
            <a:ext cx="959326" cy="959326"/>
          </a:xfrm>
          <a:prstGeom prst="ellipse">
            <a:avLst/>
          </a:prstGeom>
          <a:solidFill>
            <a:srgbClr val="8BC34A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273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ythrough dir="out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67916" y="5447415"/>
            <a:ext cx="4082831" cy="972718"/>
          </a:xfrm>
          <a:prstGeom prst="rect">
            <a:avLst/>
          </a:prstGeom>
          <a:solidFill>
            <a:srgbClr val="283583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Geneva"/>
                <a:cs typeface="Geneva"/>
              </a:rPr>
              <a:t>          high tech </a:t>
            </a:r>
            <a:r>
              <a:rPr lang="en-US" sz="3200" dirty="0" err="1" smtClean="0">
                <a:latin typeface="Geneva"/>
                <a:cs typeface="Geneva"/>
              </a:rPr>
              <a:t>ict</a:t>
            </a:r>
            <a:endParaRPr lang="en-US" sz="3200" dirty="0">
              <a:latin typeface="Geneva"/>
              <a:cs typeface="Genev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FontAwesome Regular"/>
              <a:cs typeface="FontAwesome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David Hardy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-94570"/>
            <a:ext cx="9144000" cy="972718"/>
          </a:xfrm>
          <a:prstGeom prst="rect">
            <a:avLst/>
          </a:prstGeom>
          <a:solidFill>
            <a:srgbClr val="C1285B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Geneva"/>
                <a:cs typeface="Geneva"/>
              </a:rPr>
              <a:t>  The about box</a:t>
            </a:r>
            <a:endParaRPr lang="en-US" sz="3200" dirty="0">
              <a:latin typeface="Geneva"/>
              <a:cs typeface="Genev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839" y="2302719"/>
            <a:ext cx="1898884" cy="1898884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40005" dist="22987" dir="2700000" algn="bl" rotWithShape="0">
              <a:srgbClr val="000000">
                <a:alpha val="3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extrusionClr>
              <a:srgbClr val="000000"/>
            </a:extrusion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71141"/>
          <a:stretch/>
        </p:blipFill>
        <p:spPr>
          <a:xfrm>
            <a:off x="362500" y="5152538"/>
            <a:ext cx="1392727" cy="147750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4814582" y="5447415"/>
            <a:ext cx="4082831" cy="972718"/>
          </a:xfrm>
          <a:prstGeom prst="rect">
            <a:avLst/>
          </a:prstGeom>
          <a:solidFill>
            <a:srgbClr val="283583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Geneva"/>
                <a:cs typeface="Geneva"/>
              </a:rPr>
              <a:t>www.endran.nl</a:t>
            </a:r>
            <a:endParaRPr lang="en-US" sz="3200" dirty="0">
              <a:latin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170776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Android </a:t>
            </a:r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stuck </a:t>
            </a:r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on Java 6.. Or 7.. Or 8</a:t>
            </a:r>
          </a:p>
          <a:p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Java can be way to verbose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Ceremonies and red tape</a:t>
            </a:r>
          </a:p>
          <a:p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Non capturing anon inner classes</a:t>
            </a:r>
          </a:p>
          <a:p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Lambda’s, Streams, try with resources</a:t>
            </a:r>
            <a:endParaRPr lang="en-US" dirty="0" smtClean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94570"/>
            <a:ext cx="9144000" cy="972718"/>
          </a:xfrm>
          <a:prstGeom prst="rect">
            <a:avLst/>
          </a:prstGeom>
          <a:solidFill>
            <a:srgbClr val="C1285B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Geneva"/>
                <a:cs typeface="Geneva"/>
              </a:rPr>
              <a:t>  Why </a:t>
            </a:r>
            <a:r>
              <a:rPr lang="en-US" sz="3200" dirty="0" err="1" smtClean="0">
                <a:latin typeface="Geneva"/>
                <a:cs typeface="Geneva"/>
              </a:rPr>
              <a:t>Kotlin</a:t>
            </a:r>
            <a:endParaRPr lang="en-US" sz="3200" dirty="0">
              <a:latin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129161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047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Restriction of Java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No way of adding methods to classes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Geneva"/>
                <a:cs typeface="Geneva"/>
              </a:rPr>
              <a:t>Nullabilty</a:t>
            </a:r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 all over the place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A lot of code needed for basic stuff</a:t>
            </a:r>
          </a:p>
          <a:p>
            <a:pPr lvl="1"/>
            <a:endParaRPr lang="en-US" dirty="0">
              <a:solidFill>
                <a:schemeClr val="bg1"/>
              </a:solidFill>
              <a:latin typeface="Geneva"/>
              <a:cs typeface="Geneva"/>
            </a:endParaRPr>
          </a:p>
          <a:p>
            <a:r>
              <a:rPr lang="en-US" dirty="0">
                <a:solidFill>
                  <a:schemeClr val="bg1"/>
                </a:solidFill>
                <a:latin typeface="Geneva"/>
                <a:cs typeface="Geneva"/>
              </a:rPr>
              <a:t>Problems </a:t>
            </a:r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with Android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A lot of nulls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A lot of inheritance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Geneva"/>
                <a:cs typeface="Geneva"/>
              </a:rPr>
              <a:t>A lot of code needed for basic </a:t>
            </a:r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stuff</a:t>
            </a:r>
            <a:endParaRPr lang="en-US" dirty="0" smtClean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94570"/>
            <a:ext cx="9144000" cy="972718"/>
          </a:xfrm>
          <a:prstGeom prst="rect">
            <a:avLst/>
          </a:prstGeom>
          <a:solidFill>
            <a:srgbClr val="C1285B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Geneva"/>
                <a:cs typeface="Geneva"/>
              </a:rPr>
              <a:t>  Why </a:t>
            </a:r>
            <a:r>
              <a:rPr lang="en-US" sz="3200" dirty="0" err="1" smtClean="0">
                <a:latin typeface="Geneva"/>
                <a:cs typeface="Geneva"/>
              </a:rPr>
              <a:t>Kotlin</a:t>
            </a:r>
            <a:endParaRPr lang="en-US" sz="3200" dirty="0">
              <a:latin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117579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569" y="1686074"/>
            <a:ext cx="4092844" cy="138069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 Black"/>
                <a:cs typeface="Arial Black"/>
              </a:rPr>
              <a:t>Fun</a:t>
            </a:r>
            <a:r>
              <a:rPr lang="en-US" sz="1800" dirty="0" smtClean="0">
                <a:solidFill>
                  <a:schemeClr val="bg1"/>
                </a:solidFill>
                <a:latin typeface="Geneva"/>
                <a:cs typeface="Geneva"/>
              </a:rPr>
              <a:t>ction Declaration</a:t>
            </a:r>
          </a:p>
          <a:p>
            <a:pPr lvl="1"/>
            <a:r>
              <a:rPr lang="en-US" sz="1400" dirty="0" smtClean="0">
                <a:solidFill>
                  <a:schemeClr val="bg1"/>
                </a:solidFill>
                <a:latin typeface="Geneva"/>
                <a:cs typeface="Geneva"/>
              </a:rPr>
              <a:t>Name of variable : Type</a:t>
            </a:r>
          </a:p>
          <a:p>
            <a:pPr lvl="1"/>
            <a:r>
              <a:rPr lang="en-US" sz="1400" dirty="0" smtClean="0">
                <a:solidFill>
                  <a:schemeClr val="bg1"/>
                </a:solidFill>
                <a:latin typeface="Geneva"/>
                <a:cs typeface="Geneva"/>
              </a:rPr>
              <a:t>Return type on the end</a:t>
            </a:r>
            <a:endParaRPr lang="en-US" sz="1400" dirty="0" smtClean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94570"/>
            <a:ext cx="9144000" cy="972718"/>
          </a:xfrm>
          <a:prstGeom prst="rect">
            <a:avLst/>
          </a:prstGeom>
          <a:solidFill>
            <a:srgbClr val="C1285B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Geneva"/>
                <a:cs typeface="Geneva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Geneva"/>
                <a:cs typeface="Geneva"/>
              </a:rPr>
              <a:t>Crash course </a:t>
            </a:r>
            <a:r>
              <a:rPr lang="en-US" sz="3200" dirty="0" err="1">
                <a:solidFill>
                  <a:schemeClr val="bg1"/>
                </a:solidFill>
                <a:latin typeface="Geneva"/>
                <a:cs typeface="Geneva"/>
              </a:rPr>
              <a:t>Kotlin</a:t>
            </a:r>
            <a:endParaRPr lang="en-US" sz="3200" dirty="0">
              <a:latin typeface="Geneva"/>
              <a:cs typeface="Geneva"/>
            </a:endParaRPr>
          </a:p>
        </p:txBody>
      </p:sp>
      <p:pic>
        <p:nvPicPr>
          <p:cNvPr id="11" name="Picture 10" descr="Screen Shot 2015-12-12 at 14.52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9" y="1683404"/>
            <a:ext cx="3289300" cy="1003300"/>
          </a:xfrm>
          <a:prstGeom prst="rect">
            <a:avLst/>
          </a:prstGeom>
        </p:spPr>
      </p:pic>
      <p:pic>
        <p:nvPicPr>
          <p:cNvPr id="12" name="Picture 11" descr="Screen Shot 2015-12-12 at 14.53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9" y="3066764"/>
            <a:ext cx="3467100" cy="469900"/>
          </a:xfrm>
          <a:prstGeom prst="rect">
            <a:avLst/>
          </a:prstGeom>
        </p:spPr>
      </p:pic>
      <p:pic>
        <p:nvPicPr>
          <p:cNvPr id="13" name="Picture 12" descr="Screen Shot 2015-12-12 at 14.54.2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9" y="3955829"/>
            <a:ext cx="3987800" cy="1041400"/>
          </a:xfrm>
          <a:prstGeom prst="rect">
            <a:avLst/>
          </a:prstGeom>
        </p:spPr>
      </p:pic>
      <p:pic>
        <p:nvPicPr>
          <p:cNvPr id="14" name="Picture 13" descr="Screen Shot 2015-12-12 at 14.54.3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9" y="5336519"/>
            <a:ext cx="3213100" cy="977900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4804569" y="3066764"/>
            <a:ext cx="4092844" cy="13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  <a:latin typeface="Geneva"/>
                <a:cs typeface="Geneva"/>
              </a:rPr>
              <a:t>Function with expression body</a:t>
            </a:r>
          </a:p>
          <a:p>
            <a:pPr lvl="1"/>
            <a:r>
              <a:rPr lang="en-US" sz="1400" dirty="0" smtClean="0">
                <a:solidFill>
                  <a:schemeClr val="bg1"/>
                </a:solidFill>
                <a:latin typeface="Geneva"/>
                <a:cs typeface="Geneva"/>
              </a:rPr>
              <a:t>Return type inferred</a:t>
            </a:r>
            <a:endParaRPr lang="en-US" sz="1400" dirty="0" smtClean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804569" y="3955829"/>
            <a:ext cx="4092844" cy="13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  <a:latin typeface="Geneva"/>
                <a:cs typeface="Geneva"/>
              </a:rPr>
              <a:t>Function with “void” return type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Geneva"/>
                <a:cs typeface="Geneva"/>
              </a:rPr>
              <a:t>Method invocation</a:t>
            </a:r>
            <a:endParaRPr lang="en-US" sz="1400" dirty="0" smtClean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804569" y="5336519"/>
            <a:ext cx="4092844" cy="13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  <a:latin typeface="Geneva"/>
                <a:cs typeface="Geneva"/>
              </a:rPr>
              <a:t>Unit return type can be omitted</a:t>
            </a:r>
            <a:endParaRPr lang="en-US" sz="1400" dirty="0" smtClean="0">
              <a:solidFill>
                <a:schemeClr val="bg1"/>
              </a:solidFill>
              <a:latin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372885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569" y="1686074"/>
            <a:ext cx="4092844" cy="138069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 Black"/>
                <a:cs typeface="Arial Black"/>
              </a:rPr>
              <a:t>Val</a:t>
            </a:r>
            <a:r>
              <a:rPr lang="en-US" sz="1800" dirty="0" smtClean="0">
                <a:solidFill>
                  <a:schemeClr val="bg1"/>
                </a:solidFill>
                <a:latin typeface="Geneva"/>
                <a:cs typeface="Geneva"/>
              </a:rPr>
              <a:t>ue; write once / read only,</a:t>
            </a:r>
          </a:p>
          <a:p>
            <a:pPr lvl="1"/>
            <a:r>
              <a:rPr lang="en-US" sz="1000" dirty="0" smtClean="0">
                <a:solidFill>
                  <a:schemeClr val="bg1"/>
                </a:solidFill>
                <a:latin typeface="Geneva"/>
                <a:cs typeface="Geneva"/>
              </a:rPr>
              <a:t>Like ‘final </a:t>
            </a:r>
            <a:r>
              <a:rPr lang="en-US" sz="1000" dirty="0" err="1" smtClean="0">
                <a:solidFill>
                  <a:schemeClr val="bg1"/>
                </a:solidFill>
                <a:latin typeface="Geneva"/>
                <a:cs typeface="Geneva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Geneva"/>
                <a:cs typeface="Geneva"/>
              </a:rPr>
              <a:t> a = 1;’</a:t>
            </a:r>
            <a:endParaRPr lang="en-US" sz="1000" dirty="0" smtClean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94570"/>
            <a:ext cx="9144000" cy="972718"/>
          </a:xfrm>
          <a:prstGeom prst="rect">
            <a:avLst/>
          </a:prstGeom>
          <a:solidFill>
            <a:srgbClr val="C1285B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Geneva"/>
                <a:cs typeface="Geneva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Geneva"/>
                <a:cs typeface="Geneva"/>
              </a:rPr>
              <a:t>Crash course </a:t>
            </a:r>
            <a:r>
              <a:rPr lang="en-US" sz="3200" dirty="0" err="1">
                <a:solidFill>
                  <a:schemeClr val="bg1"/>
                </a:solidFill>
                <a:latin typeface="Geneva"/>
                <a:cs typeface="Geneva"/>
              </a:rPr>
              <a:t>Kotlin</a:t>
            </a:r>
            <a:endParaRPr lang="en-US" sz="3200" dirty="0">
              <a:latin typeface="Geneva"/>
              <a:cs typeface="Geneva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804569" y="2877624"/>
            <a:ext cx="4092844" cy="13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  <a:latin typeface="Geneva"/>
                <a:cs typeface="Geneva"/>
              </a:rPr>
              <a:t>Declaration and non option assignment</a:t>
            </a:r>
            <a:endParaRPr lang="en-US" sz="1400" dirty="0" smtClean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804569" y="3749002"/>
            <a:ext cx="4092844" cy="13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  <a:latin typeface="Arial Black"/>
                <a:cs typeface="Arial Black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Geneva"/>
                <a:cs typeface="Geneva"/>
              </a:rPr>
              <a:t>iable; mutable value </a:t>
            </a:r>
            <a:endParaRPr lang="en-US" sz="1400" dirty="0" smtClean="0">
              <a:solidFill>
                <a:schemeClr val="bg1"/>
              </a:solidFill>
              <a:latin typeface="Geneva"/>
              <a:cs typeface="Geneva"/>
            </a:endParaRPr>
          </a:p>
        </p:txBody>
      </p:sp>
      <p:pic>
        <p:nvPicPr>
          <p:cNvPr id="5" name="Picture 4" descr="Screen Shot 2015-12-12 at 15.04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9" y="1686074"/>
            <a:ext cx="1536700" cy="330200"/>
          </a:xfrm>
          <a:prstGeom prst="rect">
            <a:avLst/>
          </a:prstGeom>
        </p:spPr>
      </p:pic>
      <p:pic>
        <p:nvPicPr>
          <p:cNvPr id="6" name="Picture 5" descr="Screen Shot 2015-12-12 at 15.08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9" y="2292905"/>
            <a:ext cx="1092200" cy="304800"/>
          </a:xfrm>
          <a:prstGeom prst="rect">
            <a:avLst/>
          </a:prstGeom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4804569" y="2292905"/>
            <a:ext cx="4092844" cy="584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  <a:latin typeface="Geneva"/>
                <a:cs typeface="Geneva"/>
              </a:rPr>
              <a:t>Type inferred</a:t>
            </a:r>
            <a:endParaRPr lang="en-US" sz="1400" dirty="0" smtClean="0">
              <a:solidFill>
                <a:schemeClr val="bg1"/>
              </a:solidFill>
              <a:latin typeface="Geneva"/>
              <a:cs typeface="Geneva"/>
            </a:endParaRPr>
          </a:p>
        </p:txBody>
      </p:sp>
      <p:pic>
        <p:nvPicPr>
          <p:cNvPr id="7" name="Picture 6" descr="Screen Shot 2015-12-12 at 15.09.2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9" y="2877624"/>
            <a:ext cx="1168400" cy="596900"/>
          </a:xfrm>
          <a:prstGeom prst="rect">
            <a:avLst/>
          </a:prstGeom>
        </p:spPr>
      </p:pic>
      <p:pic>
        <p:nvPicPr>
          <p:cNvPr id="9" name="Picture 8" descr="Screen Shot 2015-12-12 at 15.11.1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9" y="3749002"/>
            <a:ext cx="10668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8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569" y="1686074"/>
            <a:ext cx="4092844" cy="138069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Geneva"/>
                <a:cs typeface="Geneva"/>
              </a:rPr>
              <a:t>Class, regular POJO</a:t>
            </a:r>
            <a:endParaRPr lang="en-US" sz="1000" dirty="0" smtClean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94570"/>
            <a:ext cx="9144000" cy="972718"/>
          </a:xfrm>
          <a:prstGeom prst="rect">
            <a:avLst/>
          </a:prstGeom>
          <a:solidFill>
            <a:srgbClr val="C1285B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Geneva"/>
                <a:cs typeface="Geneva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Geneva"/>
                <a:cs typeface="Geneva"/>
              </a:rPr>
              <a:t>Crash course </a:t>
            </a:r>
            <a:r>
              <a:rPr lang="en-US" sz="3200" dirty="0" err="1">
                <a:solidFill>
                  <a:schemeClr val="bg1"/>
                </a:solidFill>
                <a:latin typeface="Geneva"/>
                <a:cs typeface="Geneva"/>
              </a:rPr>
              <a:t>Kotlin</a:t>
            </a:r>
            <a:endParaRPr lang="en-US" sz="3200" dirty="0">
              <a:latin typeface="Geneva"/>
              <a:cs typeface="Geneva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804568" y="3428577"/>
            <a:ext cx="4092844" cy="13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  <a:latin typeface="Geneva"/>
                <a:cs typeface="Geneva"/>
              </a:rPr>
              <a:t>Can be omitted if no modifier, and no secondary constructor</a:t>
            </a:r>
            <a:endParaRPr lang="en-US" sz="1400" dirty="0" smtClean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804568" y="4308427"/>
            <a:ext cx="4092844" cy="13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  <a:latin typeface="Geneva"/>
                <a:cs typeface="Geneva"/>
              </a:rPr>
              <a:t>Can be used for initialization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431677" y="2548234"/>
            <a:ext cx="3465735" cy="584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  <a:latin typeface="Geneva"/>
                <a:cs typeface="Geneva"/>
              </a:rPr>
              <a:t>Primary constructor</a:t>
            </a:r>
            <a:endParaRPr lang="en-US" sz="1400" dirty="0" smtClean="0">
              <a:solidFill>
                <a:schemeClr val="bg1"/>
              </a:solidFill>
              <a:latin typeface="Geneva"/>
              <a:cs typeface="Geneva"/>
            </a:endParaRPr>
          </a:p>
        </p:txBody>
      </p:sp>
      <p:pic>
        <p:nvPicPr>
          <p:cNvPr id="4" name="Picture 3" descr="Screen Shot 2015-12-12 at 15.22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9" y="1686074"/>
            <a:ext cx="1714500" cy="673100"/>
          </a:xfrm>
          <a:prstGeom prst="rect">
            <a:avLst/>
          </a:prstGeom>
        </p:spPr>
      </p:pic>
      <p:pic>
        <p:nvPicPr>
          <p:cNvPr id="10" name="Picture 9" descr="Screen Shot 2015-12-12 at 15.22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9" y="2548234"/>
            <a:ext cx="4597400" cy="685800"/>
          </a:xfrm>
          <a:prstGeom prst="rect">
            <a:avLst/>
          </a:prstGeom>
        </p:spPr>
      </p:pic>
      <p:pic>
        <p:nvPicPr>
          <p:cNvPr id="11" name="Picture 10" descr="Screen Shot 2015-12-12 at 15.22.2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9" y="3433122"/>
            <a:ext cx="3606800" cy="685800"/>
          </a:xfrm>
          <a:prstGeom prst="rect">
            <a:avLst/>
          </a:prstGeom>
        </p:spPr>
      </p:pic>
      <p:pic>
        <p:nvPicPr>
          <p:cNvPr id="13" name="Picture 12" descr="Screen Shot 2015-12-12 at 15.22.4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9" y="4308427"/>
            <a:ext cx="41783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9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0629" y="5013780"/>
            <a:ext cx="4092844" cy="138069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Geneva"/>
                <a:cs typeface="Geneva"/>
              </a:rPr>
              <a:t>Properties, public by default</a:t>
            </a:r>
            <a:endParaRPr lang="en-US" sz="1000" dirty="0" smtClean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94570"/>
            <a:ext cx="9144000" cy="972718"/>
          </a:xfrm>
          <a:prstGeom prst="rect">
            <a:avLst/>
          </a:prstGeom>
          <a:solidFill>
            <a:srgbClr val="C1285B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Geneva"/>
                <a:cs typeface="Geneva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Geneva"/>
                <a:cs typeface="Geneva"/>
              </a:rPr>
              <a:t>Crash course </a:t>
            </a:r>
            <a:r>
              <a:rPr lang="en-US" sz="3200" dirty="0" err="1">
                <a:solidFill>
                  <a:schemeClr val="bg1"/>
                </a:solidFill>
                <a:latin typeface="Geneva"/>
                <a:cs typeface="Geneva"/>
              </a:rPr>
              <a:t>Kotlin</a:t>
            </a:r>
            <a:endParaRPr lang="en-US" sz="3200" dirty="0">
              <a:latin typeface="Geneva"/>
              <a:cs typeface="Geneva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830628" y="6121426"/>
            <a:ext cx="4313371" cy="13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  <a:latin typeface="Geneva"/>
                <a:cs typeface="Geneva"/>
              </a:rPr>
              <a:t>Immutable data containers</a:t>
            </a:r>
            <a:endParaRPr lang="en-US" sz="1400" dirty="0" smtClean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830629" y="3218594"/>
            <a:ext cx="4092844" cy="1078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  <a:latin typeface="Geneva"/>
                <a:cs typeface="Geneva"/>
              </a:rPr>
              <a:t>Execute logic (and string interpolation)</a:t>
            </a:r>
          </a:p>
        </p:txBody>
      </p:sp>
      <p:pic>
        <p:nvPicPr>
          <p:cNvPr id="5" name="Picture 4" descr="Screen Shot 2015-12-12 at 15.22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9" y="3929764"/>
            <a:ext cx="7454900" cy="952500"/>
          </a:xfrm>
          <a:prstGeom prst="rect">
            <a:avLst/>
          </a:prstGeom>
        </p:spPr>
      </p:pic>
      <p:pic>
        <p:nvPicPr>
          <p:cNvPr id="6" name="Picture 5" descr="Screen Shot 2015-12-12 at 15.23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9" y="5557788"/>
            <a:ext cx="4813300" cy="431800"/>
          </a:xfrm>
          <a:prstGeom prst="rect">
            <a:avLst/>
          </a:prstGeom>
        </p:spPr>
      </p:pic>
      <p:pic>
        <p:nvPicPr>
          <p:cNvPr id="20" name="Picture 19" descr="Screen Shot 2015-12-12 at 15.22.39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9"/>
          <a:stretch/>
        </p:blipFill>
        <p:spPr>
          <a:xfrm>
            <a:off x="652329" y="1673013"/>
            <a:ext cx="6413500" cy="144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4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8F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547</Words>
  <Application>Microsoft Macintosh PowerPoint</Application>
  <PresentationFormat>On-screen Show (4:3)</PresentationFormat>
  <Paragraphs>111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 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Philips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Philips Philips</dc:creator>
  <cp:lastModifiedBy>Philips Philips</cp:lastModifiedBy>
  <cp:revision>26</cp:revision>
  <dcterms:created xsi:type="dcterms:W3CDTF">2015-12-10T22:33:28Z</dcterms:created>
  <dcterms:modified xsi:type="dcterms:W3CDTF">2015-12-12T18:09:35Z</dcterms:modified>
</cp:coreProperties>
</file>