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5" r:id="rId7"/>
    <p:sldId id="266" r:id="rId8"/>
    <p:sldId id="267" r:id="rId9"/>
    <p:sldId id="268" r:id="rId10"/>
    <p:sldId id="269" r:id="rId11"/>
    <p:sldId id="270" r:id="rId12"/>
    <p:sldId id="261" r:id="rId13"/>
    <p:sldId id="274" r:id="rId14"/>
    <p:sldId id="271" r:id="rId15"/>
    <p:sldId id="263" r:id="rId16"/>
    <p:sldId id="273" r:id="rId17"/>
    <p:sldId id="272" r:id="rId18"/>
    <p:sldId id="26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6CB"/>
    <a:srgbClr val="283583"/>
    <a:srgbClr val="3F51B5"/>
    <a:srgbClr val="8BC34A"/>
    <a:srgbClr val="9C27B0"/>
    <a:srgbClr val="673AB7"/>
    <a:srgbClr val="424242"/>
    <a:srgbClr val="020000"/>
    <a:srgbClr val="FF8F00"/>
    <a:srgbClr val="FFF8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7" autoAdjust="0"/>
  </p:normalViewPr>
  <p:slideViewPr>
    <p:cSldViewPr snapToGrid="0" snapToObjects="1">
      <p:cViewPr varScale="1">
        <p:scale>
          <a:sx n="80" d="100"/>
          <a:sy n="80" d="100"/>
        </p:scale>
        <p:origin x="-2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6F8B7-B2D7-5548-953F-D46505E7F93B}" type="datetimeFigureOut">
              <a:rPr lang="en-US" smtClean="0"/>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8809B-5C58-FE4E-A5C2-E0F6DFD902F4}" type="slidenum">
              <a:rPr lang="en-US" smtClean="0"/>
              <a:t>‹#›</a:t>
            </a:fld>
            <a:endParaRPr lang="en-US"/>
          </a:p>
        </p:txBody>
      </p:sp>
    </p:spTree>
    <p:extLst>
      <p:ext uri="{BB962C8B-B14F-4D97-AF65-F5344CB8AC3E}">
        <p14:creationId xmlns:p14="http://schemas.microsoft.com/office/powerpoint/2010/main" val="3202271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need </a:t>
            </a:r>
            <a:r>
              <a:rPr lang="en-US" baseline="0" dirty="0" err="1" smtClean="0"/>
              <a:t>uodate</a:t>
            </a:r>
            <a:r>
              <a:rPr lang="en-US" baseline="0" dirty="0" smtClean="0"/>
              <a:t> of Java:</a:t>
            </a:r>
          </a:p>
          <a:p>
            <a:r>
              <a:rPr lang="en-US" dirty="0" smtClean="0"/>
              <a:t>Try with resources</a:t>
            </a:r>
          </a:p>
          <a:p>
            <a:r>
              <a:rPr lang="en-US" dirty="0" smtClean="0"/>
              <a:t>Lambdas</a:t>
            </a:r>
          </a:p>
          <a:p>
            <a:r>
              <a:rPr lang="en-US" dirty="0" smtClean="0"/>
              <a:t>Streams</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4</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a:t>
            </a:r>
            <a:r>
              <a:rPr lang="en-US" dirty="0" err="1" smtClean="0"/>
              <a:t>util</a:t>
            </a:r>
            <a:r>
              <a:rPr lang="en-US" dirty="0" smtClean="0"/>
              <a:t> classes do</a:t>
            </a:r>
            <a:r>
              <a:rPr lang="en-US" baseline="0" dirty="0" smtClean="0"/>
              <a:t> you have?</a:t>
            </a:r>
          </a:p>
          <a:p>
            <a:r>
              <a:rPr lang="en-US" dirty="0" smtClean="0"/>
              <a:t>How many null checks or</a:t>
            </a:r>
            <a:r>
              <a:rPr lang="en-US" baseline="0" dirty="0" smtClean="0"/>
              <a:t> </a:t>
            </a:r>
            <a:r>
              <a:rPr lang="en-US" baseline="0" dirty="0" err="1" smtClean="0"/>
              <a:t>Nullability</a:t>
            </a:r>
            <a:r>
              <a:rPr lang="en-US" baseline="0" dirty="0" smtClean="0"/>
              <a:t> annotations do you use</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5</a:t>
            </a:fld>
            <a:endParaRPr lang="en-US"/>
          </a:p>
        </p:txBody>
      </p:sp>
    </p:spTree>
    <p:extLst>
      <p:ext uri="{BB962C8B-B14F-4D97-AF65-F5344CB8AC3E}">
        <p14:creationId xmlns:p14="http://schemas.microsoft.com/office/powerpoint/2010/main" val="387360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Create </a:t>
            </a:r>
            <a:r>
              <a:rPr lang="en-US" dirty="0" err="1" smtClean="0"/>
              <a:t>Example.kt</a:t>
            </a:r>
            <a:endParaRPr lang="en-US" dirty="0" smtClean="0"/>
          </a:p>
          <a:p>
            <a:r>
              <a:rPr lang="en-US" baseline="0" dirty="0" smtClean="0"/>
              <a:t> -&gt; Click add </a:t>
            </a:r>
            <a:r>
              <a:rPr lang="en-US" baseline="0" dirty="0" err="1" smtClean="0"/>
              <a:t>Kotlin</a:t>
            </a:r>
            <a:r>
              <a:rPr lang="en-US" baseline="0" dirty="0" smtClean="0"/>
              <a:t> to project</a:t>
            </a:r>
          </a:p>
          <a:p>
            <a:r>
              <a:rPr lang="en-US" baseline="0" dirty="0" smtClean="0"/>
              <a:t> -&gt; Show </a:t>
            </a:r>
            <a:r>
              <a:rPr lang="en-US" baseline="0" dirty="0" err="1" smtClean="0"/>
              <a:t>gradle</a:t>
            </a:r>
            <a:r>
              <a:rPr lang="en-US" baseline="0" dirty="0" smtClean="0"/>
              <a:t> file</a:t>
            </a:r>
          </a:p>
          <a:p>
            <a:r>
              <a:rPr lang="en-US" baseline="0" dirty="0" smtClean="0"/>
              <a:t> -&gt; add: </a:t>
            </a:r>
            <a:r>
              <a:rPr lang="en-US" dirty="0" err="1" smtClean="0"/>
              <a:t>classpath</a:t>
            </a:r>
            <a:r>
              <a:rPr lang="en-US" dirty="0" smtClean="0"/>
              <a:t>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org.jetbrains.kotlin:kotlin-android-extensions</a:t>
            </a:r>
            <a:r>
              <a:rPr lang="en-US" sz="1200" b="1" kern="1200" dirty="0" smtClean="0">
                <a:solidFill>
                  <a:schemeClr val="tx1"/>
                </a:solidFill>
                <a:effectLst/>
                <a:latin typeface="+mn-lt"/>
                <a:ea typeface="+mn-ea"/>
                <a:cs typeface="+mn-cs"/>
              </a:rPr>
              <a:t>:</a:t>
            </a:r>
            <a:r>
              <a:rPr lang="en-US" dirty="0" smtClean="0"/>
              <a:t>$</a:t>
            </a:r>
            <a:r>
              <a:rPr lang="en-US" dirty="0" err="1" smtClean="0"/>
              <a:t>kotlin_version</a:t>
            </a:r>
            <a:r>
              <a:rPr lang="en-US" sz="1200" b="1" kern="1200" dirty="0" smtClean="0">
                <a:solidFill>
                  <a:schemeClr val="tx1"/>
                </a:solidFill>
                <a:effectLst/>
                <a:latin typeface="+mn-lt"/>
                <a:ea typeface="+mn-ea"/>
                <a:cs typeface="+mn-cs"/>
              </a:rPr>
              <a:t>"</a:t>
            </a:r>
            <a:endParaRPr lang="en-US" baseline="0" dirty="0" smtClean="0"/>
          </a:p>
          <a:p>
            <a:r>
              <a:rPr lang="en-US" baseline="0" dirty="0" smtClean="0"/>
              <a:t>2) </a:t>
            </a:r>
            <a:r>
              <a:rPr lang="en-US" dirty="0" smtClean="0"/>
              <a:t>Convert Activity</a:t>
            </a:r>
            <a:r>
              <a:rPr lang="en-US" baseline="0" dirty="0" smtClean="0"/>
              <a:t> to </a:t>
            </a:r>
            <a:r>
              <a:rPr lang="en-US" baseline="0" dirty="0" err="1" smtClean="0"/>
              <a:t>Kotlin</a:t>
            </a:r>
            <a:endParaRPr lang="en-US" baseline="0" dirty="0" smtClean="0"/>
          </a:p>
          <a:p>
            <a:r>
              <a:rPr lang="en-US" baseline="0" dirty="0" smtClean="0"/>
              <a:t> -&gt; Show how click listener is converted to lambda (Explain lambda </a:t>
            </a:r>
            <a:r>
              <a:rPr lang="en-US" baseline="0" dirty="0" err="1" smtClean="0"/>
              <a:t>vs</a:t>
            </a:r>
            <a:r>
              <a:rPr lang="en-US" baseline="0" dirty="0" smtClean="0"/>
              <a:t> </a:t>
            </a:r>
            <a:r>
              <a:rPr lang="en-US" baseline="0" dirty="0" err="1" smtClean="0"/>
              <a:t>annon</a:t>
            </a:r>
            <a:r>
              <a:rPr lang="en-US" baseline="0" dirty="0" smtClean="0"/>
              <a:t> inner class and outer class reference)</a:t>
            </a:r>
          </a:p>
          <a:p>
            <a:r>
              <a:rPr lang="en-US" baseline="0" dirty="0" smtClean="0"/>
              <a:t> -&gt; Remove menu code</a:t>
            </a:r>
          </a:p>
          <a:p>
            <a:r>
              <a:rPr lang="en-US" baseline="0" dirty="0" smtClean="0"/>
              <a:t>3) Give fab as constructor parameter and make it as a property</a:t>
            </a:r>
          </a:p>
          <a:p>
            <a:r>
              <a:rPr lang="en-US" baseline="0" dirty="0" smtClean="0"/>
              <a:t> -&gt; Move fab code into new method, using tooling</a:t>
            </a:r>
          </a:p>
          <a:p>
            <a:r>
              <a:rPr lang="en-US" baseline="0" dirty="0" smtClean="0"/>
              <a:t>4) Extract message and create extension method “</a:t>
            </a:r>
            <a:r>
              <a:rPr lang="en-US" i="1" dirty="0" err="1" smtClean="0">
                <a:effectLst/>
              </a:rPr>
              <a:t>showSnackBarOnClick</a:t>
            </a:r>
            <a:r>
              <a:rPr lang="en-US" baseline="0" dirty="0" smtClean="0"/>
              <a:t>”</a:t>
            </a:r>
          </a:p>
          <a:p>
            <a:r>
              <a:rPr lang="en-US" baseline="0" dirty="0" smtClean="0"/>
              <a:t> -&gt; Move extension method to separate class, pay attention to method signature</a:t>
            </a:r>
          </a:p>
          <a:p>
            <a:r>
              <a:rPr lang="en-US" baseline="0" dirty="0" smtClean="0"/>
              <a:t> -&gt; Show usage of “it” in 1 </a:t>
            </a:r>
            <a:r>
              <a:rPr lang="en-US" baseline="0" dirty="0" err="1" smtClean="0"/>
              <a:t>arg</a:t>
            </a:r>
            <a:r>
              <a:rPr lang="en-US" baseline="0" dirty="0" smtClean="0"/>
              <a:t> lambda</a:t>
            </a:r>
          </a:p>
          <a:p>
            <a:r>
              <a:rPr lang="en-US" baseline="0" dirty="0" smtClean="0"/>
              <a:t>5) Pass </a:t>
            </a:r>
            <a:r>
              <a:rPr lang="en-US" baseline="0" dirty="0" err="1" smtClean="0"/>
              <a:t>int</a:t>
            </a:r>
            <a:r>
              <a:rPr lang="en-US" baseline="0" dirty="0" smtClean="0"/>
              <a:t> instead of string and show string interpolation</a:t>
            </a:r>
          </a:p>
          <a:p>
            <a:r>
              <a:rPr lang="en-US" baseline="0" dirty="0" smtClean="0"/>
              <a:t>6) Change signature of extensions function to take two </a:t>
            </a:r>
            <a:r>
              <a:rPr lang="en-US" baseline="0" dirty="0" err="1" smtClean="0"/>
              <a:t>int</a:t>
            </a:r>
            <a:r>
              <a:rPr lang="en-US" baseline="0" dirty="0" smtClean="0"/>
              <a:t> and a higher order function</a:t>
            </a:r>
          </a:p>
          <a:p>
            <a:r>
              <a:rPr lang="en-US" baseline="0" dirty="0" smtClean="0"/>
              <a:t> -&gt; Then show usage of that method with ill places brackets around lambda’s</a:t>
            </a:r>
          </a:p>
          <a:p>
            <a:r>
              <a:rPr lang="en-US" baseline="0" dirty="0" smtClean="0"/>
              <a:t> -&gt; Then show intended use</a:t>
            </a:r>
          </a:p>
          <a:p>
            <a:r>
              <a:rPr lang="en-US" baseline="0" dirty="0" smtClean="0"/>
              <a:t>7) As a kicker show usage of default extensions of list with reduce</a:t>
            </a:r>
          </a:p>
          <a:p>
            <a:r>
              <a:rPr lang="en-US" baseline="0" dirty="0" smtClean="0"/>
              <a:t> -&gt; And extract lambda as function</a:t>
            </a:r>
          </a:p>
          <a:p>
            <a:r>
              <a:rPr lang="en-US" baseline="0" dirty="0" smtClean="0"/>
              <a:t> -&gt; Perhaps some </a:t>
            </a:r>
            <a:r>
              <a:rPr lang="en-US" baseline="0" dirty="0" err="1" smtClean="0"/>
              <a:t>inlining</a:t>
            </a:r>
            <a:endParaRPr lang="en-US" baseline="0" dirty="0" smtClean="0"/>
          </a:p>
        </p:txBody>
      </p:sp>
      <p:sp>
        <p:nvSpPr>
          <p:cNvPr id="4" name="Slide Number Placeholder 3"/>
          <p:cNvSpPr>
            <a:spLocks noGrp="1"/>
          </p:cNvSpPr>
          <p:nvPr>
            <p:ph type="sldNum" sz="quarter" idx="10"/>
          </p:nvPr>
        </p:nvSpPr>
        <p:spPr/>
        <p:txBody>
          <a:bodyPr/>
          <a:lstStyle/>
          <a:p>
            <a:fld id="{E478809B-5C58-FE4E-A5C2-E0F6DFD902F4}" type="slidenum">
              <a:rPr lang="en-US" smtClean="0"/>
              <a:t>11</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p>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endParaRPr lang="en-US" baseline="0" dirty="0" smtClean="0"/>
          </a:p>
          <a:p>
            <a:r>
              <a:rPr lang="en-US" baseline="0" dirty="0" smtClean="0"/>
              <a:t>Apache 2.0 licenses -&gt; open source</a:t>
            </a:r>
          </a:p>
          <a:p>
            <a:endParaRPr lang="en-US" baseline="0" dirty="0" smtClean="0"/>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endParaRPr lang="en-US" baseline="0" dirty="0" smtClean="0"/>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12</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13</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16</a:t>
            </a:fld>
            <a:endParaRPr lang="en-US"/>
          </a:p>
        </p:txBody>
      </p:sp>
    </p:spTree>
    <p:extLst>
      <p:ext uri="{BB962C8B-B14F-4D97-AF65-F5344CB8AC3E}">
        <p14:creationId xmlns:p14="http://schemas.microsoft.com/office/powerpoint/2010/main" val="158626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5870411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93856712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30723555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75768373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452A1-EF96-1B4B-ABB5-33586D28C83C}"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2870033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0452A1-EF96-1B4B-ABB5-33586D28C83C}"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856658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0452A1-EF96-1B4B-ABB5-33586D28C83C}" type="datetimeFigureOut">
              <a:rPr lang="en-US" smtClean="0"/>
              <a:t>11/12/15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5725852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0452A1-EF96-1B4B-ABB5-33586D28C83C}" type="datetimeFigureOut">
              <a:rPr lang="en-US" smtClean="0"/>
              <a:t>11/12/15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41173520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52A1-EF96-1B4B-ABB5-33586D28C83C}" type="datetimeFigureOut">
              <a:rPr lang="en-US" smtClean="0"/>
              <a:t>11/12/15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84627404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446595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2804865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52A1-EF96-1B4B-ABB5-33586D28C83C}" type="datetimeFigureOut">
              <a:rPr lang="en-US" smtClean="0"/>
              <a:t>11/12/15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F30A-C4CB-6348-AFE6-FB8118C3D1B1}" type="slidenum">
              <a:rPr lang="en-US" smtClean="0"/>
              <a:t>‹#›</a:t>
            </a:fld>
            <a:endParaRPr lang="en-US"/>
          </a:p>
        </p:txBody>
      </p:sp>
    </p:spTree>
    <p:extLst>
      <p:ext uri="{BB962C8B-B14F-4D97-AF65-F5344CB8AC3E}">
        <p14:creationId xmlns:p14="http://schemas.microsoft.com/office/powerpoint/2010/main" val="12755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otlinlang.org" TargetMode="Externa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killsmatter.com/skillscasts/6651-advancing-development-with-the-kotlin-langua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fragmentedpodcast.com/episodes/2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endran.nl" TargetMode="External"/><Relationship Id="rId1" Type="http://schemas.openxmlformats.org/officeDocument/2006/relationships/slideLayout" Target="../slideLayouts/slideLayout2.xml"/><Relationship Id="rId2" Type="http://schemas.openxmlformats.org/officeDocument/2006/relationships/hyperlink" Target="http://www.hightechict.n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err="1" smtClean="0">
                <a:latin typeface="Geneva"/>
                <a:cs typeface="Geneva"/>
              </a:rPr>
              <a:t>Kotlin</a:t>
            </a:r>
            <a:endParaRPr lang="en-US" sz="6400" dirty="0" smtClean="0">
              <a:latin typeface="Geneva"/>
              <a:cs typeface="Geneva"/>
            </a:endParaRP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The next level of coding on the JVM</a:t>
            </a:r>
            <a:endParaRPr lang="en-US" sz="3200" dirty="0">
              <a:latin typeface="Geneva"/>
              <a:cs typeface="Geneva"/>
            </a:endParaRPr>
          </a:p>
        </p:txBody>
      </p:sp>
    </p:spTree>
    <p:extLst>
      <p:ext uri="{BB962C8B-B14F-4D97-AF65-F5344CB8AC3E}">
        <p14:creationId xmlns:p14="http://schemas.microsoft.com/office/powerpoint/2010/main" val="2109860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Mutable, but never null</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551001"/>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Optional, can be null</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711313"/>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Safe calls will only execute if non-null</a:t>
            </a:r>
          </a:p>
        </p:txBody>
      </p:sp>
      <p:pic>
        <p:nvPicPr>
          <p:cNvPr id="9" name="Picture 8" descr="Screen Shot 2015-12-12 at 16.5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2222500" cy="381000"/>
          </a:xfrm>
          <a:prstGeom prst="rect">
            <a:avLst/>
          </a:prstGeom>
        </p:spPr>
      </p:pic>
      <p:pic>
        <p:nvPicPr>
          <p:cNvPr id="12" name="Picture 11" descr="Screen Shot 2015-12-12 at 16.5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18034"/>
            <a:ext cx="914400" cy="330200"/>
          </a:xfrm>
          <a:prstGeom prst="rect">
            <a:avLst/>
          </a:prstGeom>
        </p:spPr>
      </p:pic>
      <p:pic>
        <p:nvPicPr>
          <p:cNvPr id="14" name="Picture 13" descr="Screen Shot 2015-12-12 at 16.49.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673064"/>
            <a:ext cx="1803400" cy="393700"/>
          </a:xfrm>
          <a:prstGeom prst="rect">
            <a:avLst/>
          </a:prstGeom>
        </p:spPr>
      </p:pic>
      <p:pic>
        <p:nvPicPr>
          <p:cNvPr id="17" name="Picture 16" descr="Screen Shot 2015-12-12 at 16.50.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580977"/>
            <a:ext cx="2400300" cy="304800"/>
          </a:xfrm>
          <a:prstGeom prst="rect">
            <a:avLst/>
          </a:prstGeom>
        </p:spPr>
      </p:pic>
      <p:pic>
        <p:nvPicPr>
          <p:cNvPr id="19" name="Picture 18" descr="Screen Shot 2015-12-12 at 16.51.0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329" y="3965527"/>
            <a:ext cx="939800" cy="342900"/>
          </a:xfrm>
          <a:prstGeom prst="rect">
            <a:avLst/>
          </a:prstGeom>
        </p:spPr>
      </p:pic>
      <p:pic>
        <p:nvPicPr>
          <p:cNvPr id="20" name="Picture 19" descr="Screen Shot 2015-12-12 at 16.49.3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329" y="4398291"/>
            <a:ext cx="1714500" cy="330200"/>
          </a:xfrm>
          <a:prstGeom prst="rect">
            <a:avLst/>
          </a:prstGeom>
        </p:spPr>
      </p:pic>
      <p:pic>
        <p:nvPicPr>
          <p:cNvPr id="21" name="Picture 20" descr="Screen Shot 2015-12-12 at 16.50.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329" y="4809267"/>
            <a:ext cx="1092200" cy="368300"/>
          </a:xfrm>
          <a:prstGeom prst="rect">
            <a:avLst/>
          </a:prstGeom>
        </p:spPr>
      </p:pic>
      <p:pic>
        <p:nvPicPr>
          <p:cNvPr id="22" name="Picture 21" descr="Screen Shot 2015-12-12 at 16.50.1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329" y="5282717"/>
            <a:ext cx="2476500" cy="406400"/>
          </a:xfrm>
          <a:prstGeom prst="rect">
            <a:avLst/>
          </a:prstGeom>
        </p:spPr>
      </p:pic>
      <p:pic>
        <p:nvPicPr>
          <p:cNvPr id="23" name="Picture 22" descr="Screen Shot 2015-12-12 at 16.50.2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2424" y="5783047"/>
            <a:ext cx="2235200" cy="431800"/>
          </a:xfrm>
          <a:prstGeom prst="rect">
            <a:avLst/>
          </a:prstGeom>
        </p:spPr>
      </p:pic>
      <p:sp>
        <p:nvSpPr>
          <p:cNvPr id="24" name="Multiply 23"/>
          <p:cNvSpPr/>
          <p:nvPr/>
        </p:nvSpPr>
        <p:spPr>
          <a:xfrm>
            <a:off x="67560" y="4389908"/>
            <a:ext cx="2887624"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Multiply 24"/>
          <p:cNvSpPr/>
          <p:nvPr/>
        </p:nvSpPr>
        <p:spPr>
          <a:xfrm>
            <a:off x="322080" y="2194886"/>
            <a:ext cx="1575287"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4804568" y="528271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Elvis operator</a:t>
            </a:r>
          </a:p>
        </p:txBody>
      </p:sp>
      <p:sp>
        <p:nvSpPr>
          <p:cNvPr id="27" name="Content Placeholder 2"/>
          <p:cNvSpPr txBox="1">
            <a:spLocks/>
          </p:cNvSpPr>
          <p:nvPr/>
        </p:nvSpPr>
        <p:spPr>
          <a:xfrm>
            <a:off x="4804569" y="5787155"/>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NPE operator</a:t>
            </a:r>
          </a:p>
        </p:txBody>
      </p:sp>
    </p:spTree>
    <p:extLst>
      <p:ext uri="{BB962C8B-B14F-4D97-AF65-F5344CB8AC3E}">
        <p14:creationId xmlns:p14="http://schemas.microsoft.com/office/powerpoint/2010/main" val="131272149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200" fill="hold"/>
                                        <p:tgtEl>
                                          <p:spTgt spid="25"/>
                                        </p:tgtEl>
                                        <p:attrNameLst>
                                          <p:attrName>ppt_w</p:attrName>
                                        </p:attrNameLst>
                                      </p:cBhvr>
                                      <p:tavLst>
                                        <p:tav tm="0">
                                          <p:val>
                                            <p:fltVal val="0"/>
                                          </p:val>
                                        </p:tav>
                                        <p:tav tm="100000">
                                          <p:val>
                                            <p:strVal val="#ppt_w"/>
                                          </p:val>
                                        </p:tav>
                                      </p:tavLst>
                                    </p:anim>
                                    <p:anim calcmode="lin" valueType="num">
                                      <p:cBhvr>
                                        <p:cTn id="15" dur="2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
                                        <p:tgtEl>
                                          <p:spTgt spid="14"/>
                                        </p:tgtEl>
                                      </p:cBhvr>
                                    </p:animEffect>
                                    <p:anim calcmode="lin" valueType="num">
                                      <p:cBhvr>
                                        <p:cTn id="21" dur="200" fill="hold"/>
                                        <p:tgtEl>
                                          <p:spTgt spid="14"/>
                                        </p:tgtEl>
                                        <p:attrNameLst>
                                          <p:attrName>ppt_x</p:attrName>
                                        </p:attrNameLst>
                                      </p:cBhvr>
                                      <p:tavLst>
                                        <p:tav tm="0">
                                          <p:val>
                                            <p:strVal val="#ppt_x"/>
                                          </p:val>
                                        </p:tav>
                                        <p:tav tm="100000">
                                          <p:val>
                                            <p:strVal val="#ppt_x"/>
                                          </p:val>
                                        </p:tav>
                                      </p:tavLst>
                                    </p:anim>
                                    <p:anim calcmode="lin" valueType="num">
                                      <p:cBhvr>
                                        <p:cTn id="22" dur="2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
                                        <p:tgtEl>
                                          <p:spTgt spid="17"/>
                                        </p:tgtEl>
                                      </p:cBhvr>
                                    </p:animEffect>
                                    <p:anim calcmode="lin" valueType="num">
                                      <p:cBhvr>
                                        <p:cTn id="28" dur="200" fill="hold"/>
                                        <p:tgtEl>
                                          <p:spTgt spid="17"/>
                                        </p:tgtEl>
                                        <p:attrNameLst>
                                          <p:attrName>ppt_x</p:attrName>
                                        </p:attrNameLst>
                                      </p:cBhvr>
                                      <p:tavLst>
                                        <p:tav tm="0">
                                          <p:val>
                                            <p:strVal val="#ppt_x"/>
                                          </p:val>
                                        </p:tav>
                                        <p:tav tm="100000">
                                          <p:val>
                                            <p:strVal val="#ppt_x"/>
                                          </p:val>
                                        </p:tav>
                                      </p:tavLst>
                                    </p:anim>
                                    <p:anim calcmode="lin" valueType="num">
                                      <p:cBhvr>
                                        <p:cTn id="29" dur="2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
                                        <p:tgtEl>
                                          <p:spTgt spid="15"/>
                                        </p:tgtEl>
                                      </p:cBhvr>
                                    </p:animEffect>
                                    <p:anim calcmode="lin" valueType="num">
                                      <p:cBhvr>
                                        <p:cTn id="33" dur="200" fill="hold"/>
                                        <p:tgtEl>
                                          <p:spTgt spid="15"/>
                                        </p:tgtEl>
                                        <p:attrNameLst>
                                          <p:attrName>ppt_x</p:attrName>
                                        </p:attrNameLst>
                                      </p:cBhvr>
                                      <p:tavLst>
                                        <p:tav tm="0">
                                          <p:val>
                                            <p:strVal val="#ppt_x"/>
                                          </p:val>
                                        </p:tav>
                                        <p:tav tm="100000">
                                          <p:val>
                                            <p:strVal val="#ppt_x"/>
                                          </p:val>
                                        </p:tav>
                                      </p:tavLst>
                                    </p:anim>
                                    <p:anim calcmode="lin" valueType="num">
                                      <p:cBhvr>
                                        <p:cTn id="3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anim calcmode="lin" valueType="num">
                                      <p:cBhvr>
                                        <p:cTn id="40" dur="200" fill="hold"/>
                                        <p:tgtEl>
                                          <p:spTgt spid="19"/>
                                        </p:tgtEl>
                                        <p:attrNameLst>
                                          <p:attrName>ppt_x</p:attrName>
                                        </p:attrNameLst>
                                      </p:cBhvr>
                                      <p:tavLst>
                                        <p:tav tm="0">
                                          <p:val>
                                            <p:strVal val="#ppt_x"/>
                                          </p:val>
                                        </p:tav>
                                        <p:tav tm="100000">
                                          <p:val>
                                            <p:strVal val="#ppt_x"/>
                                          </p:val>
                                        </p:tav>
                                      </p:tavLst>
                                    </p:anim>
                                    <p:anim calcmode="lin" valueType="num">
                                      <p:cBhvr>
                                        <p:cTn id="41" dur="2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00"/>
                                        <p:tgtEl>
                                          <p:spTgt spid="20"/>
                                        </p:tgtEl>
                                      </p:cBhvr>
                                    </p:animEffect>
                                    <p:anim calcmode="lin" valueType="num">
                                      <p:cBhvr>
                                        <p:cTn id="47" dur="200" fill="hold"/>
                                        <p:tgtEl>
                                          <p:spTgt spid="20"/>
                                        </p:tgtEl>
                                        <p:attrNameLst>
                                          <p:attrName>ppt_x</p:attrName>
                                        </p:attrNameLst>
                                      </p:cBhvr>
                                      <p:tavLst>
                                        <p:tav tm="0">
                                          <p:val>
                                            <p:strVal val="#ppt_x"/>
                                          </p:val>
                                        </p:tav>
                                        <p:tav tm="100000">
                                          <p:val>
                                            <p:strVal val="#ppt_x"/>
                                          </p:val>
                                        </p:tav>
                                      </p:tavLst>
                                    </p:anim>
                                    <p:anim calcmode="lin" valueType="num">
                                      <p:cBhvr>
                                        <p:cTn id="48" dur="2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200" fill="hold"/>
                                        <p:tgtEl>
                                          <p:spTgt spid="24"/>
                                        </p:tgtEl>
                                        <p:attrNameLst>
                                          <p:attrName>ppt_w</p:attrName>
                                        </p:attrNameLst>
                                      </p:cBhvr>
                                      <p:tavLst>
                                        <p:tav tm="0">
                                          <p:val>
                                            <p:fltVal val="0"/>
                                          </p:val>
                                        </p:tav>
                                        <p:tav tm="100000">
                                          <p:val>
                                            <p:strVal val="#ppt_w"/>
                                          </p:val>
                                        </p:tav>
                                      </p:tavLst>
                                    </p:anim>
                                    <p:anim calcmode="lin" valueType="num">
                                      <p:cBhvr>
                                        <p:cTn id="54" dur="2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
                                        <p:tgtEl>
                                          <p:spTgt spid="16"/>
                                        </p:tgtEl>
                                      </p:cBhvr>
                                    </p:animEffect>
                                    <p:anim calcmode="lin" valueType="num">
                                      <p:cBhvr>
                                        <p:cTn id="60" dur="200" fill="hold"/>
                                        <p:tgtEl>
                                          <p:spTgt spid="16"/>
                                        </p:tgtEl>
                                        <p:attrNameLst>
                                          <p:attrName>ppt_x</p:attrName>
                                        </p:attrNameLst>
                                      </p:cBhvr>
                                      <p:tavLst>
                                        <p:tav tm="0">
                                          <p:val>
                                            <p:strVal val="#ppt_x"/>
                                          </p:val>
                                        </p:tav>
                                        <p:tav tm="100000">
                                          <p:val>
                                            <p:strVal val="#ppt_x"/>
                                          </p:val>
                                        </p:tav>
                                      </p:tavLst>
                                    </p:anim>
                                    <p:anim calcmode="lin" valueType="num">
                                      <p:cBhvr>
                                        <p:cTn id="61" dur="2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200"/>
                                        <p:tgtEl>
                                          <p:spTgt spid="21"/>
                                        </p:tgtEl>
                                      </p:cBhvr>
                                    </p:animEffect>
                                    <p:anim calcmode="lin" valueType="num">
                                      <p:cBhvr>
                                        <p:cTn id="65" dur="200" fill="hold"/>
                                        <p:tgtEl>
                                          <p:spTgt spid="21"/>
                                        </p:tgtEl>
                                        <p:attrNameLst>
                                          <p:attrName>ppt_x</p:attrName>
                                        </p:attrNameLst>
                                      </p:cBhvr>
                                      <p:tavLst>
                                        <p:tav tm="0">
                                          <p:val>
                                            <p:strVal val="#ppt_x"/>
                                          </p:val>
                                        </p:tav>
                                        <p:tav tm="100000">
                                          <p:val>
                                            <p:strVal val="#ppt_x"/>
                                          </p:val>
                                        </p:tav>
                                      </p:tavLst>
                                    </p:anim>
                                    <p:anim calcmode="lin" valueType="num">
                                      <p:cBhvr>
                                        <p:cTn id="66" dur="2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200"/>
                                        <p:tgtEl>
                                          <p:spTgt spid="22"/>
                                        </p:tgtEl>
                                      </p:cBhvr>
                                    </p:animEffect>
                                    <p:anim calcmode="lin" valueType="num">
                                      <p:cBhvr>
                                        <p:cTn id="72" dur="200" fill="hold"/>
                                        <p:tgtEl>
                                          <p:spTgt spid="22"/>
                                        </p:tgtEl>
                                        <p:attrNameLst>
                                          <p:attrName>ppt_x</p:attrName>
                                        </p:attrNameLst>
                                      </p:cBhvr>
                                      <p:tavLst>
                                        <p:tav tm="0">
                                          <p:val>
                                            <p:strVal val="#ppt_x"/>
                                          </p:val>
                                        </p:tav>
                                        <p:tav tm="100000">
                                          <p:val>
                                            <p:strVal val="#ppt_x"/>
                                          </p:val>
                                        </p:tav>
                                      </p:tavLst>
                                    </p:anim>
                                    <p:anim calcmode="lin" valueType="num">
                                      <p:cBhvr>
                                        <p:cTn id="73" dur="2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200"/>
                                        <p:tgtEl>
                                          <p:spTgt spid="26"/>
                                        </p:tgtEl>
                                      </p:cBhvr>
                                    </p:animEffect>
                                    <p:anim calcmode="lin" valueType="num">
                                      <p:cBhvr>
                                        <p:cTn id="77" dur="200" fill="hold"/>
                                        <p:tgtEl>
                                          <p:spTgt spid="26"/>
                                        </p:tgtEl>
                                        <p:attrNameLst>
                                          <p:attrName>ppt_x</p:attrName>
                                        </p:attrNameLst>
                                      </p:cBhvr>
                                      <p:tavLst>
                                        <p:tav tm="0">
                                          <p:val>
                                            <p:strVal val="#ppt_x"/>
                                          </p:val>
                                        </p:tav>
                                        <p:tav tm="100000">
                                          <p:val>
                                            <p:strVal val="#ppt_x"/>
                                          </p:val>
                                        </p:tav>
                                      </p:tavLst>
                                    </p:anim>
                                    <p:anim calcmode="lin" valueType="num">
                                      <p:cBhvr>
                                        <p:cTn id="78" dur="2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200"/>
                                        <p:tgtEl>
                                          <p:spTgt spid="23"/>
                                        </p:tgtEl>
                                      </p:cBhvr>
                                    </p:animEffect>
                                    <p:anim calcmode="lin" valueType="num">
                                      <p:cBhvr>
                                        <p:cTn id="84" dur="200" fill="hold"/>
                                        <p:tgtEl>
                                          <p:spTgt spid="23"/>
                                        </p:tgtEl>
                                        <p:attrNameLst>
                                          <p:attrName>ppt_x</p:attrName>
                                        </p:attrNameLst>
                                      </p:cBhvr>
                                      <p:tavLst>
                                        <p:tav tm="0">
                                          <p:val>
                                            <p:strVal val="#ppt_x"/>
                                          </p:val>
                                        </p:tav>
                                        <p:tav tm="100000">
                                          <p:val>
                                            <p:strVal val="#ppt_x"/>
                                          </p:val>
                                        </p:tav>
                                      </p:tavLst>
                                    </p:anim>
                                    <p:anim calcmode="lin" valueType="num">
                                      <p:cBhvr>
                                        <p:cTn id="85" dur="2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200"/>
                                        <p:tgtEl>
                                          <p:spTgt spid="27"/>
                                        </p:tgtEl>
                                      </p:cBhvr>
                                    </p:animEffect>
                                    <p:anim calcmode="lin" valueType="num">
                                      <p:cBhvr>
                                        <p:cTn id="89" dur="200" fill="hold"/>
                                        <p:tgtEl>
                                          <p:spTgt spid="27"/>
                                        </p:tgtEl>
                                        <p:attrNameLst>
                                          <p:attrName>ppt_x</p:attrName>
                                        </p:attrNameLst>
                                      </p:cBhvr>
                                      <p:tavLst>
                                        <p:tav tm="0">
                                          <p:val>
                                            <p:strVal val="#ppt_x"/>
                                          </p:val>
                                        </p:tav>
                                        <p:tav tm="100000">
                                          <p:val>
                                            <p:strVal val="#ppt_x"/>
                                          </p:val>
                                        </p:tav>
                                      </p:tavLst>
                                    </p:anim>
                                    <p:anim calcmode="lin" valueType="num">
                                      <p:cBhvr>
                                        <p:cTn id="90" dur="2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4" grpId="0" animBg="1"/>
      <p:bldP spid="25" grpId="0" animBg="1"/>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How to add to project</a:t>
            </a:r>
          </a:p>
          <a:p>
            <a:r>
              <a:rPr lang="en-US" dirty="0" smtClean="0">
                <a:solidFill>
                  <a:schemeClr val="bg1"/>
                </a:solidFill>
                <a:latin typeface="Geneva"/>
                <a:cs typeface="Geneva"/>
              </a:rPr>
              <a:t>Convert from Java</a:t>
            </a:r>
          </a:p>
          <a:p>
            <a:r>
              <a:rPr lang="en-US" dirty="0" smtClean="0">
                <a:solidFill>
                  <a:schemeClr val="bg1"/>
                </a:solidFill>
                <a:latin typeface="Geneva"/>
                <a:cs typeface="Geneva"/>
              </a:rPr>
              <a:t>Function Extensions</a:t>
            </a:r>
          </a:p>
          <a:p>
            <a:r>
              <a:rPr lang="en-US" dirty="0" smtClean="0">
                <a:solidFill>
                  <a:schemeClr val="bg1"/>
                </a:solidFill>
                <a:latin typeface="Geneva"/>
                <a:cs typeface="Geneva"/>
              </a:rPr>
              <a:t>Lambda’s</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err="1" smtClean="0">
                <a:latin typeface="Geneva"/>
                <a:cs typeface="Geneva"/>
              </a:rPr>
              <a:t>Demotime</a:t>
            </a:r>
            <a:r>
              <a:rPr lang="en-US" sz="3200" dirty="0" smtClean="0">
                <a:latin typeface="Geneva"/>
                <a:cs typeface="Geneva"/>
              </a:rPr>
              <a:t>!</a:t>
            </a:r>
            <a:endParaRPr lang="en-US" sz="3200" dirty="0">
              <a:latin typeface="Geneva"/>
              <a:cs typeface="Geneva"/>
            </a:endParaRPr>
          </a:p>
        </p:txBody>
      </p:sp>
    </p:spTree>
    <p:extLst>
      <p:ext uri="{BB962C8B-B14F-4D97-AF65-F5344CB8AC3E}">
        <p14:creationId xmlns:p14="http://schemas.microsoft.com/office/powerpoint/2010/main" val="71416823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r>
              <a:rPr lang="en-US" dirty="0" smtClean="0">
                <a:solidFill>
                  <a:schemeClr val="bg1"/>
                </a:solidFill>
                <a:latin typeface="Geneva"/>
                <a:cs typeface="Geneva"/>
              </a:rPr>
              <a:t>Development started 5 to 6 years ago</a:t>
            </a:r>
            <a:endParaRPr lang="en-US" dirty="0" smtClean="0">
              <a:solidFill>
                <a:schemeClr val="bg1"/>
              </a:solidFill>
              <a:latin typeface="Geneva"/>
              <a:cs typeface="Geneva"/>
            </a:endParaRPr>
          </a:p>
          <a:p>
            <a:r>
              <a:rPr lang="en-US" dirty="0" smtClean="0">
                <a:solidFill>
                  <a:schemeClr val="bg1"/>
                </a:solidFill>
                <a:latin typeface="Geneva"/>
                <a:cs typeface="Geneva"/>
              </a:rPr>
              <a:t>Targets the JVM, compiles to byte code</a:t>
            </a:r>
            <a:endParaRPr lang="en-US" dirty="0" smtClean="0">
              <a:solidFill>
                <a:schemeClr val="bg1"/>
              </a:solidFill>
              <a:latin typeface="Geneva"/>
              <a:cs typeface="Geneva"/>
            </a:endParaRP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30674385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Backing parties, Jake Wharton</a:t>
            </a:r>
          </a:p>
          <a:p>
            <a:r>
              <a:rPr lang="en-US" dirty="0" smtClean="0">
                <a:solidFill>
                  <a:schemeClr val="bg1"/>
                </a:solidFill>
                <a:latin typeface="Geneva"/>
                <a:cs typeface="Geneva"/>
              </a:rPr>
              <a:t>Optimized for tooling</a:t>
            </a: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424966919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Documentation </a:t>
            </a:r>
            <a:r>
              <a:rPr lang="en-US" dirty="0" smtClean="0">
                <a:solidFill>
                  <a:schemeClr val="bg1"/>
                </a:solidFill>
                <a:latin typeface="Geneva"/>
                <a:cs typeface="Geneva"/>
              </a:rPr>
              <a:t>at official website</a:t>
            </a:r>
          </a:p>
          <a:p>
            <a:pPr marL="400050" lvl="1" indent="0">
              <a:buNone/>
            </a:pPr>
            <a:endParaRPr lang="en-US" dirty="0" smtClean="0">
              <a:solidFill>
                <a:schemeClr val="bg1"/>
              </a:solidFill>
              <a:latin typeface="Geneva"/>
              <a:cs typeface="Geneva"/>
              <a:hlinkClick r:id="rId2"/>
            </a:endParaRPr>
          </a:p>
          <a:p>
            <a:pPr marL="400050" lvl="1" indent="0">
              <a:buNone/>
            </a:pPr>
            <a:r>
              <a:rPr lang="en-US" dirty="0" smtClean="0">
                <a:solidFill>
                  <a:schemeClr val="bg1"/>
                </a:solidFill>
                <a:latin typeface="Geneva"/>
                <a:cs typeface="Geneva"/>
                <a:hlinkClick r:id="rId2"/>
              </a:rPr>
              <a:t>www.kotlinlang.org</a:t>
            </a:r>
            <a:r>
              <a:rPr lang="en-US" dirty="0" smtClean="0">
                <a:solidFill>
                  <a:schemeClr val="bg1"/>
                </a:solidFill>
                <a:latin typeface="Geneva"/>
                <a:cs typeface="Geneva"/>
              </a:rPr>
              <a:t> </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7" name="Group 6"/>
          <p:cNvGrpSpPr/>
          <p:nvPr/>
        </p:nvGrpSpPr>
        <p:grpSpPr>
          <a:xfrm>
            <a:off x="7938087" y="390762"/>
            <a:ext cx="959326" cy="959326"/>
            <a:chOff x="7938087" y="390762"/>
            <a:chExt cx="959326" cy="959326"/>
          </a:xfrm>
        </p:grpSpPr>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5" name="Right Arrow 4">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Screen Shot 2015-12-12 at 21.48.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29370"/>
            <a:ext cx="9144000" cy="6149630"/>
          </a:xfrm>
          <a:prstGeom prst="rect">
            <a:avLst/>
          </a:prstGeom>
        </p:spPr>
      </p:pic>
    </p:spTree>
    <p:extLst>
      <p:ext uri="{BB962C8B-B14F-4D97-AF65-F5344CB8AC3E}">
        <p14:creationId xmlns:p14="http://schemas.microsoft.com/office/powerpoint/2010/main" val="106433056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a:t>
            </a:r>
            <a:r>
              <a:rPr lang="en-US" dirty="0" smtClean="0">
                <a:solidFill>
                  <a:schemeClr val="bg1"/>
                </a:solidFill>
                <a:latin typeface="Geneva"/>
                <a:cs typeface="Geneva"/>
              </a:rPr>
              <a:t>website</a:t>
            </a:r>
          </a:p>
          <a:p>
            <a:r>
              <a:rPr lang="en-US" dirty="0" err="1" smtClean="0">
                <a:solidFill>
                  <a:schemeClr val="bg1"/>
                </a:solidFill>
                <a:latin typeface="Geneva"/>
                <a:cs typeface="Geneva"/>
              </a:rPr>
              <a:t>Skillscast</a:t>
            </a:r>
            <a:r>
              <a:rPr lang="en-US" dirty="0" smtClean="0">
                <a:solidFill>
                  <a:schemeClr val="bg1"/>
                </a:solidFill>
                <a:latin typeface="Geneva"/>
                <a:cs typeface="Geneva"/>
              </a:rPr>
              <a:t> </a:t>
            </a:r>
            <a:r>
              <a:rPr lang="en-US" dirty="0" smtClean="0">
                <a:solidFill>
                  <a:schemeClr val="bg1"/>
                </a:solidFill>
                <a:latin typeface="Geneva"/>
                <a:cs typeface="Geneva"/>
              </a:rPr>
              <a:t>recording </a:t>
            </a:r>
            <a:r>
              <a:rPr lang="en-US" dirty="0" smtClean="0">
                <a:solidFill>
                  <a:schemeClr val="bg1"/>
                </a:solidFill>
                <a:latin typeface="Geneva"/>
                <a:cs typeface="Geneva"/>
              </a:rPr>
              <a:t>of </a:t>
            </a:r>
            <a:r>
              <a:rPr lang="en-US" dirty="0" smtClean="0">
                <a:solidFill>
                  <a:schemeClr val="bg1"/>
                </a:solidFill>
                <a:latin typeface="Geneva"/>
                <a:cs typeface="Geneva"/>
              </a:rPr>
              <a:t>Jake </a:t>
            </a:r>
            <a:r>
              <a:rPr lang="en-US" dirty="0" smtClean="0">
                <a:solidFill>
                  <a:schemeClr val="bg1"/>
                </a:solidFill>
                <a:latin typeface="Geneva"/>
                <a:cs typeface="Geneva"/>
              </a:rPr>
              <a:t>Wharton</a:t>
            </a:r>
          </a:p>
          <a:p>
            <a:pPr marL="0" indent="0">
              <a:buNone/>
            </a:pPr>
            <a:endParaRPr lang="en-US" dirty="0" smtClean="0">
              <a:solidFill>
                <a:schemeClr val="bg1"/>
              </a:solidFill>
              <a:latin typeface="Geneva"/>
              <a:cs typeface="Geneva"/>
            </a:endParaRPr>
          </a:p>
          <a:p>
            <a:pPr marL="400050" lvl="1" indent="0">
              <a:buNone/>
            </a:pPr>
            <a:r>
              <a:rPr lang="en-US" dirty="0" smtClean="0">
                <a:solidFill>
                  <a:srgbClr val="FF8F00"/>
                </a:solidFill>
                <a:latin typeface="Geneva"/>
                <a:cs typeface="Geneva"/>
                <a:hlinkClick r:id="rId2"/>
              </a:rPr>
              <a:t>https</a:t>
            </a:r>
            <a:r>
              <a:rPr lang="en-US" dirty="0">
                <a:solidFill>
                  <a:srgbClr val="FF8F00"/>
                </a:solidFill>
                <a:latin typeface="Geneva"/>
                <a:cs typeface="Geneva"/>
                <a:hlinkClick r:id="rId2"/>
              </a:rPr>
              <a:t>://skillsmatter.com/skillscasts/6651-advancing-development-with-the-kotlin-</a:t>
            </a:r>
            <a:r>
              <a:rPr lang="en-US" dirty="0" smtClean="0">
                <a:solidFill>
                  <a:srgbClr val="FF8F00"/>
                </a:solidFill>
                <a:latin typeface="Geneva"/>
                <a:cs typeface="Geneva"/>
                <a:hlinkClick r:id="rId2"/>
              </a:rPr>
              <a:t>language</a:t>
            </a:r>
            <a:endParaRPr lang="en-US" dirty="0" smtClean="0">
              <a:solidFill>
                <a:srgbClr val="FF8F00"/>
              </a:solidFill>
              <a:latin typeface="Geneva"/>
              <a:cs typeface="Geneva"/>
            </a:endParaRPr>
          </a:p>
          <a:p>
            <a:pPr marL="400050" lvl="1" indent="0">
              <a:buNone/>
            </a:pP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41687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smtClean="0">
              <a:solidFill>
                <a:schemeClr val="bg1"/>
              </a:solidFill>
              <a:latin typeface="Geneva"/>
              <a:cs typeface="Geneva"/>
            </a:endParaRP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 from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endParaRPr lang="en-US" dirty="0" smtClean="0">
              <a:solidFill>
                <a:schemeClr val="bg1"/>
              </a:solidFill>
              <a:latin typeface="Geneva"/>
              <a:cs typeface="Geneva"/>
            </a:endParaRPr>
          </a:p>
          <a:p>
            <a:pPr marL="400050" lvl="1" indent="0">
              <a:buNone/>
            </a:pPr>
            <a:r>
              <a:rPr lang="en-US" dirty="0">
                <a:solidFill>
                  <a:schemeClr val="bg1"/>
                </a:solidFill>
                <a:latin typeface="Geneva"/>
                <a:cs typeface="Geneva"/>
                <a:hlinkClick r:id="rId3"/>
              </a:rPr>
              <a:t>http://fragmentedpodcast.com/episodes/20</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948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smtClean="0">
              <a:solidFill>
                <a:schemeClr val="bg1"/>
              </a:solidFill>
              <a:latin typeface="Geneva"/>
              <a:cs typeface="Geneva"/>
            </a:endParaRPr>
          </a:p>
          <a:p>
            <a:r>
              <a:rPr lang="en-US" dirty="0" smtClean="0">
                <a:solidFill>
                  <a:schemeClr val="bg1"/>
                </a:solidFill>
                <a:latin typeface="Geneva"/>
                <a:cs typeface="Geneva"/>
              </a:rPr>
              <a:t>Fragmented podcast with guys from </a:t>
            </a:r>
            <a:r>
              <a:rPr lang="en-US" dirty="0" err="1" smtClean="0">
                <a:solidFill>
                  <a:schemeClr val="bg1"/>
                </a:solidFill>
                <a:latin typeface="Geneva"/>
                <a:cs typeface="Geneva"/>
              </a:rPr>
              <a:t>IntelliJ</a:t>
            </a:r>
            <a:endParaRPr lang="en-US" dirty="0" smtClean="0">
              <a:solidFill>
                <a:schemeClr val="bg1"/>
              </a:solidFill>
              <a:latin typeface="Geneva"/>
              <a:cs typeface="Geneva"/>
            </a:endParaRPr>
          </a:p>
          <a:p>
            <a:r>
              <a:rPr lang="en-US" dirty="0" smtClean="0">
                <a:solidFill>
                  <a:schemeClr val="bg1"/>
                </a:solidFill>
                <a:latin typeface="Geneva"/>
                <a:cs typeface="Geneva"/>
              </a:rPr>
              <a:t>Ask me, I have like 1 month of experience, so that’s about 33% of the lifetime of version 1.0.0 beta</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17306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p:cTn id="6" dur="200"/>
                                        <p:tgtEl>
                                          <p:spTgt spid="4"/>
                                        </p:tgtEl>
                                        <p:attrNameLst>
                                          <p:attrName>ppt_w</p:attrName>
                                        </p:attrNameLst>
                                      </p:cBhvr>
                                      <p:tavLst>
                                        <p:tav tm="0">
                                          <p:val>
                                            <p:strVal val="ppt_w"/>
                                          </p:val>
                                        </p:tav>
                                        <p:tav tm="100000">
                                          <p:val>
                                            <p:fltVal val="0"/>
                                          </p:val>
                                        </p:tav>
                                      </p:tavLst>
                                    </p:anim>
                                    <p:anim calcmode="lin" valueType="num">
                                      <p:cBhvr>
                                        <p:cTn id="7" dur="200"/>
                                        <p:tgtEl>
                                          <p:spTgt spid="4"/>
                                        </p:tgtEl>
                                        <p:attrNameLst>
                                          <p:attrName>ppt_h</p:attrName>
                                        </p:attrNameLst>
                                      </p:cBhvr>
                                      <p:tavLst>
                                        <p:tav tm="0">
                                          <p:val>
                                            <p:strVal val="ppt_h"/>
                                          </p:val>
                                        </p:tav>
                                        <p:tav tm="100000">
                                          <p:val>
                                            <p:fltVal val="0"/>
                                          </p:val>
                                        </p:tav>
                                      </p:tavLst>
                                    </p:anim>
                                    <p:set>
                                      <p:cBhvr>
                                        <p:cTn id="8" dur="1" fill="hold">
                                          <p:stCondLst>
                                            <p:cond delay="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smtClean="0">
                <a:latin typeface="Geneva"/>
                <a:cs typeface="Geneva"/>
              </a:rPr>
              <a:t>Questions</a:t>
            </a: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Awe… perhaps applause and</a:t>
            </a:r>
            <a:endParaRPr lang="en-US" sz="3200" dirty="0">
              <a:latin typeface="Geneva"/>
              <a:cs typeface="Geneva"/>
            </a:endParaRPr>
          </a:p>
        </p:txBody>
      </p:sp>
    </p:spTree>
    <p:extLst>
      <p:ext uri="{BB962C8B-B14F-4D97-AF65-F5344CB8AC3E}">
        <p14:creationId xmlns:p14="http://schemas.microsoft.com/office/powerpoint/2010/main" val="340415020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Who am I listening to?</a:t>
            </a:r>
          </a:p>
          <a:p>
            <a:r>
              <a:rPr lang="en-US" dirty="0" smtClean="0">
                <a:solidFill>
                  <a:schemeClr val="bg1"/>
                </a:solidFill>
                <a:latin typeface="Geneva"/>
                <a:cs typeface="Geneva"/>
              </a:rPr>
              <a:t>Why should I care about </a:t>
            </a:r>
            <a:r>
              <a:rPr lang="en-US" dirty="0" err="1" smtClean="0">
                <a:solidFill>
                  <a:schemeClr val="bg1"/>
                </a:solidFill>
                <a:latin typeface="Geneva"/>
                <a:cs typeface="Geneva"/>
              </a:rPr>
              <a:t>Kotlin</a:t>
            </a:r>
            <a:r>
              <a:rPr lang="en-US" dirty="0" smtClean="0">
                <a:solidFill>
                  <a:schemeClr val="bg1"/>
                </a:solidFill>
                <a:latin typeface="Geneva"/>
                <a:cs typeface="Geneva"/>
              </a:rPr>
              <a:t>?</a:t>
            </a:r>
          </a:p>
          <a:p>
            <a:pPr lvl="1"/>
            <a:r>
              <a:rPr lang="en-US" dirty="0" smtClean="0">
                <a:solidFill>
                  <a:schemeClr val="bg1"/>
                </a:solidFill>
                <a:latin typeface="Geneva"/>
                <a:cs typeface="Geneva"/>
              </a:rPr>
              <a:t>The basics</a:t>
            </a:r>
          </a:p>
          <a:p>
            <a:pPr lvl="1"/>
            <a:r>
              <a:rPr lang="en-US" dirty="0" smtClean="0">
                <a:solidFill>
                  <a:schemeClr val="bg1"/>
                </a:solidFill>
                <a:latin typeface="Geneva"/>
                <a:cs typeface="Geneva"/>
              </a:rPr>
              <a:t>The cool stuff</a:t>
            </a:r>
            <a:endParaRPr lang="en-US" dirty="0" smtClean="0">
              <a:solidFill>
                <a:schemeClr val="bg1"/>
              </a:solidFill>
              <a:latin typeface="Geneva"/>
              <a:cs typeface="Geneva"/>
            </a:endParaRPr>
          </a:p>
          <a:p>
            <a:r>
              <a:rPr lang="en-US" dirty="0" smtClean="0">
                <a:solidFill>
                  <a:schemeClr val="bg1"/>
                </a:solidFill>
                <a:latin typeface="Geneva"/>
                <a:cs typeface="Geneva"/>
              </a:rPr>
              <a:t>How </a:t>
            </a:r>
            <a:r>
              <a:rPr lang="en-US" dirty="0" smtClean="0">
                <a:solidFill>
                  <a:schemeClr val="bg1"/>
                </a:solidFill>
                <a:latin typeface="Geneva"/>
                <a:cs typeface="Geneva"/>
              </a:rPr>
              <a:t>do I get my hands on it?</a:t>
            </a:r>
          </a:p>
          <a:p>
            <a:r>
              <a:rPr lang="en-US" dirty="0" err="1" smtClean="0">
                <a:solidFill>
                  <a:schemeClr val="bg1"/>
                </a:solidFill>
                <a:latin typeface="Geneva"/>
                <a:cs typeface="Geneva"/>
              </a:rPr>
              <a:t>Uhmmm</a:t>
            </a:r>
            <a:r>
              <a:rPr lang="en-US" dirty="0" smtClean="0">
                <a:solidFill>
                  <a:schemeClr val="bg1"/>
                </a:solidFill>
                <a:latin typeface="Geneva"/>
                <a:cs typeface="Geneva"/>
              </a:rPr>
              <a:t>.. I might need some help on this</a:t>
            </a:r>
          </a:p>
          <a:p>
            <a:r>
              <a:rPr lang="en-US" dirty="0" smtClean="0">
                <a:solidFill>
                  <a:schemeClr val="bg1"/>
                </a:solidFill>
                <a:latin typeface="Geneva"/>
                <a:cs typeface="Geneva"/>
              </a:rPr>
              <a:t>Awe and applause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What are we about to witness</a:t>
            </a:r>
            <a:endParaRPr lang="en-US" sz="3200" dirty="0">
              <a:latin typeface="Geneva"/>
              <a:cs typeface="Geneva"/>
            </a:endParaRPr>
          </a:p>
        </p:txBody>
      </p:sp>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t>
            </a:r>
            <a:endParaRPr lang="en-US" sz="2800" dirty="0"/>
          </a:p>
        </p:txBody>
      </p:sp>
    </p:spTree>
    <p:extLst>
      <p:ext uri="{BB962C8B-B14F-4D97-AF65-F5344CB8AC3E}">
        <p14:creationId xmlns:p14="http://schemas.microsoft.com/office/powerpoint/2010/main" val="4092739723"/>
      </p:ext>
    </p:extLst>
  </p:cSld>
  <p:clrMapOvr>
    <a:masterClrMapping/>
  </p:clrMapOvr>
  <mc:AlternateContent xmlns:mc="http://schemas.openxmlformats.org/markup-compatibility/2006" xmlns:p14="http://schemas.microsoft.com/office/powerpoint/2010/main">
    <mc:Choice Requires="p14">
      <p:transition p14:dur="400">
        <p14:flythrough dir="out"/>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p:cNvPr>
          <p:cNvSpPr/>
          <p:nvPr/>
        </p:nvSpPr>
        <p:spPr>
          <a:xfrm>
            <a:off x="267916"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high tech </a:t>
            </a:r>
            <a:r>
              <a:rPr lang="en-US" sz="3200" dirty="0" err="1" smtClean="0">
                <a:latin typeface="Geneva"/>
                <a:cs typeface="Geneva"/>
              </a:rPr>
              <a:t>ict</a:t>
            </a:r>
            <a:endParaRPr lang="en-US" sz="3200" dirty="0">
              <a:latin typeface="Geneva"/>
              <a:cs typeface="Geneva"/>
            </a:endParaRPr>
          </a:p>
        </p:txBody>
      </p:sp>
      <p:sp>
        <p:nvSpPr>
          <p:cNvPr id="2" name="Title 1"/>
          <p:cNvSpPr>
            <a:spLocks noGrp="1"/>
          </p:cNvSpPr>
          <p:nvPr>
            <p:ph type="title"/>
          </p:nvPr>
        </p:nvSpPr>
        <p:spPr/>
        <p:txBody>
          <a:bodyPr/>
          <a:lstStyle/>
          <a:p>
            <a:endParaRPr lang="en-US" dirty="0">
              <a:latin typeface="FontAwesome Regular"/>
              <a:cs typeface="FontAwesome Regular"/>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latin typeface="Geneva"/>
                <a:cs typeface="Geneva"/>
              </a:rPr>
              <a:t>David Hardy</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smtClean="0">
                <a:latin typeface="Geneva"/>
                <a:cs typeface="Geneva"/>
              </a:rPr>
              <a:t>About </a:t>
            </a:r>
            <a:r>
              <a:rPr lang="en-US" sz="3200" dirty="0" smtClean="0">
                <a:latin typeface="Geneva"/>
                <a:cs typeface="Geneva"/>
              </a:rPr>
              <a:t>box</a:t>
            </a:r>
            <a:endParaRPr lang="en-US" sz="3200" dirty="0">
              <a:latin typeface="Geneva"/>
              <a:cs typeface="Geneva"/>
            </a:endParaRPr>
          </a:p>
        </p:txBody>
      </p:sp>
      <p:pic>
        <p:nvPicPr>
          <p:cNvPr id="4" name="Picture 3"/>
          <p:cNvPicPr>
            <a:picLocks noChangeAspect="1"/>
          </p:cNvPicPr>
          <p:nvPr/>
        </p:nvPicPr>
        <p:blipFill>
          <a:blip r:embed="rId3"/>
          <a:stretch>
            <a:fillRect/>
          </a:stretch>
        </p:blipFill>
        <p:spPr>
          <a:xfrm>
            <a:off x="3597839" y="2302719"/>
            <a:ext cx="1898884" cy="1898884"/>
          </a:xfrm>
          <a:prstGeom prst="ellipse">
            <a:avLst/>
          </a:prstGeom>
          <a:ln w="190500" cap="rnd">
            <a:noFill/>
            <a:prstDash val="solid"/>
          </a:ln>
          <a:effectLst>
            <a:outerShdw blurRad="40005" dist="22987" dir="2700000" algn="bl" rotWithShape="0">
              <a:srgbClr val="000000">
                <a:alpha val="35000"/>
              </a:srgbClr>
            </a:outerShdw>
          </a:effectLst>
          <a:scene3d>
            <a:camera prst="perspectiveFront" fov="5400000"/>
            <a:lightRig rig="threePt" dir="t">
              <a:rot lat="0" lon="0" rev="19200000"/>
            </a:lightRig>
          </a:scene3d>
          <a:sp3d extrusionH="25400">
            <a:extrusionClr>
              <a:srgbClr val="000000"/>
            </a:extrusionClr>
          </a:sp3d>
        </p:spPr>
      </p:pic>
      <p:pic>
        <p:nvPicPr>
          <p:cNvPr id="5" name="Picture 4">
            <a:hlinkClick r:id="rId2"/>
          </p:cNvPr>
          <p:cNvPicPr>
            <a:picLocks noChangeAspect="1"/>
          </p:cNvPicPr>
          <p:nvPr/>
        </p:nvPicPr>
        <p:blipFill rotWithShape="1">
          <a:blip r:embed="rId4"/>
          <a:srcRect r="71141"/>
          <a:stretch/>
        </p:blipFill>
        <p:spPr>
          <a:xfrm>
            <a:off x="362500" y="5152538"/>
            <a:ext cx="1392727" cy="1477502"/>
          </a:xfrm>
          <a:prstGeom prst="rect">
            <a:avLst/>
          </a:prstGeom>
          <a:ln>
            <a:noFill/>
          </a:ln>
          <a:effectLst>
            <a:outerShdw blurRad="50800" dist="38100" dir="2700000" algn="tl" rotWithShape="0">
              <a:srgbClr val="000000">
                <a:alpha val="43000"/>
              </a:srgbClr>
            </a:outerShdw>
          </a:effectLst>
        </p:spPr>
      </p:pic>
      <p:sp>
        <p:nvSpPr>
          <p:cNvPr id="10" name="Rectangle 9">
            <a:hlinkClick r:id="rId5"/>
          </p:cNvPr>
          <p:cNvSpPr/>
          <p:nvPr/>
        </p:nvSpPr>
        <p:spPr>
          <a:xfrm>
            <a:off x="4814582"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www.endran.nl </a:t>
            </a:r>
            <a:endParaRPr lang="en-US" sz="3200" dirty="0">
              <a:latin typeface="Geneva"/>
              <a:cs typeface="Geneva"/>
            </a:endParaRPr>
          </a:p>
        </p:txBody>
      </p:sp>
    </p:spTree>
    <p:extLst>
      <p:ext uri="{BB962C8B-B14F-4D97-AF65-F5344CB8AC3E}">
        <p14:creationId xmlns:p14="http://schemas.microsoft.com/office/powerpoint/2010/main" val="170776194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Android </a:t>
            </a:r>
            <a:r>
              <a:rPr lang="en-US" dirty="0" smtClean="0">
                <a:solidFill>
                  <a:schemeClr val="bg1"/>
                </a:solidFill>
                <a:latin typeface="Geneva"/>
                <a:cs typeface="Geneva"/>
              </a:rPr>
              <a:t>stuck </a:t>
            </a:r>
            <a:r>
              <a:rPr lang="en-US" dirty="0" smtClean="0">
                <a:solidFill>
                  <a:schemeClr val="bg1"/>
                </a:solidFill>
                <a:latin typeface="Geneva"/>
                <a:cs typeface="Geneva"/>
              </a:rPr>
              <a:t>on Java 6.. Or 7.. Or 8</a:t>
            </a:r>
          </a:p>
          <a:p>
            <a:r>
              <a:rPr lang="en-US" dirty="0" smtClean="0">
                <a:solidFill>
                  <a:schemeClr val="bg1"/>
                </a:solidFill>
                <a:latin typeface="Geneva"/>
                <a:cs typeface="Geneva"/>
              </a:rPr>
              <a:t>Java can be way to verbose</a:t>
            </a:r>
          </a:p>
          <a:p>
            <a:pPr lvl="1"/>
            <a:r>
              <a:rPr lang="en-US" dirty="0" smtClean="0">
                <a:solidFill>
                  <a:schemeClr val="bg1"/>
                </a:solidFill>
                <a:latin typeface="Geneva"/>
                <a:cs typeface="Geneva"/>
              </a:rPr>
              <a:t>Ceremonies and red tape</a:t>
            </a:r>
          </a:p>
          <a:p>
            <a:r>
              <a:rPr lang="en-US" dirty="0" smtClean="0">
                <a:solidFill>
                  <a:schemeClr val="bg1"/>
                </a:solidFill>
                <a:latin typeface="Geneva"/>
                <a:cs typeface="Geneva"/>
              </a:rPr>
              <a:t>Non capturing anon inner classes</a:t>
            </a:r>
          </a:p>
          <a:p>
            <a:r>
              <a:rPr lang="en-US" dirty="0" smtClean="0">
                <a:solidFill>
                  <a:schemeClr val="bg1"/>
                </a:solidFill>
                <a:latin typeface="Geneva"/>
                <a:cs typeface="Geneva"/>
              </a:rPr>
              <a:t>Lambda’s, Streams, try with resources</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29161708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80473"/>
          </a:xfrm>
        </p:spPr>
        <p:txBody>
          <a:bodyPr>
            <a:normAutofit/>
          </a:bodyPr>
          <a:lstStyle/>
          <a:p>
            <a:r>
              <a:rPr lang="en-US" dirty="0" smtClean="0">
                <a:solidFill>
                  <a:schemeClr val="bg1"/>
                </a:solidFill>
                <a:latin typeface="Geneva"/>
                <a:cs typeface="Geneva"/>
              </a:rPr>
              <a:t>Restriction of Java</a:t>
            </a:r>
          </a:p>
          <a:p>
            <a:pPr lvl="1"/>
            <a:r>
              <a:rPr lang="en-US" dirty="0" smtClean="0">
                <a:solidFill>
                  <a:schemeClr val="bg1"/>
                </a:solidFill>
                <a:latin typeface="Geneva"/>
                <a:cs typeface="Geneva"/>
              </a:rPr>
              <a:t>No way of adding methods to classes</a:t>
            </a:r>
          </a:p>
          <a:p>
            <a:pPr lvl="1"/>
            <a:r>
              <a:rPr lang="en-US" dirty="0" err="1" smtClean="0">
                <a:solidFill>
                  <a:schemeClr val="bg1"/>
                </a:solidFill>
                <a:latin typeface="Geneva"/>
                <a:cs typeface="Geneva"/>
              </a:rPr>
              <a:t>Nullabilty</a:t>
            </a:r>
            <a:r>
              <a:rPr lang="en-US" dirty="0" smtClean="0">
                <a:solidFill>
                  <a:schemeClr val="bg1"/>
                </a:solidFill>
                <a:latin typeface="Geneva"/>
                <a:cs typeface="Geneva"/>
              </a:rPr>
              <a:t> all over the place</a:t>
            </a:r>
          </a:p>
          <a:p>
            <a:pPr lvl="1"/>
            <a:r>
              <a:rPr lang="en-US" dirty="0" smtClean="0">
                <a:solidFill>
                  <a:schemeClr val="bg1"/>
                </a:solidFill>
                <a:latin typeface="Geneva"/>
                <a:cs typeface="Geneva"/>
              </a:rPr>
              <a:t>A lot of code needed for basic stuff</a:t>
            </a:r>
          </a:p>
          <a:p>
            <a:pPr lvl="1"/>
            <a:endParaRPr lang="en-US" dirty="0">
              <a:solidFill>
                <a:schemeClr val="bg1"/>
              </a:solidFill>
              <a:latin typeface="Geneva"/>
              <a:cs typeface="Geneva"/>
            </a:endParaRPr>
          </a:p>
          <a:p>
            <a:r>
              <a:rPr lang="en-US" dirty="0">
                <a:solidFill>
                  <a:schemeClr val="bg1"/>
                </a:solidFill>
                <a:latin typeface="Geneva"/>
                <a:cs typeface="Geneva"/>
              </a:rPr>
              <a:t>Problems </a:t>
            </a:r>
            <a:r>
              <a:rPr lang="en-US" dirty="0" smtClean="0">
                <a:solidFill>
                  <a:schemeClr val="bg1"/>
                </a:solidFill>
                <a:latin typeface="Geneva"/>
                <a:cs typeface="Geneva"/>
              </a:rPr>
              <a:t>with Android</a:t>
            </a:r>
          </a:p>
          <a:p>
            <a:pPr lvl="1"/>
            <a:r>
              <a:rPr lang="en-US" dirty="0" smtClean="0">
                <a:solidFill>
                  <a:schemeClr val="bg1"/>
                </a:solidFill>
                <a:latin typeface="Geneva"/>
                <a:cs typeface="Geneva"/>
              </a:rPr>
              <a:t>A lot of nulls </a:t>
            </a:r>
          </a:p>
          <a:p>
            <a:pPr lvl="1"/>
            <a:r>
              <a:rPr lang="en-US" dirty="0" smtClean="0">
                <a:solidFill>
                  <a:schemeClr val="bg1"/>
                </a:solidFill>
                <a:latin typeface="Geneva"/>
                <a:cs typeface="Geneva"/>
              </a:rPr>
              <a:t>A lot of inheritance</a:t>
            </a:r>
          </a:p>
          <a:p>
            <a:pPr lvl="1"/>
            <a:r>
              <a:rPr lang="en-US" dirty="0">
                <a:solidFill>
                  <a:schemeClr val="bg1"/>
                </a:solidFill>
                <a:latin typeface="Geneva"/>
                <a:cs typeface="Geneva"/>
              </a:rPr>
              <a:t>A lot of code needed for basic </a:t>
            </a:r>
            <a:r>
              <a:rPr lang="en-US" dirty="0" smtClean="0">
                <a:solidFill>
                  <a:schemeClr val="bg1"/>
                </a:solidFill>
                <a:latin typeface="Geneva"/>
                <a:cs typeface="Geneva"/>
              </a:rPr>
              <a:t>stuff</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17579501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Fun</a:t>
            </a:r>
            <a:r>
              <a:rPr lang="en-US" sz="1800" dirty="0" smtClean="0">
                <a:solidFill>
                  <a:schemeClr val="bg1"/>
                </a:solidFill>
                <a:latin typeface="Geneva"/>
                <a:cs typeface="Geneva"/>
              </a:rPr>
              <a:t>ction Declaration</a:t>
            </a:r>
          </a:p>
          <a:p>
            <a:pPr lvl="1"/>
            <a:r>
              <a:rPr lang="en-US" sz="1400" dirty="0" smtClean="0">
                <a:solidFill>
                  <a:schemeClr val="bg1"/>
                </a:solidFill>
                <a:latin typeface="Geneva"/>
                <a:cs typeface="Geneva"/>
              </a:rPr>
              <a:t>Name of variable : Type</a:t>
            </a:r>
          </a:p>
          <a:p>
            <a:pPr lvl="1"/>
            <a:r>
              <a:rPr lang="en-US" sz="1400" dirty="0" smtClean="0">
                <a:solidFill>
                  <a:schemeClr val="bg1"/>
                </a:solidFill>
                <a:latin typeface="Geneva"/>
                <a:cs typeface="Geneva"/>
              </a:rPr>
              <a:t>Return type on the end</a:t>
            </a:r>
            <a:endParaRPr lang="en-US" sz="14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pic>
        <p:nvPicPr>
          <p:cNvPr id="11" name="Picture 10" descr="Screen Shot 2015-12-12 at 14.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3404"/>
            <a:ext cx="3289300" cy="1003300"/>
          </a:xfrm>
          <a:prstGeom prst="rect">
            <a:avLst/>
          </a:prstGeom>
        </p:spPr>
      </p:pic>
      <p:pic>
        <p:nvPicPr>
          <p:cNvPr id="12" name="Picture 11" descr="Screen Shot 2015-12-12 at 14.5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066764"/>
            <a:ext cx="3467100" cy="469900"/>
          </a:xfrm>
          <a:prstGeom prst="rect">
            <a:avLst/>
          </a:prstGeom>
        </p:spPr>
      </p:pic>
      <p:pic>
        <p:nvPicPr>
          <p:cNvPr id="13" name="Picture 12" descr="Screen Shot 2015-12-12 at 14.54.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955829"/>
            <a:ext cx="3987800" cy="1041400"/>
          </a:xfrm>
          <a:prstGeom prst="rect">
            <a:avLst/>
          </a:prstGeom>
        </p:spPr>
      </p:pic>
      <p:pic>
        <p:nvPicPr>
          <p:cNvPr id="14" name="Picture 13" descr="Screen Shot 2015-12-12 at 14.54.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5336519"/>
            <a:ext cx="3213100" cy="977900"/>
          </a:xfrm>
          <a:prstGeom prst="rect">
            <a:avLst/>
          </a:prstGeom>
        </p:spPr>
      </p:pic>
      <p:sp>
        <p:nvSpPr>
          <p:cNvPr id="15" name="Content Placeholder 2"/>
          <p:cNvSpPr txBox="1">
            <a:spLocks/>
          </p:cNvSpPr>
          <p:nvPr/>
        </p:nvSpPr>
        <p:spPr>
          <a:xfrm>
            <a:off x="4804569" y="306676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expression body</a:t>
            </a:r>
          </a:p>
          <a:p>
            <a:pPr lvl="1"/>
            <a:r>
              <a:rPr lang="en-US" sz="1400" dirty="0" smtClean="0">
                <a:solidFill>
                  <a:schemeClr val="bg1"/>
                </a:solidFill>
                <a:latin typeface="Geneva"/>
                <a:cs typeface="Geneva"/>
              </a:rPr>
              <a:t>Return type inferred</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9" y="395582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“void” return type</a:t>
            </a:r>
          </a:p>
          <a:p>
            <a:r>
              <a:rPr lang="en-US" sz="1800" dirty="0" smtClean="0">
                <a:solidFill>
                  <a:schemeClr val="bg1"/>
                </a:solidFill>
                <a:latin typeface="Geneva"/>
                <a:cs typeface="Geneva"/>
              </a:rPr>
              <a:t>Method invocation</a:t>
            </a:r>
            <a:endParaRPr lang="en-US" sz="1400" dirty="0" smtClean="0">
              <a:solidFill>
                <a:schemeClr val="bg1"/>
              </a:solidFill>
              <a:latin typeface="Geneva"/>
              <a:cs typeface="Geneva"/>
            </a:endParaRPr>
          </a:p>
        </p:txBody>
      </p:sp>
      <p:sp>
        <p:nvSpPr>
          <p:cNvPr id="17" name="Content Placeholder 2"/>
          <p:cNvSpPr txBox="1">
            <a:spLocks/>
          </p:cNvSpPr>
          <p:nvPr/>
        </p:nvSpPr>
        <p:spPr>
          <a:xfrm>
            <a:off x="4804569" y="533651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Unit return type can be omitted</a:t>
            </a:r>
            <a:endParaRPr lang="en-US" sz="1400" dirty="0" smtClean="0">
              <a:solidFill>
                <a:schemeClr val="bg1"/>
              </a:solidFill>
              <a:latin typeface="Geneva"/>
              <a:cs typeface="Geneva"/>
            </a:endParaRPr>
          </a:p>
        </p:txBody>
      </p:sp>
    </p:spTree>
    <p:extLst>
      <p:ext uri="{BB962C8B-B14F-4D97-AF65-F5344CB8AC3E}">
        <p14:creationId xmlns:p14="http://schemas.microsoft.com/office/powerpoint/2010/main" val="372885704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
                                        <p:tgtEl>
                                          <p:spTgt spid="15"/>
                                        </p:tgtEl>
                                      </p:cBhvr>
                                    </p:animEffect>
                                    <p:anim calcmode="lin" valueType="num">
                                      <p:cBhvr>
                                        <p:cTn id="13" dur="200" fill="hold"/>
                                        <p:tgtEl>
                                          <p:spTgt spid="15"/>
                                        </p:tgtEl>
                                        <p:attrNameLst>
                                          <p:attrName>ppt_x</p:attrName>
                                        </p:attrNameLst>
                                      </p:cBhvr>
                                      <p:tavLst>
                                        <p:tav tm="0">
                                          <p:val>
                                            <p:strVal val="#ppt_x"/>
                                          </p:val>
                                        </p:tav>
                                        <p:tav tm="100000">
                                          <p:val>
                                            <p:strVal val="#ppt_x"/>
                                          </p:val>
                                        </p:tav>
                                      </p:tavLst>
                                    </p:anim>
                                    <p:anim calcmode="lin" valueType="num">
                                      <p:cBhvr>
                                        <p:cTn id="1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anim calcmode="lin" valueType="num">
                                      <p:cBhvr>
                                        <p:cTn id="20" dur="200" fill="hold"/>
                                        <p:tgtEl>
                                          <p:spTgt spid="13"/>
                                        </p:tgtEl>
                                        <p:attrNameLst>
                                          <p:attrName>ppt_x</p:attrName>
                                        </p:attrNameLst>
                                      </p:cBhvr>
                                      <p:tavLst>
                                        <p:tav tm="0">
                                          <p:val>
                                            <p:strVal val="#ppt_x"/>
                                          </p:val>
                                        </p:tav>
                                        <p:tav tm="100000">
                                          <p:val>
                                            <p:strVal val="#ppt_x"/>
                                          </p:val>
                                        </p:tav>
                                      </p:tavLst>
                                    </p:anim>
                                    <p:anim calcmode="lin" valueType="num">
                                      <p:cBhvr>
                                        <p:cTn id="21" dur="2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anim calcmode="lin" valueType="num">
                                      <p:cBhvr>
                                        <p:cTn id="25" dur="200" fill="hold"/>
                                        <p:tgtEl>
                                          <p:spTgt spid="16"/>
                                        </p:tgtEl>
                                        <p:attrNameLst>
                                          <p:attrName>ppt_x</p:attrName>
                                        </p:attrNameLst>
                                      </p:cBhvr>
                                      <p:tavLst>
                                        <p:tav tm="0">
                                          <p:val>
                                            <p:strVal val="#ppt_x"/>
                                          </p:val>
                                        </p:tav>
                                        <p:tav tm="100000">
                                          <p:val>
                                            <p:strVal val="#ppt_x"/>
                                          </p:val>
                                        </p:tav>
                                      </p:tavLst>
                                    </p:anim>
                                    <p:anim calcmode="lin" valueType="num">
                                      <p:cBhvr>
                                        <p:cTn id="26"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anim calcmode="lin" valueType="num">
                                      <p:cBhvr>
                                        <p:cTn id="32" dur="200" fill="hold"/>
                                        <p:tgtEl>
                                          <p:spTgt spid="14"/>
                                        </p:tgtEl>
                                        <p:attrNameLst>
                                          <p:attrName>ppt_x</p:attrName>
                                        </p:attrNameLst>
                                      </p:cBhvr>
                                      <p:tavLst>
                                        <p:tav tm="0">
                                          <p:val>
                                            <p:strVal val="#ppt_x"/>
                                          </p:val>
                                        </p:tav>
                                        <p:tav tm="100000">
                                          <p:val>
                                            <p:strVal val="#ppt_x"/>
                                          </p:val>
                                        </p:tav>
                                      </p:tavLst>
                                    </p:anim>
                                    <p:anim calcmode="lin" valueType="num">
                                      <p:cBhvr>
                                        <p:cTn id="33" dur="2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00"/>
                                        <p:tgtEl>
                                          <p:spTgt spid="17"/>
                                        </p:tgtEl>
                                      </p:cBhvr>
                                    </p:animEffect>
                                    <p:anim calcmode="lin" valueType="num">
                                      <p:cBhvr>
                                        <p:cTn id="37" dur="200" fill="hold"/>
                                        <p:tgtEl>
                                          <p:spTgt spid="17"/>
                                        </p:tgtEl>
                                        <p:attrNameLst>
                                          <p:attrName>ppt_x</p:attrName>
                                        </p:attrNameLst>
                                      </p:cBhvr>
                                      <p:tavLst>
                                        <p:tav tm="0">
                                          <p:val>
                                            <p:strVal val="#ppt_x"/>
                                          </p:val>
                                        </p:tav>
                                        <p:tav tm="100000">
                                          <p:val>
                                            <p:strVal val="#ppt_x"/>
                                          </p:val>
                                        </p:tav>
                                      </p:tavLst>
                                    </p:anim>
                                    <p:anim calcmode="lin" valueType="num">
                                      <p:cBhvr>
                                        <p:cTn id="38" dur="2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Val</a:t>
            </a:r>
            <a:r>
              <a:rPr lang="en-US" sz="1800" dirty="0" smtClean="0">
                <a:solidFill>
                  <a:schemeClr val="bg1"/>
                </a:solidFill>
                <a:latin typeface="Geneva"/>
                <a:cs typeface="Geneva"/>
              </a:rPr>
              <a:t>ue; write once / read only,</a:t>
            </a:r>
          </a:p>
          <a:p>
            <a:pPr lvl="1"/>
            <a:r>
              <a:rPr lang="en-US" sz="1000" dirty="0" smtClean="0">
                <a:solidFill>
                  <a:schemeClr val="bg1"/>
                </a:solidFill>
                <a:latin typeface="Geneva"/>
                <a:cs typeface="Geneva"/>
              </a:rPr>
              <a:t>Like ‘final </a:t>
            </a:r>
            <a:r>
              <a:rPr lang="en-US" sz="1000" dirty="0" err="1" smtClean="0">
                <a:solidFill>
                  <a:schemeClr val="bg1"/>
                </a:solidFill>
                <a:latin typeface="Geneva"/>
                <a:cs typeface="Geneva"/>
              </a:rPr>
              <a:t>int</a:t>
            </a:r>
            <a:r>
              <a:rPr lang="en-US" sz="1000" dirty="0" smtClean="0">
                <a:solidFill>
                  <a:schemeClr val="bg1"/>
                </a:solidFill>
                <a:latin typeface="Geneva"/>
                <a:cs typeface="Geneva"/>
              </a:rPr>
              <a:t> a = 1;’</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9" y="287762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Declaration and non option assignment</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9" y="3749002"/>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Arial Black"/>
                <a:cs typeface="Arial Black"/>
              </a:rPr>
              <a:t>Var</a:t>
            </a:r>
            <a:r>
              <a:rPr lang="en-US" sz="1800" dirty="0" smtClean="0">
                <a:solidFill>
                  <a:schemeClr val="bg1"/>
                </a:solidFill>
                <a:latin typeface="Geneva"/>
                <a:cs typeface="Geneva"/>
              </a:rPr>
              <a:t>iable; mutable value </a:t>
            </a:r>
            <a:endParaRPr lang="en-US" sz="1400" dirty="0" smtClean="0">
              <a:solidFill>
                <a:schemeClr val="bg1"/>
              </a:solidFill>
              <a:latin typeface="Geneva"/>
              <a:cs typeface="Geneva"/>
            </a:endParaRPr>
          </a:p>
        </p:txBody>
      </p:sp>
      <p:pic>
        <p:nvPicPr>
          <p:cNvPr id="5" name="Picture 4" descr="Screen Shot 2015-12-12 at 15.04.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536700" cy="330200"/>
          </a:xfrm>
          <a:prstGeom prst="rect">
            <a:avLst/>
          </a:prstGeom>
        </p:spPr>
      </p:pic>
      <p:pic>
        <p:nvPicPr>
          <p:cNvPr id="6" name="Picture 5" descr="Screen Shot 2015-12-12 at 15.08.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92905"/>
            <a:ext cx="1092200" cy="304800"/>
          </a:xfrm>
          <a:prstGeom prst="rect">
            <a:avLst/>
          </a:prstGeom>
        </p:spPr>
      </p:pic>
      <p:sp>
        <p:nvSpPr>
          <p:cNvPr id="18" name="Content Placeholder 2"/>
          <p:cNvSpPr txBox="1">
            <a:spLocks/>
          </p:cNvSpPr>
          <p:nvPr/>
        </p:nvSpPr>
        <p:spPr>
          <a:xfrm>
            <a:off x="4804569" y="2292905"/>
            <a:ext cx="4092844"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Type inferred</a:t>
            </a:r>
            <a:endParaRPr lang="en-US" sz="1400" dirty="0" smtClean="0">
              <a:solidFill>
                <a:schemeClr val="bg1"/>
              </a:solidFill>
              <a:latin typeface="Geneva"/>
              <a:cs typeface="Geneva"/>
            </a:endParaRPr>
          </a:p>
        </p:txBody>
      </p:sp>
      <p:pic>
        <p:nvPicPr>
          <p:cNvPr id="7" name="Picture 6" descr="Screen Shot 2015-12-12 at 15.09.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877624"/>
            <a:ext cx="1168400" cy="596900"/>
          </a:xfrm>
          <a:prstGeom prst="rect">
            <a:avLst/>
          </a:prstGeom>
        </p:spPr>
      </p:pic>
      <p:pic>
        <p:nvPicPr>
          <p:cNvPr id="9" name="Picture 8" descr="Screen Shot 2015-12-12 at 15.11.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749002"/>
            <a:ext cx="1066800" cy="635000"/>
          </a:xfrm>
          <a:prstGeom prst="rect">
            <a:avLst/>
          </a:prstGeom>
        </p:spPr>
      </p:pic>
    </p:spTree>
    <p:extLst>
      <p:ext uri="{BB962C8B-B14F-4D97-AF65-F5344CB8AC3E}">
        <p14:creationId xmlns:p14="http://schemas.microsoft.com/office/powerpoint/2010/main" val="39019891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anim calcmode="lin" valueType="num">
                                      <p:cBhvr>
                                        <p:cTn id="8" dur="200" fill="hold"/>
                                        <p:tgtEl>
                                          <p:spTgt spid="6"/>
                                        </p:tgtEl>
                                        <p:attrNameLst>
                                          <p:attrName>ppt_x</p:attrName>
                                        </p:attrNameLst>
                                      </p:cBhvr>
                                      <p:tavLst>
                                        <p:tav tm="0">
                                          <p:val>
                                            <p:strVal val="#ppt_x"/>
                                          </p:val>
                                        </p:tav>
                                        <p:tav tm="100000">
                                          <p:val>
                                            <p:strVal val="#ppt_x"/>
                                          </p:val>
                                        </p:tav>
                                      </p:tavLst>
                                    </p:anim>
                                    <p:anim calcmode="lin" valueType="num">
                                      <p:cBhvr>
                                        <p:cTn id="9" dur="2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
                                        <p:tgtEl>
                                          <p:spTgt spid="7"/>
                                        </p:tgtEl>
                                      </p:cBhvr>
                                    </p:animEffect>
                                    <p:anim calcmode="lin" valueType="num">
                                      <p:cBhvr>
                                        <p:cTn id="20" dur="200" fill="hold"/>
                                        <p:tgtEl>
                                          <p:spTgt spid="7"/>
                                        </p:tgtEl>
                                        <p:attrNameLst>
                                          <p:attrName>ppt_x</p:attrName>
                                        </p:attrNameLst>
                                      </p:cBhvr>
                                      <p:tavLst>
                                        <p:tav tm="0">
                                          <p:val>
                                            <p:strVal val="#ppt_x"/>
                                          </p:val>
                                        </p:tav>
                                        <p:tav tm="100000">
                                          <p:val>
                                            <p:strVal val="#ppt_x"/>
                                          </p:val>
                                        </p:tav>
                                      </p:tavLst>
                                    </p:anim>
                                    <p:anim calcmode="lin" valueType="num">
                                      <p:cBhvr>
                                        <p:cTn id="21" dur="2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
                                        <p:tgtEl>
                                          <p:spTgt spid="9"/>
                                        </p:tgtEl>
                                      </p:cBhvr>
                                    </p:animEffect>
                                    <p:anim calcmode="lin" valueType="num">
                                      <p:cBhvr>
                                        <p:cTn id="32" dur="200" fill="hold"/>
                                        <p:tgtEl>
                                          <p:spTgt spid="9"/>
                                        </p:tgtEl>
                                        <p:attrNameLst>
                                          <p:attrName>ppt_x</p:attrName>
                                        </p:attrNameLst>
                                      </p:cBhvr>
                                      <p:tavLst>
                                        <p:tav tm="0">
                                          <p:val>
                                            <p:strVal val="#ppt_x"/>
                                          </p:val>
                                        </p:tav>
                                        <p:tav tm="100000">
                                          <p:val>
                                            <p:strVal val="#ppt_x"/>
                                          </p:val>
                                        </p:tav>
                                      </p:tavLst>
                                    </p:anim>
                                    <p:anim calcmode="lin" valueType="num">
                                      <p:cBhvr>
                                        <p:cTn id="33" dur="2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Class, regular POJO</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42857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omitted if no modifier, and no secondary constructor</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30842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used for initialization</a:t>
            </a:r>
          </a:p>
        </p:txBody>
      </p:sp>
      <p:sp>
        <p:nvSpPr>
          <p:cNvPr id="18" name="Content Placeholder 2"/>
          <p:cNvSpPr txBox="1">
            <a:spLocks/>
          </p:cNvSpPr>
          <p:nvPr/>
        </p:nvSpPr>
        <p:spPr>
          <a:xfrm>
            <a:off x="5431677" y="2548234"/>
            <a:ext cx="3465735"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Primary constructor</a:t>
            </a:r>
            <a:endParaRPr lang="en-US" sz="1400" dirty="0" smtClean="0">
              <a:solidFill>
                <a:schemeClr val="bg1"/>
              </a:solidFill>
              <a:latin typeface="Geneva"/>
              <a:cs typeface="Geneva"/>
            </a:endParaRPr>
          </a:p>
        </p:txBody>
      </p:sp>
      <p:pic>
        <p:nvPicPr>
          <p:cNvPr id="4" name="Picture 3" descr="Screen Shot 2015-12-12 at 15.2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714500" cy="673100"/>
          </a:xfrm>
          <a:prstGeom prst="rect">
            <a:avLst/>
          </a:prstGeom>
        </p:spPr>
      </p:pic>
      <p:pic>
        <p:nvPicPr>
          <p:cNvPr id="10" name="Picture 9" descr="Screen Shot 2015-12-12 at 15.2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548234"/>
            <a:ext cx="4597400" cy="685800"/>
          </a:xfrm>
          <a:prstGeom prst="rect">
            <a:avLst/>
          </a:prstGeom>
        </p:spPr>
      </p:pic>
      <p:pic>
        <p:nvPicPr>
          <p:cNvPr id="11" name="Picture 10" descr="Screen Shot 2015-12-12 at 15.22.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433122"/>
            <a:ext cx="3606800" cy="685800"/>
          </a:xfrm>
          <a:prstGeom prst="rect">
            <a:avLst/>
          </a:prstGeom>
        </p:spPr>
      </p:pic>
      <p:pic>
        <p:nvPicPr>
          <p:cNvPr id="13" name="Picture 12" descr="Screen Shot 2015-12-12 at 15.22.4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4308427"/>
            <a:ext cx="4178300" cy="1028700"/>
          </a:xfrm>
          <a:prstGeom prst="rect">
            <a:avLst/>
          </a:prstGeom>
        </p:spPr>
      </p:pic>
    </p:spTree>
    <p:extLst>
      <p:ext uri="{BB962C8B-B14F-4D97-AF65-F5344CB8AC3E}">
        <p14:creationId xmlns:p14="http://schemas.microsoft.com/office/powerpoint/2010/main" val="249779762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anim calcmode="lin" valueType="num">
                                      <p:cBhvr>
                                        <p:cTn id="8" dur="200" fill="hold"/>
                                        <p:tgtEl>
                                          <p:spTgt spid="10"/>
                                        </p:tgtEl>
                                        <p:attrNameLst>
                                          <p:attrName>ppt_x</p:attrName>
                                        </p:attrNameLst>
                                      </p:cBhvr>
                                      <p:tavLst>
                                        <p:tav tm="0">
                                          <p:val>
                                            <p:strVal val="#ppt_x"/>
                                          </p:val>
                                        </p:tav>
                                        <p:tav tm="100000">
                                          <p:val>
                                            <p:strVal val="#ppt_x"/>
                                          </p:val>
                                        </p:tav>
                                      </p:tavLst>
                                    </p:anim>
                                    <p:anim calcmode="lin" valueType="num">
                                      <p:cBhvr>
                                        <p:cTn id="9" dur="2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
                                        <p:tgtEl>
                                          <p:spTgt spid="11"/>
                                        </p:tgtEl>
                                      </p:cBhvr>
                                    </p:animEffect>
                                    <p:anim calcmode="lin" valueType="num">
                                      <p:cBhvr>
                                        <p:cTn id="20" dur="200" fill="hold"/>
                                        <p:tgtEl>
                                          <p:spTgt spid="11"/>
                                        </p:tgtEl>
                                        <p:attrNameLst>
                                          <p:attrName>ppt_x</p:attrName>
                                        </p:attrNameLst>
                                      </p:cBhvr>
                                      <p:tavLst>
                                        <p:tav tm="0">
                                          <p:val>
                                            <p:strVal val="#ppt_x"/>
                                          </p:val>
                                        </p:tav>
                                        <p:tav tm="100000">
                                          <p:val>
                                            <p:strVal val="#ppt_x"/>
                                          </p:val>
                                        </p:tav>
                                      </p:tavLst>
                                    </p:anim>
                                    <p:anim calcmode="lin" valueType="num">
                                      <p:cBhvr>
                                        <p:cTn id="21" dur="2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
                                        <p:tgtEl>
                                          <p:spTgt spid="13"/>
                                        </p:tgtEl>
                                      </p:cBhvr>
                                    </p:animEffect>
                                    <p:anim calcmode="lin" valueType="num">
                                      <p:cBhvr>
                                        <p:cTn id="32" dur="200" fill="hold"/>
                                        <p:tgtEl>
                                          <p:spTgt spid="13"/>
                                        </p:tgtEl>
                                        <p:attrNameLst>
                                          <p:attrName>ppt_x</p:attrName>
                                        </p:attrNameLst>
                                      </p:cBhvr>
                                      <p:tavLst>
                                        <p:tav tm="0">
                                          <p:val>
                                            <p:strVal val="#ppt_x"/>
                                          </p:val>
                                        </p:tav>
                                        <p:tav tm="100000">
                                          <p:val>
                                            <p:strVal val="#ppt_x"/>
                                          </p:val>
                                        </p:tav>
                                      </p:tavLst>
                                    </p:anim>
                                    <p:anim calcmode="lin" valueType="num">
                                      <p:cBhvr>
                                        <p:cTn id="33" dur="2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30629" y="5013780"/>
            <a:ext cx="4092844" cy="1380690"/>
          </a:xfrm>
        </p:spPr>
        <p:txBody>
          <a:bodyPr>
            <a:normAutofit/>
          </a:bodyPr>
          <a:lstStyle/>
          <a:p>
            <a:r>
              <a:rPr lang="en-US" sz="1800" dirty="0" smtClean="0">
                <a:solidFill>
                  <a:schemeClr val="bg1"/>
                </a:solidFill>
                <a:latin typeface="Geneva"/>
                <a:cs typeface="Geneva"/>
              </a:rPr>
              <a:t>Properties, public by default</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30628" y="6121426"/>
            <a:ext cx="4313371"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Immutable data containers</a:t>
            </a:r>
            <a:endParaRPr lang="en-US" sz="1400" dirty="0" smtClean="0">
              <a:solidFill>
                <a:schemeClr val="bg1"/>
              </a:solidFill>
              <a:latin typeface="Geneva"/>
              <a:cs typeface="Geneva"/>
            </a:endParaRPr>
          </a:p>
        </p:txBody>
      </p:sp>
      <p:sp>
        <p:nvSpPr>
          <p:cNvPr id="19" name="Content Placeholder 2"/>
          <p:cNvSpPr txBox="1">
            <a:spLocks/>
          </p:cNvSpPr>
          <p:nvPr/>
        </p:nvSpPr>
        <p:spPr>
          <a:xfrm>
            <a:off x="4830629" y="3218594"/>
            <a:ext cx="4092844" cy="10782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Execute logic (and string interpolation)</a:t>
            </a:r>
          </a:p>
        </p:txBody>
      </p:sp>
      <p:pic>
        <p:nvPicPr>
          <p:cNvPr id="5" name="Picture 4" descr="Screen Shot 2015-12-12 at 15.22.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3929764"/>
            <a:ext cx="7454900" cy="952500"/>
          </a:xfrm>
          <a:prstGeom prst="rect">
            <a:avLst/>
          </a:prstGeom>
        </p:spPr>
      </p:pic>
      <p:pic>
        <p:nvPicPr>
          <p:cNvPr id="6" name="Picture 5" descr="Screen Shot 2015-12-12 at 15.2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5557788"/>
            <a:ext cx="4813300" cy="431800"/>
          </a:xfrm>
          <a:prstGeom prst="rect">
            <a:avLst/>
          </a:prstGeom>
        </p:spPr>
      </p:pic>
      <p:pic>
        <p:nvPicPr>
          <p:cNvPr id="20" name="Picture 19" descr="Screen Shot 2015-12-12 at 15.22.39.png"/>
          <p:cNvPicPr>
            <a:picLocks noChangeAspect="1"/>
          </p:cNvPicPr>
          <p:nvPr/>
        </p:nvPicPr>
        <p:blipFill rotWithShape="1">
          <a:blip r:embed="rId4">
            <a:extLst>
              <a:ext uri="{28A0092B-C50C-407E-A947-70E740481C1C}">
                <a14:useLocalDpi xmlns:a14="http://schemas.microsoft.com/office/drawing/2010/main" val="0"/>
              </a:ext>
            </a:extLst>
          </a:blip>
          <a:srcRect b="6649"/>
          <a:stretch/>
        </p:blipFill>
        <p:spPr>
          <a:xfrm>
            <a:off x="652329" y="1673013"/>
            <a:ext cx="6413500" cy="1446386"/>
          </a:xfrm>
          <a:prstGeom prst="rect">
            <a:avLst/>
          </a:prstGeom>
        </p:spPr>
      </p:pic>
    </p:spTree>
    <p:extLst>
      <p:ext uri="{BB962C8B-B14F-4D97-AF65-F5344CB8AC3E}">
        <p14:creationId xmlns:p14="http://schemas.microsoft.com/office/powerpoint/2010/main" val="40938466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200" fill="hold"/>
                                        <p:tgtEl>
                                          <p:spTgt spid="5"/>
                                        </p:tgtEl>
                                        <p:attrNameLst>
                                          <p:attrName>ppt_x</p:attrName>
                                        </p:attrNameLst>
                                      </p:cBhvr>
                                      <p:tavLst>
                                        <p:tav tm="0">
                                          <p:val>
                                            <p:strVal val="#ppt_x"/>
                                          </p:val>
                                        </p:tav>
                                        <p:tav tm="100000">
                                          <p:val>
                                            <p:strVal val="#ppt_x"/>
                                          </p:val>
                                        </p:tav>
                                      </p:tavLst>
                                    </p:anim>
                                    <p:anim calcmode="lin" valueType="num">
                                      <p:cBhvr>
                                        <p:cTn id="9" dur="2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
                                        <p:tgtEl>
                                          <p:spTgt spid="3">
                                            <p:txEl>
                                              <p:pRg st="0" end="0"/>
                                            </p:txEl>
                                          </p:spTgt>
                                        </p:tgtEl>
                                      </p:cBhvr>
                                    </p:animEffect>
                                    <p:anim calcmode="lin" valueType="num">
                                      <p:cBhvr>
                                        <p:cTn id="13"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anim calcmode="lin" valueType="num">
                                      <p:cBhvr>
                                        <p:cTn id="20" dur="200" fill="hold"/>
                                        <p:tgtEl>
                                          <p:spTgt spid="6"/>
                                        </p:tgtEl>
                                        <p:attrNameLst>
                                          <p:attrName>ppt_x</p:attrName>
                                        </p:attrNameLst>
                                      </p:cBhvr>
                                      <p:tavLst>
                                        <p:tav tm="0">
                                          <p:val>
                                            <p:strVal val="#ppt_x"/>
                                          </p:val>
                                        </p:tav>
                                        <p:tav tm="100000">
                                          <p:val>
                                            <p:strVal val="#ppt_x"/>
                                          </p:val>
                                        </p:tav>
                                      </p:tavLst>
                                    </p:anim>
                                    <p:anim calcmode="lin" valueType="num">
                                      <p:cBhvr>
                                        <p:cTn id="21" dur="2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2972</TotalTime>
  <Words>1110</Words>
  <Application>Microsoft Macintosh PowerPoint</Application>
  <PresentationFormat>On-screen Show (4:3)</PresentationFormat>
  <Paragraphs>157</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 Philips</dc:creator>
  <cp:lastModifiedBy>Philips Philips</cp:lastModifiedBy>
  <cp:revision>37</cp:revision>
  <dcterms:created xsi:type="dcterms:W3CDTF">2015-12-10T22:33:28Z</dcterms:created>
  <dcterms:modified xsi:type="dcterms:W3CDTF">2015-12-13T16:20:02Z</dcterms:modified>
</cp:coreProperties>
</file>