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0" r:id="rId6"/>
    <p:sldId id="271" r:id="rId7"/>
    <p:sldId id="258" r:id="rId8"/>
    <p:sldId id="257" r:id="rId9"/>
    <p:sldId id="260" r:id="rId10"/>
    <p:sldId id="268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5B77E-5414-4787-B79A-E1270B5D5B9A}" v="3" dt="2022-02-08T15:20:20.490"/>
    <p1510:client id="{66B70953-38F7-4443-889F-4F93C2964EFE}" v="1" dt="2022-02-08T14:09:22.777"/>
    <p1510:client id="{BE8BEF12-CDA7-4145-9C7C-DDAB77986380}" v="9" dt="2022-02-08T20:45:24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EMÍLIA GONÇALVES" userId="S::maria.goncalves35@etec.sp.gov.br::8255c16c-2d5a-4759-b5d3-31f79aed5073" providerId="AD" clId="Web-{BE8BEF12-CDA7-4145-9C7C-DDAB77986380}"/>
    <pc:docChg chg="modSld">
      <pc:chgData name="MARIA EMÍLIA GONÇALVES" userId="S::maria.goncalves35@etec.sp.gov.br::8255c16c-2d5a-4759-b5d3-31f79aed5073" providerId="AD" clId="Web-{BE8BEF12-CDA7-4145-9C7C-DDAB77986380}" dt="2022-02-08T20:45:24.103" v="7" actId="14100"/>
      <pc:docMkLst>
        <pc:docMk/>
      </pc:docMkLst>
      <pc:sldChg chg="modSp">
        <pc:chgData name="MARIA EMÍLIA GONÇALVES" userId="S::maria.goncalves35@etec.sp.gov.br::8255c16c-2d5a-4759-b5d3-31f79aed5073" providerId="AD" clId="Web-{BE8BEF12-CDA7-4145-9C7C-DDAB77986380}" dt="2022-02-08T20:09:08.132" v="1" actId="20577"/>
        <pc:sldMkLst>
          <pc:docMk/>
          <pc:sldMk cId="0" sldId="256"/>
        </pc:sldMkLst>
        <pc:spChg chg="mod">
          <ac:chgData name="MARIA EMÍLIA GONÇALVES" userId="S::maria.goncalves35@etec.sp.gov.br::8255c16c-2d5a-4759-b5d3-31f79aed5073" providerId="AD" clId="Web-{BE8BEF12-CDA7-4145-9C7C-DDAB77986380}" dt="2022-02-08T20:09:08.132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MARIA EMÍLIA GONÇALVES" userId="S::maria.goncalves35@etec.sp.gov.br::8255c16c-2d5a-4759-b5d3-31f79aed5073" providerId="AD" clId="Web-{BE8BEF12-CDA7-4145-9C7C-DDAB77986380}" dt="2022-02-08T20:45:24.103" v="7" actId="14100"/>
        <pc:sldMkLst>
          <pc:docMk/>
          <pc:sldMk cId="0" sldId="257"/>
        </pc:sldMkLst>
        <pc:spChg chg="mod">
          <ac:chgData name="MARIA EMÍLIA GONÇALVES" userId="S::maria.goncalves35@etec.sp.gov.br::8255c16c-2d5a-4759-b5d3-31f79aed5073" providerId="AD" clId="Web-{BE8BEF12-CDA7-4145-9C7C-DDAB77986380}" dt="2022-02-08T20:45:24.103" v="7" actId="14100"/>
          <ac:spMkLst>
            <pc:docMk/>
            <pc:sldMk cId="0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B0BF82-F6BF-43E4-973C-39A6E0E8EEAD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208912" cy="302433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  <a:br>
              <a:rPr lang="pt-BR" dirty="0"/>
            </a:br>
            <a:r>
              <a:rPr lang="pt-BR" dirty="0"/>
              <a:t>Fundamentos em Informática</a:t>
            </a:r>
            <a:br>
              <a:rPr lang="pt-BR" dirty="0"/>
            </a:br>
            <a:r>
              <a:rPr lang="pt-BR" sz="3600" dirty="0"/>
              <a:t>1º DS - </a:t>
            </a:r>
            <a:r>
              <a:rPr lang="pt-BR" sz="3600" dirty="0" err="1"/>
              <a:t>Novotec</a:t>
            </a:r>
            <a:endParaRPr lang="pt-BR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4797152"/>
            <a:ext cx="6400800" cy="1752600"/>
          </a:xfrm>
        </p:spPr>
        <p:txBody>
          <a:bodyPr/>
          <a:lstStyle/>
          <a:p>
            <a:r>
              <a:rPr lang="pt-BR" u="sng">
                <a:solidFill>
                  <a:schemeClr val="tx1">
                    <a:lumMod val="95000"/>
                    <a:lumOff val="5000"/>
                  </a:schemeClr>
                </a:solidFill>
              </a:rPr>
              <a:t>Professora</a:t>
            </a:r>
            <a:r>
              <a:rPr lang="pt-BR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>
              <a:spcBef>
                <a:spcPts val="0"/>
              </a:spcBef>
            </a:pPr>
            <a:r>
              <a:rPr lang="pt-BR">
                <a:solidFill>
                  <a:schemeClr val="tx1">
                    <a:lumMod val="95000"/>
                    <a:lumOff val="5000"/>
                  </a:schemeClr>
                </a:solidFill>
              </a:rPr>
              <a:t>Emilia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 vert="horz" lIns="91440" tIns="45720" rIns="91440" bIns="45720" anchor="t">
            <a:normAutofit fontScale="92500" lnSpcReduction="20000"/>
          </a:bodyPr>
          <a:lstStyle/>
          <a:p>
            <a:pPr algn="ctr">
              <a:buNone/>
            </a:pPr>
            <a:r>
              <a:rPr lang="pt-BR" b="1">
                <a:latin typeface="Arial"/>
                <a:cs typeface="Arial"/>
              </a:rPr>
              <a:t>MB – Muito bom </a:t>
            </a:r>
            <a:endParaRPr lang="pt-BR" b="1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pt-BR">
                <a:latin typeface="Arial"/>
                <a:cs typeface="Arial"/>
              </a:rPr>
              <a:t>Alcançou 90% ou mais de aproveitamento em todas as formas de avaliação.</a:t>
            </a:r>
          </a:p>
          <a:p>
            <a:pPr algn="ctr">
              <a:buNone/>
            </a:pPr>
            <a:r>
              <a:rPr lang="pt-BR" b="1">
                <a:latin typeface="Arial"/>
                <a:cs typeface="Arial"/>
              </a:rPr>
              <a:t>B – Bom</a:t>
            </a:r>
          </a:p>
          <a:p>
            <a:pPr algn="ctr">
              <a:buNone/>
            </a:pPr>
            <a:r>
              <a:rPr lang="pt-BR">
                <a:latin typeface="Arial"/>
                <a:cs typeface="Arial"/>
              </a:rPr>
              <a:t>Alcançou  entre 60% e 89% de aproveitamento em todas as formas de avaliação.</a:t>
            </a:r>
          </a:p>
          <a:p>
            <a:pPr algn="ctr">
              <a:buNone/>
            </a:pPr>
            <a:endParaRPr lang="pt-BR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pt-BR" b="1">
                <a:latin typeface="Arial"/>
                <a:cs typeface="Arial"/>
              </a:rPr>
              <a:t>R – Regular</a:t>
            </a:r>
          </a:p>
          <a:p>
            <a:pPr algn="ctr">
              <a:buNone/>
            </a:pPr>
            <a:r>
              <a:rPr lang="pt-BR">
                <a:latin typeface="Arial"/>
                <a:cs typeface="Arial"/>
              </a:rPr>
              <a:t>Alcançou  entre 50% e 59% de aproveitamento em todas as formas de avaliação.</a:t>
            </a:r>
          </a:p>
          <a:p>
            <a:pPr algn="ctr">
              <a:buNone/>
            </a:pPr>
            <a:endParaRPr lang="pt-BR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pt-BR" b="1">
                <a:latin typeface="Arial"/>
                <a:cs typeface="Arial"/>
              </a:rPr>
              <a:t>I – Insatisfatório</a:t>
            </a:r>
          </a:p>
          <a:p>
            <a:pPr algn="ctr">
              <a:buNone/>
            </a:pPr>
            <a:r>
              <a:rPr lang="pt-BR">
                <a:latin typeface="Arial"/>
                <a:cs typeface="Arial"/>
              </a:rPr>
              <a:t>Alcançou  menos que 50% de aproveitamento em todas as formas de avaliação.</a:t>
            </a:r>
          </a:p>
          <a:p>
            <a:pPr algn="ctr">
              <a:buNone/>
            </a:pPr>
            <a:endParaRPr lang="pt-BR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>
            <a:noAutofit/>
          </a:bodyPr>
          <a:lstStyle/>
          <a:p>
            <a:r>
              <a:rPr lang="pt-B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Condições para aprovação ou reprovação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45848"/>
          </a:xfrm>
        </p:spPr>
        <p:txBody>
          <a:bodyPr/>
          <a:lstStyle/>
          <a:p>
            <a:r>
              <a:rPr lang="pt-BR" b="1" u="sng">
                <a:latin typeface="Arial" pitchFamily="34" charset="0"/>
                <a:cs typeface="Arial" pitchFamily="34" charset="0"/>
              </a:rPr>
              <a:t>Alunos aprovados:</a:t>
            </a:r>
          </a:p>
          <a:p>
            <a:r>
              <a:rPr lang="pt-BR">
                <a:latin typeface="Arial" pitchFamily="34" charset="0"/>
                <a:cs typeface="Arial" pitchFamily="34" charset="0"/>
              </a:rPr>
              <a:t>Conceitos MB, B, R e número de faltas inferior a 25% do total de aulas.</a:t>
            </a:r>
          </a:p>
          <a:p>
            <a:endParaRPr lang="pt-BR">
              <a:latin typeface="Arial" pitchFamily="34" charset="0"/>
              <a:cs typeface="Arial" pitchFamily="34" charset="0"/>
            </a:endParaRPr>
          </a:p>
          <a:p>
            <a:r>
              <a:rPr lang="pt-BR" b="1" u="sng">
                <a:latin typeface="Arial" pitchFamily="34" charset="0"/>
                <a:cs typeface="Arial" pitchFamily="34" charset="0"/>
              </a:rPr>
              <a:t>Alunos reprovados:</a:t>
            </a:r>
          </a:p>
          <a:p>
            <a:r>
              <a:rPr lang="pt-BR">
                <a:latin typeface="Arial" pitchFamily="34" charset="0"/>
                <a:cs typeface="Arial" pitchFamily="34" charset="0"/>
              </a:rPr>
              <a:t>Conceito I ou número de faltas superior ou igual a 25% do total de aulas.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do aluno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Caderno para as anotações de todas as explicações;</a:t>
            </a:r>
          </a:p>
          <a:p>
            <a:r>
              <a:rPr lang="pt-BR" err="1"/>
              <a:t>Pendrive</a:t>
            </a:r>
            <a:r>
              <a:rPr lang="pt-BR"/>
              <a:t> ou outro dispositivo com conexão USB para gravar todos exercícios e conteúdo programático;</a:t>
            </a:r>
          </a:p>
          <a:p>
            <a:r>
              <a:rPr lang="pt-BR"/>
              <a:t>Acesso ao e-mail institucional.</a:t>
            </a:r>
          </a:p>
          <a:p>
            <a:r>
              <a:rPr lang="pt-BR"/>
              <a:t>Acesso à plataforma Microsoft </a:t>
            </a:r>
            <a:r>
              <a:rPr lang="pt-BR" err="1"/>
              <a:t>Teams</a:t>
            </a:r>
            <a:r>
              <a:rPr lang="pt-BR"/>
              <a:t>.</a:t>
            </a:r>
          </a:p>
          <a:p>
            <a:endParaRPr lang="pt-BR"/>
          </a:p>
          <a:p>
            <a:pPr>
              <a:buNone/>
            </a:pPr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Avisos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Não utilizar equipamentos durante a aula, exemplos:</a:t>
            </a:r>
          </a:p>
          <a:p>
            <a:pPr lvl="1"/>
            <a:r>
              <a:rPr lang="pt-BR"/>
              <a:t>Celulares;</a:t>
            </a:r>
          </a:p>
          <a:p>
            <a:pPr lvl="1"/>
            <a:r>
              <a:rPr lang="pt-BR"/>
              <a:t>Notebook (somente após autorização do professor da aula);</a:t>
            </a:r>
          </a:p>
          <a:p>
            <a:pPr lvl="1"/>
            <a:r>
              <a:rPr lang="pt-BR"/>
              <a:t>Fone de ouvido;</a:t>
            </a:r>
          </a:p>
          <a:p>
            <a:r>
              <a:rPr lang="pt-BR"/>
              <a:t>Não utilizar equipamentos do laboratório para:</a:t>
            </a:r>
          </a:p>
          <a:p>
            <a:pPr lvl="1"/>
            <a:r>
              <a:rPr lang="pt-BR"/>
              <a:t>Jogos;</a:t>
            </a:r>
          </a:p>
          <a:p>
            <a:pPr lvl="1"/>
            <a:r>
              <a:rPr lang="pt-BR"/>
              <a:t>Sites de relacionamento de qualquer espécie;</a:t>
            </a:r>
          </a:p>
          <a:p>
            <a:pPr lvl="1"/>
            <a:r>
              <a:rPr lang="pt-BR" err="1"/>
              <a:t>E-mail</a:t>
            </a:r>
            <a:r>
              <a:rPr lang="pt-BR"/>
              <a:t> (apenas para pegar material da aula ou enviar exercícios)</a:t>
            </a:r>
          </a:p>
          <a:p>
            <a:pPr lvl="2"/>
            <a:endParaRPr lang="pt-BR"/>
          </a:p>
          <a:p>
            <a:pPr lvl="2"/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Sejam bem vindos!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err="1"/>
              <a:t>Etec</a:t>
            </a:r>
            <a:r>
              <a:rPr lang="pt-BR"/>
              <a:t> da Zona Leste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EDB43-D215-4CE3-8DB1-97F3A8A1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/>
              <a:t>Atribuições e Responsabilidades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B0654D-6D09-48AC-A3E9-559E941E1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Operar sistemas computacionais. 	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301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5AF3C-5675-463B-A971-43FB70B3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/>
              <a:t>Valores e Atitudes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A61E1-8BAF-4E97-BCD4-32606C9D3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Incentivar atitudes de autonomia. </a:t>
            </a:r>
          </a:p>
          <a:p>
            <a:r>
              <a:rPr lang="pt-BR"/>
              <a:t>Incentivar comportamentos éticos. </a:t>
            </a:r>
          </a:p>
          <a:p>
            <a:r>
              <a:rPr lang="pt-BR"/>
              <a:t>Promover ações que considerem o respeito às normas estabelecidas.</a:t>
            </a:r>
          </a:p>
        </p:txBody>
      </p:sp>
    </p:spTree>
    <p:extLst>
      <p:ext uri="{BB962C8B-B14F-4D97-AF65-F5344CB8AC3E}">
        <p14:creationId xmlns:p14="http://schemas.microsoft.com/office/powerpoint/2010/main" val="288295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Competências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9174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/>
              <a:t>1. </a:t>
            </a:r>
            <a:r>
              <a:rPr lang="pt-BR"/>
              <a:t>Articular conhecimentos de sistemas computacionais</a:t>
            </a:r>
            <a:r>
              <a:rPr lang="pt-BR" sz="2400"/>
              <a:t>. </a:t>
            </a:r>
          </a:p>
          <a:p>
            <a:pPr>
              <a:buNone/>
            </a:pPr>
            <a:r>
              <a:rPr lang="pt-BR" sz="2400"/>
              <a:t>2. </a:t>
            </a:r>
            <a:r>
              <a:rPr lang="pt-BR"/>
              <a:t>Distinguir sistemas computacionais 	</a:t>
            </a:r>
          </a:p>
          <a:p>
            <a:pPr>
              <a:buNone/>
            </a:pPr>
            <a:r>
              <a:rPr lang="pt-BR" sz="2400"/>
              <a:t>.</a:t>
            </a:r>
          </a:p>
          <a:p>
            <a:pPr marL="514350" indent="-514350" algn="just">
              <a:buNone/>
            </a:pPr>
            <a:endParaRPr lang="pt-BR" sz="240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6FB7FC6-FCA1-4DC3-A67F-491E9AA5C612}"/>
              </a:ext>
            </a:extLst>
          </p:cNvPr>
          <p:cNvSpPr txBox="1">
            <a:spLocks/>
          </p:cNvSpPr>
          <p:nvPr/>
        </p:nvSpPr>
        <p:spPr>
          <a:xfrm>
            <a:off x="467544" y="2924944"/>
            <a:ext cx="8229600" cy="792088"/>
          </a:xfrm>
          <a:prstGeom prst="rect">
            <a:avLst/>
          </a:prstGeom>
        </p:spPr>
        <p:txBody>
          <a:bodyPr vert="horz" lIns="0" rIns="0" bIns="0" anchor="b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Habilidades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0938A8D-0E63-4DCA-BCA4-C2BF58B14317}"/>
              </a:ext>
            </a:extLst>
          </p:cNvPr>
          <p:cNvSpPr txBox="1">
            <a:spLocks/>
          </p:cNvSpPr>
          <p:nvPr/>
        </p:nvSpPr>
        <p:spPr>
          <a:xfrm>
            <a:off x="457200" y="3877432"/>
            <a:ext cx="8239944" cy="24471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/>
              <a:t>1.1 Selecionar arquiteturas de sistemas de </a:t>
            </a:r>
            <a:r>
              <a:rPr lang="pt-BR" i="1"/>
              <a:t>hardware </a:t>
            </a:r>
            <a:r>
              <a:rPr lang="pt-BR"/>
              <a:t>e </a:t>
            </a:r>
            <a:r>
              <a:rPr lang="pt-BR" i="1"/>
              <a:t>software</a:t>
            </a:r>
            <a:r>
              <a:rPr lang="pt-BR"/>
              <a:t>. </a:t>
            </a:r>
          </a:p>
          <a:p>
            <a:pPr>
              <a:buNone/>
            </a:pPr>
            <a:r>
              <a:rPr lang="pt-BR"/>
              <a:t>1.2 Executar comandos em interface de linha de comando. </a:t>
            </a:r>
          </a:p>
          <a:p>
            <a:pPr marL="0" indent="0">
              <a:buNone/>
            </a:pPr>
            <a:r>
              <a:rPr lang="pt-BR"/>
              <a:t>2.1 Utilizar sistemas computacionais.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65448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Tecnológicas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19303"/>
          </a:xfrm>
        </p:spPr>
        <p:txBody>
          <a:bodyPr vert="horz" lIns="91440" tIns="45720" rIns="91440" bIns="45720" anchor="t">
            <a:noAutofit/>
          </a:bodyPr>
          <a:lstStyle/>
          <a:p>
            <a:r>
              <a:rPr lang="pt-BR" dirty="0"/>
              <a:t>Conceitos básicos de tecnologia da informação </a:t>
            </a:r>
            <a:endParaRPr lang="pt-BR"/>
          </a:p>
          <a:p>
            <a:pPr lvl="1" indent="-246380"/>
            <a:r>
              <a:rPr lang="pt-BR" dirty="0"/>
              <a:t>Evolução da Informática; </a:t>
            </a:r>
          </a:p>
          <a:p>
            <a:pPr lvl="1" indent="-246380"/>
            <a:r>
              <a:rPr lang="pt-BR" dirty="0"/>
              <a:t>Representação binária de informações; </a:t>
            </a:r>
          </a:p>
          <a:p>
            <a:pPr lvl="1" indent="-246380"/>
            <a:r>
              <a:rPr lang="pt-BR" dirty="0"/>
              <a:t>Unidades de medida de dados; </a:t>
            </a:r>
          </a:p>
          <a:p>
            <a:pPr lvl="1" indent="-246380"/>
            <a:r>
              <a:rPr lang="pt-BR" dirty="0"/>
              <a:t>Hardware; </a:t>
            </a:r>
          </a:p>
          <a:p>
            <a:pPr lvl="1" indent="-246380"/>
            <a:r>
              <a:rPr lang="pt-BR" dirty="0"/>
              <a:t>Software; </a:t>
            </a:r>
          </a:p>
          <a:p>
            <a:pPr lvl="1" indent="-246380"/>
            <a:r>
              <a:rPr lang="pt-BR" dirty="0"/>
              <a:t>Redes de computadores, </a:t>
            </a:r>
            <a:r>
              <a:rPr lang="pt-BR" i="1" dirty="0"/>
              <a:t>internet</a:t>
            </a:r>
            <a:r>
              <a:rPr lang="pt-BR" dirty="0"/>
              <a:t>; </a:t>
            </a:r>
          </a:p>
          <a:p>
            <a:pPr lvl="1" indent="-246380"/>
            <a:r>
              <a:rPr lang="pt-BR" i="1" dirty="0"/>
              <a:t>Software/hardware </a:t>
            </a:r>
            <a:r>
              <a:rPr lang="pt-BR" dirty="0"/>
              <a:t>livre e proprietário; </a:t>
            </a:r>
          </a:p>
          <a:p>
            <a:pPr lvl="1" indent="-246380"/>
            <a:r>
              <a:rPr lang="pt-BR" dirty="0"/>
              <a:t>Virtualização; </a:t>
            </a:r>
          </a:p>
          <a:p>
            <a:pPr lvl="1" indent="-246380"/>
            <a:r>
              <a:rPr lang="pt-BR" dirty="0"/>
              <a:t>Computação na nuvem.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Tecnológicas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pt-BR"/>
              <a:t>Fundamentos de sistemas operacionais </a:t>
            </a:r>
          </a:p>
          <a:p>
            <a:pPr lvl="1"/>
            <a:r>
              <a:rPr lang="pt-BR"/>
              <a:t>Funções; </a:t>
            </a:r>
          </a:p>
          <a:p>
            <a:pPr lvl="1"/>
            <a:r>
              <a:rPr lang="pt-BR"/>
              <a:t>Tipos. </a:t>
            </a:r>
          </a:p>
          <a:p>
            <a:endParaRPr lang="pt-BR"/>
          </a:p>
          <a:p>
            <a:r>
              <a:rPr lang="pt-BR"/>
              <a:t>Laboratório em sistemas operacionais </a:t>
            </a:r>
          </a:p>
          <a:p>
            <a:pPr lvl="1"/>
            <a:r>
              <a:rPr lang="pt-BR"/>
              <a:t>Criação e execução de máquinas virtuais; </a:t>
            </a:r>
          </a:p>
          <a:p>
            <a:pPr lvl="1"/>
            <a:r>
              <a:rPr lang="pt-BR"/>
              <a:t>Linha de comando; </a:t>
            </a:r>
          </a:p>
          <a:p>
            <a:pPr lvl="1"/>
            <a:r>
              <a:rPr lang="pt-BR"/>
              <a:t>Navegação básica; </a:t>
            </a:r>
          </a:p>
          <a:p>
            <a:pPr lvl="1"/>
            <a:r>
              <a:rPr lang="pt-BR"/>
              <a:t>Manipulação de arquivos; </a:t>
            </a:r>
          </a:p>
          <a:p>
            <a:pPr lvl="1"/>
            <a:r>
              <a:rPr lang="pt-BR" i="1" err="1"/>
              <a:t>Pipes</a:t>
            </a:r>
            <a:r>
              <a:rPr lang="pt-BR"/>
              <a:t>, redirecionamentos e filtros; </a:t>
            </a:r>
          </a:p>
          <a:p>
            <a:pPr lvl="1"/>
            <a:r>
              <a:rPr lang="pt-BR"/>
              <a:t>Permissões; </a:t>
            </a:r>
          </a:p>
          <a:p>
            <a:pPr lvl="1"/>
            <a:r>
              <a:rPr lang="pt-BR"/>
              <a:t>Execução de comandos em lote; </a:t>
            </a:r>
          </a:p>
          <a:p>
            <a:pPr lvl="1"/>
            <a:r>
              <a:rPr lang="pt-BR"/>
              <a:t>Processos; </a:t>
            </a:r>
          </a:p>
          <a:p>
            <a:pPr lvl="1"/>
            <a:r>
              <a:rPr lang="pt-BR"/>
              <a:t>Utilização de interface gráfica. </a:t>
            </a:r>
          </a:p>
          <a:p>
            <a:endParaRPr lang="pt-BR"/>
          </a:p>
          <a:p>
            <a:endParaRPr lang="pt-BR"/>
          </a:p>
        </p:txBody>
      </p:sp>
      <p:sp>
        <p:nvSpPr>
          <p:cNvPr id="4" name="Explosão 1 3"/>
          <p:cNvSpPr/>
          <p:nvPr/>
        </p:nvSpPr>
        <p:spPr>
          <a:xfrm rot="19466261">
            <a:off x="5676782" y="1027123"/>
            <a:ext cx="3311899" cy="288032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FF0000"/>
                </a:solidFill>
              </a:rPr>
              <a:t>Não necessariamente nesta sequência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Ferramentas de Apoio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VirtualBox</a:t>
            </a:r>
            <a:r>
              <a:rPr lang="pt-BR" i="1" dirty="0"/>
              <a:t> ou </a:t>
            </a:r>
            <a:r>
              <a:rPr lang="pt-BR" i="1" dirty="0" err="1"/>
              <a:t>VmWare</a:t>
            </a:r>
            <a:endParaRPr lang="pt-BR" i="1" dirty="0"/>
          </a:p>
          <a:p>
            <a:r>
              <a:rPr lang="pt-BR" i="1" dirty="0"/>
              <a:t>Windows e Linux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25760"/>
            <a:ext cx="8229600" cy="1143000"/>
          </a:xfrm>
        </p:spPr>
        <p:txBody>
          <a:bodyPr/>
          <a:lstStyle/>
          <a:p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Procedimento Didático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256584"/>
          </a:xfrm>
        </p:spPr>
        <p:txBody>
          <a:bodyPr>
            <a:normAutofit/>
          </a:bodyPr>
          <a:lstStyle/>
          <a:p>
            <a:r>
              <a:rPr lang="pt-BR" dirty="0"/>
              <a:t>Aulas expositivas com conteúdo teórico;</a:t>
            </a:r>
          </a:p>
          <a:p>
            <a:r>
              <a:rPr lang="pt-BR" dirty="0"/>
              <a:t>Exercícios práticos e teórico:</a:t>
            </a:r>
          </a:p>
          <a:p>
            <a:pPr lvl="1"/>
            <a:r>
              <a:rPr lang="pt-BR" dirty="0"/>
              <a:t>Desenvolver atividade a partir de estudo de caso;</a:t>
            </a:r>
          </a:p>
          <a:p>
            <a:pPr lvl="1"/>
            <a:r>
              <a:rPr lang="pt-BR" dirty="0"/>
              <a:t>Desenvolver atividade a partir de levantamento de dados;</a:t>
            </a:r>
          </a:p>
          <a:p>
            <a:pPr lvl="1"/>
            <a:r>
              <a:rPr lang="pt-BR" dirty="0"/>
              <a:t>Desenvolver Projeto.</a:t>
            </a:r>
          </a:p>
          <a:p>
            <a:r>
              <a:rPr lang="pt-BR" dirty="0"/>
              <a:t>Avaliações teóricas e práticas:</a:t>
            </a:r>
          </a:p>
          <a:p>
            <a:pPr lvl="1"/>
            <a:r>
              <a:rPr lang="pt-BR" dirty="0"/>
              <a:t>Apresentação dos exercícios na data estipulada;</a:t>
            </a:r>
          </a:p>
          <a:p>
            <a:pPr lvl="1"/>
            <a:r>
              <a:rPr lang="pt-BR" dirty="0"/>
              <a:t>Avaliação teórica com e/ou sem consulta;</a:t>
            </a:r>
          </a:p>
          <a:p>
            <a:pPr lvl="1"/>
            <a:r>
              <a:rPr lang="pt-BR" dirty="0"/>
              <a:t>Avaliação prática com e/ou sem consulta;</a:t>
            </a:r>
          </a:p>
          <a:p>
            <a:pPr lvl="1"/>
            <a:r>
              <a:rPr lang="pt-BR" dirty="0"/>
              <a:t>Projeto interdisciplinar.</a:t>
            </a:r>
          </a:p>
          <a:p>
            <a:pPr lvl="1"/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Formas de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r>
              <a:rPr lang="pt-BR"/>
              <a:t>O aluno é avaliado em todo o momento:</a:t>
            </a:r>
          </a:p>
          <a:p>
            <a:pPr lvl="1"/>
            <a:r>
              <a:rPr lang="pt-BR"/>
              <a:t>no conteúdo conceitual;</a:t>
            </a:r>
          </a:p>
          <a:p>
            <a:pPr lvl="1"/>
            <a:r>
              <a:rPr lang="pt-BR"/>
              <a:t>no desenvolvimento das atividades;</a:t>
            </a:r>
          </a:p>
          <a:p>
            <a:pPr lvl="1"/>
            <a:r>
              <a:rPr lang="pt-BR"/>
              <a:t>na participação das aulas;</a:t>
            </a:r>
          </a:p>
          <a:p>
            <a:pPr lvl="1"/>
            <a:r>
              <a:rPr lang="pt-BR"/>
              <a:t>no comprometimento com o grupo;</a:t>
            </a:r>
          </a:p>
          <a:p>
            <a:pPr lvl="1"/>
            <a:r>
              <a:rPr lang="pt-BR"/>
              <a:t>na frequência as aulas;</a:t>
            </a:r>
          </a:p>
          <a:p>
            <a:pPr lvl="1"/>
            <a:r>
              <a:rPr lang="pt-BR"/>
              <a:t>na pontualidade de entrega de trabalhos e atividades;</a:t>
            </a:r>
          </a:p>
          <a:p>
            <a:pPr lvl="1"/>
            <a:r>
              <a:rPr lang="pt-BR"/>
              <a:t>na postura em sala de aula;</a:t>
            </a:r>
          </a:p>
          <a:p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75EFB809A545142B652A8F99ACF9B66" ma:contentTypeVersion="4" ma:contentTypeDescription="Crie um novo documento." ma:contentTypeScope="" ma:versionID="6dee80d5b7d91bbb6f39ca3afb1edecf">
  <xsd:schema xmlns:xsd="http://www.w3.org/2001/XMLSchema" xmlns:xs="http://www.w3.org/2001/XMLSchema" xmlns:p="http://schemas.microsoft.com/office/2006/metadata/properties" xmlns:ns2="99c95511-2494-4825-ba23-31b111b3495d" xmlns:ns3="87a43d1f-2768-4573-8fb5-7d36be8bf008" targetNamespace="http://schemas.microsoft.com/office/2006/metadata/properties" ma:root="true" ma:fieldsID="b1ae81731879e4a74794bf8914a9b1e7" ns2:_="" ns3:_="">
    <xsd:import namespace="99c95511-2494-4825-ba23-31b111b3495d"/>
    <xsd:import namespace="87a43d1f-2768-4573-8fb5-7d36be8bf0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c95511-2494-4825-ba23-31b111b349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a43d1f-2768-4573-8fb5-7d36be8bf0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BBE46C-771C-4747-944B-F204D852E9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AF8C12-41EA-4AB4-8C5E-7301CA9C7F5E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6882dc24-cba6-41d0-b590-0468ab48015c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4F0BBB9-0ED6-4652-89CD-492B6EED37AA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540</Words>
  <Application>Microsoft Office PowerPoint</Application>
  <PresentationFormat>Apresentação na tela 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Fluxo</vt:lpstr>
      <vt:lpstr>FI Fundamentos em Informática 1º DS - Novotec</vt:lpstr>
      <vt:lpstr>Atribuições e Responsabilidades</vt:lpstr>
      <vt:lpstr>Valores e Atitudes</vt:lpstr>
      <vt:lpstr>Competências </vt:lpstr>
      <vt:lpstr>Bases Tecnológicas</vt:lpstr>
      <vt:lpstr>Base Tecnológicas</vt:lpstr>
      <vt:lpstr>Ferramentas de Apoio</vt:lpstr>
      <vt:lpstr>Procedimento Didático</vt:lpstr>
      <vt:lpstr>Formas de Avaliação</vt:lpstr>
      <vt:lpstr>Conceitos</vt:lpstr>
      <vt:lpstr>Condições para aprovação ou reprovação</vt:lpstr>
      <vt:lpstr>Material do aluno</vt:lpstr>
      <vt:lpstr>Avisos importantes</vt:lpstr>
      <vt:lpstr>Sejam bem vindos!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TLBD I Técnicas e Linguagem de Banco de Dados I</dc:title>
  <dc:creator>Professor</dc:creator>
  <cp:lastModifiedBy>MARIA   GONÇALVES</cp:lastModifiedBy>
  <cp:revision>7</cp:revision>
  <dcterms:created xsi:type="dcterms:W3CDTF">2012-02-06T19:26:03Z</dcterms:created>
  <dcterms:modified xsi:type="dcterms:W3CDTF">2022-02-08T20:45:31Z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0x010100475EFB809A545142B652A8F99ACF9B66</vt:lpwstr>
  </property>
</Properties>
</file>