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1" r:id="rId6"/>
    <p:sldId id="262" r:id="rId7"/>
    <p:sldId id="259" r:id="rId8"/>
    <p:sldId id="258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60" r:id="rId21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2" d="100"/>
          <a:sy n="92" d="100"/>
        </p:scale>
        <p:origin x="8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hu-HU" noProof="0" dirty="0"/>
            <a:t>Üzleti áttekintés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hu-HU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hu-HU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hu-HU" noProof="0" dirty="0"/>
            <a:t>Feladatok szétosztása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hu-HU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hu-HU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hu-HU" noProof="0" dirty="0"/>
            <a:t>Megvalósítás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hu-HU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hu-HU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hu-HU" noProof="0" dirty="0"/>
            <a:t>Tóth Sándor: Frontend fejlesztések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hu-HU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hu-HU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hu-HU" noProof="0" dirty="0"/>
            <a:t>Balázs Endre: Backend fejlesztések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hu-HU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hu-HU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hu-HU" noProof="0" dirty="0"/>
            <a:t>Fodor Gergő: Adatbázis, dokumentációk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hu-HU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hu-HU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hu-HU" noProof="0" dirty="0"/>
            <a:t>Bejelentkezés és felhasználó-kezelés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hu-HU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hu-HU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hu-HU" noProof="0" dirty="0"/>
            <a:t>Nyelvváltás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hu-HU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hu-HU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hu-HU" noProof="0" dirty="0"/>
            <a:t>Munkák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hu-HU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hu-HU" noProof="0" dirty="0"/>
        </a:p>
      </dgm:t>
    </dgm:pt>
    <dgm:pt modelId="{1C180991-E748-4041-BB1B-E447342337CA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hu-HU" noProof="0" dirty="0"/>
            <a:t>Ügyfelek</a:t>
          </a:r>
        </a:p>
      </dgm:t>
    </dgm:pt>
    <dgm:pt modelId="{80D42C67-4492-453A-8075-BA4C4D1664A6}" type="parTrans" cxnId="{D3C296AC-E99F-4121-A4D9-8A8C68C91807}">
      <dgm:prSet/>
      <dgm:spPr/>
      <dgm:t>
        <a:bodyPr/>
        <a:lstStyle/>
        <a:p>
          <a:endParaRPr lang="hu-HU"/>
        </a:p>
      </dgm:t>
    </dgm:pt>
    <dgm:pt modelId="{85122DEB-6EFD-413D-B84B-F9FAF6B319E6}" type="sibTrans" cxnId="{D3C296AC-E99F-4121-A4D9-8A8C68C91807}">
      <dgm:prSet/>
      <dgm:spPr/>
      <dgm:t>
        <a:bodyPr/>
        <a:lstStyle/>
        <a:p>
          <a:endParaRPr lang="hu-HU"/>
        </a:p>
      </dgm:t>
    </dgm:pt>
    <dgm:pt modelId="{96710432-2E6B-4965-995A-6394F5A930F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hu-HU" noProof="0" dirty="0"/>
            <a:t>Naptár</a:t>
          </a:r>
        </a:p>
      </dgm:t>
    </dgm:pt>
    <dgm:pt modelId="{800A48D8-00AA-4BCF-ACBB-1163F263DEB9}" type="parTrans" cxnId="{6677AF09-BF12-4FF9-9DD0-E8039F4C6905}">
      <dgm:prSet/>
      <dgm:spPr/>
      <dgm:t>
        <a:bodyPr/>
        <a:lstStyle/>
        <a:p>
          <a:endParaRPr lang="hu-HU"/>
        </a:p>
      </dgm:t>
    </dgm:pt>
    <dgm:pt modelId="{79A1A6A6-AE91-43A9-95C0-813DB3975B9D}" type="sibTrans" cxnId="{6677AF09-BF12-4FF9-9DD0-E8039F4C6905}">
      <dgm:prSet/>
      <dgm:spPr/>
      <dgm:t>
        <a:bodyPr/>
        <a:lstStyle/>
        <a:p>
          <a:endParaRPr lang="hu-HU"/>
        </a:p>
      </dgm:t>
    </dgm:pt>
    <dgm:pt modelId="{E63FED07-91C7-4FA2-98D9-5BAEF74946D8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hu-HU" noProof="0" dirty="0"/>
            <a:t>Használat mobilon</a:t>
          </a:r>
        </a:p>
      </dgm:t>
    </dgm:pt>
    <dgm:pt modelId="{AC757DC6-F6FE-4AC6-A625-9018C45E19BE}" type="parTrans" cxnId="{FDECBF51-15F2-4388-85AD-1CD581BEB8D4}">
      <dgm:prSet/>
      <dgm:spPr/>
      <dgm:t>
        <a:bodyPr/>
        <a:lstStyle/>
        <a:p>
          <a:endParaRPr lang="hu-HU"/>
        </a:p>
      </dgm:t>
    </dgm:pt>
    <dgm:pt modelId="{F203AA09-8BCC-4B23-A042-E0D37DE606E4}" type="sibTrans" cxnId="{FDECBF51-15F2-4388-85AD-1CD581BEB8D4}">
      <dgm:prSet/>
      <dgm:spPr/>
      <dgm:t>
        <a:bodyPr/>
        <a:lstStyle/>
        <a:p>
          <a:endParaRPr lang="hu-HU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/>
      <dgm:spPr/>
    </dgm:pt>
    <dgm:pt modelId="{95DE6538-27BD-44AF-A1A8-CA8F6B10FDD2}" type="pres">
      <dgm:prSet presAssocID="{0BEF68B8-1228-47BB-83B5-7B9CD1E3F84E}" presName="text_2" presStyleLbl="node1" presStyleIdx="1" presStyleCnt="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6"/>
      <dgm:spPr/>
    </dgm:pt>
    <dgm:pt modelId="{E131CE4A-9776-44F4-BC03-867682E21374}" type="pres">
      <dgm:prSet presAssocID="{5605D28D-2CE6-4513-8566-952984E21E14}" presName="text_3" presStyleLbl="node1" presStyleIdx="2" presStyleCnt="6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6"/>
      <dgm:spPr/>
    </dgm:pt>
    <dgm:pt modelId="{7A1CE250-A0E9-442F-9786-77197A5002E1}" type="pres">
      <dgm:prSet presAssocID="{1C180991-E748-4041-BB1B-E447342337CA}" presName="text_4" presStyleLbl="node1" presStyleIdx="3" presStyleCnt="6">
        <dgm:presLayoutVars>
          <dgm:bulletEnabled val="1"/>
        </dgm:presLayoutVars>
      </dgm:prSet>
      <dgm:spPr/>
    </dgm:pt>
    <dgm:pt modelId="{623B9AB1-1BFC-470D-B725-D811C7746F3E}" type="pres">
      <dgm:prSet presAssocID="{1C180991-E748-4041-BB1B-E447342337CA}" presName="accent_4" presStyleCnt="0"/>
      <dgm:spPr/>
    </dgm:pt>
    <dgm:pt modelId="{4213755F-67E8-47E9-B932-AE88496E00DB}" type="pres">
      <dgm:prSet presAssocID="{1C180991-E748-4041-BB1B-E447342337CA}" presName="accentRepeatNode" presStyleLbl="solidFgAcc1" presStyleIdx="3" presStyleCnt="6"/>
      <dgm:spPr/>
    </dgm:pt>
    <dgm:pt modelId="{016BB672-1CD2-4283-827A-84110EB85BA5}" type="pres">
      <dgm:prSet presAssocID="{96710432-2E6B-4965-995A-6394F5A930FE}" presName="text_5" presStyleLbl="node1" presStyleIdx="4" presStyleCnt="6">
        <dgm:presLayoutVars>
          <dgm:bulletEnabled val="1"/>
        </dgm:presLayoutVars>
      </dgm:prSet>
      <dgm:spPr/>
    </dgm:pt>
    <dgm:pt modelId="{984B6F79-94E8-4805-B45F-CB552D72D491}" type="pres">
      <dgm:prSet presAssocID="{96710432-2E6B-4965-995A-6394F5A930FE}" presName="accent_5" presStyleCnt="0"/>
      <dgm:spPr/>
    </dgm:pt>
    <dgm:pt modelId="{87390977-4359-44C3-85A5-585E0B73802B}" type="pres">
      <dgm:prSet presAssocID="{96710432-2E6B-4965-995A-6394F5A930FE}" presName="accentRepeatNode" presStyleLbl="solidFgAcc1" presStyleIdx="4" presStyleCnt="6"/>
      <dgm:spPr/>
    </dgm:pt>
    <dgm:pt modelId="{B49C1D0F-87F7-474F-A689-039510A84371}" type="pres">
      <dgm:prSet presAssocID="{E63FED07-91C7-4FA2-98D9-5BAEF74946D8}" presName="text_6" presStyleLbl="node1" presStyleIdx="5" presStyleCnt="6">
        <dgm:presLayoutVars>
          <dgm:bulletEnabled val="1"/>
        </dgm:presLayoutVars>
      </dgm:prSet>
      <dgm:spPr/>
    </dgm:pt>
    <dgm:pt modelId="{C0C6AAAC-7F86-4E90-BF20-16AD03519C4A}" type="pres">
      <dgm:prSet presAssocID="{E63FED07-91C7-4FA2-98D9-5BAEF74946D8}" presName="accent_6" presStyleCnt="0"/>
      <dgm:spPr/>
    </dgm:pt>
    <dgm:pt modelId="{5361B875-464A-4707-9814-35CF40D23643}" type="pres">
      <dgm:prSet presAssocID="{E63FED07-91C7-4FA2-98D9-5BAEF74946D8}" presName="accentRepeatNode" presStyleLbl="solidFgAcc1" presStyleIdx="5" presStyleCnt="6"/>
      <dgm:spPr/>
    </dgm:pt>
  </dgm:ptLst>
  <dgm:cxnLst>
    <dgm:cxn modelId="{6677AF09-BF12-4FF9-9DD0-E8039F4C6905}" srcId="{7E5AA53B-3EEE-4DE4-BB81-9044890C2946}" destId="{96710432-2E6B-4965-995A-6394F5A930FE}" srcOrd="4" destOrd="0" parTransId="{800A48D8-00AA-4BCF-ACBB-1163F263DEB9}" sibTransId="{79A1A6A6-AE91-43A9-95C0-813DB3975B9D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7BCEC02D-94B0-45C2-805A-DE8BBFAD786C}" type="presOf" srcId="{1C180991-E748-4041-BB1B-E447342337CA}" destId="{7A1CE250-A0E9-442F-9786-77197A5002E1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FDECBF51-15F2-4388-85AD-1CD581BEB8D4}" srcId="{7E5AA53B-3EEE-4DE4-BB81-9044890C2946}" destId="{E63FED07-91C7-4FA2-98D9-5BAEF74946D8}" srcOrd="5" destOrd="0" parTransId="{AC757DC6-F6FE-4AC6-A625-9018C45E19BE}" sibTransId="{F203AA09-8BCC-4B23-A042-E0D37DE606E4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CAF18F7D-B692-46EE-8F1F-C9E4C1D77634}" type="presOf" srcId="{E63FED07-91C7-4FA2-98D9-5BAEF74946D8}" destId="{B49C1D0F-87F7-474F-A689-039510A84371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A1EFAC8F-DFEC-47A7-BBE6-AF4534673B27}" type="presOf" srcId="{96710432-2E6B-4965-995A-6394F5A930FE}" destId="{016BB672-1CD2-4283-827A-84110EB85BA5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D3C296AC-E99F-4121-A4D9-8A8C68C91807}" srcId="{7E5AA53B-3EEE-4DE4-BB81-9044890C2946}" destId="{1C180991-E748-4041-BB1B-E447342337CA}" srcOrd="3" destOrd="0" parTransId="{80D42C67-4492-453A-8075-BA4C4D1664A6}" sibTransId="{85122DEB-6EFD-413D-B84B-F9FAF6B319E6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50490E91-2C01-499C-9E06-AF7057C20F47}" type="presParOf" srcId="{90561C55-3C6E-4D53-85E1-2C50BCDDA392}" destId="{7A1CE250-A0E9-442F-9786-77197A5002E1}" srcOrd="7" destOrd="0" presId="urn:microsoft.com/office/officeart/2008/layout/VerticalCurvedList"/>
    <dgm:cxn modelId="{A631BB37-F976-455B-BB46-1A7EFA0597B7}" type="presParOf" srcId="{90561C55-3C6E-4D53-85E1-2C50BCDDA392}" destId="{623B9AB1-1BFC-470D-B725-D811C7746F3E}" srcOrd="8" destOrd="0" presId="urn:microsoft.com/office/officeart/2008/layout/VerticalCurvedList"/>
    <dgm:cxn modelId="{04A49C00-00E3-498B-BBDE-0B4BCA5FD3FA}" type="presParOf" srcId="{623B9AB1-1BFC-470D-B725-D811C7746F3E}" destId="{4213755F-67E8-47E9-B932-AE88496E00DB}" srcOrd="0" destOrd="0" presId="urn:microsoft.com/office/officeart/2008/layout/VerticalCurvedList"/>
    <dgm:cxn modelId="{6B0D00DE-4955-4BE1-8ACA-B6C0E51F170C}" type="presParOf" srcId="{90561C55-3C6E-4D53-85E1-2C50BCDDA392}" destId="{016BB672-1CD2-4283-827A-84110EB85BA5}" srcOrd="9" destOrd="0" presId="urn:microsoft.com/office/officeart/2008/layout/VerticalCurvedList"/>
    <dgm:cxn modelId="{9D3EF18E-96F9-457E-9F3A-F20B3B762802}" type="presParOf" srcId="{90561C55-3C6E-4D53-85E1-2C50BCDDA392}" destId="{984B6F79-94E8-4805-B45F-CB552D72D491}" srcOrd="10" destOrd="0" presId="urn:microsoft.com/office/officeart/2008/layout/VerticalCurvedList"/>
    <dgm:cxn modelId="{2E5DA410-0E8F-4E6B-9EB0-AA44F0218E38}" type="presParOf" srcId="{984B6F79-94E8-4805-B45F-CB552D72D491}" destId="{87390977-4359-44C3-85A5-585E0B73802B}" srcOrd="0" destOrd="0" presId="urn:microsoft.com/office/officeart/2008/layout/VerticalCurvedList"/>
    <dgm:cxn modelId="{E171D54E-6965-42EA-B3CC-1EB1D2C55DEB}" type="presParOf" srcId="{90561C55-3C6E-4D53-85E1-2C50BCDDA392}" destId="{B49C1D0F-87F7-474F-A689-039510A84371}" srcOrd="11" destOrd="0" presId="urn:microsoft.com/office/officeart/2008/layout/VerticalCurvedList"/>
    <dgm:cxn modelId="{D6C37CCB-4A6A-473F-859D-5D12EF1B2788}" type="presParOf" srcId="{90561C55-3C6E-4D53-85E1-2C50BCDDA392}" destId="{C0C6AAAC-7F86-4E90-BF20-16AD03519C4A}" srcOrd="12" destOrd="0" presId="urn:microsoft.com/office/officeart/2008/layout/VerticalCurvedList"/>
    <dgm:cxn modelId="{E455E855-2A0F-471C-8EE2-255E8B818250}" type="presParOf" srcId="{C0C6AAAC-7F86-4E90-BF20-16AD03519C4A}" destId="{5361B875-464A-4707-9814-35CF40D2364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hu-HU" noProof="0" dirty="0"/>
            <a:t>Jelentéskészítés és analitika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hu-HU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hu-HU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hu-HU" noProof="0" dirty="0"/>
            <a:t>Integráció más rendszerekkel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hu-HU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hu-HU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hu-HU" noProof="0" dirty="0"/>
            <a:t>Időkövetés és Projektmenedzsment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hu-HU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hu-HU" noProof="0" dirty="0"/>
        </a:p>
      </dgm:t>
    </dgm:pt>
    <dgm:pt modelId="{1C180991-E748-4041-BB1B-E447342337CA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hu-HU" noProof="0" dirty="0"/>
            <a:t>Felhasználói jogosultságkezelés</a:t>
          </a:r>
        </a:p>
      </dgm:t>
    </dgm:pt>
    <dgm:pt modelId="{80D42C67-4492-453A-8075-BA4C4D1664A6}" type="parTrans" cxnId="{D3C296AC-E99F-4121-A4D9-8A8C68C91807}">
      <dgm:prSet/>
      <dgm:spPr/>
      <dgm:t>
        <a:bodyPr/>
        <a:lstStyle/>
        <a:p>
          <a:endParaRPr lang="hu-HU"/>
        </a:p>
      </dgm:t>
    </dgm:pt>
    <dgm:pt modelId="{85122DEB-6EFD-413D-B84B-F9FAF6B319E6}" type="sibTrans" cxnId="{D3C296AC-E99F-4121-A4D9-8A8C68C91807}">
      <dgm:prSet/>
      <dgm:spPr/>
      <dgm:t>
        <a:bodyPr/>
        <a:lstStyle/>
        <a:p>
          <a:endParaRPr lang="hu-HU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7A1CE250-A0E9-442F-9786-77197A5002E1}" type="pres">
      <dgm:prSet presAssocID="{1C180991-E748-4041-BB1B-E447342337CA}" presName="text_4" presStyleLbl="node1" presStyleIdx="3" presStyleCnt="4">
        <dgm:presLayoutVars>
          <dgm:bulletEnabled val="1"/>
        </dgm:presLayoutVars>
      </dgm:prSet>
      <dgm:spPr/>
    </dgm:pt>
    <dgm:pt modelId="{623B9AB1-1BFC-470D-B725-D811C7746F3E}" type="pres">
      <dgm:prSet presAssocID="{1C180991-E748-4041-BB1B-E447342337CA}" presName="accent_4" presStyleCnt="0"/>
      <dgm:spPr/>
    </dgm:pt>
    <dgm:pt modelId="{4213755F-67E8-47E9-B932-AE88496E00DB}" type="pres">
      <dgm:prSet presAssocID="{1C180991-E748-4041-BB1B-E447342337CA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7BCEC02D-94B0-45C2-805A-DE8BBFAD786C}" type="presOf" srcId="{1C180991-E748-4041-BB1B-E447342337CA}" destId="{7A1CE250-A0E9-442F-9786-77197A5002E1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D3C296AC-E99F-4121-A4D9-8A8C68C91807}" srcId="{7E5AA53B-3EEE-4DE4-BB81-9044890C2946}" destId="{1C180991-E748-4041-BB1B-E447342337CA}" srcOrd="3" destOrd="0" parTransId="{80D42C67-4492-453A-8075-BA4C4D1664A6}" sibTransId="{85122DEB-6EFD-413D-B84B-F9FAF6B319E6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50490E91-2C01-499C-9E06-AF7057C20F47}" type="presParOf" srcId="{90561C55-3C6E-4D53-85E1-2C50BCDDA392}" destId="{7A1CE250-A0E9-442F-9786-77197A5002E1}" srcOrd="7" destOrd="0" presId="urn:microsoft.com/office/officeart/2008/layout/VerticalCurvedList"/>
    <dgm:cxn modelId="{A631BB37-F976-455B-BB46-1A7EFA0597B7}" type="presParOf" srcId="{90561C55-3C6E-4D53-85E1-2C50BCDDA392}" destId="{623B9AB1-1BFC-470D-B725-D811C7746F3E}" srcOrd="8" destOrd="0" presId="urn:microsoft.com/office/officeart/2008/layout/VerticalCurvedList"/>
    <dgm:cxn modelId="{04A49C00-00E3-498B-BBDE-0B4BCA5FD3FA}" type="presParOf" srcId="{623B9AB1-1BFC-470D-B725-D811C7746F3E}" destId="{4213755F-67E8-47E9-B932-AE88496E00D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890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 noProof="0" dirty="0"/>
            <a:t>Üzleti áttekintés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890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 noProof="0" dirty="0"/>
            <a:t>Feladatok szétosztása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890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 noProof="0" dirty="0"/>
            <a:t>Megvalósítás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noProof="0" dirty="0"/>
            <a:t>Tóth Sándor: Frontend fejlesztések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noProof="0" dirty="0"/>
            <a:t>Balázs Endre: Backend fejlesztések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noProof="0" dirty="0"/>
            <a:t>Fodor Gergő: Adatbázis, dokumentációk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88790" y="187676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noProof="0" dirty="0"/>
            <a:t>Bejelentkezés és felhasználó-kezelés</a:t>
          </a:r>
        </a:p>
      </dsp:txBody>
      <dsp:txXfrm>
        <a:off x="288790" y="187676"/>
        <a:ext cx="6518168" cy="375211"/>
      </dsp:txXfrm>
    </dsp:sp>
    <dsp:sp modelId="{07CB3071-D555-47DA-A36A-69EB91531FD8}">
      <dsp:nvSpPr>
        <dsp:cNvPr id="0" name=""/>
        <dsp:cNvSpPr/>
      </dsp:nvSpPr>
      <dsp:spPr>
        <a:xfrm>
          <a:off x="54283" y="140775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97427" y="750422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noProof="0" dirty="0"/>
            <a:t>Nyelvváltás</a:t>
          </a:r>
        </a:p>
      </dsp:txBody>
      <dsp:txXfrm>
        <a:off x="597427" y="750422"/>
        <a:ext cx="6209531" cy="375211"/>
      </dsp:txXfrm>
    </dsp:sp>
    <dsp:sp modelId="{3F8116AC-FAC3-4E95-9865-93CCFEB191B9}">
      <dsp:nvSpPr>
        <dsp:cNvPr id="0" name=""/>
        <dsp:cNvSpPr/>
      </dsp:nvSpPr>
      <dsp:spPr>
        <a:xfrm>
          <a:off x="362920" y="703521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38559" y="131316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noProof="0" dirty="0"/>
            <a:t>Munkák</a:t>
          </a:r>
        </a:p>
      </dsp:txBody>
      <dsp:txXfrm>
        <a:off x="738559" y="1313168"/>
        <a:ext cx="6068399" cy="375211"/>
      </dsp:txXfrm>
    </dsp:sp>
    <dsp:sp modelId="{A965097E-32F1-4AB8-8C4E-2814A7596B2F}">
      <dsp:nvSpPr>
        <dsp:cNvPr id="0" name=""/>
        <dsp:cNvSpPr/>
      </dsp:nvSpPr>
      <dsp:spPr>
        <a:xfrm>
          <a:off x="504052" y="1266267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CE250-A0E9-442F-9786-77197A5002E1}">
      <dsp:nvSpPr>
        <dsp:cNvPr id="0" name=""/>
        <dsp:cNvSpPr/>
      </dsp:nvSpPr>
      <dsp:spPr>
        <a:xfrm>
          <a:off x="738559" y="187555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noProof="0" dirty="0"/>
            <a:t>Ügyfelek</a:t>
          </a:r>
        </a:p>
      </dsp:txBody>
      <dsp:txXfrm>
        <a:off x="738559" y="1875558"/>
        <a:ext cx="6068399" cy="375211"/>
      </dsp:txXfrm>
    </dsp:sp>
    <dsp:sp modelId="{4213755F-67E8-47E9-B932-AE88496E00DB}">
      <dsp:nvSpPr>
        <dsp:cNvPr id="0" name=""/>
        <dsp:cNvSpPr/>
      </dsp:nvSpPr>
      <dsp:spPr>
        <a:xfrm>
          <a:off x="504052" y="1828656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BB672-1CD2-4283-827A-84110EB85BA5}">
      <dsp:nvSpPr>
        <dsp:cNvPr id="0" name=""/>
        <dsp:cNvSpPr/>
      </dsp:nvSpPr>
      <dsp:spPr>
        <a:xfrm>
          <a:off x="597427" y="2438303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noProof="0" dirty="0"/>
            <a:t>Naptár</a:t>
          </a:r>
        </a:p>
      </dsp:txBody>
      <dsp:txXfrm>
        <a:off x="597427" y="2438303"/>
        <a:ext cx="6209531" cy="375211"/>
      </dsp:txXfrm>
    </dsp:sp>
    <dsp:sp modelId="{87390977-4359-44C3-85A5-585E0B73802B}">
      <dsp:nvSpPr>
        <dsp:cNvPr id="0" name=""/>
        <dsp:cNvSpPr/>
      </dsp:nvSpPr>
      <dsp:spPr>
        <a:xfrm>
          <a:off x="362920" y="2391402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C1D0F-87F7-474F-A689-039510A84371}">
      <dsp:nvSpPr>
        <dsp:cNvPr id="0" name=""/>
        <dsp:cNvSpPr/>
      </dsp:nvSpPr>
      <dsp:spPr>
        <a:xfrm>
          <a:off x="288790" y="3001049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noProof="0" dirty="0"/>
            <a:t>Használat mobilon</a:t>
          </a:r>
        </a:p>
      </dsp:txBody>
      <dsp:txXfrm>
        <a:off x="288790" y="3001049"/>
        <a:ext cx="6518168" cy="375211"/>
      </dsp:txXfrm>
    </dsp:sp>
    <dsp:sp modelId="{5361B875-464A-4707-9814-35CF40D23643}">
      <dsp:nvSpPr>
        <dsp:cNvPr id="0" name=""/>
        <dsp:cNvSpPr/>
      </dsp:nvSpPr>
      <dsp:spPr>
        <a:xfrm>
          <a:off x="54283" y="2954148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noProof="0" dirty="0"/>
            <a:t>Jelentéskészítés és analitika</a:t>
          </a: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noProof="0" dirty="0"/>
            <a:t>Integráció más rendszerekkel</a:t>
          </a: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noProof="0" dirty="0"/>
            <a:t>Időkövetés és Projektmenedzsment</a:t>
          </a: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CE250-A0E9-442F-9786-77197A5002E1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noProof="0" dirty="0"/>
            <a:t>Felhasználói jogosultságkezelés</a:t>
          </a:r>
        </a:p>
      </dsp:txBody>
      <dsp:txXfrm>
        <a:off x="404618" y="2741666"/>
        <a:ext cx="6402340" cy="548276"/>
      </dsp:txXfrm>
    </dsp:sp>
    <dsp:sp modelId="{4213755F-67E8-47E9-B932-AE88496E00DB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3CEAFEF-D834-49EB-A77B-83345F8511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F1788A5-C0DC-4854-9DA1-5799AAFF4F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BE138-59DE-4CCE-BC05-C8289F820A4F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AE3DD13-D879-441F-AE1C-6AD1662438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49FEA87-2B0D-4F9A-834F-E75A989411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EC7F-E669-4886-B0A7-2EB3B0147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3345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5DFAA-8151-43F1-8218-1A676C54611E}" type="datetimeFigureOut">
              <a:rPr lang="hu-HU" noProof="0" smtClean="0"/>
              <a:t>2025. 01. 29.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24CA7-A258-4620-B482-398C3E6E42F7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64416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4CA7-A258-4620-B482-398C3E6E42F7}" type="slidenum">
              <a:rPr lang="hu-HU" noProof="0" smtClean="0"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28465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4CA7-A258-4620-B482-398C3E6E42F7}" type="slidenum">
              <a:rPr lang="hu-HU" noProof="0" smtClean="0"/>
              <a:t>11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23280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4CA7-A258-4620-B482-398C3E6E42F7}" type="slidenum">
              <a:rPr lang="hu-HU" noProof="0" smtClean="0"/>
              <a:t>12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75101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4CA7-A258-4620-B482-398C3E6E42F7}" type="slidenum">
              <a:rPr lang="hu-HU" noProof="0" smtClean="0"/>
              <a:t>13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888347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4CA7-A258-4620-B482-398C3E6E42F7}" type="slidenum">
              <a:rPr lang="hu-HU" noProof="0" smtClean="0"/>
              <a:t>14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57775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4CA7-A258-4620-B482-398C3E6E42F7}" type="slidenum">
              <a:rPr lang="hu-HU" noProof="0" smtClean="0"/>
              <a:t>15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757027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4CA7-A258-4620-B482-398C3E6E42F7}" type="slidenum">
              <a:rPr lang="hu-HU" noProof="0" smtClean="0"/>
              <a:t>16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641837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4CA7-A258-4620-B482-398C3E6E42F7}" type="slidenum">
              <a:rPr lang="hu-HU" noProof="0" smtClean="0"/>
              <a:t>17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12866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4CA7-A258-4620-B482-398C3E6E42F7}" type="slidenum">
              <a:rPr lang="hu-HU" noProof="0" smtClean="0"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087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4CA7-A258-4620-B482-398C3E6E42F7}" type="slidenum">
              <a:rPr lang="hu-HU" noProof="0" smtClean="0"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0142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4CA7-A258-4620-B482-398C3E6E42F7}" type="slidenum">
              <a:rPr lang="hu-HU" noProof="0" smtClean="0"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60970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4CA7-A258-4620-B482-398C3E6E42F7}" type="slidenum">
              <a:rPr lang="hu-HU" noProof="0" smtClean="0"/>
              <a:t>6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897379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4CA7-A258-4620-B482-398C3E6E42F7}" type="slidenum">
              <a:rPr lang="hu-HU" noProof="0" smtClean="0"/>
              <a:t>7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04903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4CA7-A258-4620-B482-398C3E6E42F7}" type="slidenum">
              <a:rPr lang="hu-HU" noProof="0" smtClean="0"/>
              <a:t>8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3758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4CA7-A258-4620-B482-398C3E6E42F7}" type="slidenum">
              <a:rPr lang="hu-HU" noProof="0" smtClean="0"/>
              <a:t>9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835339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4CA7-A258-4620-B482-398C3E6E42F7}" type="slidenum">
              <a:rPr lang="hu-HU" noProof="0" smtClean="0"/>
              <a:t>10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66800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dirty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FB1095E-0207-45C6-91A7-AA5C0ECAF77D}" type="datetime1">
              <a:rPr lang="hu-HU" smtClean="0"/>
              <a:t>2025. 01. 29.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9" name="Cím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CFC7-DFD9-4A70-AE92-50385801C1DB}" type="datetime1">
              <a:rPr lang="hu-HU" smtClean="0"/>
              <a:t>2025. 01. 29.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943764-A5EE-4C69-9C74-87A2F85F0CB0}" type="datetime1">
              <a:rPr lang="hu-HU" smtClean="0"/>
              <a:t>2025. 01. 29.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E1A8F9-3D3D-4792-AC4D-78355299A20D}" type="datetime1">
              <a:rPr lang="hu-HU" smtClean="0"/>
              <a:t>2025. 01. 29.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286372C-2F48-413B-AB87-E0AE7CDBEFBC}" type="datetime1">
              <a:rPr lang="hu-HU" smtClean="0"/>
              <a:t>2025. 01. 29.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10CA00-3C78-4E80-BDC4-943FCC4AA20A}" type="datetime1">
              <a:rPr lang="hu-HU" smtClean="0"/>
              <a:t>2025. 01. 29.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B5506-EDF0-4C3A-B830-BBF3F054EE2B}" type="datetime1">
              <a:rPr lang="hu-HU" smtClean="0"/>
              <a:t>2025. 01. 29.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36568C-8A71-4DEA-B6D3-725EA2FE6A31}" type="datetime1">
              <a:rPr lang="hu-HU" smtClean="0"/>
              <a:t>2025. 01. 29.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Téglalap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8" name="Cím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22219-BD99-403B-B9A4-C6480A94D55D}" type="datetime1">
              <a:rPr lang="hu-HU" smtClean="0"/>
              <a:t>2025. 01. 29.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473D03-A039-40EB-A341-F1ED0C939856}" type="datetime1">
              <a:rPr lang="hu-HU" smtClean="0"/>
              <a:t>2025. 01. 29.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dirty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7667C1-242F-4547-A9A6-B56F8576423E}" type="datetime1">
              <a:rPr lang="hu-HU" smtClean="0"/>
              <a:t>2025. 01. 29.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7277D6DF-4495-474C-81A8-48F6F365AB90}" type="datetime1">
              <a:rPr lang="hu-HU" smtClean="0"/>
              <a:t>2025. 01. 29.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Téglalap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7" name="6. kép" descr="Digitális kapcsolatok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Csoport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hu-HU" sz="4400" dirty="0" err="1">
                <a:solidFill>
                  <a:schemeClr val="bg1"/>
                </a:solidFill>
              </a:rPr>
              <a:t>Epic.CRM</a:t>
            </a:r>
            <a:endParaRPr lang="hu-HU" sz="4400" dirty="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r>
              <a:rPr lang="hu-HU" dirty="0"/>
              <a:t>Mini webes vállalatirányítási rendszer kisvállalkozók részére</a:t>
            </a:r>
            <a:endParaRPr lang="hu-HU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Bejelentkezés és felhasználó-kezelés</a:t>
            </a:r>
          </a:p>
        </p:txBody>
      </p:sp>
      <p:pic>
        <p:nvPicPr>
          <p:cNvPr id="11" name="Tartalom helye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9676" y="1911183"/>
            <a:ext cx="5514810" cy="2745270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84A71D4D-5BCF-448D-B8BC-AEE4BFAA2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1911183"/>
            <a:ext cx="5422392" cy="2276353"/>
          </a:xfrm>
        </p:spPr>
        <p:txBody>
          <a:bodyPr/>
          <a:lstStyle/>
          <a:p>
            <a:r>
              <a:rPr lang="hu-HU" dirty="0"/>
              <a:t>Webes alkalmazás, böngészőből elérhető</a:t>
            </a:r>
          </a:p>
          <a:p>
            <a:r>
              <a:rPr lang="hu-HU" dirty="0"/>
              <a:t>Bejelentkezés email cím és jelszó megadással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725466A-FE28-439B-803A-55C6054F3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491" y="3927887"/>
            <a:ext cx="5716274" cy="2745270"/>
          </a:xfrm>
          <a:prstGeom prst="rect">
            <a:avLst/>
          </a:prstGeom>
        </p:spPr>
      </p:pic>
      <p:sp>
        <p:nvSpPr>
          <p:cNvPr id="6" name="Tartalom helye 3">
            <a:extLst>
              <a:ext uri="{FF2B5EF4-FFF2-40B4-BE49-F238E27FC236}">
                <a16:creationId xmlns:a16="http://schemas.microsoft.com/office/drawing/2014/main" id="{494371CF-C26C-459F-80D7-928421615EFA}"/>
              </a:ext>
            </a:extLst>
          </p:cNvPr>
          <p:cNvSpPr txBox="1">
            <a:spLocks/>
          </p:cNvSpPr>
          <p:nvPr/>
        </p:nvSpPr>
        <p:spPr>
          <a:xfrm>
            <a:off x="581189" y="4187536"/>
            <a:ext cx="5422392" cy="2276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Adminisztrátor szerepkörben lehetőség a vállalkozók listázására és szerkesztésére </a:t>
            </a:r>
          </a:p>
        </p:txBody>
      </p:sp>
    </p:spTree>
    <p:extLst>
      <p:ext uri="{BB962C8B-B14F-4D97-AF65-F5344CB8AC3E}">
        <p14:creationId xmlns:p14="http://schemas.microsoft.com/office/powerpoint/2010/main" val="23228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Nyelvváltás</a:t>
            </a:r>
          </a:p>
        </p:txBody>
      </p:sp>
      <p:pic>
        <p:nvPicPr>
          <p:cNvPr id="11" name="Tartalom helye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81258" y="3275098"/>
            <a:ext cx="2071197" cy="2177165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84A71D4D-5BCF-448D-B8BC-AEE4BFAA20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Az alkalmazás többnyelvű</a:t>
            </a:r>
          </a:p>
          <a:p>
            <a:r>
              <a:rPr lang="hu-HU" dirty="0"/>
              <a:t>Jelenleg magyar, illetve angol nyelv támogatott</a:t>
            </a:r>
          </a:p>
          <a:p>
            <a:r>
              <a:rPr lang="hu-HU" dirty="0"/>
              <a:t>Egyszerűen kiterjeszthető más nyelvekre </a:t>
            </a:r>
            <a:r>
              <a:rPr lang="hu-HU" dirty="0" err="1"/>
              <a:t>translation</a:t>
            </a:r>
            <a:r>
              <a:rPr lang="hu-HU" dirty="0"/>
              <a:t> fájlok segítségével</a:t>
            </a:r>
          </a:p>
        </p:txBody>
      </p:sp>
    </p:spTree>
    <p:extLst>
      <p:ext uri="{BB962C8B-B14F-4D97-AF65-F5344CB8AC3E}">
        <p14:creationId xmlns:p14="http://schemas.microsoft.com/office/powerpoint/2010/main" val="411699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Munkák</a:t>
            </a:r>
          </a:p>
        </p:txBody>
      </p:sp>
      <p:pic>
        <p:nvPicPr>
          <p:cNvPr id="11" name="Tartalom helye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87783" y="2228003"/>
            <a:ext cx="7657421" cy="3633047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84A71D4D-5BCF-448D-B8BC-AEE4BFAA2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9209" y="2228003"/>
            <a:ext cx="3485008" cy="3633047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Aktuálisan belépett vállalkozó listázhatja és kezelheti a saját munkáit az alábbi adatok megadásával:</a:t>
            </a:r>
          </a:p>
          <a:p>
            <a:pPr lvl="1"/>
            <a:r>
              <a:rPr lang="hu-HU" dirty="0"/>
              <a:t>Időpont</a:t>
            </a:r>
          </a:p>
          <a:p>
            <a:pPr lvl="1"/>
            <a:r>
              <a:rPr lang="hu-HU" dirty="0"/>
              <a:t>Munka megnevezése</a:t>
            </a:r>
          </a:p>
          <a:p>
            <a:pPr lvl="1"/>
            <a:r>
              <a:rPr lang="hu-HU" dirty="0"/>
              <a:t>Ügyfél</a:t>
            </a:r>
          </a:p>
          <a:p>
            <a:pPr lvl="1"/>
            <a:r>
              <a:rPr lang="hu-HU" dirty="0"/>
              <a:t>Leírás</a:t>
            </a:r>
          </a:p>
          <a:p>
            <a:pPr lvl="1"/>
            <a:r>
              <a:rPr lang="hu-HU" dirty="0"/>
              <a:t>Cím</a:t>
            </a:r>
          </a:p>
          <a:p>
            <a:pPr lvl="1"/>
            <a:r>
              <a:rPr lang="hu-HU" dirty="0"/>
              <a:t>Státusz</a:t>
            </a:r>
          </a:p>
          <a:p>
            <a:pPr lvl="1"/>
            <a:r>
              <a:rPr lang="hu-HU" dirty="0"/>
              <a:t>Ár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282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Ügyfelek</a:t>
            </a:r>
          </a:p>
        </p:txBody>
      </p:sp>
      <p:pic>
        <p:nvPicPr>
          <p:cNvPr id="11" name="Tartalom helye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87787" y="2228003"/>
            <a:ext cx="7657413" cy="3633047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84A71D4D-5BCF-448D-B8BC-AEE4BFAA2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9209" y="2228003"/>
            <a:ext cx="3485008" cy="3633047"/>
          </a:xfrm>
        </p:spPr>
        <p:txBody>
          <a:bodyPr>
            <a:normAutofit/>
          </a:bodyPr>
          <a:lstStyle/>
          <a:p>
            <a:r>
              <a:rPr lang="hu-HU" dirty="0"/>
              <a:t>Aktuálisan belépett vállalkozó listázhatja és kezelheti a saját ügyfeleit az alábbi adatok megadásával:</a:t>
            </a:r>
          </a:p>
          <a:p>
            <a:pPr lvl="1"/>
            <a:r>
              <a:rPr lang="hu-HU" dirty="0"/>
              <a:t>Név</a:t>
            </a:r>
          </a:p>
          <a:p>
            <a:pPr lvl="1"/>
            <a:r>
              <a:rPr lang="hu-HU" dirty="0"/>
              <a:t>Email</a:t>
            </a:r>
          </a:p>
          <a:p>
            <a:pPr lvl="1"/>
            <a:r>
              <a:rPr lang="hu-HU" dirty="0"/>
              <a:t>Cím (Külön adatkör: Irányítószám, Város, Utca és házszám)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009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Naptár</a:t>
            </a:r>
          </a:p>
        </p:txBody>
      </p:sp>
      <p:pic>
        <p:nvPicPr>
          <p:cNvPr id="11" name="Tartalom helye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87787" y="2228003"/>
            <a:ext cx="7657413" cy="3633046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84A71D4D-5BCF-448D-B8BC-AEE4BFAA2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9209" y="2228003"/>
            <a:ext cx="3485008" cy="3633047"/>
          </a:xfrm>
        </p:spPr>
        <p:txBody>
          <a:bodyPr>
            <a:normAutofit/>
          </a:bodyPr>
          <a:lstStyle/>
          <a:p>
            <a:r>
              <a:rPr lang="hu-HU" dirty="0"/>
              <a:t>Kialakításra került egy naptár nézet -&gt; Vállalkozó rögzített munkáinak áttekintése</a:t>
            </a:r>
          </a:p>
          <a:p>
            <a:r>
              <a:rPr lang="hu-HU" dirty="0"/>
              <a:t>Nyelvváltás naptárban is támogatott</a:t>
            </a:r>
          </a:p>
          <a:p>
            <a:r>
              <a:rPr lang="hu-HU" dirty="0"/>
              <a:t>Havi, heti, napi nézet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182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Használat mobilon</a:t>
            </a:r>
          </a:p>
        </p:txBody>
      </p:sp>
      <p:pic>
        <p:nvPicPr>
          <p:cNvPr id="11" name="Tartalom helye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66913" y="2228003"/>
            <a:ext cx="2893614" cy="3633046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84A71D4D-5BCF-448D-B8BC-AEE4BFAA2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7182" y="2228003"/>
            <a:ext cx="6197035" cy="3633047"/>
          </a:xfrm>
        </p:spPr>
        <p:txBody>
          <a:bodyPr>
            <a:normAutofit/>
          </a:bodyPr>
          <a:lstStyle/>
          <a:p>
            <a:r>
              <a:rPr lang="hu-HU" dirty="0"/>
              <a:t>Reszponzív kialakítás</a:t>
            </a:r>
          </a:p>
          <a:p>
            <a:r>
              <a:rPr lang="hu-HU" dirty="0"/>
              <a:t>Mobilon is jól átlátható és kezelhető funkcionalitás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217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Téglalap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8" name="Tartalom helye 4" descr="Digitális számok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Csoport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hu-HU" dirty="0"/>
              <a:t>Továbbfejlesztési lehetőségek</a:t>
            </a:r>
          </a:p>
        </p:txBody>
      </p:sp>
      <p:graphicFrame>
        <p:nvGraphicFramePr>
          <p:cNvPr id="6" name="Tartalom helye 5" descr="SmartArt-ábra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96827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3675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Digitális számok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hu-HU" dirty="0">
                <a:solidFill>
                  <a:srgbClr val="FFFFFF"/>
                </a:solidFill>
              </a:rPr>
              <a:t>Köszönjük!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hu-HU" dirty="0">
                <a:solidFill>
                  <a:schemeClr val="bg2"/>
                </a:solidFill>
              </a:rPr>
              <a:t>Kérdések?</a:t>
            </a:r>
          </a:p>
          <a:p>
            <a:pPr rtl="0"/>
            <a:endParaRPr lang="hu-HU" dirty="0">
              <a:solidFill>
                <a:schemeClr val="bg2"/>
              </a:solidFill>
            </a:endParaRPr>
          </a:p>
          <a:p>
            <a:pPr rtl="0"/>
            <a:endParaRPr lang="hu-HU" dirty="0">
              <a:solidFill>
                <a:schemeClr val="bg2"/>
              </a:solidFill>
            </a:endParaRPr>
          </a:p>
        </p:txBody>
      </p:sp>
      <p:grpSp>
        <p:nvGrpSpPr>
          <p:cNvPr id="14" name="Csoport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Téglalap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hu-HU" dirty="0">
                <a:solidFill>
                  <a:srgbClr val="FFFEFF"/>
                </a:solidFill>
              </a:rPr>
              <a:t>Témakörök</a:t>
            </a:r>
          </a:p>
        </p:txBody>
      </p:sp>
      <p:graphicFrame>
        <p:nvGraphicFramePr>
          <p:cNvPr id="4" name="Tartalom helye 3" descr="SmartArt-ábra ikonja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872705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Üzleti áttekintés</a:t>
            </a:r>
          </a:p>
        </p:txBody>
      </p:sp>
      <p:pic>
        <p:nvPicPr>
          <p:cNvPr id="11" name="Tartalom helye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2231690"/>
            <a:ext cx="5422900" cy="3624933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7D0A0ECB-1603-4353-90A9-34EFD79FEE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Digitális világban kisvállalkozóknál piaci hátrány a „kockásfüzet-ceruza” megoldás</a:t>
            </a:r>
          </a:p>
          <a:p>
            <a:r>
              <a:rPr lang="hu-HU" dirty="0"/>
              <a:t>Elérhető eszközök drágák, </a:t>
            </a:r>
            <a:r>
              <a:rPr lang="hu-HU" dirty="0" err="1"/>
              <a:t>szükségtelenül</a:t>
            </a:r>
            <a:r>
              <a:rPr lang="hu-HU" dirty="0"/>
              <a:t> bonyolultak</a:t>
            </a:r>
          </a:p>
          <a:p>
            <a:r>
              <a:rPr lang="hu-HU" dirty="0"/>
              <a:t>Cél: könnyű elérhetőség, hozzáférhetőség, kezelhetőség</a:t>
            </a:r>
          </a:p>
          <a:p>
            <a:r>
              <a:rPr lang="hu-HU" dirty="0"/>
              <a:t>Megoldás: </a:t>
            </a:r>
            <a:r>
              <a:rPr lang="hu-HU" dirty="0" err="1"/>
              <a:t>Epic.CRM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930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Téglalap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8" name="Tartalom helye 4" descr="Digitális számok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Csoport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hu-HU" dirty="0"/>
              <a:t>Feladatok szétosztása</a:t>
            </a:r>
          </a:p>
        </p:txBody>
      </p:sp>
      <p:graphicFrame>
        <p:nvGraphicFramePr>
          <p:cNvPr id="6" name="Tartalom helye 5" descr="SmartArt-ábra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25042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Technológiák</a:t>
            </a:r>
          </a:p>
        </p:txBody>
      </p:sp>
      <p:pic>
        <p:nvPicPr>
          <p:cNvPr id="11" name="Tartalom helye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90610" y="2231480"/>
            <a:ext cx="3603730" cy="3625353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84A71D4D-5BCF-448D-B8BC-AEE4BFAA20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Backend: .NET CORE (8.0)</a:t>
            </a:r>
          </a:p>
          <a:p>
            <a:r>
              <a:rPr lang="hu-HU" dirty="0"/>
              <a:t>Frontend: </a:t>
            </a:r>
            <a:r>
              <a:rPr lang="hu-HU" dirty="0" err="1"/>
              <a:t>Angular</a:t>
            </a:r>
            <a:r>
              <a:rPr lang="hu-HU" dirty="0"/>
              <a:t> (16.1.8)</a:t>
            </a:r>
          </a:p>
          <a:p>
            <a:r>
              <a:rPr lang="hu-HU" dirty="0"/>
              <a:t>Adatbázis: Microsoft SQL Server 2019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Adatbázis</a:t>
            </a:r>
          </a:p>
        </p:txBody>
      </p:sp>
      <p:pic>
        <p:nvPicPr>
          <p:cNvPr id="11" name="Tartalom helye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191" y="2107251"/>
            <a:ext cx="5205354" cy="4563711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84A71D4D-5BCF-448D-B8BC-AEE4BFAA20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MS SQL Server 2019</a:t>
            </a:r>
          </a:p>
          <a:p>
            <a:endParaRPr lang="hu-HU" dirty="0"/>
          </a:p>
          <a:p>
            <a:r>
              <a:rPr lang="hu-HU" dirty="0"/>
              <a:t>Táblák kialakítása adatkörönként</a:t>
            </a:r>
          </a:p>
          <a:p>
            <a:r>
              <a:rPr lang="hu-HU" dirty="0"/>
              <a:t>Köztük lévő kapcsolatok megvalósítása kulcsokkal</a:t>
            </a:r>
          </a:p>
          <a:p>
            <a:r>
              <a:rPr lang="hu-HU" dirty="0"/>
              <a:t>Üzleti és technikai táblák egyaránt</a:t>
            </a:r>
          </a:p>
        </p:txBody>
      </p:sp>
    </p:spTree>
    <p:extLst>
      <p:ext uri="{BB962C8B-B14F-4D97-AF65-F5344CB8AC3E}">
        <p14:creationId xmlns:p14="http://schemas.microsoft.com/office/powerpoint/2010/main" val="155444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Backend</a:t>
            </a:r>
          </a:p>
        </p:txBody>
      </p:sp>
      <p:pic>
        <p:nvPicPr>
          <p:cNvPr id="11" name="Tartalom helye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81258" y="1992489"/>
            <a:ext cx="2071197" cy="4742384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84A71D4D-5BCF-448D-B8BC-AEE4BFAA20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Több rétegű architektúra: fejleszthetőség, karbantarthatóság, skálázhatóság</a:t>
            </a:r>
          </a:p>
          <a:p>
            <a:r>
              <a:rPr lang="hu-HU" dirty="0" err="1"/>
              <a:t>BusinessLogic</a:t>
            </a:r>
            <a:r>
              <a:rPr lang="hu-HU" dirty="0"/>
              <a:t>: Üzleti logikai réteg</a:t>
            </a:r>
          </a:p>
          <a:p>
            <a:r>
              <a:rPr lang="hu-HU" dirty="0" err="1"/>
              <a:t>Common</a:t>
            </a:r>
            <a:r>
              <a:rPr lang="hu-HU" dirty="0"/>
              <a:t>: Közös komponensek</a:t>
            </a:r>
          </a:p>
          <a:p>
            <a:r>
              <a:rPr lang="hu-HU" dirty="0" err="1"/>
              <a:t>DataDomain</a:t>
            </a:r>
            <a:r>
              <a:rPr lang="hu-HU" dirty="0"/>
              <a:t>: adatbázis-hozzáférés és az adatok kezelése</a:t>
            </a:r>
          </a:p>
          <a:p>
            <a:r>
              <a:rPr lang="hu-HU" dirty="0" err="1"/>
              <a:t>WebApi</a:t>
            </a:r>
            <a:r>
              <a:rPr lang="hu-HU" dirty="0"/>
              <a:t>: Ez a réteg a webes API-t valósítja meg, amely a frontenddel kommunikál.</a:t>
            </a:r>
          </a:p>
        </p:txBody>
      </p:sp>
    </p:spTree>
    <p:extLst>
      <p:ext uri="{BB962C8B-B14F-4D97-AF65-F5344CB8AC3E}">
        <p14:creationId xmlns:p14="http://schemas.microsoft.com/office/powerpoint/2010/main" val="400281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Frontend</a:t>
            </a:r>
          </a:p>
        </p:txBody>
      </p:sp>
      <p:pic>
        <p:nvPicPr>
          <p:cNvPr id="11" name="Tartalom helye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99695" y="1867496"/>
            <a:ext cx="11336257" cy="2268085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84A71D4D-5BCF-448D-B8BC-AEE4BFAA2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4135581"/>
            <a:ext cx="3372336" cy="2195349"/>
          </a:xfrm>
        </p:spPr>
        <p:txBody>
          <a:bodyPr/>
          <a:lstStyle/>
          <a:p>
            <a:r>
              <a:rPr lang="hu-HU" dirty="0" err="1"/>
              <a:t>Angular</a:t>
            </a:r>
            <a:r>
              <a:rPr lang="hu-HU" dirty="0"/>
              <a:t> technológia</a:t>
            </a:r>
          </a:p>
          <a:p>
            <a:r>
              <a:rPr lang="hu-HU" dirty="0"/>
              <a:t>Moduláris felépítés</a:t>
            </a:r>
          </a:p>
          <a:p>
            <a:r>
              <a:rPr lang="hu-HU" dirty="0"/>
              <a:t>Jól </a:t>
            </a:r>
            <a:r>
              <a:rPr lang="hu-HU" dirty="0" err="1"/>
              <a:t>struktúrált</a:t>
            </a:r>
            <a:r>
              <a:rPr lang="hu-HU" dirty="0"/>
              <a:t>, karbantartható</a:t>
            </a:r>
          </a:p>
        </p:txBody>
      </p: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338794B1-1971-420C-95DB-DB1E4CB4A7A0}"/>
              </a:ext>
            </a:extLst>
          </p:cNvPr>
          <p:cNvSpPr txBox="1">
            <a:spLocks/>
          </p:cNvSpPr>
          <p:nvPr/>
        </p:nvSpPr>
        <p:spPr>
          <a:xfrm>
            <a:off x="4812237" y="4212352"/>
            <a:ext cx="6798572" cy="21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AppModule</a:t>
            </a:r>
            <a:r>
              <a:rPr lang="hu-HU" dirty="0"/>
              <a:t>: fő </a:t>
            </a:r>
            <a:r>
              <a:rPr lang="hu-HU" dirty="0" err="1"/>
              <a:t>Angular</a:t>
            </a:r>
            <a:r>
              <a:rPr lang="hu-HU" dirty="0"/>
              <a:t> modul, amely a többi modult összekapcsolja és inicializálja az alkalmazást. </a:t>
            </a:r>
          </a:p>
          <a:p>
            <a:r>
              <a:rPr lang="hu-HU" dirty="0" err="1"/>
              <a:t>CustomerModule</a:t>
            </a:r>
            <a:r>
              <a:rPr lang="hu-HU" dirty="0"/>
              <a:t>, </a:t>
            </a:r>
            <a:r>
              <a:rPr lang="hu-HU" dirty="0" err="1"/>
              <a:t>UserModule</a:t>
            </a:r>
            <a:r>
              <a:rPr lang="hu-HU" dirty="0"/>
              <a:t>, </a:t>
            </a:r>
            <a:r>
              <a:rPr lang="hu-HU" dirty="0" err="1"/>
              <a:t>WorkModule</a:t>
            </a:r>
            <a:r>
              <a:rPr lang="hu-HU" dirty="0"/>
              <a:t>: Ezek a modulok a rendszer fő funkcionális területeit reprezentálják</a:t>
            </a:r>
          </a:p>
          <a:p>
            <a:r>
              <a:rPr lang="hu-HU" dirty="0" err="1"/>
              <a:t>SharedModule</a:t>
            </a:r>
            <a:r>
              <a:rPr lang="hu-HU" dirty="0"/>
              <a:t>: a különböző modulok által megosztott komponenseket, szolgáltatásokat és </a:t>
            </a:r>
            <a:r>
              <a:rPr lang="hu-HU" dirty="0" err="1"/>
              <a:t>pipe-okat</a:t>
            </a:r>
            <a:r>
              <a:rPr lang="hu-HU" dirty="0"/>
              <a:t> tartalmazza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49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Téglalap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8" name="Tartalom helye 4" descr="Digitális számok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Csoport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hu-HU" dirty="0"/>
              <a:t>Funkcionalitás bemutatása</a:t>
            </a:r>
          </a:p>
        </p:txBody>
      </p:sp>
      <p:graphicFrame>
        <p:nvGraphicFramePr>
          <p:cNvPr id="6" name="Tartalom helye 5" descr="SmartArt-ábra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63674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75599753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Osztalék – technológiai elrendezés</Template>
  <TotalTime>0</TotalTime>
  <Words>368</Words>
  <Application>Microsoft Office PowerPoint</Application>
  <PresentationFormat>Szélesvásznú</PresentationFormat>
  <Paragraphs>97</Paragraphs>
  <Slides>17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Calibri</vt:lpstr>
      <vt:lpstr>Gill Sans MT</vt:lpstr>
      <vt:lpstr>Wingdings 2</vt:lpstr>
      <vt:lpstr>Osztalék</vt:lpstr>
      <vt:lpstr>Epic.CRM</vt:lpstr>
      <vt:lpstr>Témakörök</vt:lpstr>
      <vt:lpstr>Üzleti áttekintés</vt:lpstr>
      <vt:lpstr>Feladatok szétosztása</vt:lpstr>
      <vt:lpstr>Technológiák</vt:lpstr>
      <vt:lpstr>Adatbázis</vt:lpstr>
      <vt:lpstr>Backend</vt:lpstr>
      <vt:lpstr>Frontend</vt:lpstr>
      <vt:lpstr>Funkcionalitás bemutatása</vt:lpstr>
      <vt:lpstr>Bejelentkezés és felhasználó-kezelés</vt:lpstr>
      <vt:lpstr>Nyelvváltás</vt:lpstr>
      <vt:lpstr>Munkák</vt:lpstr>
      <vt:lpstr>Ügyfelek</vt:lpstr>
      <vt:lpstr>Naptár</vt:lpstr>
      <vt:lpstr>Használat mobilon</vt:lpstr>
      <vt:lpstr>Továbbfejlesztési lehetőségek</vt:lpstr>
      <vt:lpstr>Köszönjük!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2025-01-29T05:33:30Z</dcterms:created>
  <dcterms:modified xsi:type="dcterms:W3CDTF">2025-01-29T08:22:26Z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