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Poppins Bold" charset="1" panose="00000800000000000000"/>
      <p:regular r:id="rId21"/>
    </p:embeddedFont>
    <p:embeddedFont>
      <p:font typeface="Poppins Semi-Bold" charset="1" panose="00000700000000000000"/>
      <p:regular r:id="rId22"/>
    </p:embeddedFont>
    <p:embeddedFont>
      <p:font typeface="Montserrat" charset="1" panose="00000500000000000000"/>
      <p:regular r:id="rId23"/>
    </p:embeddedFont>
    <p:embeddedFont>
      <p:font typeface="Poppins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84872" y="7707805"/>
            <a:ext cx="2474806" cy="832648"/>
            <a:chOff x="0" y="0"/>
            <a:chExt cx="936333" cy="315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36333" cy="315029"/>
            </a:xfrm>
            <a:custGeom>
              <a:avLst/>
              <a:gdLst/>
              <a:ahLst/>
              <a:cxnLst/>
              <a:rect r="r" b="b" t="t" l="l"/>
              <a:pathLst>
                <a:path h="315029" w="936333">
                  <a:moveTo>
                    <a:pt x="157515" y="0"/>
                  </a:moveTo>
                  <a:lnTo>
                    <a:pt x="778818" y="0"/>
                  </a:lnTo>
                  <a:cubicBezTo>
                    <a:pt x="865811" y="0"/>
                    <a:pt x="936333" y="70522"/>
                    <a:pt x="936333" y="157515"/>
                  </a:cubicBezTo>
                  <a:lnTo>
                    <a:pt x="936333" y="157515"/>
                  </a:lnTo>
                  <a:cubicBezTo>
                    <a:pt x="936333" y="199290"/>
                    <a:pt x="919738" y="239355"/>
                    <a:pt x="890198" y="268894"/>
                  </a:cubicBezTo>
                  <a:cubicBezTo>
                    <a:pt x="860658" y="298434"/>
                    <a:pt x="820594" y="315029"/>
                    <a:pt x="778818" y="315029"/>
                  </a:cubicBezTo>
                  <a:lnTo>
                    <a:pt x="157515" y="315029"/>
                  </a:lnTo>
                  <a:cubicBezTo>
                    <a:pt x="115739" y="315029"/>
                    <a:pt x="75675" y="298434"/>
                    <a:pt x="46135" y="268894"/>
                  </a:cubicBezTo>
                  <a:cubicBezTo>
                    <a:pt x="16595" y="239355"/>
                    <a:pt x="0" y="199290"/>
                    <a:pt x="0" y="157515"/>
                  </a:cubicBezTo>
                  <a:lnTo>
                    <a:pt x="0" y="157515"/>
                  </a:lnTo>
                  <a:cubicBezTo>
                    <a:pt x="0" y="115739"/>
                    <a:pt x="16595" y="75675"/>
                    <a:pt x="46135" y="46135"/>
                  </a:cubicBezTo>
                  <a:cubicBezTo>
                    <a:pt x="75675" y="16595"/>
                    <a:pt x="115739" y="0"/>
                    <a:pt x="15751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EE65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36333" cy="3531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144000" y="-1590975"/>
            <a:ext cx="13468951" cy="13468951"/>
          </a:xfrm>
          <a:custGeom>
            <a:avLst/>
            <a:gdLst/>
            <a:ahLst/>
            <a:cxnLst/>
            <a:rect r="r" b="b" t="t" l="l"/>
            <a:pathLst>
              <a:path h="13468951" w="13468951">
                <a:moveTo>
                  <a:pt x="0" y="0"/>
                </a:moveTo>
                <a:lnTo>
                  <a:pt x="13468951" y="0"/>
                </a:lnTo>
                <a:lnTo>
                  <a:pt x="13468951" y="13468950"/>
                </a:lnTo>
                <a:lnTo>
                  <a:pt x="0" y="13468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84872" y="2445857"/>
            <a:ext cx="9074722" cy="4508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64"/>
              </a:lnSpc>
            </a:pPr>
            <a:r>
              <a:rPr lang="en-US" sz="9969" spc="-169">
                <a:solidFill>
                  <a:srgbClr val="FFFFFF"/>
                </a:solidFill>
                <a:latin typeface="Poppins Bold"/>
              </a:rPr>
              <a:t>Servidor como Proxy Inverso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466250" y="1642504"/>
            <a:ext cx="932500" cy="3086100"/>
            <a:chOff x="0" y="0"/>
            <a:chExt cx="245597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5597" cy="812800"/>
            </a:xfrm>
            <a:custGeom>
              <a:avLst/>
              <a:gdLst/>
              <a:ahLst/>
              <a:cxnLst/>
              <a:rect r="r" b="b" t="t" l="l"/>
              <a:pathLst>
                <a:path h="812800" w="245597">
                  <a:moveTo>
                    <a:pt x="0" y="0"/>
                  </a:moveTo>
                  <a:lnTo>
                    <a:pt x="245597" y="0"/>
                  </a:lnTo>
                  <a:lnTo>
                    <a:pt x="24559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245597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84872" y="1310477"/>
            <a:ext cx="306590" cy="279599"/>
            <a:chOff x="0" y="0"/>
            <a:chExt cx="80748" cy="7363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0748" cy="73639"/>
            </a:xfrm>
            <a:custGeom>
              <a:avLst/>
              <a:gdLst/>
              <a:ahLst/>
              <a:cxnLst/>
              <a:rect r="r" b="b" t="t" l="l"/>
              <a:pathLst>
                <a:path h="73639" w="80748">
                  <a:moveTo>
                    <a:pt x="0" y="0"/>
                  </a:moveTo>
                  <a:lnTo>
                    <a:pt x="80748" y="0"/>
                  </a:lnTo>
                  <a:lnTo>
                    <a:pt x="80748" y="73639"/>
                  </a:lnTo>
                  <a:lnTo>
                    <a:pt x="0" y="73639"/>
                  </a:ln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80748" cy="92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1560324" y="4728604"/>
            <a:ext cx="6217125" cy="1458342"/>
          </a:xfrm>
          <a:custGeom>
            <a:avLst/>
            <a:gdLst/>
            <a:ahLst/>
            <a:cxnLst/>
            <a:rect r="r" b="b" t="t" l="l"/>
            <a:pathLst>
              <a:path h="1458342" w="6217125">
                <a:moveTo>
                  <a:pt x="0" y="0"/>
                </a:moveTo>
                <a:lnTo>
                  <a:pt x="6217125" y="0"/>
                </a:lnTo>
                <a:lnTo>
                  <a:pt x="6217125" y="1458343"/>
                </a:lnTo>
                <a:lnTo>
                  <a:pt x="0" y="14583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6927" t="0" r="0" b="-105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931950" y="7910712"/>
            <a:ext cx="1980649" cy="407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4"/>
              </a:lnSpc>
            </a:pPr>
            <a:r>
              <a:rPr lang="en-US" sz="2555" spc="-43">
                <a:solidFill>
                  <a:srgbClr val="FFFFFF"/>
                </a:solidFill>
                <a:latin typeface="Poppins Bold"/>
              </a:rPr>
              <a:t>Saber más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41683" y="1238999"/>
            <a:ext cx="3541832" cy="403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555" spc="-43">
                <a:solidFill>
                  <a:srgbClr val="FFFFFF"/>
                </a:solidFill>
                <a:latin typeface="Poppins Semi-Bold"/>
              </a:rPr>
              <a:t>Practica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99656" y="1314915"/>
            <a:ext cx="306590" cy="279599"/>
            <a:chOff x="0" y="0"/>
            <a:chExt cx="80748" cy="736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748" cy="73639"/>
            </a:xfrm>
            <a:custGeom>
              <a:avLst/>
              <a:gdLst/>
              <a:ahLst/>
              <a:cxnLst/>
              <a:rect r="r" b="b" t="t" l="l"/>
              <a:pathLst>
                <a:path h="73639" w="80748">
                  <a:moveTo>
                    <a:pt x="0" y="0"/>
                  </a:moveTo>
                  <a:lnTo>
                    <a:pt x="80748" y="0"/>
                  </a:lnTo>
                  <a:lnTo>
                    <a:pt x="80748" y="73639"/>
                  </a:lnTo>
                  <a:lnTo>
                    <a:pt x="0" y="73639"/>
                  </a:ln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0748" cy="92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5840083" y="5051520"/>
            <a:ext cx="12167667" cy="12167667"/>
          </a:xfrm>
          <a:custGeom>
            <a:avLst/>
            <a:gdLst/>
            <a:ahLst/>
            <a:cxnLst/>
            <a:rect r="r" b="b" t="t" l="l"/>
            <a:pathLst>
              <a:path h="12167667" w="12167667">
                <a:moveTo>
                  <a:pt x="0" y="0"/>
                </a:moveTo>
                <a:lnTo>
                  <a:pt x="12167667" y="0"/>
                </a:lnTo>
                <a:lnTo>
                  <a:pt x="12167667" y="12167666"/>
                </a:lnTo>
                <a:lnTo>
                  <a:pt x="0" y="12167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24341" y="8288756"/>
            <a:ext cx="8266165" cy="2780557"/>
            <a:chOff x="0" y="0"/>
            <a:chExt cx="2177097" cy="73232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77097" cy="732328"/>
            </a:xfrm>
            <a:custGeom>
              <a:avLst/>
              <a:gdLst/>
              <a:ahLst/>
              <a:cxnLst/>
              <a:rect r="r" b="b" t="t" l="l"/>
              <a:pathLst>
                <a:path h="732328" w="2177097">
                  <a:moveTo>
                    <a:pt x="0" y="0"/>
                  </a:moveTo>
                  <a:lnTo>
                    <a:pt x="2177097" y="0"/>
                  </a:lnTo>
                  <a:lnTo>
                    <a:pt x="2177097" y="732328"/>
                  </a:lnTo>
                  <a:lnTo>
                    <a:pt x="0" y="732328"/>
                  </a:ln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2177097" cy="7513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819116" y="1454714"/>
            <a:ext cx="864438" cy="871309"/>
            <a:chOff x="0" y="0"/>
            <a:chExt cx="954836" cy="9624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54836" cy="962425"/>
            </a:xfrm>
            <a:custGeom>
              <a:avLst/>
              <a:gdLst/>
              <a:ahLst/>
              <a:cxnLst/>
              <a:rect r="r" b="b" t="t" l="l"/>
              <a:pathLst>
                <a:path h="962425" w="954836">
                  <a:moveTo>
                    <a:pt x="477418" y="0"/>
                  </a:moveTo>
                  <a:cubicBezTo>
                    <a:pt x="213747" y="0"/>
                    <a:pt x="0" y="215446"/>
                    <a:pt x="0" y="481213"/>
                  </a:cubicBezTo>
                  <a:cubicBezTo>
                    <a:pt x="0" y="746979"/>
                    <a:pt x="213747" y="962425"/>
                    <a:pt x="477418" y="962425"/>
                  </a:cubicBezTo>
                  <a:cubicBezTo>
                    <a:pt x="741089" y="962425"/>
                    <a:pt x="954836" y="746979"/>
                    <a:pt x="954836" y="481213"/>
                  </a:cubicBezTo>
                  <a:cubicBezTo>
                    <a:pt x="954836" y="215446"/>
                    <a:pt x="741089" y="0"/>
                    <a:pt x="477418" y="0"/>
                  </a:cubicBez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89516" y="71177"/>
              <a:ext cx="775804" cy="8010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1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856467" y="1243437"/>
            <a:ext cx="3541832" cy="403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555" spc="-43">
                <a:solidFill>
                  <a:srgbClr val="FFFFFF"/>
                </a:solidFill>
                <a:latin typeface="Poppins Semi-Bold"/>
              </a:rPr>
              <a:t>Practica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036815" y="2517702"/>
            <a:ext cx="8251185" cy="1545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0EE65E"/>
                </a:solidFill>
                <a:latin typeface="Poppins Bold"/>
              </a:rPr>
              <a:t>sudo sed -i 's/^#\(LoadModule \(proxy\|lbmethod\)_module /\1/' /etc/httpd/conf.modules.d/00-proxy.conf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3750" y="3261922"/>
            <a:ext cx="8646756" cy="386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2"/>
              </a:lnSpc>
            </a:pPr>
            <a:r>
              <a:rPr lang="en-US" sz="8327">
                <a:solidFill>
                  <a:srgbClr val="FFFFFF"/>
                </a:solidFill>
                <a:latin typeface="Poppins Bold"/>
              </a:rPr>
              <a:t> Configurar Apache como Proxy Inverso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44000" y="5000625"/>
            <a:ext cx="9495893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>
                <a:solidFill>
                  <a:srgbClr val="0EE65E"/>
                </a:solidFill>
                <a:latin typeface="Poppins Bold"/>
              </a:rPr>
              <a:t>sudo systemctl restart httpd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458287" y="7420076"/>
            <a:ext cx="9829713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>
                <a:solidFill>
                  <a:srgbClr val="0EE65E"/>
                </a:solidFill>
                <a:latin typeface="Poppins Bold"/>
              </a:rPr>
              <a:t>httpd -M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144000" y="4272191"/>
            <a:ext cx="864438" cy="871309"/>
            <a:chOff x="0" y="0"/>
            <a:chExt cx="954836" cy="96242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54836" cy="962425"/>
            </a:xfrm>
            <a:custGeom>
              <a:avLst/>
              <a:gdLst/>
              <a:ahLst/>
              <a:cxnLst/>
              <a:rect r="r" b="b" t="t" l="l"/>
              <a:pathLst>
                <a:path h="962425" w="954836">
                  <a:moveTo>
                    <a:pt x="477418" y="0"/>
                  </a:moveTo>
                  <a:cubicBezTo>
                    <a:pt x="213747" y="0"/>
                    <a:pt x="0" y="215446"/>
                    <a:pt x="0" y="481213"/>
                  </a:cubicBezTo>
                  <a:cubicBezTo>
                    <a:pt x="0" y="746979"/>
                    <a:pt x="213747" y="962425"/>
                    <a:pt x="477418" y="962425"/>
                  </a:cubicBezTo>
                  <a:cubicBezTo>
                    <a:pt x="741089" y="962425"/>
                    <a:pt x="954836" y="746979"/>
                    <a:pt x="954836" y="481213"/>
                  </a:cubicBezTo>
                  <a:cubicBezTo>
                    <a:pt x="954836" y="215446"/>
                    <a:pt x="741089" y="0"/>
                    <a:pt x="477418" y="0"/>
                  </a:cubicBez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89516" y="71177"/>
              <a:ext cx="775804" cy="8010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58287" y="6679041"/>
            <a:ext cx="864438" cy="883910"/>
            <a:chOff x="0" y="0"/>
            <a:chExt cx="954836" cy="97634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54836" cy="976344"/>
            </a:xfrm>
            <a:custGeom>
              <a:avLst/>
              <a:gdLst/>
              <a:ahLst/>
              <a:cxnLst/>
              <a:rect r="r" b="b" t="t" l="l"/>
              <a:pathLst>
                <a:path h="976344" w="954836">
                  <a:moveTo>
                    <a:pt x="477418" y="0"/>
                  </a:moveTo>
                  <a:cubicBezTo>
                    <a:pt x="213747" y="0"/>
                    <a:pt x="0" y="218562"/>
                    <a:pt x="0" y="488172"/>
                  </a:cubicBezTo>
                  <a:cubicBezTo>
                    <a:pt x="0" y="757782"/>
                    <a:pt x="213747" y="976344"/>
                    <a:pt x="477418" y="976344"/>
                  </a:cubicBezTo>
                  <a:cubicBezTo>
                    <a:pt x="741089" y="976344"/>
                    <a:pt x="954836" y="757782"/>
                    <a:pt x="954836" y="488172"/>
                  </a:cubicBezTo>
                  <a:cubicBezTo>
                    <a:pt x="954836" y="218562"/>
                    <a:pt x="741089" y="0"/>
                    <a:pt x="477418" y="0"/>
                  </a:cubicBez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89516" y="72482"/>
              <a:ext cx="775804" cy="8123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3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944060" y="1225892"/>
            <a:ext cx="8043388" cy="881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Habilita los módulos mod_proxy y mod_proxy_http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65613" y="4520491"/>
            <a:ext cx="8043388" cy="46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Reinicia el servicio de Apache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576219" y="6875619"/>
            <a:ext cx="8043388" cy="46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Verificación de configuración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435496" y="-6433657"/>
            <a:ext cx="12167667" cy="12167667"/>
          </a:xfrm>
          <a:custGeom>
            <a:avLst/>
            <a:gdLst/>
            <a:ahLst/>
            <a:cxnLst/>
            <a:rect r="r" b="b" t="t" l="l"/>
            <a:pathLst>
              <a:path h="12167667" w="12167667">
                <a:moveTo>
                  <a:pt x="0" y="0"/>
                </a:moveTo>
                <a:lnTo>
                  <a:pt x="12167667" y="0"/>
                </a:lnTo>
                <a:lnTo>
                  <a:pt x="12167667" y="12167667"/>
                </a:lnTo>
                <a:lnTo>
                  <a:pt x="0" y="121676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42192" y="1243437"/>
            <a:ext cx="3541832" cy="403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555" spc="-43">
                <a:solidFill>
                  <a:srgbClr val="FFFFFF"/>
                </a:solidFill>
                <a:latin typeface="Poppins Semi-Bold"/>
              </a:rPr>
              <a:t>Practicas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85381" y="1314915"/>
            <a:ext cx="306590" cy="279599"/>
            <a:chOff x="0" y="0"/>
            <a:chExt cx="80748" cy="7363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0748" cy="73639"/>
            </a:xfrm>
            <a:custGeom>
              <a:avLst/>
              <a:gdLst/>
              <a:ahLst/>
              <a:cxnLst/>
              <a:rect r="r" b="b" t="t" l="l"/>
              <a:pathLst>
                <a:path h="73639" w="80748">
                  <a:moveTo>
                    <a:pt x="0" y="0"/>
                  </a:moveTo>
                  <a:lnTo>
                    <a:pt x="80748" y="0"/>
                  </a:lnTo>
                  <a:lnTo>
                    <a:pt x="80748" y="73639"/>
                  </a:lnTo>
                  <a:lnTo>
                    <a:pt x="0" y="73639"/>
                  </a:ln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80748" cy="92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4266258"/>
            <a:ext cx="864438" cy="871309"/>
            <a:chOff x="0" y="0"/>
            <a:chExt cx="954836" cy="9624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54836" cy="962425"/>
            </a:xfrm>
            <a:custGeom>
              <a:avLst/>
              <a:gdLst/>
              <a:ahLst/>
              <a:cxnLst/>
              <a:rect r="r" b="b" t="t" l="l"/>
              <a:pathLst>
                <a:path h="962425" w="954836">
                  <a:moveTo>
                    <a:pt x="477418" y="0"/>
                  </a:moveTo>
                  <a:cubicBezTo>
                    <a:pt x="213747" y="0"/>
                    <a:pt x="0" y="215446"/>
                    <a:pt x="0" y="481213"/>
                  </a:cubicBezTo>
                  <a:cubicBezTo>
                    <a:pt x="0" y="746979"/>
                    <a:pt x="213747" y="962425"/>
                    <a:pt x="477418" y="962425"/>
                  </a:cubicBezTo>
                  <a:cubicBezTo>
                    <a:pt x="741089" y="962425"/>
                    <a:pt x="954836" y="746979"/>
                    <a:pt x="954836" y="481213"/>
                  </a:cubicBezTo>
                  <a:cubicBezTo>
                    <a:pt x="954836" y="215446"/>
                    <a:pt x="741089" y="0"/>
                    <a:pt x="477418" y="0"/>
                  </a:cubicBez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89516" y="71177"/>
              <a:ext cx="775804" cy="8010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4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5055145"/>
            <a:ext cx="7406942" cy="1262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4"/>
              </a:lnSpc>
            </a:pPr>
            <a:r>
              <a:rPr lang="en-US" sz="3546">
                <a:solidFill>
                  <a:srgbClr val="0EE65E"/>
                </a:solidFill>
                <a:latin typeface="Poppins Bold"/>
              </a:rPr>
              <a:t>sudo nano /etc/httpd/conf.d/myapp.conf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39024" y="4037435"/>
            <a:ext cx="5896618" cy="881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Redirigir el tráfico a tu aplicación Node.js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896955" y="4066010"/>
            <a:ext cx="789798" cy="871309"/>
            <a:chOff x="0" y="0"/>
            <a:chExt cx="872390" cy="96242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72390" cy="962425"/>
            </a:xfrm>
            <a:custGeom>
              <a:avLst/>
              <a:gdLst/>
              <a:ahLst/>
              <a:cxnLst/>
              <a:rect r="r" b="b" t="t" l="l"/>
              <a:pathLst>
                <a:path h="962425" w="872390">
                  <a:moveTo>
                    <a:pt x="436195" y="0"/>
                  </a:moveTo>
                  <a:cubicBezTo>
                    <a:pt x="195291" y="0"/>
                    <a:pt x="0" y="215446"/>
                    <a:pt x="0" y="481213"/>
                  </a:cubicBezTo>
                  <a:cubicBezTo>
                    <a:pt x="0" y="746979"/>
                    <a:pt x="195291" y="962425"/>
                    <a:pt x="436195" y="962425"/>
                  </a:cubicBezTo>
                  <a:cubicBezTo>
                    <a:pt x="677099" y="962425"/>
                    <a:pt x="872390" y="746979"/>
                    <a:pt x="872390" y="481213"/>
                  </a:cubicBezTo>
                  <a:cubicBezTo>
                    <a:pt x="872390" y="215446"/>
                    <a:pt x="677099" y="0"/>
                    <a:pt x="436195" y="0"/>
                  </a:cubicBez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81787" y="71177"/>
              <a:ext cx="708817" cy="8010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5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896955" y="5014138"/>
            <a:ext cx="7362345" cy="4696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sz="2232">
                <a:solidFill>
                  <a:srgbClr val="0EE65E"/>
                </a:solidFill>
                <a:latin typeface="Poppins Bold"/>
              </a:rPr>
              <a:t>&lt;VirtualHost *:80&gt;</a:t>
            </a:r>
          </a:p>
          <a:p>
            <a:pPr algn="l">
              <a:lnSpc>
                <a:spcPts val="3124"/>
              </a:lnSpc>
            </a:pPr>
            <a:r>
              <a:rPr lang="en-US" sz="2232">
                <a:solidFill>
                  <a:srgbClr val="0EE65E"/>
                </a:solidFill>
                <a:latin typeface="Poppins Bold"/>
              </a:rPr>
              <a:t>    ServerName 192.168.10.106</a:t>
            </a:r>
          </a:p>
          <a:p>
            <a:pPr algn="l">
              <a:lnSpc>
                <a:spcPts val="3124"/>
              </a:lnSpc>
            </a:pPr>
          </a:p>
          <a:p>
            <a:pPr algn="l">
              <a:lnSpc>
                <a:spcPts val="3124"/>
              </a:lnSpc>
            </a:pPr>
            <a:r>
              <a:rPr lang="en-US" sz="2232">
                <a:solidFill>
                  <a:srgbClr val="0EE65E"/>
                </a:solidFill>
                <a:latin typeface="Poppins Bold"/>
              </a:rPr>
              <a:t>    ProxyRequests Off</a:t>
            </a:r>
          </a:p>
          <a:p>
            <a:pPr algn="l">
              <a:lnSpc>
                <a:spcPts val="3124"/>
              </a:lnSpc>
            </a:pPr>
            <a:r>
              <a:rPr lang="en-US" sz="2232">
                <a:solidFill>
                  <a:srgbClr val="0EE65E"/>
                </a:solidFill>
                <a:latin typeface="Poppins Bold"/>
              </a:rPr>
              <a:t>    ProxyPass / http://localhost:3000/</a:t>
            </a:r>
          </a:p>
          <a:p>
            <a:pPr algn="l">
              <a:lnSpc>
                <a:spcPts val="3124"/>
              </a:lnSpc>
            </a:pPr>
            <a:r>
              <a:rPr lang="en-US" sz="2232">
                <a:solidFill>
                  <a:srgbClr val="0EE65E"/>
                </a:solidFill>
                <a:latin typeface="Poppins Bold"/>
              </a:rPr>
              <a:t>    ProxyPassReverse / http://localhost:3000/</a:t>
            </a:r>
          </a:p>
          <a:p>
            <a:pPr algn="l">
              <a:lnSpc>
                <a:spcPts val="3124"/>
              </a:lnSpc>
            </a:pPr>
          </a:p>
          <a:p>
            <a:pPr algn="l">
              <a:lnSpc>
                <a:spcPts val="3124"/>
              </a:lnSpc>
            </a:pPr>
            <a:r>
              <a:rPr lang="en-US" sz="2232">
                <a:solidFill>
                  <a:srgbClr val="0EE65E"/>
                </a:solidFill>
                <a:latin typeface="Poppins Bold"/>
              </a:rPr>
              <a:t>    &lt;Proxy *&gt;</a:t>
            </a:r>
          </a:p>
          <a:p>
            <a:pPr algn="l">
              <a:lnSpc>
                <a:spcPts val="3124"/>
              </a:lnSpc>
            </a:pPr>
            <a:r>
              <a:rPr lang="en-US" sz="2232">
                <a:solidFill>
                  <a:srgbClr val="0EE65E"/>
                </a:solidFill>
                <a:latin typeface="Poppins Bold"/>
              </a:rPr>
              <a:t>        Order deny,allow</a:t>
            </a:r>
          </a:p>
          <a:p>
            <a:pPr algn="l">
              <a:lnSpc>
                <a:spcPts val="3124"/>
              </a:lnSpc>
            </a:pPr>
            <a:r>
              <a:rPr lang="en-US" sz="2232">
                <a:solidFill>
                  <a:srgbClr val="0EE65E"/>
                </a:solidFill>
                <a:latin typeface="Poppins Bold"/>
              </a:rPr>
              <a:t>        Allow from all</a:t>
            </a:r>
          </a:p>
          <a:p>
            <a:pPr algn="l">
              <a:lnSpc>
                <a:spcPts val="3124"/>
              </a:lnSpc>
            </a:pPr>
            <a:r>
              <a:rPr lang="en-US" sz="2232">
                <a:solidFill>
                  <a:srgbClr val="0EE65E"/>
                </a:solidFill>
                <a:latin typeface="Poppins Bold"/>
              </a:rPr>
              <a:t>    &lt;/Proxy&gt;</a:t>
            </a:r>
          </a:p>
          <a:p>
            <a:pPr algn="l">
              <a:lnSpc>
                <a:spcPts val="3124"/>
              </a:lnSpc>
            </a:pPr>
            <a:r>
              <a:rPr lang="en-US" sz="2232">
                <a:solidFill>
                  <a:srgbClr val="0EE65E"/>
                </a:solidFill>
                <a:latin typeface="Poppins Bold"/>
              </a:rPr>
              <a:t>&lt;/VirtualHost&gt;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407279" y="4231713"/>
            <a:ext cx="5852021" cy="46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configuración del proxy inverso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42192" y="1243437"/>
            <a:ext cx="3541832" cy="403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555" spc="-43">
                <a:solidFill>
                  <a:srgbClr val="FFFFFF"/>
                </a:solidFill>
                <a:latin typeface="Poppins Semi-Bold"/>
              </a:rPr>
              <a:t>Practicas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85381" y="1314915"/>
            <a:ext cx="306590" cy="279599"/>
            <a:chOff x="0" y="0"/>
            <a:chExt cx="80748" cy="736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0748" cy="73639"/>
            </a:xfrm>
            <a:custGeom>
              <a:avLst/>
              <a:gdLst/>
              <a:ahLst/>
              <a:cxnLst/>
              <a:rect r="r" b="b" t="t" l="l"/>
              <a:pathLst>
                <a:path h="73639" w="80748">
                  <a:moveTo>
                    <a:pt x="0" y="0"/>
                  </a:moveTo>
                  <a:lnTo>
                    <a:pt x="80748" y="0"/>
                  </a:lnTo>
                  <a:lnTo>
                    <a:pt x="80748" y="73639"/>
                  </a:lnTo>
                  <a:lnTo>
                    <a:pt x="0" y="73639"/>
                  </a:ln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0748" cy="92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175467" y="5398950"/>
            <a:ext cx="12167667" cy="12167667"/>
          </a:xfrm>
          <a:custGeom>
            <a:avLst/>
            <a:gdLst/>
            <a:ahLst/>
            <a:cxnLst/>
            <a:rect r="r" b="b" t="t" l="l"/>
            <a:pathLst>
              <a:path h="12167667" w="12167667">
                <a:moveTo>
                  <a:pt x="0" y="0"/>
                </a:moveTo>
                <a:lnTo>
                  <a:pt x="12167666" y="0"/>
                </a:lnTo>
                <a:lnTo>
                  <a:pt x="12167666" y="12167667"/>
                </a:lnTo>
                <a:lnTo>
                  <a:pt x="0" y="121676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22447" y="2851414"/>
            <a:ext cx="7960404" cy="288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074"/>
              </a:lnSpc>
            </a:pPr>
            <a:r>
              <a:rPr lang="en-US" sz="9228">
                <a:solidFill>
                  <a:srgbClr val="FFFFFF"/>
                </a:solidFill>
                <a:latin typeface="Poppins Bold"/>
              </a:rPr>
              <a:t>Configura el firewall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22447" y="6054511"/>
            <a:ext cx="864438" cy="871309"/>
            <a:chOff x="0" y="0"/>
            <a:chExt cx="954836" cy="9624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54836" cy="962425"/>
            </a:xfrm>
            <a:custGeom>
              <a:avLst/>
              <a:gdLst/>
              <a:ahLst/>
              <a:cxnLst/>
              <a:rect r="r" b="b" t="t" l="l"/>
              <a:pathLst>
                <a:path h="962425" w="954836">
                  <a:moveTo>
                    <a:pt x="477418" y="0"/>
                  </a:moveTo>
                  <a:cubicBezTo>
                    <a:pt x="213747" y="0"/>
                    <a:pt x="0" y="215446"/>
                    <a:pt x="0" y="481213"/>
                  </a:cubicBezTo>
                  <a:cubicBezTo>
                    <a:pt x="0" y="746979"/>
                    <a:pt x="213747" y="962425"/>
                    <a:pt x="477418" y="962425"/>
                  </a:cubicBezTo>
                  <a:cubicBezTo>
                    <a:pt x="741089" y="962425"/>
                    <a:pt x="954836" y="746979"/>
                    <a:pt x="954836" y="481213"/>
                  </a:cubicBezTo>
                  <a:cubicBezTo>
                    <a:pt x="954836" y="215446"/>
                    <a:pt x="741089" y="0"/>
                    <a:pt x="477418" y="0"/>
                  </a:cubicBez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89516" y="71177"/>
              <a:ext cx="775804" cy="8010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1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22447" y="7163945"/>
            <a:ext cx="7067174" cy="1051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0"/>
              </a:lnSpc>
            </a:pPr>
            <a:r>
              <a:rPr lang="en-US" sz="2957">
                <a:solidFill>
                  <a:srgbClr val="0EE65E"/>
                </a:solidFill>
                <a:latin typeface="Poppins Bold"/>
              </a:rPr>
              <a:t>sudo firewall-cmd --zone=public --add-port=80/tcp --permanent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39680" y="6220213"/>
            <a:ext cx="5949941" cy="46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Permitir el tráfico en el puerto 80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144000" y="391177"/>
            <a:ext cx="789798" cy="871309"/>
            <a:chOff x="0" y="0"/>
            <a:chExt cx="872390" cy="9624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72390" cy="962425"/>
            </a:xfrm>
            <a:custGeom>
              <a:avLst/>
              <a:gdLst/>
              <a:ahLst/>
              <a:cxnLst/>
              <a:rect r="r" b="b" t="t" l="l"/>
              <a:pathLst>
                <a:path h="962425" w="872390">
                  <a:moveTo>
                    <a:pt x="436195" y="0"/>
                  </a:moveTo>
                  <a:cubicBezTo>
                    <a:pt x="195291" y="0"/>
                    <a:pt x="0" y="215446"/>
                    <a:pt x="0" y="481213"/>
                  </a:cubicBezTo>
                  <a:cubicBezTo>
                    <a:pt x="0" y="746979"/>
                    <a:pt x="195291" y="962425"/>
                    <a:pt x="436195" y="962425"/>
                  </a:cubicBezTo>
                  <a:cubicBezTo>
                    <a:pt x="677099" y="962425"/>
                    <a:pt x="872390" y="746979"/>
                    <a:pt x="872390" y="481213"/>
                  </a:cubicBezTo>
                  <a:cubicBezTo>
                    <a:pt x="872390" y="215446"/>
                    <a:pt x="677099" y="0"/>
                    <a:pt x="436195" y="0"/>
                  </a:cubicBez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81787" y="71177"/>
              <a:ext cx="708817" cy="8010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2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9144000" y="1359464"/>
            <a:ext cx="8933591" cy="1262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4"/>
              </a:lnSpc>
            </a:pPr>
            <a:r>
              <a:rPr lang="en-US" sz="3546">
                <a:solidFill>
                  <a:srgbClr val="0EE65E"/>
                </a:solidFill>
                <a:latin typeface="Poppins Bold"/>
              </a:rPr>
              <a:t>sudo firewall-cmd --zone=public --add-port=3000/tcp --permanent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654324" y="556880"/>
            <a:ext cx="8043388" cy="46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Tráfico en el puerto 3000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22447" y="8454058"/>
            <a:ext cx="7067174" cy="526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0"/>
              </a:lnSpc>
            </a:pPr>
            <a:r>
              <a:rPr lang="en-US" sz="2957">
                <a:solidFill>
                  <a:srgbClr val="0EE65E"/>
                </a:solidFill>
                <a:latin typeface="Poppins Bold"/>
              </a:rPr>
              <a:t>sudo firewall-cmd --reload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144000" y="2841889"/>
            <a:ext cx="8933591" cy="633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4"/>
              </a:lnSpc>
            </a:pPr>
            <a:r>
              <a:rPr lang="en-US" sz="3546">
                <a:solidFill>
                  <a:srgbClr val="0EE65E"/>
                </a:solidFill>
                <a:latin typeface="Poppins Bold"/>
              </a:rPr>
              <a:t>sudo firewall-cmd --reload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9144000" y="4028117"/>
            <a:ext cx="789798" cy="871309"/>
            <a:chOff x="0" y="0"/>
            <a:chExt cx="872390" cy="96242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72390" cy="962425"/>
            </a:xfrm>
            <a:custGeom>
              <a:avLst/>
              <a:gdLst/>
              <a:ahLst/>
              <a:cxnLst/>
              <a:rect r="r" b="b" t="t" l="l"/>
              <a:pathLst>
                <a:path h="962425" w="872390">
                  <a:moveTo>
                    <a:pt x="436195" y="0"/>
                  </a:moveTo>
                  <a:cubicBezTo>
                    <a:pt x="195291" y="0"/>
                    <a:pt x="0" y="215446"/>
                    <a:pt x="0" y="481213"/>
                  </a:cubicBezTo>
                  <a:cubicBezTo>
                    <a:pt x="0" y="746979"/>
                    <a:pt x="195291" y="962425"/>
                    <a:pt x="436195" y="962425"/>
                  </a:cubicBezTo>
                  <a:cubicBezTo>
                    <a:pt x="677099" y="962425"/>
                    <a:pt x="872390" y="746979"/>
                    <a:pt x="872390" y="481213"/>
                  </a:cubicBezTo>
                  <a:cubicBezTo>
                    <a:pt x="872390" y="215446"/>
                    <a:pt x="677099" y="0"/>
                    <a:pt x="436195" y="0"/>
                  </a:cubicBez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81787" y="71177"/>
              <a:ext cx="708817" cy="8010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3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9144000" y="4996405"/>
            <a:ext cx="9144000" cy="633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4"/>
              </a:lnSpc>
            </a:pPr>
            <a:r>
              <a:rPr lang="en-US" sz="3546">
                <a:solidFill>
                  <a:srgbClr val="0EE65E"/>
                </a:solidFill>
                <a:latin typeface="Poppins Bold"/>
              </a:rPr>
              <a:t>sudo systemctl restart httpd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654324" y="4193820"/>
            <a:ext cx="8043388" cy="46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Reinicia Apache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9144000" y="6182683"/>
            <a:ext cx="789798" cy="871309"/>
            <a:chOff x="0" y="0"/>
            <a:chExt cx="872390" cy="96242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72390" cy="962425"/>
            </a:xfrm>
            <a:custGeom>
              <a:avLst/>
              <a:gdLst/>
              <a:ahLst/>
              <a:cxnLst/>
              <a:rect r="r" b="b" t="t" l="l"/>
              <a:pathLst>
                <a:path h="962425" w="872390">
                  <a:moveTo>
                    <a:pt x="436195" y="0"/>
                  </a:moveTo>
                  <a:cubicBezTo>
                    <a:pt x="195291" y="0"/>
                    <a:pt x="0" y="215446"/>
                    <a:pt x="0" y="481213"/>
                  </a:cubicBezTo>
                  <a:cubicBezTo>
                    <a:pt x="0" y="746979"/>
                    <a:pt x="195291" y="962425"/>
                    <a:pt x="436195" y="962425"/>
                  </a:cubicBezTo>
                  <a:cubicBezTo>
                    <a:pt x="677099" y="962425"/>
                    <a:pt x="872390" y="746979"/>
                    <a:pt x="872390" y="481213"/>
                  </a:cubicBezTo>
                  <a:cubicBezTo>
                    <a:pt x="872390" y="215446"/>
                    <a:pt x="677099" y="0"/>
                    <a:pt x="436195" y="0"/>
                  </a:cubicBez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81787" y="71177"/>
              <a:ext cx="708817" cy="8010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4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9144000" y="7150970"/>
            <a:ext cx="8933591" cy="633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4"/>
              </a:lnSpc>
            </a:pPr>
            <a:r>
              <a:rPr lang="en-US" sz="3546">
                <a:solidFill>
                  <a:srgbClr val="0EE65E"/>
                </a:solidFill>
                <a:latin typeface="Poppins Bold"/>
              </a:rPr>
              <a:t>http://192.168.10.106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654324" y="6348386"/>
            <a:ext cx="8043388" cy="46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Tráfico en el puerto 3000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086959" y="129536"/>
            <a:ext cx="6929684" cy="529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310"/>
              </a:lnSpc>
            </a:pPr>
            <a:r>
              <a:rPr lang="en-US" sz="8592">
                <a:solidFill>
                  <a:srgbClr val="FFFFFF"/>
                </a:solidFill>
                <a:latin typeface="Poppins Bold"/>
              </a:rPr>
              <a:t>Insertar Datos en la Base de Datos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42192" y="1243437"/>
            <a:ext cx="3541832" cy="403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555" spc="-43">
                <a:solidFill>
                  <a:srgbClr val="FFFFFF"/>
                </a:solidFill>
                <a:latin typeface="Poppins Semi-Bold"/>
              </a:rPr>
              <a:t>Practicas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85381" y="1314915"/>
            <a:ext cx="306590" cy="279599"/>
            <a:chOff x="0" y="0"/>
            <a:chExt cx="80748" cy="7363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0748" cy="73639"/>
            </a:xfrm>
            <a:custGeom>
              <a:avLst/>
              <a:gdLst/>
              <a:ahLst/>
              <a:cxnLst/>
              <a:rect r="r" b="b" t="t" l="l"/>
              <a:pathLst>
                <a:path h="73639" w="80748">
                  <a:moveTo>
                    <a:pt x="0" y="0"/>
                  </a:moveTo>
                  <a:lnTo>
                    <a:pt x="80748" y="0"/>
                  </a:lnTo>
                  <a:lnTo>
                    <a:pt x="80748" y="73639"/>
                  </a:lnTo>
                  <a:lnTo>
                    <a:pt x="0" y="73639"/>
                  </a:ln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80748" cy="92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4551801" y="4400576"/>
            <a:ext cx="12167667" cy="12167667"/>
          </a:xfrm>
          <a:custGeom>
            <a:avLst/>
            <a:gdLst/>
            <a:ahLst/>
            <a:cxnLst/>
            <a:rect r="r" b="b" t="t" l="l"/>
            <a:pathLst>
              <a:path h="12167667" w="12167667">
                <a:moveTo>
                  <a:pt x="0" y="0"/>
                </a:moveTo>
                <a:lnTo>
                  <a:pt x="12167667" y="0"/>
                </a:lnTo>
                <a:lnTo>
                  <a:pt x="12167667" y="12167667"/>
                </a:lnTo>
                <a:lnTo>
                  <a:pt x="0" y="121676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19736" y="1889675"/>
            <a:ext cx="789798" cy="871309"/>
            <a:chOff x="0" y="0"/>
            <a:chExt cx="872390" cy="9624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72390" cy="962425"/>
            </a:xfrm>
            <a:custGeom>
              <a:avLst/>
              <a:gdLst/>
              <a:ahLst/>
              <a:cxnLst/>
              <a:rect r="r" b="b" t="t" l="l"/>
              <a:pathLst>
                <a:path h="962425" w="872390">
                  <a:moveTo>
                    <a:pt x="436195" y="0"/>
                  </a:moveTo>
                  <a:cubicBezTo>
                    <a:pt x="195291" y="0"/>
                    <a:pt x="0" y="215446"/>
                    <a:pt x="0" y="481213"/>
                  </a:cubicBezTo>
                  <a:cubicBezTo>
                    <a:pt x="0" y="746979"/>
                    <a:pt x="195291" y="962425"/>
                    <a:pt x="436195" y="962425"/>
                  </a:cubicBezTo>
                  <a:cubicBezTo>
                    <a:pt x="677099" y="962425"/>
                    <a:pt x="872390" y="746979"/>
                    <a:pt x="872390" y="481213"/>
                  </a:cubicBezTo>
                  <a:cubicBezTo>
                    <a:pt x="872390" y="215446"/>
                    <a:pt x="677099" y="0"/>
                    <a:pt x="436195" y="0"/>
                  </a:cubicBez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81787" y="71177"/>
              <a:ext cx="708817" cy="8010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1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19736" y="2790178"/>
            <a:ext cx="9933798" cy="715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mongo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22456" y="2080348"/>
            <a:ext cx="8043388" cy="46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shell de MongoDB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419736" y="3748119"/>
            <a:ext cx="789798" cy="871309"/>
            <a:chOff x="0" y="0"/>
            <a:chExt cx="872390" cy="9624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72390" cy="962425"/>
            </a:xfrm>
            <a:custGeom>
              <a:avLst/>
              <a:gdLst/>
              <a:ahLst/>
              <a:cxnLst/>
              <a:rect r="r" b="b" t="t" l="l"/>
              <a:pathLst>
                <a:path h="962425" w="872390">
                  <a:moveTo>
                    <a:pt x="436195" y="0"/>
                  </a:moveTo>
                  <a:cubicBezTo>
                    <a:pt x="195291" y="0"/>
                    <a:pt x="0" y="215446"/>
                    <a:pt x="0" y="481213"/>
                  </a:cubicBezTo>
                  <a:cubicBezTo>
                    <a:pt x="0" y="746979"/>
                    <a:pt x="195291" y="962425"/>
                    <a:pt x="436195" y="962425"/>
                  </a:cubicBezTo>
                  <a:cubicBezTo>
                    <a:pt x="677099" y="962425"/>
                    <a:pt x="872390" y="746979"/>
                    <a:pt x="872390" y="481213"/>
                  </a:cubicBezTo>
                  <a:cubicBezTo>
                    <a:pt x="872390" y="215446"/>
                    <a:pt x="677099" y="0"/>
                    <a:pt x="436195" y="0"/>
                  </a:cubicBez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81787" y="71177"/>
              <a:ext cx="708817" cy="8010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2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19736" y="4648622"/>
            <a:ext cx="9933798" cy="715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use mydatabase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22456" y="3938397"/>
            <a:ext cx="8043388" cy="46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Cambia a la base de datos mydatabase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419736" y="5926028"/>
            <a:ext cx="789798" cy="871309"/>
            <a:chOff x="0" y="0"/>
            <a:chExt cx="872390" cy="96242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72390" cy="962425"/>
            </a:xfrm>
            <a:custGeom>
              <a:avLst/>
              <a:gdLst/>
              <a:ahLst/>
              <a:cxnLst/>
              <a:rect r="r" b="b" t="t" l="l"/>
              <a:pathLst>
                <a:path h="962425" w="872390">
                  <a:moveTo>
                    <a:pt x="436195" y="0"/>
                  </a:moveTo>
                  <a:cubicBezTo>
                    <a:pt x="195291" y="0"/>
                    <a:pt x="0" y="215446"/>
                    <a:pt x="0" y="481213"/>
                  </a:cubicBezTo>
                  <a:cubicBezTo>
                    <a:pt x="0" y="746979"/>
                    <a:pt x="195291" y="962425"/>
                    <a:pt x="436195" y="962425"/>
                  </a:cubicBezTo>
                  <a:cubicBezTo>
                    <a:pt x="677099" y="962425"/>
                    <a:pt x="872390" y="746979"/>
                    <a:pt x="872390" y="481213"/>
                  </a:cubicBezTo>
                  <a:cubicBezTo>
                    <a:pt x="872390" y="215446"/>
                    <a:pt x="677099" y="0"/>
                    <a:pt x="436195" y="0"/>
                  </a:cubicBez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81787" y="71177"/>
              <a:ext cx="708817" cy="8010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3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419736" y="6826530"/>
            <a:ext cx="18238327" cy="281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db.documents.insertMany([ </a:t>
            </a:r>
          </a:p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{ name: "Document 1", content: "Content of Document 1" }, </a:t>
            </a:r>
          </a:p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{ name: "Document 2", content: "Content of Document 2" }, </a:t>
            </a:r>
          </a:p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{ name: "Document 3", content: "Content of Document 3" } ])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22456" y="5697205"/>
            <a:ext cx="8043388" cy="881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Inserta algunos documentos en la colección documents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99656" y="1314915"/>
            <a:ext cx="306590" cy="279599"/>
            <a:chOff x="0" y="0"/>
            <a:chExt cx="80748" cy="736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748" cy="73639"/>
            </a:xfrm>
            <a:custGeom>
              <a:avLst/>
              <a:gdLst/>
              <a:ahLst/>
              <a:cxnLst/>
              <a:rect r="r" b="b" t="t" l="l"/>
              <a:pathLst>
                <a:path h="73639" w="80748">
                  <a:moveTo>
                    <a:pt x="0" y="0"/>
                  </a:moveTo>
                  <a:lnTo>
                    <a:pt x="80748" y="0"/>
                  </a:lnTo>
                  <a:lnTo>
                    <a:pt x="80748" y="73639"/>
                  </a:lnTo>
                  <a:lnTo>
                    <a:pt x="0" y="73639"/>
                  </a:ln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0748" cy="92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636406" y="4698920"/>
            <a:ext cx="12167667" cy="12167667"/>
          </a:xfrm>
          <a:custGeom>
            <a:avLst/>
            <a:gdLst/>
            <a:ahLst/>
            <a:cxnLst/>
            <a:rect r="r" b="b" t="t" l="l"/>
            <a:pathLst>
              <a:path h="12167667" w="12167667">
                <a:moveTo>
                  <a:pt x="0" y="0"/>
                </a:moveTo>
                <a:lnTo>
                  <a:pt x="12167667" y="0"/>
                </a:lnTo>
                <a:lnTo>
                  <a:pt x="12167667" y="12167666"/>
                </a:lnTo>
                <a:lnTo>
                  <a:pt x="0" y="12167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821750" y="1028700"/>
            <a:ext cx="932500" cy="3086100"/>
            <a:chOff x="0" y="0"/>
            <a:chExt cx="245597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5597" cy="812800"/>
            </a:xfrm>
            <a:custGeom>
              <a:avLst/>
              <a:gdLst/>
              <a:ahLst/>
              <a:cxnLst/>
              <a:rect r="r" b="b" t="t" l="l"/>
              <a:pathLst>
                <a:path h="812800" w="245597">
                  <a:moveTo>
                    <a:pt x="0" y="0"/>
                  </a:moveTo>
                  <a:lnTo>
                    <a:pt x="245597" y="0"/>
                  </a:lnTo>
                  <a:lnTo>
                    <a:pt x="24559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245597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687615" y="2571750"/>
            <a:ext cx="6912770" cy="6955199"/>
          </a:xfrm>
          <a:custGeom>
            <a:avLst/>
            <a:gdLst/>
            <a:ahLst/>
            <a:cxnLst/>
            <a:rect r="r" b="b" t="t" l="l"/>
            <a:pathLst>
              <a:path h="6955199" w="6912770">
                <a:moveTo>
                  <a:pt x="0" y="0"/>
                </a:moveTo>
                <a:lnTo>
                  <a:pt x="6912770" y="0"/>
                </a:lnTo>
                <a:lnTo>
                  <a:pt x="6912770" y="6955199"/>
                </a:lnTo>
                <a:lnTo>
                  <a:pt x="0" y="69551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59" t="-3410" r="-2859" b="-1705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56467" y="1243437"/>
            <a:ext cx="3541832" cy="403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555" spc="-43">
                <a:solidFill>
                  <a:srgbClr val="FFFFFF"/>
                </a:solidFill>
                <a:latin typeface="Poppins Semi-Bold"/>
              </a:rPr>
              <a:t>Practica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83173" y="942975"/>
            <a:ext cx="4321654" cy="1455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61"/>
              </a:lnSpc>
            </a:pPr>
            <a:r>
              <a:rPr lang="en-US" sz="9051">
                <a:solidFill>
                  <a:srgbClr val="FFFFFF"/>
                </a:solidFill>
                <a:latin typeface="Poppins Bold"/>
              </a:rPr>
              <a:t>Código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39472" y="6249528"/>
            <a:ext cx="9933798" cy="715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node app.js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39472" y="5766100"/>
            <a:ext cx="8043388" cy="46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Inicia la aplicación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14107" y="6268578"/>
            <a:ext cx="4426743" cy="551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64"/>
              </a:lnSpc>
            </a:pPr>
            <a:r>
              <a:rPr lang="en-US" sz="3046">
                <a:solidFill>
                  <a:srgbClr val="0EE65E"/>
                </a:solidFill>
                <a:latin typeface="Poppins Bold"/>
              </a:rPr>
              <a:t>http://192.168.10.106</a:t>
            </a:r>
            <a:r>
              <a:rPr lang="en-US" sz="3046">
                <a:solidFill>
                  <a:srgbClr val="0EE65E"/>
                </a:solidFill>
                <a:latin typeface="Poppins Bold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814107" y="5766100"/>
            <a:ext cx="4426743" cy="46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Acceso en navegador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97575" y="5492953"/>
            <a:ext cx="10118366" cy="1719833"/>
            <a:chOff x="0" y="0"/>
            <a:chExt cx="3612564" cy="6140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2564" cy="614032"/>
            </a:xfrm>
            <a:custGeom>
              <a:avLst/>
              <a:gdLst/>
              <a:ahLst/>
              <a:cxnLst/>
              <a:rect r="r" b="b" t="t" l="l"/>
              <a:pathLst>
                <a:path h="614032" w="3612564">
                  <a:moveTo>
                    <a:pt x="39022" y="0"/>
                  </a:moveTo>
                  <a:lnTo>
                    <a:pt x="3573542" y="0"/>
                  </a:lnTo>
                  <a:cubicBezTo>
                    <a:pt x="3595093" y="0"/>
                    <a:pt x="3612564" y="17471"/>
                    <a:pt x="3612564" y="39022"/>
                  </a:cubicBezTo>
                  <a:lnTo>
                    <a:pt x="3612564" y="575011"/>
                  </a:lnTo>
                  <a:cubicBezTo>
                    <a:pt x="3612564" y="596562"/>
                    <a:pt x="3595093" y="614032"/>
                    <a:pt x="3573542" y="614032"/>
                  </a:cubicBezTo>
                  <a:lnTo>
                    <a:pt x="39022" y="614032"/>
                  </a:lnTo>
                  <a:cubicBezTo>
                    <a:pt x="28673" y="614032"/>
                    <a:pt x="18747" y="609921"/>
                    <a:pt x="11429" y="602603"/>
                  </a:cubicBezTo>
                  <a:cubicBezTo>
                    <a:pt x="4111" y="595285"/>
                    <a:pt x="0" y="585360"/>
                    <a:pt x="0" y="575011"/>
                  </a:cubicBezTo>
                  <a:lnTo>
                    <a:pt x="0" y="39022"/>
                  </a:lnTo>
                  <a:cubicBezTo>
                    <a:pt x="0" y="17471"/>
                    <a:pt x="17471" y="0"/>
                    <a:pt x="3902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EE65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12564" cy="6521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255795" y="5655885"/>
            <a:ext cx="9401926" cy="1289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7"/>
              </a:lnSpc>
            </a:pPr>
            <a:r>
              <a:rPr lang="en-US" sz="3619">
                <a:solidFill>
                  <a:srgbClr val="FFFFFF"/>
                </a:solidFill>
                <a:latin typeface="Poppins"/>
              </a:rPr>
              <a:t>https://github.com/xXxMiltonxXx/Practica-Codigo-Proxy-inverso.git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897575" y="1161370"/>
            <a:ext cx="306590" cy="279599"/>
            <a:chOff x="0" y="0"/>
            <a:chExt cx="80748" cy="7363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0748" cy="73639"/>
            </a:xfrm>
            <a:custGeom>
              <a:avLst/>
              <a:gdLst/>
              <a:ahLst/>
              <a:cxnLst/>
              <a:rect r="r" b="b" t="t" l="l"/>
              <a:pathLst>
                <a:path h="73639" w="80748">
                  <a:moveTo>
                    <a:pt x="0" y="0"/>
                  </a:moveTo>
                  <a:lnTo>
                    <a:pt x="80748" y="0"/>
                  </a:lnTo>
                  <a:lnTo>
                    <a:pt x="80748" y="73639"/>
                  </a:lnTo>
                  <a:lnTo>
                    <a:pt x="0" y="73639"/>
                  </a:ln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80748" cy="92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029950" y="-381606"/>
            <a:ext cx="13468951" cy="13468951"/>
          </a:xfrm>
          <a:custGeom>
            <a:avLst/>
            <a:gdLst/>
            <a:ahLst/>
            <a:cxnLst/>
            <a:rect r="r" b="b" t="t" l="l"/>
            <a:pathLst>
              <a:path h="13468951" w="13468951">
                <a:moveTo>
                  <a:pt x="0" y="0"/>
                </a:moveTo>
                <a:lnTo>
                  <a:pt x="13468951" y="0"/>
                </a:lnTo>
                <a:lnTo>
                  <a:pt x="13468951" y="13468951"/>
                </a:lnTo>
                <a:lnTo>
                  <a:pt x="0" y="13468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-466250" y="1670595"/>
            <a:ext cx="932500" cy="3086100"/>
            <a:chOff x="0" y="0"/>
            <a:chExt cx="245597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5597" cy="812800"/>
            </a:xfrm>
            <a:custGeom>
              <a:avLst/>
              <a:gdLst/>
              <a:ahLst/>
              <a:cxnLst/>
              <a:rect r="r" b="b" t="t" l="l"/>
              <a:pathLst>
                <a:path h="812800" w="245597">
                  <a:moveTo>
                    <a:pt x="0" y="0"/>
                  </a:moveTo>
                  <a:lnTo>
                    <a:pt x="245597" y="0"/>
                  </a:lnTo>
                  <a:lnTo>
                    <a:pt x="24559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245597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4225570" y="4371116"/>
            <a:ext cx="4062430" cy="4114800"/>
          </a:xfrm>
          <a:custGeom>
            <a:avLst/>
            <a:gdLst/>
            <a:ahLst/>
            <a:cxnLst/>
            <a:rect r="r" b="b" t="t" l="l"/>
            <a:pathLst>
              <a:path h="4114800" w="4062430">
                <a:moveTo>
                  <a:pt x="0" y="0"/>
                </a:moveTo>
                <a:lnTo>
                  <a:pt x="4062430" y="0"/>
                </a:lnTo>
                <a:lnTo>
                  <a:pt x="40624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897575" y="2575794"/>
            <a:ext cx="7246425" cy="1401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31"/>
              </a:lnSpc>
            </a:pPr>
            <a:r>
              <a:rPr lang="en-US" sz="8692">
                <a:solidFill>
                  <a:srgbClr val="FFFFFF"/>
                </a:solidFill>
                <a:latin typeface="Poppins Bold"/>
              </a:rPr>
              <a:t>GitHub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54386" y="1089892"/>
            <a:ext cx="3541832" cy="403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555" spc="-43">
                <a:solidFill>
                  <a:srgbClr val="FFFFFF"/>
                </a:solidFill>
                <a:latin typeface="Poppins Semi-Bold"/>
              </a:rPr>
              <a:t>Wardiere, inc.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09892" y="4371116"/>
            <a:ext cx="2829992" cy="385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97"/>
              </a:lnSpc>
              <a:spcBef>
                <a:spcPct val="0"/>
              </a:spcBef>
            </a:pPr>
            <a:r>
              <a:rPr lang="en-US" sz="2543" spc="244">
                <a:solidFill>
                  <a:srgbClr val="FFFFFF"/>
                </a:solidFill>
                <a:latin typeface="Poppins Bold"/>
              </a:rPr>
              <a:t>Repositorio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99656" y="2467702"/>
            <a:ext cx="7744344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76"/>
              </a:lnSpc>
            </a:pPr>
            <a:r>
              <a:rPr lang="en-US" sz="7813">
                <a:solidFill>
                  <a:srgbClr val="FFFFFF"/>
                </a:solidFill>
                <a:latin typeface="Poppins Bold"/>
              </a:rPr>
              <a:t>¿Qué es un proxy inverso?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5508159" y="-6665894"/>
            <a:ext cx="10038471" cy="10038471"/>
          </a:xfrm>
          <a:custGeom>
            <a:avLst/>
            <a:gdLst/>
            <a:ahLst/>
            <a:cxnLst/>
            <a:rect r="r" b="b" t="t" l="l"/>
            <a:pathLst>
              <a:path h="10038471" w="10038471">
                <a:moveTo>
                  <a:pt x="0" y="0"/>
                </a:moveTo>
                <a:lnTo>
                  <a:pt x="10038472" y="0"/>
                </a:lnTo>
                <a:lnTo>
                  <a:pt x="10038472" y="10038471"/>
                </a:lnTo>
                <a:lnTo>
                  <a:pt x="0" y="10038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99656" y="5259305"/>
            <a:ext cx="7087021" cy="4309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2"/>
              </a:lnSpc>
            </a:pPr>
            <a:r>
              <a:rPr lang="en-US" sz="2894" spc="28">
                <a:solidFill>
                  <a:srgbClr val="FFFFFF"/>
                </a:solidFill>
                <a:latin typeface="Montserrat"/>
              </a:rPr>
              <a:t>Un proxy inverso es un servidor que recibe solicitudes de clientes en nombre de un servidor de destino y luego envía esas solicitudes al servidor correspondiente. Después de que el servidor de destino responde, el proxy inverso envía la respuesta de vuelta al cliente.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851816" y="615292"/>
            <a:ext cx="2803912" cy="749626"/>
            <a:chOff x="0" y="0"/>
            <a:chExt cx="1178340" cy="315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8340" cy="315029"/>
            </a:xfrm>
            <a:custGeom>
              <a:avLst/>
              <a:gdLst/>
              <a:ahLst/>
              <a:cxnLst/>
              <a:rect r="r" b="b" t="t" l="l"/>
              <a:pathLst>
                <a:path h="315029" w="1178340">
                  <a:moveTo>
                    <a:pt x="140817" y="0"/>
                  </a:moveTo>
                  <a:lnTo>
                    <a:pt x="1037523" y="0"/>
                  </a:lnTo>
                  <a:cubicBezTo>
                    <a:pt x="1074870" y="0"/>
                    <a:pt x="1110688" y="14836"/>
                    <a:pt x="1137096" y="41244"/>
                  </a:cubicBezTo>
                  <a:cubicBezTo>
                    <a:pt x="1163504" y="67653"/>
                    <a:pt x="1178340" y="103470"/>
                    <a:pt x="1178340" y="140817"/>
                  </a:cubicBezTo>
                  <a:lnTo>
                    <a:pt x="1178340" y="174212"/>
                  </a:lnTo>
                  <a:cubicBezTo>
                    <a:pt x="1178340" y="251983"/>
                    <a:pt x="1115294" y="315029"/>
                    <a:pt x="1037523" y="315029"/>
                  </a:cubicBezTo>
                  <a:lnTo>
                    <a:pt x="140817" y="315029"/>
                  </a:lnTo>
                  <a:cubicBezTo>
                    <a:pt x="63046" y="315029"/>
                    <a:pt x="0" y="251983"/>
                    <a:pt x="0" y="174212"/>
                  </a:cubicBezTo>
                  <a:lnTo>
                    <a:pt x="0" y="140817"/>
                  </a:lnTo>
                  <a:cubicBezTo>
                    <a:pt x="0" y="63046"/>
                    <a:pt x="63046" y="0"/>
                    <a:pt x="14081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EE65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78340" cy="3531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116907" y="815119"/>
            <a:ext cx="2125050" cy="349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8"/>
              </a:lnSpc>
            </a:pPr>
            <a:r>
              <a:rPr lang="en-US" sz="2300" spc="-39">
                <a:solidFill>
                  <a:srgbClr val="FFFFFF"/>
                </a:solidFill>
                <a:latin typeface="Poppins Bold"/>
              </a:rPr>
              <a:t>Seguridad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51816" y="1432747"/>
            <a:ext cx="6407484" cy="1827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6"/>
              </a:lnSpc>
            </a:pPr>
            <a:r>
              <a:rPr lang="en-US" sz="2272">
                <a:solidFill>
                  <a:srgbClr val="D9D9D9"/>
                </a:solidFill>
                <a:latin typeface="Poppins"/>
              </a:rPr>
              <a:t>El proxy inverso puede ocultar la identidad y la estructura interna de tu servidor de aplicaciones. Esto ayuda a proteger tu infraestructura de posibles ataques.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851816" y="3572715"/>
            <a:ext cx="2803912" cy="749626"/>
            <a:chOff x="0" y="0"/>
            <a:chExt cx="1178340" cy="3150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78340" cy="315029"/>
            </a:xfrm>
            <a:custGeom>
              <a:avLst/>
              <a:gdLst/>
              <a:ahLst/>
              <a:cxnLst/>
              <a:rect r="r" b="b" t="t" l="l"/>
              <a:pathLst>
                <a:path h="315029" w="1178340">
                  <a:moveTo>
                    <a:pt x="140817" y="0"/>
                  </a:moveTo>
                  <a:lnTo>
                    <a:pt x="1037523" y="0"/>
                  </a:lnTo>
                  <a:cubicBezTo>
                    <a:pt x="1074870" y="0"/>
                    <a:pt x="1110688" y="14836"/>
                    <a:pt x="1137096" y="41244"/>
                  </a:cubicBezTo>
                  <a:cubicBezTo>
                    <a:pt x="1163504" y="67653"/>
                    <a:pt x="1178340" y="103470"/>
                    <a:pt x="1178340" y="140817"/>
                  </a:cubicBezTo>
                  <a:lnTo>
                    <a:pt x="1178340" y="174212"/>
                  </a:lnTo>
                  <a:cubicBezTo>
                    <a:pt x="1178340" y="251983"/>
                    <a:pt x="1115294" y="315029"/>
                    <a:pt x="1037523" y="315029"/>
                  </a:cubicBezTo>
                  <a:lnTo>
                    <a:pt x="140817" y="315029"/>
                  </a:lnTo>
                  <a:cubicBezTo>
                    <a:pt x="63046" y="315029"/>
                    <a:pt x="0" y="251983"/>
                    <a:pt x="0" y="174212"/>
                  </a:cubicBezTo>
                  <a:lnTo>
                    <a:pt x="0" y="140817"/>
                  </a:lnTo>
                  <a:cubicBezTo>
                    <a:pt x="0" y="63046"/>
                    <a:pt x="63046" y="0"/>
                    <a:pt x="14081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EE65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178340" cy="3531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851816" y="3634082"/>
            <a:ext cx="2538820" cy="688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8"/>
              </a:lnSpc>
            </a:pPr>
            <a:r>
              <a:rPr lang="en-US" sz="2300" spc="-39">
                <a:solidFill>
                  <a:srgbClr val="FFFFFF"/>
                </a:solidFill>
                <a:latin typeface="Poppins Bold"/>
              </a:rPr>
              <a:t>Balanceo de carga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851816" y="4294175"/>
            <a:ext cx="6407484" cy="2284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6"/>
              </a:lnSpc>
            </a:pPr>
            <a:r>
              <a:rPr lang="en-US" sz="2272">
                <a:solidFill>
                  <a:srgbClr val="D9D9D9"/>
                </a:solidFill>
                <a:latin typeface="Poppins"/>
              </a:rPr>
              <a:t>Un proxy inverso puede distribuir las solicitudes entrantes entre varios servidores de aplicaciones, lo que ayuda a mejorar la disponibilidad y el rendimiento de la aplicación.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851816" y="6759996"/>
            <a:ext cx="2803912" cy="749626"/>
            <a:chOff x="0" y="0"/>
            <a:chExt cx="1178340" cy="31502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78340" cy="315029"/>
            </a:xfrm>
            <a:custGeom>
              <a:avLst/>
              <a:gdLst/>
              <a:ahLst/>
              <a:cxnLst/>
              <a:rect r="r" b="b" t="t" l="l"/>
              <a:pathLst>
                <a:path h="315029" w="1178340">
                  <a:moveTo>
                    <a:pt x="140817" y="0"/>
                  </a:moveTo>
                  <a:lnTo>
                    <a:pt x="1037523" y="0"/>
                  </a:lnTo>
                  <a:cubicBezTo>
                    <a:pt x="1074870" y="0"/>
                    <a:pt x="1110688" y="14836"/>
                    <a:pt x="1137096" y="41244"/>
                  </a:cubicBezTo>
                  <a:cubicBezTo>
                    <a:pt x="1163504" y="67653"/>
                    <a:pt x="1178340" y="103470"/>
                    <a:pt x="1178340" y="140817"/>
                  </a:cubicBezTo>
                  <a:lnTo>
                    <a:pt x="1178340" y="174212"/>
                  </a:lnTo>
                  <a:cubicBezTo>
                    <a:pt x="1178340" y="251983"/>
                    <a:pt x="1115294" y="315029"/>
                    <a:pt x="1037523" y="315029"/>
                  </a:cubicBezTo>
                  <a:lnTo>
                    <a:pt x="140817" y="315029"/>
                  </a:lnTo>
                  <a:cubicBezTo>
                    <a:pt x="63046" y="315029"/>
                    <a:pt x="0" y="251983"/>
                    <a:pt x="0" y="174212"/>
                  </a:cubicBezTo>
                  <a:lnTo>
                    <a:pt x="0" y="140817"/>
                  </a:lnTo>
                  <a:cubicBezTo>
                    <a:pt x="0" y="63046"/>
                    <a:pt x="63046" y="0"/>
                    <a:pt x="14081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EE65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178340" cy="3531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0910023" y="6790679"/>
            <a:ext cx="2538820" cy="688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8"/>
              </a:lnSpc>
            </a:pPr>
            <a:r>
              <a:rPr lang="en-US" sz="2300" spc="-39">
                <a:solidFill>
                  <a:srgbClr val="FFFFFF"/>
                </a:solidFill>
                <a:latin typeface="Poppins Bold"/>
              </a:rPr>
              <a:t>Aceleración del rendimiento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851816" y="7740965"/>
            <a:ext cx="6407484" cy="1827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6"/>
              </a:lnSpc>
            </a:pPr>
            <a:r>
              <a:rPr lang="en-US" sz="2272">
                <a:solidFill>
                  <a:srgbClr val="D9D9D9"/>
                </a:solidFill>
                <a:latin typeface="Poppins"/>
              </a:rPr>
              <a:t>Al usar técnicas como la compresión de contenido y el almacenamiento en caché, un proxy inverso puede reducir el tiempo de carga y el uso del ancho de banda.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7821750" y="1829527"/>
            <a:ext cx="932500" cy="3086100"/>
            <a:chOff x="0" y="0"/>
            <a:chExt cx="245597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45597" cy="812800"/>
            </a:xfrm>
            <a:custGeom>
              <a:avLst/>
              <a:gdLst/>
              <a:ahLst/>
              <a:cxnLst/>
              <a:rect r="r" b="b" t="t" l="l"/>
              <a:pathLst>
                <a:path h="812800" w="245597">
                  <a:moveTo>
                    <a:pt x="0" y="0"/>
                  </a:moveTo>
                  <a:lnTo>
                    <a:pt x="245597" y="0"/>
                  </a:lnTo>
                  <a:lnTo>
                    <a:pt x="24559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9050"/>
              <a:ext cx="245597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856467" y="1243437"/>
            <a:ext cx="3541832" cy="403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555" spc="-43">
                <a:solidFill>
                  <a:srgbClr val="FFFFFF"/>
                </a:solidFill>
                <a:latin typeface="Poppins Semi-Bold"/>
              </a:rPr>
              <a:t>Practica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399656" y="1314915"/>
            <a:ext cx="306590" cy="279599"/>
            <a:chOff x="0" y="0"/>
            <a:chExt cx="80748" cy="7363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0748" cy="73639"/>
            </a:xfrm>
            <a:custGeom>
              <a:avLst/>
              <a:gdLst/>
              <a:ahLst/>
              <a:cxnLst/>
              <a:rect r="r" b="b" t="t" l="l"/>
              <a:pathLst>
                <a:path h="73639" w="80748">
                  <a:moveTo>
                    <a:pt x="0" y="0"/>
                  </a:moveTo>
                  <a:lnTo>
                    <a:pt x="80748" y="0"/>
                  </a:lnTo>
                  <a:lnTo>
                    <a:pt x="80748" y="73639"/>
                  </a:lnTo>
                  <a:lnTo>
                    <a:pt x="0" y="73639"/>
                  </a:ln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9050"/>
              <a:ext cx="80748" cy="92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78677" y="1050508"/>
            <a:ext cx="4930647" cy="59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9"/>
              </a:lnSpc>
            </a:pPr>
            <a:r>
              <a:rPr lang="en-US" sz="3792" spc="-64">
                <a:solidFill>
                  <a:srgbClr val="FFFFFF"/>
                </a:solidFill>
                <a:latin typeface="Poppins Semi-Bold"/>
              </a:rPr>
              <a:t>Practica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924092" y="1148248"/>
            <a:ext cx="426809" cy="414970"/>
            <a:chOff x="0" y="0"/>
            <a:chExt cx="75740" cy="736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5740" cy="73639"/>
            </a:xfrm>
            <a:custGeom>
              <a:avLst/>
              <a:gdLst/>
              <a:ahLst/>
              <a:cxnLst/>
              <a:rect r="r" b="b" t="t" l="l"/>
              <a:pathLst>
                <a:path h="73639" w="75740">
                  <a:moveTo>
                    <a:pt x="0" y="0"/>
                  </a:moveTo>
                  <a:lnTo>
                    <a:pt x="75740" y="0"/>
                  </a:lnTo>
                  <a:lnTo>
                    <a:pt x="75740" y="73639"/>
                  </a:lnTo>
                  <a:lnTo>
                    <a:pt x="0" y="73639"/>
                  </a:ln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75740" cy="92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516667" y="4029666"/>
            <a:ext cx="11254666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03"/>
              </a:lnSpc>
            </a:pPr>
            <a:r>
              <a:rPr lang="en-US" sz="8502">
                <a:solidFill>
                  <a:srgbClr val="FFFFFF"/>
                </a:solidFill>
                <a:latin typeface="Poppins Bold"/>
              </a:rPr>
              <a:t>sudo dnf update -y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62189" y="5948408"/>
            <a:ext cx="8363623" cy="546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2738">
                <a:solidFill>
                  <a:srgbClr val="D9D9D9"/>
                </a:solidFill>
                <a:latin typeface="Poppins"/>
              </a:rPr>
              <a:t>Importante tener actualizado el sistema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240064" y="-3949678"/>
            <a:ext cx="10038471" cy="10038471"/>
          </a:xfrm>
          <a:custGeom>
            <a:avLst/>
            <a:gdLst/>
            <a:ahLst/>
            <a:cxnLst/>
            <a:rect r="r" b="b" t="t" l="l"/>
            <a:pathLst>
              <a:path h="10038471" w="10038471">
                <a:moveTo>
                  <a:pt x="0" y="0"/>
                </a:moveTo>
                <a:lnTo>
                  <a:pt x="10038472" y="0"/>
                </a:lnTo>
                <a:lnTo>
                  <a:pt x="10038472" y="10038471"/>
                </a:lnTo>
                <a:lnTo>
                  <a:pt x="0" y="10038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466250" y="834573"/>
            <a:ext cx="932500" cy="3086100"/>
            <a:chOff x="0" y="0"/>
            <a:chExt cx="245597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5597" cy="812800"/>
            </a:xfrm>
            <a:custGeom>
              <a:avLst/>
              <a:gdLst/>
              <a:ahLst/>
              <a:cxnLst/>
              <a:rect r="r" b="b" t="t" l="l"/>
              <a:pathLst>
                <a:path h="812800" w="245597">
                  <a:moveTo>
                    <a:pt x="0" y="0"/>
                  </a:moveTo>
                  <a:lnTo>
                    <a:pt x="245597" y="0"/>
                  </a:lnTo>
                  <a:lnTo>
                    <a:pt x="24559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245597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855396" y="7385917"/>
            <a:ext cx="579209" cy="1872383"/>
            <a:chOff x="0" y="0"/>
            <a:chExt cx="102785" cy="3322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2785" cy="332267"/>
            </a:xfrm>
            <a:custGeom>
              <a:avLst/>
              <a:gdLst/>
              <a:ahLst/>
              <a:cxnLst/>
              <a:rect r="r" b="b" t="t" l="l"/>
              <a:pathLst>
                <a:path h="332267" w="102785">
                  <a:moveTo>
                    <a:pt x="0" y="0"/>
                  </a:moveTo>
                  <a:lnTo>
                    <a:pt x="102785" y="0"/>
                  </a:lnTo>
                  <a:lnTo>
                    <a:pt x="102785" y="332267"/>
                  </a:lnTo>
                  <a:lnTo>
                    <a:pt x="0" y="332267"/>
                  </a:ln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102785" cy="3513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-2687570" y="6456061"/>
            <a:ext cx="10038471" cy="10038471"/>
          </a:xfrm>
          <a:custGeom>
            <a:avLst/>
            <a:gdLst/>
            <a:ahLst/>
            <a:cxnLst/>
            <a:rect r="r" b="b" t="t" l="l"/>
            <a:pathLst>
              <a:path h="10038471" w="10038471">
                <a:moveTo>
                  <a:pt x="0" y="0"/>
                </a:moveTo>
                <a:lnTo>
                  <a:pt x="10038471" y="0"/>
                </a:lnTo>
                <a:lnTo>
                  <a:pt x="10038471" y="10038471"/>
                </a:lnTo>
                <a:lnTo>
                  <a:pt x="0" y="10038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678677" y="2686145"/>
            <a:ext cx="4930647" cy="758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5"/>
              </a:lnSpc>
            </a:pPr>
            <a:r>
              <a:rPr lang="en-US" sz="4892" spc="-83">
                <a:solidFill>
                  <a:srgbClr val="FFFFFF"/>
                </a:solidFill>
                <a:latin typeface="Poppins Semi-Bold"/>
              </a:rPr>
              <a:t>Importante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99656" y="1314915"/>
            <a:ext cx="306590" cy="279599"/>
            <a:chOff x="0" y="0"/>
            <a:chExt cx="80748" cy="736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748" cy="73639"/>
            </a:xfrm>
            <a:custGeom>
              <a:avLst/>
              <a:gdLst/>
              <a:ahLst/>
              <a:cxnLst/>
              <a:rect r="r" b="b" t="t" l="l"/>
              <a:pathLst>
                <a:path h="73639" w="80748">
                  <a:moveTo>
                    <a:pt x="0" y="0"/>
                  </a:moveTo>
                  <a:lnTo>
                    <a:pt x="80748" y="0"/>
                  </a:lnTo>
                  <a:lnTo>
                    <a:pt x="80748" y="73639"/>
                  </a:lnTo>
                  <a:lnTo>
                    <a:pt x="0" y="73639"/>
                  </a:ln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0748" cy="92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5840083" y="5051520"/>
            <a:ext cx="12167667" cy="12167667"/>
          </a:xfrm>
          <a:custGeom>
            <a:avLst/>
            <a:gdLst/>
            <a:ahLst/>
            <a:cxnLst/>
            <a:rect r="r" b="b" t="t" l="l"/>
            <a:pathLst>
              <a:path h="12167667" w="12167667">
                <a:moveTo>
                  <a:pt x="0" y="0"/>
                </a:moveTo>
                <a:lnTo>
                  <a:pt x="12167667" y="0"/>
                </a:lnTo>
                <a:lnTo>
                  <a:pt x="12167667" y="12167666"/>
                </a:lnTo>
                <a:lnTo>
                  <a:pt x="0" y="12167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399656" y="8354796"/>
            <a:ext cx="8266165" cy="2780557"/>
            <a:chOff x="0" y="0"/>
            <a:chExt cx="2177097" cy="73232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77097" cy="732328"/>
            </a:xfrm>
            <a:custGeom>
              <a:avLst/>
              <a:gdLst/>
              <a:ahLst/>
              <a:cxnLst/>
              <a:rect r="r" b="b" t="t" l="l"/>
              <a:pathLst>
                <a:path h="732328" w="2177097">
                  <a:moveTo>
                    <a:pt x="0" y="0"/>
                  </a:moveTo>
                  <a:lnTo>
                    <a:pt x="2177097" y="0"/>
                  </a:lnTo>
                  <a:lnTo>
                    <a:pt x="2177097" y="732328"/>
                  </a:lnTo>
                  <a:lnTo>
                    <a:pt x="0" y="732328"/>
                  </a:ln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2177097" cy="7513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819116" y="1454714"/>
            <a:ext cx="864438" cy="871309"/>
            <a:chOff x="0" y="0"/>
            <a:chExt cx="954836" cy="9624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54836" cy="962425"/>
            </a:xfrm>
            <a:custGeom>
              <a:avLst/>
              <a:gdLst/>
              <a:ahLst/>
              <a:cxnLst/>
              <a:rect r="r" b="b" t="t" l="l"/>
              <a:pathLst>
                <a:path h="962425" w="954836">
                  <a:moveTo>
                    <a:pt x="477418" y="0"/>
                  </a:moveTo>
                  <a:cubicBezTo>
                    <a:pt x="213747" y="0"/>
                    <a:pt x="0" y="215446"/>
                    <a:pt x="0" y="481213"/>
                  </a:cubicBezTo>
                  <a:cubicBezTo>
                    <a:pt x="0" y="746979"/>
                    <a:pt x="213747" y="962425"/>
                    <a:pt x="477418" y="962425"/>
                  </a:cubicBezTo>
                  <a:cubicBezTo>
                    <a:pt x="741089" y="962425"/>
                    <a:pt x="954836" y="746979"/>
                    <a:pt x="954836" y="481213"/>
                  </a:cubicBezTo>
                  <a:cubicBezTo>
                    <a:pt x="954836" y="215446"/>
                    <a:pt x="741089" y="0"/>
                    <a:pt x="477418" y="0"/>
                  </a:cubicBez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89516" y="71177"/>
              <a:ext cx="775804" cy="8010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1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856467" y="1243437"/>
            <a:ext cx="3541832" cy="403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555" spc="-43">
                <a:solidFill>
                  <a:srgbClr val="FFFFFF"/>
                </a:solidFill>
                <a:latin typeface="Poppins Semi-Bold"/>
              </a:rPr>
              <a:t>Practica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819116" y="2183149"/>
            <a:ext cx="7591049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EE65E"/>
                </a:solidFill>
                <a:latin typeface="Poppins Bold"/>
              </a:rPr>
              <a:t>sudo dnf install httpd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3242872"/>
            <a:ext cx="8266165" cy="2638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12"/>
              </a:lnSpc>
            </a:pPr>
            <a:r>
              <a:rPr lang="en-US" sz="8427">
                <a:solidFill>
                  <a:srgbClr val="FFFFFF"/>
                </a:solidFill>
                <a:latin typeface="Poppins Bold"/>
              </a:rPr>
              <a:t>Instalación de  Apache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44000" y="5000625"/>
            <a:ext cx="9495893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EE65E"/>
                </a:solidFill>
                <a:latin typeface="Poppins Bold"/>
              </a:rPr>
              <a:t>sudo systemctl start httpd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458287" y="7420076"/>
            <a:ext cx="9829713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EE65E"/>
                </a:solidFill>
                <a:latin typeface="Poppins Bold"/>
              </a:rPr>
              <a:t>sudo systemctl enable httpd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144000" y="4272191"/>
            <a:ext cx="864438" cy="871309"/>
            <a:chOff x="0" y="0"/>
            <a:chExt cx="954836" cy="96242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54836" cy="962425"/>
            </a:xfrm>
            <a:custGeom>
              <a:avLst/>
              <a:gdLst/>
              <a:ahLst/>
              <a:cxnLst/>
              <a:rect r="r" b="b" t="t" l="l"/>
              <a:pathLst>
                <a:path h="962425" w="954836">
                  <a:moveTo>
                    <a:pt x="477418" y="0"/>
                  </a:moveTo>
                  <a:cubicBezTo>
                    <a:pt x="213747" y="0"/>
                    <a:pt x="0" y="215446"/>
                    <a:pt x="0" y="481213"/>
                  </a:cubicBezTo>
                  <a:cubicBezTo>
                    <a:pt x="0" y="746979"/>
                    <a:pt x="213747" y="962425"/>
                    <a:pt x="477418" y="962425"/>
                  </a:cubicBezTo>
                  <a:cubicBezTo>
                    <a:pt x="741089" y="962425"/>
                    <a:pt x="954836" y="746979"/>
                    <a:pt x="954836" y="481213"/>
                  </a:cubicBezTo>
                  <a:cubicBezTo>
                    <a:pt x="954836" y="215446"/>
                    <a:pt x="741089" y="0"/>
                    <a:pt x="477418" y="0"/>
                  </a:cubicBez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89516" y="71177"/>
              <a:ext cx="775804" cy="8010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58287" y="6679041"/>
            <a:ext cx="864438" cy="883910"/>
            <a:chOff x="0" y="0"/>
            <a:chExt cx="954836" cy="97634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54836" cy="976344"/>
            </a:xfrm>
            <a:custGeom>
              <a:avLst/>
              <a:gdLst/>
              <a:ahLst/>
              <a:cxnLst/>
              <a:rect r="r" b="b" t="t" l="l"/>
              <a:pathLst>
                <a:path h="976344" w="954836">
                  <a:moveTo>
                    <a:pt x="477418" y="0"/>
                  </a:moveTo>
                  <a:cubicBezTo>
                    <a:pt x="213747" y="0"/>
                    <a:pt x="0" y="218562"/>
                    <a:pt x="0" y="488172"/>
                  </a:cubicBezTo>
                  <a:cubicBezTo>
                    <a:pt x="0" y="757782"/>
                    <a:pt x="213747" y="976344"/>
                    <a:pt x="477418" y="976344"/>
                  </a:cubicBezTo>
                  <a:cubicBezTo>
                    <a:pt x="741089" y="976344"/>
                    <a:pt x="954836" y="757782"/>
                    <a:pt x="954836" y="488172"/>
                  </a:cubicBezTo>
                  <a:cubicBezTo>
                    <a:pt x="954836" y="218562"/>
                    <a:pt x="741089" y="0"/>
                    <a:pt x="477418" y="0"/>
                  </a:cubicBez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89516" y="72482"/>
              <a:ext cx="775804" cy="8123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27797" y="-7616764"/>
            <a:ext cx="12167667" cy="12167667"/>
          </a:xfrm>
          <a:custGeom>
            <a:avLst/>
            <a:gdLst/>
            <a:ahLst/>
            <a:cxnLst/>
            <a:rect r="r" b="b" t="t" l="l"/>
            <a:pathLst>
              <a:path h="12167667" w="12167667">
                <a:moveTo>
                  <a:pt x="0" y="0"/>
                </a:moveTo>
                <a:lnTo>
                  <a:pt x="12167666" y="0"/>
                </a:lnTo>
                <a:lnTo>
                  <a:pt x="12167666" y="12167667"/>
                </a:lnTo>
                <a:lnTo>
                  <a:pt x="0" y="121676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403741"/>
            <a:ext cx="8282795" cy="2478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0"/>
              </a:lnSpc>
            </a:pPr>
            <a:r>
              <a:rPr lang="en-US" sz="7934">
                <a:solidFill>
                  <a:srgbClr val="FFFFFF"/>
                </a:solidFill>
                <a:latin typeface="Poppins Bold"/>
              </a:rPr>
              <a:t>Instalación de node js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144000" y="4395671"/>
            <a:ext cx="2290386" cy="972738"/>
            <a:chOff x="0" y="0"/>
            <a:chExt cx="962532" cy="4087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62532" cy="408792"/>
            </a:xfrm>
            <a:custGeom>
              <a:avLst/>
              <a:gdLst/>
              <a:ahLst/>
              <a:cxnLst/>
              <a:rect r="r" b="b" t="t" l="l"/>
              <a:pathLst>
                <a:path h="408792" w="962532">
                  <a:moveTo>
                    <a:pt x="172389" y="0"/>
                  </a:moveTo>
                  <a:lnTo>
                    <a:pt x="790142" y="0"/>
                  </a:lnTo>
                  <a:cubicBezTo>
                    <a:pt x="885350" y="0"/>
                    <a:pt x="962532" y="77181"/>
                    <a:pt x="962532" y="172389"/>
                  </a:cubicBezTo>
                  <a:lnTo>
                    <a:pt x="962532" y="236403"/>
                  </a:lnTo>
                  <a:cubicBezTo>
                    <a:pt x="962532" y="282123"/>
                    <a:pt x="944369" y="325971"/>
                    <a:pt x="912040" y="358300"/>
                  </a:cubicBezTo>
                  <a:cubicBezTo>
                    <a:pt x="879711" y="390630"/>
                    <a:pt x="835863" y="408792"/>
                    <a:pt x="790142" y="408792"/>
                  </a:cubicBezTo>
                  <a:lnTo>
                    <a:pt x="172389" y="408792"/>
                  </a:lnTo>
                  <a:cubicBezTo>
                    <a:pt x="126669" y="408792"/>
                    <a:pt x="82821" y="390630"/>
                    <a:pt x="50492" y="358300"/>
                  </a:cubicBezTo>
                  <a:cubicBezTo>
                    <a:pt x="18162" y="325971"/>
                    <a:pt x="0" y="282123"/>
                    <a:pt x="0" y="236403"/>
                  </a:cubicBezTo>
                  <a:lnTo>
                    <a:pt x="0" y="172389"/>
                  </a:lnTo>
                  <a:cubicBezTo>
                    <a:pt x="0" y="126669"/>
                    <a:pt x="18162" y="82821"/>
                    <a:pt x="50492" y="50492"/>
                  </a:cubicBezTo>
                  <a:cubicBezTo>
                    <a:pt x="82821" y="18162"/>
                    <a:pt x="126669" y="0"/>
                    <a:pt x="17238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EE65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962532" cy="446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1097395" y="3848097"/>
            <a:ext cx="7190605" cy="175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curl -fsSL https://fnm.vercel.app/install | bash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144000" y="6212202"/>
            <a:ext cx="2290386" cy="972738"/>
            <a:chOff x="0" y="0"/>
            <a:chExt cx="962532" cy="4087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62532" cy="408792"/>
            </a:xfrm>
            <a:custGeom>
              <a:avLst/>
              <a:gdLst/>
              <a:ahLst/>
              <a:cxnLst/>
              <a:rect r="r" b="b" t="t" l="l"/>
              <a:pathLst>
                <a:path h="408792" w="962532">
                  <a:moveTo>
                    <a:pt x="172389" y="0"/>
                  </a:moveTo>
                  <a:lnTo>
                    <a:pt x="790142" y="0"/>
                  </a:lnTo>
                  <a:cubicBezTo>
                    <a:pt x="885350" y="0"/>
                    <a:pt x="962532" y="77181"/>
                    <a:pt x="962532" y="172389"/>
                  </a:cubicBezTo>
                  <a:lnTo>
                    <a:pt x="962532" y="236403"/>
                  </a:lnTo>
                  <a:cubicBezTo>
                    <a:pt x="962532" y="282123"/>
                    <a:pt x="944369" y="325971"/>
                    <a:pt x="912040" y="358300"/>
                  </a:cubicBezTo>
                  <a:cubicBezTo>
                    <a:pt x="879711" y="390630"/>
                    <a:pt x="835863" y="408792"/>
                    <a:pt x="790142" y="408792"/>
                  </a:cubicBezTo>
                  <a:lnTo>
                    <a:pt x="172389" y="408792"/>
                  </a:lnTo>
                  <a:cubicBezTo>
                    <a:pt x="126669" y="408792"/>
                    <a:pt x="82821" y="390630"/>
                    <a:pt x="50492" y="358300"/>
                  </a:cubicBezTo>
                  <a:cubicBezTo>
                    <a:pt x="18162" y="325971"/>
                    <a:pt x="0" y="282123"/>
                    <a:pt x="0" y="236403"/>
                  </a:cubicBezTo>
                  <a:lnTo>
                    <a:pt x="0" y="172389"/>
                  </a:lnTo>
                  <a:cubicBezTo>
                    <a:pt x="0" y="126669"/>
                    <a:pt x="18162" y="82821"/>
                    <a:pt x="50492" y="50492"/>
                  </a:cubicBezTo>
                  <a:cubicBezTo>
                    <a:pt x="82821" y="18162"/>
                    <a:pt x="126669" y="0"/>
                    <a:pt x="17238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EE65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962532" cy="446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144000" y="7792994"/>
            <a:ext cx="2290386" cy="972738"/>
            <a:chOff x="0" y="0"/>
            <a:chExt cx="962532" cy="408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62532" cy="408792"/>
            </a:xfrm>
            <a:custGeom>
              <a:avLst/>
              <a:gdLst/>
              <a:ahLst/>
              <a:cxnLst/>
              <a:rect r="r" b="b" t="t" l="l"/>
              <a:pathLst>
                <a:path h="408792" w="962532">
                  <a:moveTo>
                    <a:pt x="172389" y="0"/>
                  </a:moveTo>
                  <a:lnTo>
                    <a:pt x="790142" y="0"/>
                  </a:lnTo>
                  <a:cubicBezTo>
                    <a:pt x="885350" y="0"/>
                    <a:pt x="962532" y="77181"/>
                    <a:pt x="962532" y="172389"/>
                  </a:cubicBezTo>
                  <a:lnTo>
                    <a:pt x="962532" y="236403"/>
                  </a:lnTo>
                  <a:cubicBezTo>
                    <a:pt x="962532" y="282123"/>
                    <a:pt x="944369" y="325971"/>
                    <a:pt x="912040" y="358300"/>
                  </a:cubicBezTo>
                  <a:cubicBezTo>
                    <a:pt x="879711" y="390630"/>
                    <a:pt x="835863" y="408792"/>
                    <a:pt x="790142" y="408792"/>
                  </a:cubicBezTo>
                  <a:lnTo>
                    <a:pt x="172389" y="408792"/>
                  </a:lnTo>
                  <a:cubicBezTo>
                    <a:pt x="126669" y="408792"/>
                    <a:pt x="82821" y="390630"/>
                    <a:pt x="50492" y="358300"/>
                  </a:cubicBezTo>
                  <a:cubicBezTo>
                    <a:pt x="18162" y="325971"/>
                    <a:pt x="0" y="282123"/>
                    <a:pt x="0" y="236403"/>
                  </a:cubicBezTo>
                  <a:lnTo>
                    <a:pt x="0" y="172389"/>
                  </a:lnTo>
                  <a:cubicBezTo>
                    <a:pt x="0" y="126669"/>
                    <a:pt x="18162" y="82821"/>
                    <a:pt x="50492" y="50492"/>
                  </a:cubicBezTo>
                  <a:cubicBezTo>
                    <a:pt x="82821" y="18162"/>
                    <a:pt x="126669" y="0"/>
                    <a:pt x="17238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EE65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962532" cy="446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1097395" y="6366068"/>
            <a:ext cx="6917486" cy="59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fnm use --install-if-missing 20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97395" y="7592252"/>
            <a:ext cx="3315823" cy="117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node -v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npm -v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5000625"/>
            <a:ext cx="7701783" cy="4570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40"/>
              </a:lnSpc>
            </a:pPr>
            <a:r>
              <a:rPr lang="en-US" sz="2837">
                <a:solidFill>
                  <a:srgbClr val="EEF2F5"/>
                </a:solidFill>
                <a:latin typeface="Poppins Bold"/>
              </a:rPr>
              <a:t>Node.js es un entorno de ejecución de JavaScript multiplataforma y de código abierto. ¡Es una herramienta popular para casi cualquier tipo de proyecto!</a:t>
            </a:r>
          </a:p>
          <a:p>
            <a:pPr algn="just">
              <a:lnSpc>
                <a:spcPts val="4540"/>
              </a:lnSpc>
            </a:pPr>
            <a:r>
              <a:rPr lang="en-US" sz="2837">
                <a:solidFill>
                  <a:srgbClr val="EEF2F5"/>
                </a:solidFill>
                <a:latin typeface="Poppins Bold"/>
              </a:rPr>
              <a:t>Node.js ejecuta el motor JavaScript V8, el núcleo de Google Chrome, fuera del navegador. Esto permite que Node.js tenga un gran rendimiento.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42192" y="1243437"/>
            <a:ext cx="3541832" cy="403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555" spc="-43">
                <a:solidFill>
                  <a:srgbClr val="FFFFFF"/>
                </a:solidFill>
                <a:latin typeface="Poppins Semi-Bold"/>
              </a:rPr>
              <a:t>Practica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485381" y="1314915"/>
            <a:ext cx="306590" cy="279599"/>
            <a:chOff x="0" y="0"/>
            <a:chExt cx="80748" cy="7363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0748" cy="73639"/>
            </a:xfrm>
            <a:custGeom>
              <a:avLst/>
              <a:gdLst/>
              <a:ahLst/>
              <a:cxnLst/>
              <a:rect r="r" b="b" t="t" l="l"/>
              <a:pathLst>
                <a:path h="73639" w="80748">
                  <a:moveTo>
                    <a:pt x="0" y="0"/>
                  </a:moveTo>
                  <a:lnTo>
                    <a:pt x="80748" y="0"/>
                  </a:lnTo>
                  <a:lnTo>
                    <a:pt x="80748" y="73639"/>
                  </a:lnTo>
                  <a:lnTo>
                    <a:pt x="0" y="73639"/>
                  </a:ln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80748" cy="92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868018" y="-992598"/>
            <a:ext cx="6229357" cy="3830719"/>
            <a:chOff x="0" y="0"/>
            <a:chExt cx="1640654" cy="100891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640654" cy="1008914"/>
            </a:xfrm>
            <a:custGeom>
              <a:avLst/>
              <a:gdLst/>
              <a:ahLst/>
              <a:cxnLst/>
              <a:rect r="r" b="b" t="t" l="l"/>
              <a:pathLst>
                <a:path h="1008914" w="1640654">
                  <a:moveTo>
                    <a:pt x="0" y="0"/>
                  </a:moveTo>
                  <a:lnTo>
                    <a:pt x="1640654" y="0"/>
                  </a:lnTo>
                  <a:lnTo>
                    <a:pt x="1640654" y="1008914"/>
                  </a:lnTo>
                  <a:lnTo>
                    <a:pt x="0" y="1008914"/>
                  </a:ln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9050"/>
              <a:ext cx="1640654" cy="1027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9655187" y="4551045"/>
            <a:ext cx="1098516" cy="59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fnm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311495" y="6316221"/>
            <a:ext cx="1556524" cy="720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Poppins Bold"/>
              </a:rPr>
              <a:t>Instalación nodeJS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311495" y="8061876"/>
            <a:ext cx="1671212" cy="368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Poppins Bold"/>
              </a:rPr>
              <a:t>Verificación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42192" y="1243437"/>
            <a:ext cx="3541832" cy="403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555" spc="-43">
                <a:solidFill>
                  <a:srgbClr val="FFFFFF"/>
                </a:solidFill>
                <a:latin typeface="Poppins Semi-Bold"/>
              </a:rPr>
              <a:t>Practicas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85381" y="1314915"/>
            <a:ext cx="306590" cy="279599"/>
            <a:chOff x="0" y="0"/>
            <a:chExt cx="80748" cy="736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0748" cy="73639"/>
            </a:xfrm>
            <a:custGeom>
              <a:avLst/>
              <a:gdLst/>
              <a:ahLst/>
              <a:cxnLst/>
              <a:rect r="r" b="b" t="t" l="l"/>
              <a:pathLst>
                <a:path h="73639" w="80748">
                  <a:moveTo>
                    <a:pt x="0" y="0"/>
                  </a:moveTo>
                  <a:lnTo>
                    <a:pt x="80748" y="0"/>
                  </a:lnTo>
                  <a:lnTo>
                    <a:pt x="80748" y="73639"/>
                  </a:lnTo>
                  <a:lnTo>
                    <a:pt x="0" y="73639"/>
                  </a:ln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0748" cy="92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7027046" y="-8539524"/>
            <a:ext cx="12167667" cy="12167667"/>
          </a:xfrm>
          <a:custGeom>
            <a:avLst/>
            <a:gdLst/>
            <a:ahLst/>
            <a:cxnLst/>
            <a:rect r="r" b="b" t="t" l="l"/>
            <a:pathLst>
              <a:path h="12167667" w="12167667">
                <a:moveTo>
                  <a:pt x="0" y="0"/>
                </a:moveTo>
                <a:lnTo>
                  <a:pt x="12167667" y="0"/>
                </a:lnTo>
                <a:lnTo>
                  <a:pt x="12167667" y="12167666"/>
                </a:lnTo>
                <a:lnTo>
                  <a:pt x="0" y="12167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4228" y="1589792"/>
            <a:ext cx="7960404" cy="288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074"/>
              </a:lnSpc>
            </a:pPr>
            <a:r>
              <a:rPr lang="en-US" sz="9228">
                <a:solidFill>
                  <a:srgbClr val="FFFFFF"/>
                </a:solidFill>
                <a:latin typeface="Poppins Bold"/>
              </a:rPr>
              <a:t>Instalación de mongoDB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2447" y="4380617"/>
            <a:ext cx="7574580" cy="2302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89"/>
              </a:lnSpc>
            </a:pPr>
            <a:r>
              <a:rPr lang="en-US" sz="2868">
                <a:solidFill>
                  <a:srgbClr val="D9D9D9"/>
                </a:solidFill>
                <a:latin typeface="Poppins"/>
              </a:rPr>
              <a:t>MongoDB es una base de datos de documentos que ofrece una gran escalabilidad y flexibilidad, y un modelo de consultas e indexación avanzado.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22447" y="7027685"/>
            <a:ext cx="864438" cy="871309"/>
            <a:chOff x="0" y="0"/>
            <a:chExt cx="954836" cy="9624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54836" cy="962425"/>
            </a:xfrm>
            <a:custGeom>
              <a:avLst/>
              <a:gdLst/>
              <a:ahLst/>
              <a:cxnLst/>
              <a:rect r="r" b="b" t="t" l="l"/>
              <a:pathLst>
                <a:path h="962425" w="954836">
                  <a:moveTo>
                    <a:pt x="477418" y="0"/>
                  </a:moveTo>
                  <a:cubicBezTo>
                    <a:pt x="213747" y="0"/>
                    <a:pt x="0" y="215446"/>
                    <a:pt x="0" y="481213"/>
                  </a:cubicBezTo>
                  <a:cubicBezTo>
                    <a:pt x="0" y="746979"/>
                    <a:pt x="213747" y="962425"/>
                    <a:pt x="477418" y="962425"/>
                  </a:cubicBezTo>
                  <a:cubicBezTo>
                    <a:pt x="741089" y="962425"/>
                    <a:pt x="954836" y="746979"/>
                    <a:pt x="954836" y="481213"/>
                  </a:cubicBezTo>
                  <a:cubicBezTo>
                    <a:pt x="954836" y="215446"/>
                    <a:pt x="741089" y="0"/>
                    <a:pt x="477418" y="0"/>
                  </a:cubicBez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89516" y="71177"/>
              <a:ext cx="775804" cy="8010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1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522447" y="7784695"/>
            <a:ext cx="7067174" cy="2117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sudo rpm --import https://www.mongodb.org/static/pgp/server-4.4.asc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39680" y="7193388"/>
            <a:ext cx="5949941" cy="46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Importación de la clave pública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144000" y="391177"/>
            <a:ext cx="789798" cy="871309"/>
            <a:chOff x="0" y="0"/>
            <a:chExt cx="872390" cy="96242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72390" cy="962425"/>
            </a:xfrm>
            <a:custGeom>
              <a:avLst/>
              <a:gdLst/>
              <a:ahLst/>
              <a:cxnLst/>
              <a:rect r="r" b="b" t="t" l="l"/>
              <a:pathLst>
                <a:path h="962425" w="872390">
                  <a:moveTo>
                    <a:pt x="436195" y="0"/>
                  </a:moveTo>
                  <a:cubicBezTo>
                    <a:pt x="195291" y="0"/>
                    <a:pt x="0" y="215446"/>
                    <a:pt x="0" y="481213"/>
                  </a:cubicBezTo>
                  <a:cubicBezTo>
                    <a:pt x="0" y="746979"/>
                    <a:pt x="195291" y="962425"/>
                    <a:pt x="436195" y="962425"/>
                  </a:cubicBezTo>
                  <a:cubicBezTo>
                    <a:pt x="677099" y="962425"/>
                    <a:pt x="872390" y="746979"/>
                    <a:pt x="872390" y="481213"/>
                  </a:cubicBezTo>
                  <a:cubicBezTo>
                    <a:pt x="872390" y="215446"/>
                    <a:pt x="677099" y="0"/>
                    <a:pt x="436195" y="0"/>
                  </a:cubicBez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81787" y="71177"/>
              <a:ext cx="708817" cy="8010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2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9144000" y="1349939"/>
            <a:ext cx="8933591" cy="8432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4"/>
              </a:lnSpc>
            </a:pPr>
            <a:r>
              <a:rPr lang="en-US" sz="3646">
                <a:solidFill>
                  <a:srgbClr val="0EE65E"/>
                </a:solidFill>
                <a:latin typeface="Poppins Bold"/>
              </a:rPr>
              <a:t>sudo tee /etc/yum.repos.d/mongodb-org-4.4.repo &lt;&lt; EOF</a:t>
            </a:r>
          </a:p>
          <a:p>
            <a:pPr algn="l">
              <a:lnSpc>
                <a:spcPts val="5104"/>
              </a:lnSpc>
            </a:pPr>
            <a:r>
              <a:rPr lang="en-US" sz="3646">
                <a:solidFill>
                  <a:srgbClr val="0EE65E"/>
                </a:solidFill>
                <a:latin typeface="Poppins Bold"/>
              </a:rPr>
              <a:t>[mongodb-org-4.4]</a:t>
            </a:r>
          </a:p>
          <a:p>
            <a:pPr algn="l">
              <a:lnSpc>
                <a:spcPts val="5104"/>
              </a:lnSpc>
            </a:pPr>
            <a:r>
              <a:rPr lang="en-US" sz="3646">
                <a:solidFill>
                  <a:srgbClr val="0EE65E"/>
                </a:solidFill>
                <a:latin typeface="Poppins Bold"/>
              </a:rPr>
              <a:t>name=MongoDB Repository</a:t>
            </a:r>
          </a:p>
          <a:p>
            <a:pPr algn="l">
              <a:lnSpc>
                <a:spcPts val="5104"/>
              </a:lnSpc>
            </a:pPr>
            <a:r>
              <a:rPr lang="en-US" sz="3646">
                <a:solidFill>
                  <a:srgbClr val="0EE65E"/>
                </a:solidFill>
                <a:latin typeface="Poppins Bold"/>
              </a:rPr>
              <a:t>baseurl=https://repo.mongodb.org/yum/redhat/8/mongodb-org/4.4/x86_64/</a:t>
            </a:r>
          </a:p>
          <a:p>
            <a:pPr algn="l">
              <a:lnSpc>
                <a:spcPts val="5104"/>
              </a:lnSpc>
            </a:pPr>
            <a:r>
              <a:rPr lang="en-US" sz="3646">
                <a:solidFill>
                  <a:srgbClr val="0EE65E"/>
                </a:solidFill>
                <a:latin typeface="Poppins Bold"/>
              </a:rPr>
              <a:t>gpgcheck=1</a:t>
            </a:r>
          </a:p>
          <a:p>
            <a:pPr algn="l">
              <a:lnSpc>
                <a:spcPts val="5104"/>
              </a:lnSpc>
            </a:pPr>
            <a:r>
              <a:rPr lang="en-US" sz="3646">
                <a:solidFill>
                  <a:srgbClr val="0EE65E"/>
                </a:solidFill>
                <a:latin typeface="Poppins Bold"/>
              </a:rPr>
              <a:t>enabled=1</a:t>
            </a:r>
          </a:p>
          <a:p>
            <a:pPr algn="l">
              <a:lnSpc>
                <a:spcPts val="5104"/>
              </a:lnSpc>
            </a:pPr>
            <a:r>
              <a:rPr lang="en-US" sz="3646">
                <a:solidFill>
                  <a:srgbClr val="0EE65E"/>
                </a:solidFill>
                <a:latin typeface="Poppins Bold"/>
              </a:rPr>
              <a:t>gpgkey=https://www.mongodb.org/static/pgp/server-4.4.asc</a:t>
            </a:r>
          </a:p>
          <a:p>
            <a:pPr algn="l">
              <a:lnSpc>
                <a:spcPts val="5104"/>
              </a:lnSpc>
            </a:pPr>
            <a:r>
              <a:rPr lang="en-US" sz="3646">
                <a:solidFill>
                  <a:srgbClr val="0EE65E"/>
                </a:solidFill>
                <a:latin typeface="Poppins Bold"/>
              </a:rPr>
              <a:t>EOF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654324" y="556880"/>
            <a:ext cx="8043388" cy="46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Agrega el repositorio MongoDB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42192" y="1243437"/>
            <a:ext cx="3541832" cy="403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555" spc="-43">
                <a:solidFill>
                  <a:srgbClr val="FFFFFF"/>
                </a:solidFill>
                <a:latin typeface="Poppins Semi-Bold"/>
              </a:rPr>
              <a:t>Practicas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85381" y="1314915"/>
            <a:ext cx="306590" cy="279599"/>
            <a:chOff x="0" y="0"/>
            <a:chExt cx="80748" cy="736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0748" cy="73639"/>
            </a:xfrm>
            <a:custGeom>
              <a:avLst/>
              <a:gdLst/>
              <a:ahLst/>
              <a:cxnLst/>
              <a:rect r="r" b="b" t="t" l="l"/>
              <a:pathLst>
                <a:path h="73639" w="80748">
                  <a:moveTo>
                    <a:pt x="0" y="0"/>
                  </a:moveTo>
                  <a:lnTo>
                    <a:pt x="80748" y="0"/>
                  </a:lnTo>
                  <a:lnTo>
                    <a:pt x="80748" y="73639"/>
                  </a:lnTo>
                  <a:lnTo>
                    <a:pt x="0" y="73639"/>
                  </a:ln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0748" cy="92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6683642" y="-8539524"/>
            <a:ext cx="12167667" cy="12167667"/>
          </a:xfrm>
          <a:custGeom>
            <a:avLst/>
            <a:gdLst/>
            <a:ahLst/>
            <a:cxnLst/>
            <a:rect r="r" b="b" t="t" l="l"/>
            <a:pathLst>
              <a:path h="12167667" w="12167667">
                <a:moveTo>
                  <a:pt x="0" y="0"/>
                </a:moveTo>
                <a:lnTo>
                  <a:pt x="12167666" y="0"/>
                </a:lnTo>
                <a:lnTo>
                  <a:pt x="12167666" y="12167666"/>
                </a:lnTo>
                <a:lnTo>
                  <a:pt x="0" y="12167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2470249"/>
            <a:ext cx="864438" cy="871309"/>
            <a:chOff x="0" y="0"/>
            <a:chExt cx="954836" cy="9624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54836" cy="962425"/>
            </a:xfrm>
            <a:custGeom>
              <a:avLst/>
              <a:gdLst/>
              <a:ahLst/>
              <a:cxnLst/>
              <a:rect r="r" b="b" t="t" l="l"/>
              <a:pathLst>
                <a:path h="962425" w="954836">
                  <a:moveTo>
                    <a:pt x="477418" y="0"/>
                  </a:moveTo>
                  <a:cubicBezTo>
                    <a:pt x="213747" y="0"/>
                    <a:pt x="0" y="215446"/>
                    <a:pt x="0" y="481213"/>
                  </a:cubicBezTo>
                  <a:cubicBezTo>
                    <a:pt x="0" y="746979"/>
                    <a:pt x="213747" y="962425"/>
                    <a:pt x="477418" y="962425"/>
                  </a:cubicBezTo>
                  <a:cubicBezTo>
                    <a:pt x="741089" y="962425"/>
                    <a:pt x="954836" y="746979"/>
                    <a:pt x="954836" y="481213"/>
                  </a:cubicBezTo>
                  <a:cubicBezTo>
                    <a:pt x="954836" y="215446"/>
                    <a:pt x="741089" y="0"/>
                    <a:pt x="477418" y="0"/>
                  </a:cubicBez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89516" y="71177"/>
              <a:ext cx="775804" cy="8010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3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3227259"/>
            <a:ext cx="7067174" cy="715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sudo dnf update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39024" y="2660527"/>
            <a:ext cx="6217547" cy="46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Actualiza los paquetes del sistema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4761617"/>
            <a:ext cx="789798" cy="871309"/>
            <a:chOff x="0" y="0"/>
            <a:chExt cx="872390" cy="96242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72390" cy="962425"/>
            </a:xfrm>
            <a:custGeom>
              <a:avLst/>
              <a:gdLst/>
              <a:ahLst/>
              <a:cxnLst/>
              <a:rect r="r" b="b" t="t" l="l"/>
              <a:pathLst>
                <a:path h="962425" w="872390">
                  <a:moveTo>
                    <a:pt x="436195" y="0"/>
                  </a:moveTo>
                  <a:cubicBezTo>
                    <a:pt x="195291" y="0"/>
                    <a:pt x="0" y="215446"/>
                    <a:pt x="0" y="481213"/>
                  </a:cubicBezTo>
                  <a:cubicBezTo>
                    <a:pt x="0" y="746979"/>
                    <a:pt x="195291" y="962425"/>
                    <a:pt x="436195" y="962425"/>
                  </a:cubicBezTo>
                  <a:cubicBezTo>
                    <a:pt x="677099" y="962425"/>
                    <a:pt x="872390" y="746979"/>
                    <a:pt x="872390" y="481213"/>
                  </a:cubicBezTo>
                  <a:cubicBezTo>
                    <a:pt x="872390" y="215446"/>
                    <a:pt x="677099" y="0"/>
                    <a:pt x="436195" y="0"/>
                  </a:cubicBez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81787" y="71177"/>
              <a:ext cx="708817" cy="8010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4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28700" y="5662120"/>
            <a:ext cx="9933798" cy="715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sudo dnf install -y mongodb-org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39024" y="4927320"/>
            <a:ext cx="8043388" cy="46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Instala los paquetes de MongoDB 4.4.x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8700" y="7196478"/>
            <a:ext cx="789798" cy="871309"/>
            <a:chOff x="0" y="0"/>
            <a:chExt cx="872390" cy="96242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72390" cy="962425"/>
            </a:xfrm>
            <a:custGeom>
              <a:avLst/>
              <a:gdLst/>
              <a:ahLst/>
              <a:cxnLst/>
              <a:rect r="r" b="b" t="t" l="l"/>
              <a:pathLst>
                <a:path h="962425" w="872390">
                  <a:moveTo>
                    <a:pt x="436195" y="0"/>
                  </a:moveTo>
                  <a:cubicBezTo>
                    <a:pt x="195291" y="0"/>
                    <a:pt x="0" y="215446"/>
                    <a:pt x="0" y="481213"/>
                  </a:cubicBezTo>
                  <a:cubicBezTo>
                    <a:pt x="0" y="746979"/>
                    <a:pt x="195291" y="962425"/>
                    <a:pt x="436195" y="962425"/>
                  </a:cubicBezTo>
                  <a:cubicBezTo>
                    <a:pt x="677099" y="962425"/>
                    <a:pt x="872390" y="746979"/>
                    <a:pt x="872390" y="481213"/>
                  </a:cubicBezTo>
                  <a:cubicBezTo>
                    <a:pt x="872390" y="215446"/>
                    <a:pt x="677099" y="0"/>
                    <a:pt x="436195" y="0"/>
                  </a:cubicBez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81787" y="71177"/>
              <a:ext cx="708817" cy="8010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5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8096981"/>
            <a:ext cx="9933798" cy="715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mongod --version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539024" y="7362181"/>
            <a:ext cx="8043388" cy="46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Verifica la instalación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0353036" y="2905904"/>
            <a:ext cx="720772" cy="871309"/>
            <a:chOff x="0" y="0"/>
            <a:chExt cx="796146" cy="96242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96146" cy="962425"/>
            </a:xfrm>
            <a:custGeom>
              <a:avLst/>
              <a:gdLst/>
              <a:ahLst/>
              <a:cxnLst/>
              <a:rect r="r" b="b" t="t" l="l"/>
              <a:pathLst>
                <a:path h="962425" w="796146">
                  <a:moveTo>
                    <a:pt x="398073" y="0"/>
                  </a:moveTo>
                  <a:cubicBezTo>
                    <a:pt x="178223" y="0"/>
                    <a:pt x="0" y="215446"/>
                    <a:pt x="0" y="481213"/>
                  </a:cubicBezTo>
                  <a:cubicBezTo>
                    <a:pt x="0" y="746979"/>
                    <a:pt x="178223" y="962425"/>
                    <a:pt x="398073" y="962425"/>
                  </a:cubicBezTo>
                  <a:cubicBezTo>
                    <a:pt x="617923" y="962425"/>
                    <a:pt x="796146" y="746979"/>
                    <a:pt x="796146" y="481213"/>
                  </a:cubicBezTo>
                  <a:cubicBezTo>
                    <a:pt x="796146" y="215446"/>
                    <a:pt x="617923" y="0"/>
                    <a:pt x="398073" y="0"/>
                  </a:cubicBez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4639" y="71177"/>
              <a:ext cx="646869" cy="8010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6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0353036" y="3806407"/>
            <a:ext cx="7934964" cy="715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sudo systemctl start mongod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524585" y="3071607"/>
            <a:ext cx="6239208" cy="46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Inicia y habilita MongoDB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9769709" y="0"/>
            <a:ext cx="157082" cy="10287000"/>
            <a:chOff x="0" y="0"/>
            <a:chExt cx="27875" cy="18255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7875" cy="1825500"/>
            </a:xfrm>
            <a:custGeom>
              <a:avLst/>
              <a:gdLst/>
              <a:ahLst/>
              <a:cxnLst/>
              <a:rect r="r" b="b" t="t" l="l"/>
              <a:pathLst>
                <a:path h="1825500" w="27875">
                  <a:moveTo>
                    <a:pt x="0" y="0"/>
                  </a:moveTo>
                  <a:lnTo>
                    <a:pt x="27875" y="0"/>
                  </a:lnTo>
                  <a:lnTo>
                    <a:pt x="27875" y="1825500"/>
                  </a:lnTo>
                  <a:lnTo>
                    <a:pt x="0" y="1825500"/>
                  </a:ln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9050"/>
              <a:ext cx="27875" cy="1844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0353036" y="4757943"/>
            <a:ext cx="7934964" cy="1416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sudo systemctl enable mongod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353036" y="6799703"/>
            <a:ext cx="720772" cy="871309"/>
            <a:chOff x="0" y="0"/>
            <a:chExt cx="796146" cy="962425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796146" cy="962425"/>
            </a:xfrm>
            <a:custGeom>
              <a:avLst/>
              <a:gdLst/>
              <a:ahLst/>
              <a:cxnLst/>
              <a:rect r="r" b="b" t="t" l="l"/>
              <a:pathLst>
                <a:path h="962425" w="796146">
                  <a:moveTo>
                    <a:pt x="398073" y="0"/>
                  </a:moveTo>
                  <a:cubicBezTo>
                    <a:pt x="178223" y="0"/>
                    <a:pt x="0" y="215446"/>
                    <a:pt x="0" y="481213"/>
                  </a:cubicBezTo>
                  <a:cubicBezTo>
                    <a:pt x="0" y="746979"/>
                    <a:pt x="178223" y="962425"/>
                    <a:pt x="398073" y="962425"/>
                  </a:cubicBezTo>
                  <a:cubicBezTo>
                    <a:pt x="617923" y="962425"/>
                    <a:pt x="796146" y="746979"/>
                    <a:pt x="796146" y="481213"/>
                  </a:cubicBezTo>
                  <a:cubicBezTo>
                    <a:pt x="796146" y="215446"/>
                    <a:pt x="617923" y="0"/>
                    <a:pt x="398073" y="0"/>
                  </a:cubicBez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4639" y="71177"/>
              <a:ext cx="646869" cy="8010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7</a:t>
              </a: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0353036" y="7700205"/>
            <a:ext cx="7934964" cy="1416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sudo systemctl status mongod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524585" y="6546306"/>
            <a:ext cx="6763415" cy="881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Verifica que MongoDB esté funcionando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29616" y="6137398"/>
            <a:ext cx="6929684" cy="399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310"/>
              </a:lnSpc>
            </a:pPr>
            <a:r>
              <a:rPr lang="en-US" sz="8592">
                <a:solidFill>
                  <a:srgbClr val="FFFFFF"/>
                </a:solidFill>
                <a:latin typeface="Poppins Bold"/>
              </a:rPr>
              <a:t>Crear una Aplicación Node.js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42192" y="1243437"/>
            <a:ext cx="3541832" cy="403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555" spc="-43">
                <a:solidFill>
                  <a:srgbClr val="FFFFFF"/>
                </a:solidFill>
                <a:latin typeface="Poppins Semi-Bold"/>
              </a:rPr>
              <a:t>Wardiere, inc.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85381" y="1314915"/>
            <a:ext cx="306590" cy="279599"/>
            <a:chOff x="0" y="0"/>
            <a:chExt cx="80748" cy="7363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0748" cy="73639"/>
            </a:xfrm>
            <a:custGeom>
              <a:avLst/>
              <a:gdLst/>
              <a:ahLst/>
              <a:cxnLst/>
              <a:rect r="r" b="b" t="t" l="l"/>
              <a:pathLst>
                <a:path h="73639" w="80748">
                  <a:moveTo>
                    <a:pt x="0" y="0"/>
                  </a:moveTo>
                  <a:lnTo>
                    <a:pt x="80748" y="0"/>
                  </a:lnTo>
                  <a:lnTo>
                    <a:pt x="80748" y="73639"/>
                  </a:lnTo>
                  <a:lnTo>
                    <a:pt x="0" y="73639"/>
                  </a:ln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80748" cy="92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707509" y="-5202930"/>
            <a:ext cx="12167667" cy="12167667"/>
          </a:xfrm>
          <a:custGeom>
            <a:avLst/>
            <a:gdLst/>
            <a:ahLst/>
            <a:cxnLst/>
            <a:rect r="r" b="b" t="t" l="l"/>
            <a:pathLst>
              <a:path h="12167667" w="12167667">
                <a:moveTo>
                  <a:pt x="0" y="0"/>
                </a:moveTo>
                <a:lnTo>
                  <a:pt x="12167666" y="0"/>
                </a:lnTo>
                <a:lnTo>
                  <a:pt x="12167666" y="12167666"/>
                </a:lnTo>
                <a:lnTo>
                  <a:pt x="0" y="12167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485381" y="9355028"/>
            <a:ext cx="6229357" cy="3830719"/>
            <a:chOff x="0" y="0"/>
            <a:chExt cx="1640654" cy="10089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40654" cy="1008914"/>
            </a:xfrm>
            <a:custGeom>
              <a:avLst/>
              <a:gdLst/>
              <a:ahLst/>
              <a:cxnLst/>
              <a:rect r="r" b="b" t="t" l="l"/>
              <a:pathLst>
                <a:path h="1008914" w="1640654">
                  <a:moveTo>
                    <a:pt x="0" y="0"/>
                  </a:moveTo>
                  <a:lnTo>
                    <a:pt x="1640654" y="0"/>
                  </a:lnTo>
                  <a:lnTo>
                    <a:pt x="1640654" y="1008914"/>
                  </a:lnTo>
                  <a:lnTo>
                    <a:pt x="0" y="1008914"/>
                  </a:ln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640654" cy="1027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39472" y="2599006"/>
            <a:ext cx="789798" cy="871309"/>
            <a:chOff x="0" y="0"/>
            <a:chExt cx="872390" cy="96242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72390" cy="962425"/>
            </a:xfrm>
            <a:custGeom>
              <a:avLst/>
              <a:gdLst/>
              <a:ahLst/>
              <a:cxnLst/>
              <a:rect r="r" b="b" t="t" l="l"/>
              <a:pathLst>
                <a:path h="962425" w="872390">
                  <a:moveTo>
                    <a:pt x="436195" y="0"/>
                  </a:moveTo>
                  <a:cubicBezTo>
                    <a:pt x="195291" y="0"/>
                    <a:pt x="0" y="215446"/>
                    <a:pt x="0" y="481213"/>
                  </a:cubicBezTo>
                  <a:cubicBezTo>
                    <a:pt x="0" y="746979"/>
                    <a:pt x="195291" y="962425"/>
                    <a:pt x="436195" y="962425"/>
                  </a:cubicBezTo>
                  <a:cubicBezTo>
                    <a:pt x="677099" y="962425"/>
                    <a:pt x="872390" y="746979"/>
                    <a:pt x="872390" y="481213"/>
                  </a:cubicBezTo>
                  <a:cubicBezTo>
                    <a:pt x="872390" y="215446"/>
                    <a:pt x="677099" y="0"/>
                    <a:pt x="436195" y="0"/>
                  </a:cubicBez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81787" y="71177"/>
              <a:ext cx="708817" cy="8010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1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839472" y="3499509"/>
            <a:ext cx="9933798" cy="715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mkdir /myapp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42192" y="2789679"/>
            <a:ext cx="8043388" cy="46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Creación de directorio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39472" y="4243292"/>
            <a:ext cx="9933798" cy="715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cd myapp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839472" y="5349026"/>
            <a:ext cx="789798" cy="871309"/>
            <a:chOff x="0" y="0"/>
            <a:chExt cx="872390" cy="96242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72390" cy="962425"/>
            </a:xfrm>
            <a:custGeom>
              <a:avLst/>
              <a:gdLst/>
              <a:ahLst/>
              <a:cxnLst/>
              <a:rect r="r" b="b" t="t" l="l"/>
              <a:pathLst>
                <a:path h="962425" w="872390">
                  <a:moveTo>
                    <a:pt x="436195" y="0"/>
                  </a:moveTo>
                  <a:cubicBezTo>
                    <a:pt x="195291" y="0"/>
                    <a:pt x="0" y="215446"/>
                    <a:pt x="0" y="481213"/>
                  </a:cubicBezTo>
                  <a:cubicBezTo>
                    <a:pt x="0" y="746979"/>
                    <a:pt x="195291" y="962425"/>
                    <a:pt x="436195" y="962425"/>
                  </a:cubicBezTo>
                  <a:cubicBezTo>
                    <a:pt x="677099" y="962425"/>
                    <a:pt x="872390" y="746979"/>
                    <a:pt x="872390" y="481213"/>
                  </a:cubicBezTo>
                  <a:cubicBezTo>
                    <a:pt x="872390" y="215446"/>
                    <a:pt x="677099" y="0"/>
                    <a:pt x="436195" y="0"/>
                  </a:cubicBez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81787" y="71177"/>
              <a:ext cx="708817" cy="8010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2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839472" y="6249528"/>
            <a:ext cx="9933798" cy="715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npm init -y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42192" y="5539303"/>
            <a:ext cx="8043388" cy="46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Inicializa un nuevo proyecto Node.js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839472" y="7545761"/>
            <a:ext cx="789798" cy="871309"/>
            <a:chOff x="0" y="0"/>
            <a:chExt cx="872390" cy="96242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72390" cy="962425"/>
            </a:xfrm>
            <a:custGeom>
              <a:avLst/>
              <a:gdLst/>
              <a:ahLst/>
              <a:cxnLst/>
              <a:rect r="r" b="b" t="t" l="l"/>
              <a:pathLst>
                <a:path h="962425" w="872390">
                  <a:moveTo>
                    <a:pt x="436195" y="0"/>
                  </a:moveTo>
                  <a:cubicBezTo>
                    <a:pt x="195291" y="0"/>
                    <a:pt x="0" y="215446"/>
                    <a:pt x="0" y="481213"/>
                  </a:cubicBezTo>
                  <a:cubicBezTo>
                    <a:pt x="0" y="746979"/>
                    <a:pt x="195291" y="962425"/>
                    <a:pt x="436195" y="962425"/>
                  </a:cubicBezTo>
                  <a:cubicBezTo>
                    <a:pt x="677099" y="962425"/>
                    <a:pt x="872390" y="746979"/>
                    <a:pt x="872390" y="481213"/>
                  </a:cubicBezTo>
                  <a:cubicBezTo>
                    <a:pt x="872390" y="215446"/>
                    <a:pt x="677099" y="0"/>
                    <a:pt x="436195" y="0"/>
                  </a:cubicBez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81787" y="71177"/>
              <a:ext cx="708817" cy="8010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3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839472" y="8446264"/>
            <a:ext cx="9933798" cy="715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npm install express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942192" y="7736039"/>
            <a:ext cx="8043388" cy="46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Instala Express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9144000" y="2379931"/>
            <a:ext cx="789798" cy="871309"/>
            <a:chOff x="0" y="0"/>
            <a:chExt cx="872390" cy="96242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72390" cy="962425"/>
            </a:xfrm>
            <a:custGeom>
              <a:avLst/>
              <a:gdLst/>
              <a:ahLst/>
              <a:cxnLst/>
              <a:rect r="r" b="b" t="t" l="l"/>
              <a:pathLst>
                <a:path h="962425" w="872390">
                  <a:moveTo>
                    <a:pt x="436195" y="0"/>
                  </a:moveTo>
                  <a:cubicBezTo>
                    <a:pt x="195291" y="0"/>
                    <a:pt x="0" y="215446"/>
                    <a:pt x="0" y="481213"/>
                  </a:cubicBezTo>
                  <a:cubicBezTo>
                    <a:pt x="0" y="746979"/>
                    <a:pt x="195291" y="962425"/>
                    <a:pt x="436195" y="962425"/>
                  </a:cubicBezTo>
                  <a:cubicBezTo>
                    <a:pt x="677099" y="962425"/>
                    <a:pt x="872390" y="746979"/>
                    <a:pt x="872390" y="481213"/>
                  </a:cubicBezTo>
                  <a:cubicBezTo>
                    <a:pt x="872390" y="215446"/>
                    <a:pt x="677099" y="0"/>
                    <a:pt x="436195" y="0"/>
                  </a:cubicBez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81787" y="71177"/>
              <a:ext cx="708817" cy="8010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  <a:r>
                <a:rPr lang="en-US" sz="2555" spc="-43">
                  <a:solidFill>
                    <a:srgbClr val="000000"/>
                  </a:solidFill>
                  <a:latin typeface="Poppins Bold"/>
                </a:rPr>
                <a:t>4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9144000" y="3280434"/>
            <a:ext cx="9933798" cy="715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touch app.js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46721" y="2570209"/>
            <a:ext cx="8043388" cy="46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Crea un archivo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99656" y="1314915"/>
            <a:ext cx="306590" cy="279599"/>
            <a:chOff x="0" y="0"/>
            <a:chExt cx="80748" cy="736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748" cy="73639"/>
            </a:xfrm>
            <a:custGeom>
              <a:avLst/>
              <a:gdLst/>
              <a:ahLst/>
              <a:cxnLst/>
              <a:rect r="r" b="b" t="t" l="l"/>
              <a:pathLst>
                <a:path h="73639" w="80748">
                  <a:moveTo>
                    <a:pt x="0" y="0"/>
                  </a:moveTo>
                  <a:lnTo>
                    <a:pt x="80748" y="0"/>
                  </a:lnTo>
                  <a:lnTo>
                    <a:pt x="80748" y="73639"/>
                  </a:lnTo>
                  <a:lnTo>
                    <a:pt x="0" y="73639"/>
                  </a:ln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0748" cy="92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636406" y="4698920"/>
            <a:ext cx="12167667" cy="12167667"/>
          </a:xfrm>
          <a:custGeom>
            <a:avLst/>
            <a:gdLst/>
            <a:ahLst/>
            <a:cxnLst/>
            <a:rect r="r" b="b" t="t" l="l"/>
            <a:pathLst>
              <a:path h="12167667" w="12167667">
                <a:moveTo>
                  <a:pt x="0" y="0"/>
                </a:moveTo>
                <a:lnTo>
                  <a:pt x="12167667" y="0"/>
                </a:lnTo>
                <a:lnTo>
                  <a:pt x="12167667" y="12167666"/>
                </a:lnTo>
                <a:lnTo>
                  <a:pt x="0" y="12167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821750" y="1028700"/>
            <a:ext cx="932500" cy="3086100"/>
            <a:chOff x="0" y="0"/>
            <a:chExt cx="245597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5597" cy="812800"/>
            </a:xfrm>
            <a:custGeom>
              <a:avLst/>
              <a:gdLst/>
              <a:ahLst/>
              <a:cxnLst/>
              <a:rect r="r" b="b" t="t" l="l"/>
              <a:pathLst>
                <a:path h="812800" w="245597">
                  <a:moveTo>
                    <a:pt x="0" y="0"/>
                  </a:moveTo>
                  <a:lnTo>
                    <a:pt x="245597" y="0"/>
                  </a:lnTo>
                  <a:lnTo>
                    <a:pt x="24559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EE6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245597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4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426743" y="3494983"/>
            <a:ext cx="9434513" cy="5466594"/>
          </a:xfrm>
          <a:custGeom>
            <a:avLst/>
            <a:gdLst/>
            <a:ahLst/>
            <a:cxnLst/>
            <a:rect r="r" b="b" t="t" l="l"/>
            <a:pathLst>
              <a:path h="5466594" w="9434513">
                <a:moveTo>
                  <a:pt x="0" y="0"/>
                </a:moveTo>
                <a:lnTo>
                  <a:pt x="9434514" y="0"/>
                </a:lnTo>
                <a:lnTo>
                  <a:pt x="9434514" y="5466594"/>
                </a:lnTo>
                <a:lnTo>
                  <a:pt x="0" y="54665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56467" y="1243437"/>
            <a:ext cx="3541832" cy="403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555" spc="-43">
                <a:solidFill>
                  <a:srgbClr val="FFFFFF"/>
                </a:solidFill>
                <a:latin typeface="Poppins Semi-Bold"/>
              </a:rPr>
              <a:t>Practica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83173" y="1800917"/>
            <a:ext cx="4321654" cy="1455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61"/>
              </a:lnSpc>
            </a:pPr>
            <a:r>
              <a:rPr lang="en-US" sz="9051">
                <a:solidFill>
                  <a:srgbClr val="FFFFFF"/>
                </a:solidFill>
                <a:latin typeface="Poppins Bold"/>
              </a:rPr>
              <a:t>Código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39472" y="6249528"/>
            <a:ext cx="9933798" cy="715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4"/>
              </a:lnSpc>
            </a:pPr>
            <a:r>
              <a:rPr lang="en-US" sz="3946">
                <a:solidFill>
                  <a:srgbClr val="0EE65E"/>
                </a:solidFill>
                <a:latin typeface="Poppins Bold"/>
              </a:rPr>
              <a:t>node app.js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39472" y="5766100"/>
            <a:ext cx="8043388" cy="46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Inicia la aplicación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14107" y="6268578"/>
            <a:ext cx="4426743" cy="551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64"/>
              </a:lnSpc>
            </a:pPr>
            <a:r>
              <a:rPr lang="en-US" sz="3046">
                <a:solidFill>
                  <a:srgbClr val="0EE65E"/>
                </a:solidFill>
                <a:latin typeface="Poppins Bold"/>
              </a:rPr>
              <a:t>http://localhost:3000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814107" y="5766100"/>
            <a:ext cx="4426743" cy="46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12"/>
              </a:lnSpc>
            </a:pPr>
            <a:r>
              <a:rPr lang="en-US" sz="2855" spc="-48">
                <a:solidFill>
                  <a:srgbClr val="FFFFFF"/>
                </a:solidFill>
                <a:latin typeface="Poppins Semi-Bold"/>
              </a:rPr>
              <a:t>Acceso en navegador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DAGH1ejUIjA</dc:identifier>
  <dcterms:modified xsi:type="dcterms:W3CDTF">2011-08-01T06:04:30Z</dcterms:modified>
  <cp:revision>1</cp:revision>
  <dc:title>Servidor Proxy inverso</dc:title>
</cp:coreProperties>
</file>