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91E3"/>
    <a:srgbClr val="404040"/>
    <a:srgbClr val="FF5A5F"/>
    <a:srgbClr val="F3313E"/>
    <a:srgbClr val="FF3386"/>
    <a:srgbClr val="FF3A71"/>
    <a:srgbClr val="FFFFFF"/>
    <a:srgbClr val="BFBFBF"/>
    <a:srgbClr val="EED6BC"/>
    <a:srgbClr val="FCF7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8070" autoAdjust="0"/>
  </p:normalViewPr>
  <p:slideViewPr>
    <p:cSldViewPr snapToGrid="0">
      <p:cViewPr>
        <p:scale>
          <a:sx n="125" d="100"/>
          <a:sy n="125" d="100"/>
        </p:scale>
        <p:origin x="1512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2021년</c:v>
                </c:pt>
              </c:strCache>
            </c:strRef>
          </c:tx>
          <c:spPr>
            <a:solidFill>
              <a:srgbClr val="BFBFBF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야놀자</c:v>
                </c:pt>
                <c:pt idx="1">
                  <c:v>여기어때</c:v>
                </c:pt>
                <c:pt idx="2">
                  <c:v>에어비앤비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8D-4707-B2D3-DA033124A1D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2022년</c:v>
                </c:pt>
              </c:strCache>
            </c:strRef>
          </c:tx>
          <c:spPr>
            <a:solidFill>
              <a:srgbClr val="FF3A7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야놀자</c:v>
                </c:pt>
                <c:pt idx="1">
                  <c:v>여기어때</c:v>
                </c:pt>
                <c:pt idx="2">
                  <c:v>에어비앤비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145</c:v>
                </c:pt>
                <c:pt idx="1">
                  <c:v>150</c:v>
                </c:pt>
                <c:pt idx="2">
                  <c:v>182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8D-4707-B2D3-DA033124A1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2598752"/>
        <c:axId val="362608352"/>
      </c:barChart>
      <c:catAx>
        <c:axId val="3625987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62608352"/>
        <c:crosses val="autoZero"/>
        <c:auto val="1"/>
        <c:lblAlgn val="ctr"/>
        <c:lblOffset val="100"/>
        <c:noMultiLvlLbl val="0"/>
      </c:catAx>
      <c:valAx>
        <c:axId val="3626083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62598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2598752"/>
        <c:axId val="362608352"/>
      </c:barChart>
      <c:catAx>
        <c:axId val="3625987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62608352"/>
        <c:crosses val="autoZero"/>
        <c:auto val="1"/>
        <c:lblAlgn val="ctr"/>
        <c:lblOffset val="100"/>
        <c:noMultiLvlLbl val="0"/>
      </c:catAx>
      <c:valAx>
        <c:axId val="3626083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62598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0.49086</cdr:x>
      <cdr:y>0.23417</cdr:y>
    </cdr:from>
    <cdr:to>
      <cdr:x>0.56147</cdr:x>
      <cdr:y>0.93688</cdr:y>
    </cdr:to>
    <cdr:sp macro="" textlink="">
      <cdr:nvSpPr>
        <cdr:cNvPr id="3" name="직사각형 2">
          <a:extLst xmlns:a="http://schemas.openxmlformats.org/drawingml/2006/main">
            <a:ext uri="{FF2B5EF4-FFF2-40B4-BE49-F238E27FC236}">
              <a16:creationId xmlns:a16="http://schemas.microsoft.com/office/drawing/2014/main" id="{01D1ECDB-9055-CDCF-932E-5CC8EAB96CD6}"/>
            </a:ext>
          </a:extLst>
        </cdr:cNvPr>
        <cdr:cNvSpPr/>
      </cdr:nvSpPr>
      <cdr:spPr>
        <a:xfrm xmlns:a="http://schemas.openxmlformats.org/drawingml/2006/main">
          <a:off x="3707923" y="1116216"/>
          <a:ext cx="533400" cy="3349625"/>
        </a:xfrm>
        <a:prstGeom xmlns:a="http://schemas.openxmlformats.org/drawingml/2006/main" prst="rect">
          <a:avLst/>
        </a:prstGeom>
        <a:solidFill xmlns:a="http://schemas.openxmlformats.org/drawingml/2006/main">
          <a:srgbClr val="F3313E"/>
        </a:solidFill>
        <a:ln xmlns:a="http://schemas.openxmlformats.org/drawingml/2006/main" w="19050">
          <a:solidFill>
            <a:srgbClr val="F3313E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ko-KR"/>
        </a:p>
      </cdr:txBody>
    </cdr:sp>
  </cdr:relSizeAnchor>
  <cdr:relSizeAnchor xmlns:cdr="http://schemas.openxmlformats.org/drawingml/2006/chartDrawing">
    <cdr:from>
      <cdr:x>0.81123</cdr:x>
      <cdr:y>0.08375</cdr:y>
    </cdr:from>
    <cdr:to>
      <cdr:x>0.88184</cdr:x>
      <cdr:y>0.93606</cdr:y>
    </cdr:to>
    <cdr:sp macro="" textlink="">
      <cdr:nvSpPr>
        <cdr:cNvPr id="4" name="직사각형 3">
          <a:extLst xmlns:a="http://schemas.openxmlformats.org/drawingml/2006/main">
            <a:ext uri="{FF2B5EF4-FFF2-40B4-BE49-F238E27FC236}">
              <a16:creationId xmlns:a16="http://schemas.microsoft.com/office/drawing/2014/main" id="{A9BA942B-6758-3C91-2EFF-B4BED9F0EAA1}"/>
            </a:ext>
          </a:extLst>
        </cdr:cNvPr>
        <cdr:cNvSpPr/>
      </cdr:nvSpPr>
      <cdr:spPr>
        <a:xfrm xmlns:a="http://schemas.openxmlformats.org/drawingml/2006/main">
          <a:off x="6127991" y="399195"/>
          <a:ext cx="533400" cy="4062735"/>
        </a:xfrm>
        <a:prstGeom xmlns:a="http://schemas.openxmlformats.org/drawingml/2006/main" prst="rect">
          <a:avLst/>
        </a:prstGeom>
        <a:solidFill xmlns:a="http://schemas.openxmlformats.org/drawingml/2006/main">
          <a:srgbClr val="FF5A5F"/>
        </a:solidFill>
        <a:ln xmlns:a="http://schemas.openxmlformats.org/drawingml/2006/main" w="19050">
          <a:solidFill>
            <a:srgbClr val="FF5A5F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ko-KR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5F4E0-684E-404E-B9D0-38E42658EC5E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53370-5915-49AC-8D90-7D1348639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30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기획 배경</a:t>
            </a:r>
            <a:r>
              <a:rPr lang="en-US" altLang="ko-KR" dirty="0"/>
              <a:t>: </a:t>
            </a:r>
            <a:r>
              <a:rPr lang="ko-KR" altLang="en-US" dirty="0"/>
              <a:t>코로나 종식에 따라 관광객 수가 급증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근거</a:t>
            </a:r>
            <a:r>
              <a:rPr lang="en-US" altLang="ko-KR" dirty="0"/>
              <a:t>: </a:t>
            </a:r>
            <a:r>
              <a:rPr lang="ko-KR" altLang="en-US" dirty="0"/>
              <a:t>관광지식정보시스템의 통계에 따르면 </a:t>
            </a:r>
            <a:r>
              <a:rPr lang="en-US" altLang="ko-KR" dirty="0"/>
              <a:t>2</a:t>
            </a:r>
            <a:r>
              <a:rPr lang="ko-KR" altLang="en-US" dirty="0"/>
              <a:t>년 사이 관광객 수가 </a:t>
            </a:r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en-US" altLang="ko-KR" dirty="0"/>
              <a:t>1-12</a:t>
            </a:r>
            <a:r>
              <a:rPr lang="ko-KR" altLang="en-US" dirty="0"/>
              <a:t>월 </a:t>
            </a:r>
            <a:r>
              <a:rPr lang="en-US" altLang="ko-KR" dirty="0"/>
              <a:t>1,222,541</a:t>
            </a:r>
            <a:r>
              <a:rPr lang="ko-KR" altLang="en-US" dirty="0"/>
              <a:t>명에서 </a:t>
            </a:r>
            <a:r>
              <a:rPr lang="en-US" altLang="ko-KR" dirty="0"/>
              <a:t>2023</a:t>
            </a:r>
            <a:r>
              <a:rPr lang="ko-KR" altLang="en-US" dirty="0"/>
              <a:t>년 </a:t>
            </a:r>
            <a:r>
              <a:rPr lang="en-US" altLang="ko-KR" dirty="0"/>
              <a:t>1-3</a:t>
            </a:r>
            <a:r>
              <a:rPr lang="ko-KR" altLang="en-US" dirty="0"/>
              <a:t>월 </a:t>
            </a:r>
            <a:r>
              <a:rPr lang="en-US" altLang="ko-KR" dirty="0"/>
              <a:t>4,979,386</a:t>
            </a:r>
            <a:r>
              <a:rPr lang="ko-KR" altLang="en-US" dirty="0"/>
              <a:t>명 증가</a:t>
            </a:r>
            <a:r>
              <a:rPr lang="en-US" altLang="ko-KR" dirty="0"/>
              <a:t>. </a:t>
            </a:r>
            <a:r>
              <a:rPr lang="ko-KR" altLang="en-US" dirty="0"/>
              <a:t>수치 합계 기간은 </a:t>
            </a:r>
            <a:r>
              <a:rPr lang="en-US" altLang="ko-KR" dirty="0"/>
              <a:t>1/4</a:t>
            </a:r>
            <a:r>
              <a:rPr lang="ko-KR" altLang="en-US" dirty="0"/>
              <a:t>로 줄었음에도 관광객 수는 </a:t>
            </a:r>
            <a:r>
              <a:rPr lang="en-US" altLang="ko-KR" dirty="0"/>
              <a:t>4</a:t>
            </a:r>
            <a:r>
              <a:rPr lang="ko-KR" altLang="en-US" dirty="0"/>
              <a:t>배로 늘어남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목표</a:t>
            </a:r>
            <a:r>
              <a:rPr lang="en-US" altLang="ko-KR" dirty="0"/>
              <a:t>: </a:t>
            </a:r>
            <a:r>
              <a:rPr lang="ko-KR" altLang="en-US" dirty="0"/>
              <a:t>급증한 관광객들이 쾌적한 여행을 즐길 수 있도록 돕기 위해 서비스 개발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D53370-5915-49AC-8D90-7D134863998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982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베이지는 내가 한 거</a:t>
            </a:r>
            <a:endParaRPr lang="en-US" altLang="ko-KR" dirty="0"/>
          </a:p>
          <a:p>
            <a:r>
              <a:rPr lang="ko-KR" altLang="en-US" dirty="0"/>
              <a:t>파란색은 너가 한 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D53370-5915-49AC-8D90-7D134863998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894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작년 대비 여행 앱 사용자 수 증가하는 추이 </a:t>
            </a:r>
            <a:endParaRPr lang="en-US" altLang="ko-KR" dirty="0"/>
          </a:p>
          <a:p>
            <a:r>
              <a:rPr lang="ko-KR" altLang="en-US" dirty="0"/>
              <a:t>수요 증가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야놀자</a:t>
            </a:r>
            <a:r>
              <a:rPr lang="ko-KR" altLang="en-US" dirty="0"/>
              <a:t> </a:t>
            </a:r>
            <a:r>
              <a:rPr lang="en-US" altLang="ko-KR" dirty="0"/>
              <a:t>145%</a:t>
            </a:r>
          </a:p>
          <a:p>
            <a:r>
              <a:rPr lang="ko-KR" altLang="en-US" dirty="0"/>
              <a:t>여기어때 </a:t>
            </a:r>
            <a:r>
              <a:rPr lang="en-US" altLang="ko-KR" dirty="0"/>
              <a:t>150%</a:t>
            </a:r>
          </a:p>
          <a:p>
            <a:r>
              <a:rPr lang="ko-KR" altLang="en-US" dirty="0" err="1"/>
              <a:t>에어비앤비</a:t>
            </a:r>
            <a:r>
              <a:rPr lang="ko-KR" altLang="en-US" dirty="0"/>
              <a:t> </a:t>
            </a:r>
            <a:r>
              <a:rPr lang="en-US" altLang="ko-KR" dirty="0"/>
              <a:t>182%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D53370-5915-49AC-8D90-7D134863998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669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여행계획에서 서버에서 클라이언트에 임의의 순서대로 구성된 </a:t>
            </a:r>
            <a:r>
              <a:rPr lang="en-US" altLang="ko-KR" dirty="0"/>
              <a:t>JSON </a:t>
            </a:r>
            <a:r>
              <a:rPr lang="ko-KR" altLang="en-US" dirty="0"/>
              <a:t>배열을 전달하는데 이를 여행 순서 데이터를 기준으로 정렬하여 차례대로 리스트에 </a:t>
            </a:r>
            <a:r>
              <a:rPr lang="en-US" altLang="ko-KR" dirty="0"/>
              <a:t>push</a:t>
            </a:r>
            <a:r>
              <a:rPr lang="ko-KR" altLang="en-US" dirty="0"/>
              <a:t>하면 날짜별로 적절한 여행순서가 재배치되는 </a:t>
            </a:r>
            <a:r>
              <a:rPr lang="ko-KR" altLang="en-US" dirty="0" err="1"/>
              <a:t>그리디</a:t>
            </a:r>
            <a:r>
              <a:rPr lang="ko-KR" altLang="en-US" dirty="0"/>
              <a:t> 알고리즘을 적용하였다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D53370-5915-49AC-8D90-7D134863998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705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편리한 여행 계획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여행 앱은 사용자들에게 편리한 여행 계획을 도와줄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사용자는 목적지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여행 일정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호텔 예약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항공권 예약 등을 앱에서 간편하게 관리할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앱은 여행 일정에 맞춘 추천 장소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레스토랑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관광 명소 등을 제공하여 계획을 세우는 데 도움을 줄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커뮤니티 및 리뷰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여행 앱은 사용자들 간의 소통과 정보 공유를 도와줄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사용자들은 여행 경험을 공유하고 추천을 받을 수 있는 커뮤니티 기능을 이용할 수 있으며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다른 사용자들의 리뷰와 평가를 통해 여행지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숙소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레스토랑 등을 선택할 때 도움을 받을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D53370-5915-49AC-8D90-7D134863998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172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여행계획에서 서버에서 클라이언트에 임의의 순서대로 구성된 </a:t>
            </a:r>
            <a:r>
              <a:rPr lang="en-US" altLang="ko-KR" dirty="0"/>
              <a:t>JSON </a:t>
            </a:r>
            <a:r>
              <a:rPr lang="ko-KR" altLang="en-US" dirty="0"/>
              <a:t>배열을 전달하는데 이를 여행 순서 데이터를 기준으로 정렬하여 차례대로 리스트에 </a:t>
            </a:r>
            <a:r>
              <a:rPr lang="en-US" altLang="ko-KR" dirty="0"/>
              <a:t>push</a:t>
            </a:r>
            <a:r>
              <a:rPr lang="ko-KR" altLang="en-US" dirty="0"/>
              <a:t>하면 날짜별로 적절한 여행순서가 재배치되는 </a:t>
            </a:r>
            <a:r>
              <a:rPr lang="ko-KR" altLang="en-US" dirty="0" err="1"/>
              <a:t>그리디</a:t>
            </a:r>
            <a:r>
              <a:rPr lang="ko-KR" altLang="en-US" dirty="0"/>
              <a:t> 알고리즘을 적용하였다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D53370-5915-49AC-8D90-7D134863998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91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FEA0D-047C-B299-68A9-605B2A228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11AE54-173E-2C68-625A-56B1FA7F3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739BC3-EB70-A154-3F9F-79DE1A6D5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DC1F-3E66-43DB-A1C0-7E7F5743559B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941CC2-F02E-2143-05CB-ADE8FBE8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285A6D-62EE-D524-6CA7-383B9F9BB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8A16-8998-43E9-8418-0DE79E516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3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C6AFE-E15A-9510-38CA-690F67C4C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BCAFEE-4473-ADD5-149E-C1AA1B2CF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0FBFA-8DFA-EDA1-6228-9E4109857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DC1F-3E66-43DB-A1C0-7E7F5743559B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5D41A6-21A4-535B-D68A-A6F029B5F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1CD8CF-B30C-3F5E-1D2E-326B64CC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8A16-8998-43E9-8418-0DE79E516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129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6A054D-3442-C82B-6867-DCB214C85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F8CE81-70DB-5C12-D631-8C42CF51C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5853D6-F734-39BE-B198-B73DE2B0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DC1F-3E66-43DB-A1C0-7E7F5743559B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375468-AFD4-44C1-E27A-183FAD9B9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82188-B330-696E-ED3B-346166292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8A16-8998-43E9-8418-0DE79E516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897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9D3D2-C94F-28DB-5D50-D4BE90E1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3F1AF-2505-C516-20EC-D89CCE20C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A12DB7-4AA9-1B76-21D8-ED88AF05A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DC1F-3E66-43DB-A1C0-7E7F5743559B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2162E3-A738-2CE7-4A59-B1366D364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40D0F2-003F-79C2-B144-C2B931D2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8A16-8998-43E9-8418-0DE79E516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191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2A7BA-93F8-6C4E-B0AE-A99EDEA05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C250DF-9A84-CE53-4C3E-870B1690E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294ED9-7D7A-2156-079C-502D15E02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DC1F-3E66-43DB-A1C0-7E7F5743559B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9BA686-5FDB-A9A2-EBF6-74BC83ED2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E139E7-C1BB-D824-A46C-86BBB27B4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8A16-8998-43E9-8418-0DE79E516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75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D644A-B5B9-3437-B690-ED2CE426F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F039E6-1665-40A5-1398-DBC9CDE66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BEBF84-ED46-DB57-E2F2-1A626BED3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E4A19E-5182-2987-C8C1-124BDDEE3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DC1F-3E66-43DB-A1C0-7E7F5743559B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05F521-B4B4-6632-CBBF-E991803E6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5FAC5D-7EFE-F93A-F1E5-E9A02F03F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8A16-8998-43E9-8418-0DE79E516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30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BDCB5-787F-0F5B-C729-10A65839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725D88-DA3D-11A4-A502-F4F66D403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F724D5-50A7-14ED-7F3A-464860353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278A45-F034-FE8A-0E1F-18AD4D180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87DA80-F2FF-3685-E661-AB154B07BC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EB31BE-DD58-F255-8430-8297EFC3D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DC1F-3E66-43DB-A1C0-7E7F5743559B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393AD6-69DC-4ED7-05D9-872E20AA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F916E7-B930-8BDA-E7EC-27F1E0992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8A16-8998-43E9-8418-0DE79E516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58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457A3-F324-9994-903E-6C4DCF6A6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2616E7-BBF7-C3FD-7C7F-8C5562E1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DC1F-3E66-43DB-A1C0-7E7F5743559B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30B838-DF6D-2B2F-BD50-2479604BE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DCA8F3-A65F-43D6-6FAE-554BB726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8A16-8998-43E9-8418-0DE79E516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29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503DE4-928D-5C82-DFEE-445976F4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DC1F-3E66-43DB-A1C0-7E7F5743559B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170077-2180-FAD3-F0A0-449A65DFF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38CFF1-70EC-30AA-31C7-2BB2FC22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8A16-8998-43E9-8418-0DE79E516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90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822DE-D3AF-5C8C-E29D-1140E966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B1EB18-1955-6883-06C1-2CF89D354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9ED1C6-2F37-11C2-08D8-9022D664F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927CD2-E2FE-6075-7C37-2E00CE3F4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DC1F-3E66-43DB-A1C0-7E7F5743559B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687484-4E9F-664A-B408-562D0F4B8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148719-D90B-3BF5-4D2C-5F10FA2C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8A16-8998-43E9-8418-0DE79E516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617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C2321-09A9-A1D2-03B5-73FC5705E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03DEDA-5006-B1D3-22DC-4449FA4D7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315342-65C4-B886-2082-07EC2CCBF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685711-B248-5157-9B86-EB9488532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DC1F-3E66-43DB-A1C0-7E7F5743559B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93965C-3DBF-ED56-D9DA-FC4F78AE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D9CF7A-5EB3-8C8E-8106-E99E114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8A16-8998-43E9-8418-0DE79E516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36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7414BA-D2A6-082F-5B5C-9D95E18EB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A73696-AE2E-3C82-306B-B60EEBBEA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EED6E-B793-737C-E0A3-FFF49AFB57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CB00DC1F-3E66-43DB-A1C0-7E7F5743559B}" type="datetimeFigureOut">
              <a:rPr lang="ko-KR" altLang="en-US" smtClean="0"/>
              <a:pPr/>
              <a:t>2023-05-25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FDDA03-3451-560C-2942-80F22E882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02C0D4-27F1-B457-87E7-1BD976CF7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88B38A16-8998-43E9-8418-0DE79E516E0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6695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B26B42-FF1E-F873-97B1-813795D5517B}"/>
              </a:ext>
            </a:extLst>
          </p:cNvPr>
          <p:cNvSpPr/>
          <p:nvPr/>
        </p:nvSpPr>
        <p:spPr>
          <a:xfrm>
            <a:off x="0" y="2663952"/>
            <a:ext cx="12192000" cy="1274064"/>
          </a:xfrm>
          <a:prstGeom prst="rect">
            <a:avLst/>
          </a:prstGeom>
          <a:solidFill>
            <a:srgbClr val="6E91E3"/>
          </a:solidFill>
          <a:ln>
            <a:solidFill>
              <a:srgbClr val="6E91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98C3A2-C173-1BA3-7943-5D01C101AA20}"/>
              </a:ext>
            </a:extLst>
          </p:cNvPr>
          <p:cNvSpPr txBox="1"/>
          <p:nvPr/>
        </p:nvSpPr>
        <p:spPr>
          <a:xfrm>
            <a:off x="1754626" y="724086"/>
            <a:ext cx="23418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oto Sans" panose="020B0502040504020204" pitchFamily="34" charset="0"/>
              </a:rPr>
              <a:t>웨</a:t>
            </a:r>
            <a:r>
              <a:rPr lang="ko-KR" altLang="en-US" sz="7000" dirty="0">
                <a:solidFill>
                  <a:srgbClr val="6E91E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oto Sans" panose="020B0502040504020204" pitchFamily="34" charset="0"/>
              </a:rPr>
              <a:t>얼</a:t>
            </a:r>
            <a:r>
              <a:rPr lang="en-US" altLang="ko-KR" sz="7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oto Sans" panose="020B0502040504020204" pitchFamily="34" charset="0"/>
              </a:rPr>
              <a:t>?</a:t>
            </a:r>
            <a:endParaRPr lang="en-US" sz="70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oto Sans" panose="020B0502040504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C07034-BA84-8FD3-C24F-A5A400495528}"/>
              </a:ext>
            </a:extLst>
          </p:cNvPr>
          <p:cNvSpPr/>
          <p:nvPr/>
        </p:nvSpPr>
        <p:spPr>
          <a:xfrm>
            <a:off x="0" y="3938016"/>
            <a:ext cx="12192000" cy="2919984"/>
          </a:xfrm>
          <a:prstGeom prst="rect">
            <a:avLst/>
          </a:prstGeom>
          <a:solidFill>
            <a:srgbClr val="EED6BC"/>
          </a:solidFill>
          <a:ln>
            <a:noFill/>
          </a:ln>
          <a:effectLst/>
        </p:spPr>
        <p:txBody>
          <a:bodyPr rtlCol="0" anchor="ctr"/>
          <a:lstStyle/>
          <a:p>
            <a:pPr algn="ctr" latinLnBrk="0"/>
            <a:endParaRPr lang="ko-KR" altLang="en-US" kern="0" dirty="0">
              <a:solidFill>
                <a:prstClr val="white"/>
              </a:solidFill>
              <a:latin typeface="나눔스퀘어 Bold" panose="020B0600000101010101" pitchFamily="50" charset="-127"/>
              <a:ea typeface="이롭게 바탕체 Medium"/>
            </a:endParaRPr>
          </a:p>
        </p:txBody>
      </p:sp>
      <p:pic>
        <p:nvPicPr>
          <p:cNvPr id="15" name="그림 14" descr="달이(가) 표시된 사진&#10;&#10;자동 생성된 설명">
            <a:extLst>
              <a:ext uri="{FF2B5EF4-FFF2-40B4-BE49-F238E27FC236}">
                <a16:creationId xmlns:a16="http://schemas.microsoft.com/office/drawing/2014/main" id="{51E0D03D-EE55-731C-61AF-78B5C7D8C7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ADE5FF"/>
              </a:clrFrom>
              <a:clrTo>
                <a:srgbClr val="ADE5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07"/>
          <a:stretch/>
        </p:blipFill>
        <p:spPr>
          <a:xfrm>
            <a:off x="5564169" y="2270573"/>
            <a:ext cx="2235425" cy="1300864"/>
          </a:xfrm>
          <a:custGeom>
            <a:avLst/>
            <a:gdLst>
              <a:gd name="connsiteX0" fmla="*/ 0 w 2235425"/>
              <a:gd name="connsiteY0" fmla="*/ 0 h 1300864"/>
              <a:gd name="connsiteX1" fmla="*/ 2235425 w 2235425"/>
              <a:gd name="connsiteY1" fmla="*/ 0 h 1300864"/>
              <a:gd name="connsiteX2" fmla="*/ 2235425 w 2235425"/>
              <a:gd name="connsiteY2" fmla="*/ 1105156 h 1300864"/>
              <a:gd name="connsiteX3" fmla="*/ 817594 w 2235425"/>
              <a:gd name="connsiteY3" fmla="*/ 1105156 h 1300864"/>
              <a:gd name="connsiteX4" fmla="*/ 817594 w 2235425"/>
              <a:gd name="connsiteY4" fmla="*/ 1300864 h 1300864"/>
              <a:gd name="connsiteX5" fmla="*/ 0 w 2235425"/>
              <a:gd name="connsiteY5" fmla="*/ 1300864 h 1300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5425" h="1300864">
                <a:moveTo>
                  <a:pt x="0" y="0"/>
                </a:moveTo>
                <a:lnTo>
                  <a:pt x="2235425" y="0"/>
                </a:lnTo>
                <a:lnTo>
                  <a:pt x="2235425" y="1105156"/>
                </a:lnTo>
                <a:lnTo>
                  <a:pt x="817594" y="1105156"/>
                </a:lnTo>
                <a:lnTo>
                  <a:pt x="817594" y="1300864"/>
                </a:lnTo>
                <a:lnTo>
                  <a:pt x="0" y="1300864"/>
                </a:lnTo>
                <a:close/>
              </a:path>
            </a:pathLst>
          </a:custGeom>
        </p:spPr>
      </p:pic>
      <p:pic>
        <p:nvPicPr>
          <p:cNvPr id="17" name="그림 16" descr="달이(가) 표시된 사진&#10;&#10;자동 생성된 설명">
            <a:extLst>
              <a:ext uri="{FF2B5EF4-FFF2-40B4-BE49-F238E27FC236}">
                <a16:creationId xmlns:a16="http://schemas.microsoft.com/office/drawing/2014/main" id="{85D0FB19-1A2A-3E9A-FDD5-D7F16F3063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031" b="58330"/>
          <a:stretch/>
        </p:blipFill>
        <p:spPr>
          <a:xfrm>
            <a:off x="10488346" y="450991"/>
            <a:ext cx="987847" cy="957989"/>
          </a:xfrm>
          <a:prstGeom prst="rect">
            <a:avLst/>
          </a:prstGeom>
        </p:spPr>
      </p:pic>
      <p:pic>
        <p:nvPicPr>
          <p:cNvPr id="26" name="그림 25" descr="다채로움, 스크린샷, 그래픽, 그래픽 디자인이(가) 표시된 사진&#10;&#10;자동 생성된 설명">
            <a:extLst>
              <a:ext uri="{FF2B5EF4-FFF2-40B4-BE49-F238E27FC236}">
                <a16:creationId xmlns:a16="http://schemas.microsoft.com/office/drawing/2014/main" id="{627E6370-9B4C-85EB-FD39-1B00BC535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4" r="15724" b="57396"/>
          <a:stretch>
            <a:fillRect/>
          </a:stretch>
        </p:blipFill>
        <p:spPr>
          <a:xfrm>
            <a:off x="7730931" y="4393779"/>
            <a:ext cx="1615871" cy="1004231"/>
          </a:xfrm>
          <a:custGeom>
            <a:avLst/>
            <a:gdLst>
              <a:gd name="connsiteX0" fmla="*/ 0 w 1780032"/>
              <a:gd name="connsiteY0" fmla="*/ 0 h 1106254"/>
              <a:gd name="connsiteX1" fmla="*/ 1780032 w 1780032"/>
              <a:gd name="connsiteY1" fmla="*/ 0 h 1106254"/>
              <a:gd name="connsiteX2" fmla="*/ 1780032 w 1780032"/>
              <a:gd name="connsiteY2" fmla="*/ 730740 h 1106254"/>
              <a:gd name="connsiteX3" fmla="*/ 890016 w 1780032"/>
              <a:gd name="connsiteY3" fmla="*/ 1106254 h 1106254"/>
              <a:gd name="connsiteX4" fmla="*/ 0 w 1780032"/>
              <a:gd name="connsiteY4" fmla="*/ 730740 h 110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0032" h="1106254">
                <a:moveTo>
                  <a:pt x="0" y="0"/>
                </a:moveTo>
                <a:lnTo>
                  <a:pt x="1780032" y="0"/>
                </a:lnTo>
                <a:lnTo>
                  <a:pt x="1780032" y="730740"/>
                </a:lnTo>
                <a:lnTo>
                  <a:pt x="890016" y="1106254"/>
                </a:lnTo>
                <a:lnTo>
                  <a:pt x="0" y="730740"/>
                </a:lnTo>
                <a:close/>
              </a:path>
            </a:pathLst>
          </a:custGeom>
        </p:spPr>
      </p:pic>
      <p:pic>
        <p:nvPicPr>
          <p:cNvPr id="37" name="그림 36" descr="서핑, 창의성, 일러스트레이션, 디자인이(가) 표시된 사진&#10;&#10;자동 생성된 설명">
            <a:extLst>
              <a:ext uri="{FF2B5EF4-FFF2-40B4-BE49-F238E27FC236}">
                <a16:creationId xmlns:a16="http://schemas.microsoft.com/office/drawing/2014/main" id="{1E9ED90B-F208-1EC4-FDB2-9359222BF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57086">
            <a:off x="1223401" y="3879924"/>
            <a:ext cx="3117361" cy="311736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69B9DE9-61F9-6FFD-027D-98317EC2FB80}"/>
              </a:ext>
            </a:extLst>
          </p:cNvPr>
          <p:cNvSpPr txBox="1"/>
          <p:nvPr/>
        </p:nvSpPr>
        <p:spPr>
          <a:xfrm>
            <a:off x="8846825" y="6130014"/>
            <a:ext cx="33507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 옥수빈</a:t>
            </a:r>
            <a:r>
              <a:rPr lang="en-US" altLang="ko-KR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김태현</a:t>
            </a: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1611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E87256E-E638-1EF7-9DBC-443616718C62}"/>
              </a:ext>
            </a:extLst>
          </p:cNvPr>
          <p:cNvSpPr/>
          <p:nvPr/>
        </p:nvSpPr>
        <p:spPr>
          <a:xfrm>
            <a:off x="1" y="0"/>
            <a:ext cx="2339339" cy="6858000"/>
          </a:xfrm>
          <a:prstGeom prst="rect">
            <a:avLst/>
          </a:prstGeom>
          <a:solidFill>
            <a:srgbClr val="6E91E3"/>
          </a:solidFill>
          <a:ln>
            <a:noFill/>
          </a:ln>
          <a:effectLst/>
        </p:spPr>
        <p:txBody>
          <a:bodyPr rtlCol="0" anchor="ctr"/>
          <a:lstStyle/>
          <a:p>
            <a:pPr algn="ctr" latinLnBrk="0"/>
            <a:endParaRPr lang="ko-KR" altLang="en-US" kern="0" dirty="0">
              <a:solidFill>
                <a:prstClr val="white"/>
              </a:solidFill>
              <a:latin typeface="나눔스퀘어 Bold" panose="020B0600000101010101" pitchFamily="50" charset="-127"/>
              <a:ea typeface="이롭게 바탕체 Medium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0559CC-B131-F03E-1285-C71F28166CD4}"/>
              </a:ext>
            </a:extLst>
          </p:cNvPr>
          <p:cNvSpPr/>
          <p:nvPr/>
        </p:nvSpPr>
        <p:spPr>
          <a:xfrm>
            <a:off x="2339340" y="0"/>
            <a:ext cx="98526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16116D-5DCE-A3E6-DC68-FA5D89722D65}"/>
              </a:ext>
            </a:extLst>
          </p:cNvPr>
          <p:cNvSpPr txBox="1"/>
          <p:nvPr/>
        </p:nvSpPr>
        <p:spPr>
          <a:xfrm>
            <a:off x="570363" y="1008401"/>
            <a:ext cx="14135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5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sp>
        <p:nvSpPr>
          <p:cNvPr id="18" name="내용 개체 틀 17">
            <a:extLst>
              <a:ext uri="{FF2B5EF4-FFF2-40B4-BE49-F238E27FC236}">
                <a16:creationId xmlns:a16="http://schemas.microsoft.com/office/drawing/2014/main" id="{F9BE028A-ACEA-2BC6-F239-55F155895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747" y="1358973"/>
            <a:ext cx="838200" cy="39563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001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내용 개체 틀 17">
            <a:extLst>
              <a:ext uri="{FF2B5EF4-FFF2-40B4-BE49-F238E27FC236}">
                <a16:creationId xmlns:a16="http://schemas.microsoft.com/office/drawing/2014/main" id="{D59392D7-C975-3792-92C0-4EC61D0084A7}"/>
              </a:ext>
            </a:extLst>
          </p:cNvPr>
          <p:cNvSpPr txBox="1">
            <a:spLocks/>
          </p:cNvSpPr>
          <p:nvPr/>
        </p:nvSpPr>
        <p:spPr>
          <a:xfrm>
            <a:off x="3902747" y="2334003"/>
            <a:ext cx="838200" cy="3956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594" indent="-228594" algn="l" defTabSz="914377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  <a:lvl2pPr marL="68578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3pPr>
            <a:lvl4pPr marL="1600160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002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내용 개체 틀 17">
            <a:extLst>
              <a:ext uri="{FF2B5EF4-FFF2-40B4-BE49-F238E27FC236}">
                <a16:creationId xmlns:a16="http://schemas.microsoft.com/office/drawing/2014/main" id="{95D3490E-BF6B-B72C-8CDB-3817C542BC1F}"/>
              </a:ext>
            </a:extLst>
          </p:cNvPr>
          <p:cNvSpPr txBox="1">
            <a:spLocks/>
          </p:cNvSpPr>
          <p:nvPr/>
        </p:nvSpPr>
        <p:spPr>
          <a:xfrm>
            <a:off x="3902747" y="4284063"/>
            <a:ext cx="838200" cy="3956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594" indent="-228594" algn="l" defTabSz="914377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  <a:lvl2pPr marL="68578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3pPr>
            <a:lvl4pPr marL="1600160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004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내용 개체 틀 17">
            <a:extLst>
              <a:ext uri="{FF2B5EF4-FFF2-40B4-BE49-F238E27FC236}">
                <a16:creationId xmlns:a16="http://schemas.microsoft.com/office/drawing/2014/main" id="{F8EDFA92-745E-59AF-4C9D-730B6B514002}"/>
              </a:ext>
            </a:extLst>
          </p:cNvPr>
          <p:cNvSpPr txBox="1">
            <a:spLocks/>
          </p:cNvSpPr>
          <p:nvPr/>
        </p:nvSpPr>
        <p:spPr>
          <a:xfrm>
            <a:off x="3902747" y="3309033"/>
            <a:ext cx="838200" cy="3956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594" indent="-228594" algn="l" defTabSz="914377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  <a:lvl2pPr marL="68578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3pPr>
            <a:lvl4pPr marL="1600160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003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내용 개체 틀 17">
            <a:extLst>
              <a:ext uri="{FF2B5EF4-FFF2-40B4-BE49-F238E27FC236}">
                <a16:creationId xmlns:a16="http://schemas.microsoft.com/office/drawing/2014/main" id="{39427836-A5BB-271B-6431-69CE1AB532D0}"/>
              </a:ext>
            </a:extLst>
          </p:cNvPr>
          <p:cNvSpPr txBox="1">
            <a:spLocks/>
          </p:cNvSpPr>
          <p:nvPr/>
        </p:nvSpPr>
        <p:spPr>
          <a:xfrm>
            <a:off x="4740947" y="4821187"/>
            <a:ext cx="2360293" cy="2420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4" indent="-228594" algn="l" defTabSz="914377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  <a:lvl2pPr marL="68578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3pPr>
            <a:lvl4pPr marL="1600160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‣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 시스템 구조도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내용 개체 틀 17">
            <a:extLst>
              <a:ext uri="{FF2B5EF4-FFF2-40B4-BE49-F238E27FC236}">
                <a16:creationId xmlns:a16="http://schemas.microsoft.com/office/drawing/2014/main" id="{54BA6B5B-5C5A-4FA6-0ABB-19A175B09E6F}"/>
              </a:ext>
            </a:extLst>
          </p:cNvPr>
          <p:cNvSpPr txBox="1">
            <a:spLocks/>
          </p:cNvSpPr>
          <p:nvPr/>
        </p:nvSpPr>
        <p:spPr>
          <a:xfrm>
            <a:off x="4740947" y="5138855"/>
            <a:ext cx="2360293" cy="2420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4" indent="-228594" algn="l" defTabSz="914377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  <a:lvl2pPr marL="68578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3pPr>
            <a:lvl4pPr marL="1600160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‣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핵심 알고리즘</a:t>
            </a:r>
          </a:p>
        </p:txBody>
      </p:sp>
      <p:sp>
        <p:nvSpPr>
          <p:cNvPr id="19" name="내용 개체 틀 17">
            <a:extLst>
              <a:ext uri="{FF2B5EF4-FFF2-40B4-BE49-F238E27FC236}">
                <a16:creationId xmlns:a16="http://schemas.microsoft.com/office/drawing/2014/main" id="{19978134-A83E-C9FD-AF2E-563EEC926595}"/>
              </a:ext>
            </a:extLst>
          </p:cNvPr>
          <p:cNvSpPr txBox="1">
            <a:spLocks/>
          </p:cNvSpPr>
          <p:nvPr/>
        </p:nvSpPr>
        <p:spPr>
          <a:xfrm>
            <a:off x="4716182" y="1362478"/>
            <a:ext cx="2034540" cy="3429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594" indent="-228594" algn="l" defTabSz="914377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  <a:lvl2pPr marL="68578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3pPr>
            <a:lvl4pPr marL="1600160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기획 배경 및 목표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내용 개체 틀 17">
            <a:extLst>
              <a:ext uri="{FF2B5EF4-FFF2-40B4-BE49-F238E27FC236}">
                <a16:creationId xmlns:a16="http://schemas.microsoft.com/office/drawing/2014/main" id="{7AF13B94-E111-CA4B-6BD5-08CA11726E68}"/>
              </a:ext>
            </a:extLst>
          </p:cNvPr>
          <p:cNvSpPr txBox="1">
            <a:spLocks/>
          </p:cNvSpPr>
          <p:nvPr/>
        </p:nvSpPr>
        <p:spPr>
          <a:xfrm>
            <a:off x="4716182" y="2337508"/>
            <a:ext cx="2034540" cy="3429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594" indent="-228594" algn="l" defTabSz="914377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  <a:lvl2pPr marL="68578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3pPr>
            <a:lvl4pPr marL="1600160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진행 일정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내용 개체 틀 17">
            <a:extLst>
              <a:ext uri="{FF2B5EF4-FFF2-40B4-BE49-F238E27FC236}">
                <a16:creationId xmlns:a16="http://schemas.microsoft.com/office/drawing/2014/main" id="{ADD1F869-7CBF-932C-AEE1-FE3B10425D28}"/>
              </a:ext>
            </a:extLst>
          </p:cNvPr>
          <p:cNvSpPr txBox="1">
            <a:spLocks/>
          </p:cNvSpPr>
          <p:nvPr/>
        </p:nvSpPr>
        <p:spPr>
          <a:xfrm>
            <a:off x="4716182" y="3312538"/>
            <a:ext cx="2034540" cy="3429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594" indent="-228594" algn="l" defTabSz="914377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  <a:lvl2pPr marL="68578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3pPr>
            <a:lvl4pPr marL="1600160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시장 분석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내용 개체 틀 17">
            <a:extLst>
              <a:ext uri="{FF2B5EF4-FFF2-40B4-BE49-F238E27FC236}">
                <a16:creationId xmlns:a16="http://schemas.microsoft.com/office/drawing/2014/main" id="{1DE246B4-0E2B-A46B-885F-4BD7033EBABC}"/>
              </a:ext>
            </a:extLst>
          </p:cNvPr>
          <p:cNvSpPr txBox="1">
            <a:spLocks/>
          </p:cNvSpPr>
          <p:nvPr/>
        </p:nvSpPr>
        <p:spPr>
          <a:xfrm>
            <a:off x="4716182" y="4287568"/>
            <a:ext cx="3741418" cy="342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4" indent="-228594" algn="l" defTabSz="914377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  <a:lvl2pPr marL="68578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3pPr>
            <a:lvl4pPr marL="1600160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 결과</a:t>
            </a:r>
          </a:p>
        </p:txBody>
      </p:sp>
      <p:sp>
        <p:nvSpPr>
          <p:cNvPr id="35" name="내용 개체 틀 17">
            <a:extLst>
              <a:ext uri="{FF2B5EF4-FFF2-40B4-BE49-F238E27FC236}">
                <a16:creationId xmlns:a16="http://schemas.microsoft.com/office/drawing/2014/main" id="{DBD18511-778B-03A3-6C99-149D161E0E84}"/>
              </a:ext>
            </a:extLst>
          </p:cNvPr>
          <p:cNvSpPr txBox="1">
            <a:spLocks/>
          </p:cNvSpPr>
          <p:nvPr/>
        </p:nvSpPr>
        <p:spPr>
          <a:xfrm>
            <a:off x="9440580" y="1358973"/>
            <a:ext cx="1135382" cy="342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4" indent="-228594" algn="l" defTabSz="914377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  <a:lvl2pPr marL="68578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3pPr>
            <a:lvl4pPr marL="1600160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기대효과</a:t>
            </a:r>
          </a:p>
        </p:txBody>
      </p:sp>
      <p:sp>
        <p:nvSpPr>
          <p:cNvPr id="37" name="내용 개체 틀 17">
            <a:extLst>
              <a:ext uri="{FF2B5EF4-FFF2-40B4-BE49-F238E27FC236}">
                <a16:creationId xmlns:a16="http://schemas.microsoft.com/office/drawing/2014/main" id="{4A75A7E8-C373-7C30-3A07-131A072CC446}"/>
              </a:ext>
            </a:extLst>
          </p:cNvPr>
          <p:cNvSpPr txBox="1">
            <a:spLocks/>
          </p:cNvSpPr>
          <p:nvPr/>
        </p:nvSpPr>
        <p:spPr>
          <a:xfrm>
            <a:off x="9440580" y="2307638"/>
            <a:ext cx="1188013" cy="342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4" indent="-228594" algn="l" defTabSz="914377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  <a:lvl2pPr marL="68578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3pPr>
            <a:lvl4pPr marL="1600160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 후기</a:t>
            </a:r>
          </a:p>
        </p:txBody>
      </p:sp>
      <p:sp>
        <p:nvSpPr>
          <p:cNvPr id="38" name="내용 개체 틀 17">
            <a:extLst>
              <a:ext uri="{FF2B5EF4-FFF2-40B4-BE49-F238E27FC236}">
                <a16:creationId xmlns:a16="http://schemas.microsoft.com/office/drawing/2014/main" id="{F491560F-FEDD-FA97-7C52-D5BD138097B2}"/>
              </a:ext>
            </a:extLst>
          </p:cNvPr>
          <p:cNvSpPr txBox="1">
            <a:spLocks/>
          </p:cNvSpPr>
          <p:nvPr/>
        </p:nvSpPr>
        <p:spPr>
          <a:xfrm>
            <a:off x="8627145" y="1355468"/>
            <a:ext cx="838200" cy="3956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594" indent="-228594" algn="l" defTabSz="914377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  <a:lvl2pPr marL="68578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3pPr>
            <a:lvl4pPr marL="1600160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005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내용 개체 틀 17">
            <a:extLst>
              <a:ext uri="{FF2B5EF4-FFF2-40B4-BE49-F238E27FC236}">
                <a16:creationId xmlns:a16="http://schemas.microsoft.com/office/drawing/2014/main" id="{D8691450-8D77-308C-9691-B614C24D9F85}"/>
              </a:ext>
            </a:extLst>
          </p:cNvPr>
          <p:cNvSpPr txBox="1">
            <a:spLocks/>
          </p:cNvSpPr>
          <p:nvPr/>
        </p:nvSpPr>
        <p:spPr>
          <a:xfrm>
            <a:off x="8627145" y="2330498"/>
            <a:ext cx="838200" cy="3956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594" indent="-228594" algn="l" defTabSz="914377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  <a:lvl2pPr marL="68578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3pPr>
            <a:lvl4pPr marL="1600160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006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44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DF24CF1-C9F8-BE44-7FF3-E2C3DB20947B}"/>
              </a:ext>
            </a:extLst>
          </p:cNvPr>
          <p:cNvCxnSpPr>
            <a:cxnSpLocks/>
          </p:cNvCxnSpPr>
          <p:nvPr/>
        </p:nvCxnSpPr>
        <p:spPr>
          <a:xfrm>
            <a:off x="86354" y="1143000"/>
            <a:ext cx="4754009" cy="0"/>
          </a:xfrm>
          <a:prstGeom prst="line">
            <a:avLst/>
          </a:prstGeom>
          <a:ln w="19050">
            <a:solidFill>
              <a:srgbClr val="6E91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A16116D-5DCE-A3E6-DC68-FA5D89722D65}"/>
              </a:ext>
            </a:extLst>
          </p:cNvPr>
          <p:cNvSpPr txBox="1"/>
          <p:nvPr/>
        </p:nvSpPr>
        <p:spPr>
          <a:xfrm>
            <a:off x="323732" y="496669"/>
            <a:ext cx="4516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001 </a:t>
            </a:r>
            <a:r>
              <a:rPr lang="ko-KR" altLang="en-US" sz="3600" dirty="0">
                <a:solidFill>
                  <a:srgbClr val="554F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기획 배경 및 목표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0559CC-B131-F03E-1285-C71F28166CD4}"/>
              </a:ext>
            </a:extLst>
          </p:cNvPr>
          <p:cNvSpPr/>
          <p:nvPr/>
        </p:nvSpPr>
        <p:spPr>
          <a:xfrm>
            <a:off x="-5" y="-1"/>
            <a:ext cx="86359" cy="6858001"/>
          </a:xfrm>
          <a:prstGeom prst="rect">
            <a:avLst/>
          </a:prstGeom>
          <a:solidFill>
            <a:srgbClr val="6E91E3"/>
          </a:solidFill>
          <a:ln>
            <a:solidFill>
              <a:srgbClr val="6E91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0984AE5-E93C-F94A-8063-059DC2ED0096}"/>
              </a:ext>
            </a:extLst>
          </p:cNvPr>
          <p:cNvGrpSpPr/>
          <p:nvPr/>
        </p:nvGrpSpPr>
        <p:grpSpPr>
          <a:xfrm>
            <a:off x="6231103" y="2064034"/>
            <a:ext cx="4735636" cy="3664314"/>
            <a:chOff x="4823325" y="2146352"/>
            <a:chExt cx="4735636" cy="3664314"/>
          </a:xfrm>
        </p:grpSpPr>
        <p:pic>
          <p:nvPicPr>
            <p:cNvPr id="6" name="그림 5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A2156862-5257-8C9E-ED52-9F8533595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3325" y="4317991"/>
              <a:ext cx="754075" cy="754075"/>
            </a:xfrm>
            <a:prstGeom prst="rect">
              <a:avLst/>
            </a:prstGeom>
          </p:spPr>
        </p:pic>
        <p:pic>
          <p:nvPicPr>
            <p:cNvPr id="29" name="그림 2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556F9429-44D0-D0A6-2601-D56CEBADE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3247" y="2146352"/>
              <a:ext cx="2925714" cy="2925714"/>
            </a:xfrm>
            <a:prstGeom prst="rect">
              <a:avLst/>
            </a:prstGeom>
          </p:spPr>
        </p:pic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60A06970-04C6-5D1A-31E9-AE6D364303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7400" y="2769898"/>
              <a:ext cx="2171639" cy="165526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8E41969-A261-2EC3-9C82-43AD5DFAFD3D}"/>
                </a:ext>
              </a:extLst>
            </p:cNvPr>
            <p:cNvSpPr txBox="1"/>
            <p:nvPr/>
          </p:nvSpPr>
          <p:spPr>
            <a:xfrm>
              <a:off x="5780075" y="3209099"/>
              <a:ext cx="11083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000" dirty="0">
                  <a:solidFill>
                    <a:srgbClr val="6E91E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+407%</a:t>
              </a:r>
              <a:endParaRPr lang="ko-KR" altLang="en-US" sz="2000" dirty="0">
                <a:solidFill>
                  <a:srgbClr val="6E91E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22EDF03-22FE-3028-3836-B1A469564F58}"/>
                </a:ext>
              </a:extLst>
            </p:cNvPr>
            <p:cNvSpPr txBox="1"/>
            <p:nvPr/>
          </p:nvSpPr>
          <p:spPr>
            <a:xfrm>
              <a:off x="4861498" y="5410556"/>
              <a:ext cx="1206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2021</a:t>
              </a:r>
              <a:r>
                <a:rPr lang="ko-KR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년 </a:t>
              </a:r>
              <a:r>
                <a:rPr lang="en-US" altLang="ko-KR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 ~ 12</a:t>
              </a:r>
              <a:r>
                <a:rPr lang="ko-KR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월</a:t>
              </a:r>
              <a:endPara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en-US" altLang="ko-KR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(12</a:t>
              </a:r>
              <a:r>
                <a:rPr lang="ko-KR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개월</a:t>
              </a:r>
              <a:r>
                <a:rPr lang="en-US" altLang="ko-KR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DAD4DE3-19AC-CD50-5544-D8224E28CD11}"/>
                </a:ext>
              </a:extLst>
            </p:cNvPr>
            <p:cNvSpPr txBox="1"/>
            <p:nvPr/>
          </p:nvSpPr>
          <p:spPr>
            <a:xfrm>
              <a:off x="7493048" y="5410556"/>
              <a:ext cx="1206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2023</a:t>
              </a:r>
              <a:r>
                <a:rPr lang="ko-KR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년 </a:t>
              </a:r>
              <a:r>
                <a:rPr lang="en-US" altLang="ko-KR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 ~ 3</a:t>
              </a:r>
              <a:r>
                <a:rPr lang="ko-KR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월</a:t>
              </a:r>
              <a:endPara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en-US" altLang="ko-KR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(3</a:t>
              </a:r>
              <a:r>
                <a:rPr lang="ko-KR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개월</a:t>
              </a:r>
              <a:r>
                <a:rPr lang="en-US" altLang="ko-KR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AE785A2-7CE7-5D47-286A-2D8CC2F2AC47}"/>
              </a:ext>
            </a:extLst>
          </p:cNvPr>
          <p:cNvSpPr txBox="1"/>
          <p:nvPr/>
        </p:nvSpPr>
        <p:spPr>
          <a:xfrm>
            <a:off x="10527858" y="6435820"/>
            <a:ext cx="1559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출처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관광지식정보시스템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7427B69-CD6B-BB3D-71BD-F1A61936B160}"/>
              </a:ext>
            </a:extLst>
          </p:cNvPr>
          <p:cNvGrpSpPr/>
          <p:nvPr/>
        </p:nvGrpSpPr>
        <p:grpSpPr>
          <a:xfrm>
            <a:off x="1110129" y="2091417"/>
            <a:ext cx="4516632" cy="2847590"/>
            <a:chOff x="934794" y="2295504"/>
            <a:chExt cx="4516632" cy="284759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4EC4F3D-23CF-B9D4-A1FF-743164AA5B07}"/>
                </a:ext>
              </a:extLst>
            </p:cNvPr>
            <p:cNvSpPr txBox="1"/>
            <p:nvPr/>
          </p:nvSpPr>
          <p:spPr>
            <a:xfrm>
              <a:off x="934794" y="3134523"/>
              <a:ext cx="451663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7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COVID-19</a:t>
              </a:r>
              <a:endParaRPr lang="ko-KR" altLang="en-US" sz="7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1" name="&quot;허용 안 됨&quot; 기호 40">
              <a:extLst>
                <a:ext uri="{FF2B5EF4-FFF2-40B4-BE49-F238E27FC236}">
                  <a16:creationId xmlns:a16="http://schemas.microsoft.com/office/drawing/2014/main" id="{C92C6B00-589C-2412-F16D-69D18E8F4993}"/>
                </a:ext>
              </a:extLst>
            </p:cNvPr>
            <p:cNvSpPr/>
            <p:nvPr/>
          </p:nvSpPr>
          <p:spPr>
            <a:xfrm>
              <a:off x="1611388" y="2295504"/>
              <a:ext cx="2847590" cy="2847590"/>
            </a:xfrm>
            <a:prstGeom prst="noSmoking">
              <a:avLst/>
            </a:prstGeom>
            <a:solidFill>
              <a:srgbClr val="C00000">
                <a:alpha val="72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0338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43BCEAAD-90F8-5302-737A-ADF66F7F443B}"/>
              </a:ext>
            </a:extLst>
          </p:cNvPr>
          <p:cNvSpPr/>
          <p:nvPr/>
        </p:nvSpPr>
        <p:spPr>
          <a:xfrm rot="5400000">
            <a:off x="6300771" y="-3599683"/>
            <a:ext cx="45719" cy="10490785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DE7617E-B769-FE59-C1E7-B97321073556}"/>
              </a:ext>
            </a:extLst>
          </p:cNvPr>
          <p:cNvSpPr/>
          <p:nvPr/>
        </p:nvSpPr>
        <p:spPr>
          <a:xfrm>
            <a:off x="-5" y="-1"/>
            <a:ext cx="86359" cy="6858001"/>
          </a:xfrm>
          <a:prstGeom prst="rect">
            <a:avLst/>
          </a:prstGeom>
          <a:solidFill>
            <a:srgbClr val="6E91E3"/>
          </a:solidFill>
          <a:ln>
            <a:solidFill>
              <a:srgbClr val="6E91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FA893FE-4766-E8F7-F6C6-56A8D768DC6F}"/>
              </a:ext>
            </a:extLst>
          </p:cNvPr>
          <p:cNvGrpSpPr/>
          <p:nvPr/>
        </p:nvGrpSpPr>
        <p:grpSpPr>
          <a:xfrm>
            <a:off x="785337" y="1388358"/>
            <a:ext cx="514036" cy="2802642"/>
            <a:chOff x="1893296" y="1393417"/>
            <a:chExt cx="514036" cy="2802642"/>
          </a:xfrm>
        </p:grpSpPr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F6ECEA3B-575D-CDA5-4EE3-1F8606DDB650}"/>
                </a:ext>
              </a:extLst>
            </p:cNvPr>
            <p:cNvCxnSpPr>
              <a:cxnSpLocks/>
            </p:cNvCxnSpPr>
            <p:nvPr/>
          </p:nvCxnSpPr>
          <p:spPr>
            <a:xfrm>
              <a:off x="2154413" y="1674985"/>
              <a:ext cx="0" cy="2521074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1317BC42-E6F6-E535-1B55-15CB2F754142}"/>
                </a:ext>
              </a:extLst>
            </p:cNvPr>
            <p:cNvSpPr/>
            <p:nvPr/>
          </p:nvSpPr>
          <p:spPr>
            <a:xfrm>
              <a:off x="1893296" y="1393417"/>
              <a:ext cx="514036" cy="5140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18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99373B7-A4F0-8145-A9B4-81823C2DF08B}"/>
              </a:ext>
            </a:extLst>
          </p:cNvPr>
          <p:cNvSpPr/>
          <p:nvPr/>
        </p:nvSpPr>
        <p:spPr>
          <a:xfrm>
            <a:off x="1500823" y="2272691"/>
            <a:ext cx="1559446" cy="321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8CB6A7E8-E79C-090F-FC76-9C0649CC416C}"/>
              </a:ext>
            </a:extLst>
          </p:cNvPr>
          <p:cNvGrpSpPr/>
          <p:nvPr/>
        </p:nvGrpSpPr>
        <p:grpSpPr>
          <a:xfrm>
            <a:off x="4272821" y="1354848"/>
            <a:ext cx="514036" cy="2767625"/>
            <a:chOff x="1901495" y="1386591"/>
            <a:chExt cx="514036" cy="2348964"/>
          </a:xfrm>
        </p:grpSpPr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AEEAFF32-E37E-91C3-827B-25DA47302C7A}"/>
                </a:ext>
              </a:extLst>
            </p:cNvPr>
            <p:cNvCxnSpPr>
              <a:cxnSpLocks/>
            </p:cNvCxnSpPr>
            <p:nvPr/>
          </p:nvCxnSpPr>
          <p:spPr>
            <a:xfrm>
              <a:off x="2154413" y="1674985"/>
              <a:ext cx="0" cy="206057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3CD7A93B-643E-58DA-7BE0-B8124B07476F}"/>
                </a:ext>
              </a:extLst>
            </p:cNvPr>
            <p:cNvSpPr/>
            <p:nvPr/>
          </p:nvSpPr>
          <p:spPr>
            <a:xfrm>
              <a:off x="1901495" y="1386591"/>
              <a:ext cx="514036" cy="43692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19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4A5C4DA2-C9F7-6E6A-D153-0AC6FDAC29EC}"/>
              </a:ext>
            </a:extLst>
          </p:cNvPr>
          <p:cNvSpPr/>
          <p:nvPr/>
        </p:nvSpPr>
        <p:spPr>
          <a:xfrm>
            <a:off x="4980108" y="2247225"/>
            <a:ext cx="1559446" cy="321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839F7FD9-52CE-2BD3-3420-E701BE57CEA2}"/>
              </a:ext>
            </a:extLst>
          </p:cNvPr>
          <p:cNvGrpSpPr/>
          <p:nvPr/>
        </p:nvGrpSpPr>
        <p:grpSpPr>
          <a:xfrm>
            <a:off x="7752106" y="1362892"/>
            <a:ext cx="3792678" cy="4720906"/>
            <a:chOff x="1901495" y="1461547"/>
            <a:chExt cx="3792678" cy="4049420"/>
          </a:xfrm>
        </p:grpSpPr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072C5D1E-843D-DB11-9DD5-07C48A89FB55}"/>
                </a:ext>
              </a:extLst>
            </p:cNvPr>
            <p:cNvCxnSpPr>
              <a:cxnSpLocks/>
            </p:cNvCxnSpPr>
            <p:nvPr/>
          </p:nvCxnSpPr>
          <p:spPr>
            <a:xfrm>
              <a:off x="2154413" y="1674985"/>
              <a:ext cx="0" cy="206057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0B3FEFC1-4EDA-5207-A83D-84E9FA148A35}"/>
                </a:ext>
              </a:extLst>
            </p:cNvPr>
            <p:cNvSpPr/>
            <p:nvPr/>
          </p:nvSpPr>
          <p:spPr>
            <a:xfrm>
              <a:off x="1901495" y="1461547"/>
              <a:ext cx="514036" cy="44157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22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274" name="직선 연결선 273">
              <a:extLst>
                <a:ext uri="{FF2B5EF4-FFF2-40B4-BE49-F238E27FC236}">
                  <a16:creationId xmlns:a16="http://schemas.microsoft.com/office/drawing/2014/main" id="{6332D525-AA34-2CB7-7464-FF58237C8EBE}"/>
                </a:ext>
              </a:extLst>
            </p:cNvPr>
            <p:cNvCxnSpPr>
              <a:cxnSpLocks/>
            </p:cNvCxnSpPr>
            <p:nvPr/>
          </p:nvCxnSpPr>
          <p:spPr>
            <a:xfrm>
              <a:off x="5694173" y="1723746"/>
              <a:ext cx="0" cy="378722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16486655-9C0E-2588-53A1-B63279F893FF}"/>
              </a:ext>
            </a:extLst>
          </p:cNvPr>
          <p:cNvSpPr/>
          <p:nvPr/>
        </p:nvSpPr>
        <p:spPr>
          <a:xfrm rot="5400000">
            <a:off x="6282746" y="-1160760"/>
            <a:ext cx="45875" cy="10526657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6BD8745D-1936-9A03-8FB6-9DA3010E8938}"/>
              </a:ext>
            </a:extLst>
          </p:cNvPr>
          <p:cNvGrpSpPr/>
          <p:nvPr/>
        </p:nvGrpSpPr>
        <p:grpSpPr>
          <a:xfrm>
            <a:off x="785337" y="3840912"/>
            <a:ext cx="514036" cy="2288606"/>
            <a:chOff x="1893296" y="1393417"/>
            <a:chExt cx="514036" cy="2342138"/>
          </a:xfrm>
        </p:grpSpPr>
        <p:cxnSp>
          <p:nvCxnSpPr>
            <p:cNvPr id="214" name="직선 연결선 213">
              <a:extLst>
                <a:ext uri="{FF2B5EF4-FFF2-40B4-BE49-F238E27FC236}">
                  <a16:creationId xmlns:a16="http://schemas.microsoft.com/office/drawing/2014/main" id="{774A83A1-DDB4-EC30-8157-DB8BB82BDD7C}"/>
                </a:ext>
              </a:extLst>
            </p:cNvPr>
            <p:cNvCxnSpPr>
              <a:cxnSpLocks/>
            </p:cNvCxnSpPr>
            <p:nvPr/>
          </p:nvCxnSpPr>
          <p:spPr>
            <a:xfrm>
              <a:off x="2154413" y="1674985"/>
              <a:ext cx="0" cy="206057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E1C54A18-4125-EB36-7966-5B848F01B21F}"/>
                </a:ext>
              </a:extLst>
            </p:cNvPr>
            <p:cNvSpPr/>
            <p:nvPr/>
          </p:nvSpPr>
          <p:spPr>
            <a:xfrm>
              <a:off x="1893296" y="1393417"/>
              <a:ext cx="514036" cy="5140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23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3E3153C6-CEC2-75DC-5142-22F8C3FFCCB8}"/>
              </a:ext>
            </a:extLst>
          </p:cNvPr>
          <p:cNvGrpSpPr/>
          <p:nvPr/>
        </p:nvGrpSpPr>
        <p:grpSpPr>
          <a:xfrm>
            <a:off x="4264622" y="3840912"/>
            <a:ext cx="514036" cy="2288606"/>
            <a:chOff x="1893296" y="1393417"/>
            <a:chExt cx="514036" cy="2342138"/>
          </a:xfrm>
        </p:grpSpPr>
        <p:cxnSp>
          <p:nvCxnSpPr>
            <p:cNvPr id="224" name="직선 연결선 223">
              <a:extLst>
                <a:ext uri="{FF2B5EF4-FFF2-40B4-BE49-F238E27FC236}">
                  <a16:creationId xmlns:a16="http://schemas.microsoft.com/office/drawing/2014/main" id="{201B447E-6419-4116-993D-82A28BC13DCF}"/>
                </a:ext>
              </a:extLst>
            </p:cNvPr>
            <p:cNvCxnSpPr>
              <a:cxnSpLocks/>
            </p:cNvCxnSpPr>
            <p:nvPr/>
          </p:nvCxnSpPr>
          <p:spPr>
            <a:xfrm>
              <a:off x="2154413" y="1674985"/>
              <a:ext cx="0" cy="206057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B7C3FAEB-AD2A-2A25-4BCC-0A6EA46BA27E}"/>
                </a:ext>
              </a:extLst>
            </p:cNvPr>
            <p:cNvSpPr/>
            <p:nvPr/>
          </p:nvSpPr>
          <p:spPr>
            <a:xfrm>
              <a:off x="1893296" y="1393417"/>
              <a:ext cx="514036" cy="5140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24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36E6FDE9-5664-E6EF-CDB5-A011E572BF81}"/>
              </a:ext>
            </a:extLst>
          </p:cNvPr>
          <p:cNvGrpSpPr/>
          <p:nvPr/>
        </p:nvGrpSpPr>
        <p:grpSpPr>
          <a:xfrm>
            <a:off x="7752106" y="3810004"/>
            <a:ext cx="514036" cy="2273794"/>
            <a:chOff x="1893296" y="1393417"/>
            <a:chExt cx="514036" cy="2342138"/>
          </a:xfrm>
        </p:grpSpPr>
        <p:cxnSp>
          <p:nvCxnSpPr>
            <p:cNvPr id="234" name="직선 연결선 233">
              <a:extLst>
                <a:ext uri="{FF2B5EF4-FFF2-40B4-BE49-F238E27FC236}">
                  <a16:creationId xmlns:a16="http://schemas.microsoft.com/office/drawing/2014/main" id="{8813A64B-51D7-31D1-2491-3D42C52B4ED7}"/>
                </a:ext>
              </a:extLst>
            </p:cNvPr>
            <p:cNvCxnSpPr>
              <a:cxnSpLocks/>
            </p:cNvCxnSpPr>
            <p:nvPr/>
          </p:nvCxnSpPr>
          <p:spPr>
            <a:xfrm>
              <a:off x="2154413" y="1674985"/>
              <a:ext cx="0" cy="206057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90311D3C-417C-BF52-9845-95F237F17243}"/>
                </a:ext>
              </a:extLst>
            </p:cNvPr>
            <p:cNvSpPr/>
            <p:nvPr/>
          </p:nvSpPr>
          <p:spPr>
            <a:xfrm>
              <a:off x="1893296" y="1393417"/>
              <a:ext cx="514036" cy="5140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25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2DFF32FF-F4CF-940C-3E86-9BE5F976829F}"/>
              </a:ext>
            </a:extLst>
          </p:cNvPr>
          <p:cNvSpPr/>
          <p:nvPr/>
        </p:nvSpPr>
        <p:spPr>
          <a:xfrm>
            <a:off x="1050553" y="2108421"/>
            <a:ext cx="6950366" cy="351307"/>
          </a:xfrm>
          <a:prstGeom prst="rect">
            <a:avLst/>
          </a:prstGeom>
          <a:solidFill>
            <a:srgbClr val="D8B8A9">
              <a:lumMod val="20000"/>
              <a:lumOff val="80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게시판 </a:t>
            </a:r>
            <a:r>
              <a:rPr lang="en-US" altLang="ko-KR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CSS</a:t>
            </a:r>
            <a:r>
              <a:rPr lang="ko-KR" altLang="en-US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A22DAD33-110E-F4FC-133E-DB9953564E5F}"/>
              </a:ext>
            </a:extLst>
          </p:cNvPr>
          <p:cNvSpPr/>
          <p:nvPr/>
        </p:nvSpPr>
        <p:spPr>
          <a:xfrm>
            <a:off x="8000919" y="3272663"/>
            <a:ext cx="3539758" cy="3513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지역별 여행지 검색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AB55492D-D9ED-1ACB-2746-4BDF24BDE9DD}"/>
              </a:ext>
            </a:extLst>
          </p:cNvPr>
          <p:cNvSpPr/>
          <p:nvPr/>
        </p:nvSpPr>
        <p:spPr>
          <a:xfrm>
            <a:off x="1050552" y="3272663"/>
            <a:ext cx="6950366" cy="3513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JWT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토큰을 사용한 로그인 및 회원 가입 기능</a:t>
            </a: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22FDEA6A-68DC-8CAE-59BB-40D122E7A2CE}"/>
              </a:ext>
            </a:extLst>
          </p:cNvPr>
          <p:cNvSpPr/>
          <p:nvPr/>
        </p:nvSpPr>
        <p:spPr>
          <a:xfrm>
            <a:off x="8009124" y="2107914"/>
            <a:ext cx="3535660" cy="351307"/>
          </a:xfrm>
          <a:prstGeom prst="rect">
            <a:avLst/>
          </a:prstGeom>
          <a:solidFill>
            <a:srgbClr val="D8B8A9">
              <a:lumMod val="20000"/>
              <a:lumOff val="80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여행 계획 </a:t>
            </a:r>
            <a:r>
              <a:rPr lang="en-US" altLang="ko-KR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 </a:t>
            </a:r>
            <a:r>
              <a:rPr lang="ko-KR" altLang="en-US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설계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7173D65C-73E4-9463-6418-061B7F88DE2D}"/>
              </a:ext>
            </a:extLst>
          </p:cNvPr>
          <p:cNvSpPr/>
          <p:nvPr/>
        </p:nvSpPr>
        <p:spPr>
          <a:xfrm>
            <a:off x="8009124" y="2690288"/>
            <a:ext cx="3531560" cy="351307"/>
          </a:xfrm>
          <a:prstGeom prst="rect">
            <a:avLst/>
          </a:prstGeom>
          <a:solidFill>
            <a:srgbClr val="D8B8A9">
              <a:lumMod val="20000"/>
              <a:lumOff val="80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여행 계획 </a:t>
            </a:r>
            <a:r>
              <a:rPr lang="en-US" altLang="ko-KR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REST 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EF58E9FB-1DE9-79B6-2CBD-7013ADAFE6D9}"/>
              </a:ext>
            </a:extLst>
          </p:cNvPr>
          <p:cNvSpPr/>
          <p:nvPr/>
        </p:nvSpPr>
        <p:spPr>
          <a:xfrm>
            <a:off x="1050552" y="4613969"/>
            <a:ext cx="6958567" cy="351307"/>
          </a:xfrm>
          <a:prstGeom prst="rect">
            <a:avLst/>
          </a:prstGeom>
          <a:solidFill>
            <a:srgbClr val="D8B8A9">
              <a:lumMod val="20000"/>
              <a:lumOff val="80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카카오맵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API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통한 마커</a:t>
            </a:r>
            <a:r>
              <a:rPr lang="en-US" altLang="ko-KR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&amp; </a:t>
            </a:r>
            <a:r>
              <a:rPr lang="ko-KR" altLang="en-US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커스텀 오버레이 </a:t>
            </a:r>
            <a:r>
              <a:rPr lang="en-US" altLang="ko-KR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경로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B4937DC9-CDB9-01E5-913F-1E4DA977CCE5}"/>
              </a:ext>
            </a:extLst>
          </p:cNvPr>
          <p:cNvSpPr/>
          <p:nvPr/>
        </p:nvSpPr>
        <p:spPr>
          <a:xfrm>
            <a:off x="1050550" y="5778211"/>
            <a:ext cx="6966774" cy="3513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JWT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토큰을 사용한 권한 인증 기능</a:t>
            </a:r>
          </a:p>
        </p:txBody>
      </p: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B878DAEE-147C-A274-62E2-0A9BCE583C29}"/>
              </a:ext>
            </a:extLst>
          </p:cNvPr>
          <p:cNvSpPr/>
          <p:nvPr/>
        </p:nvSpPr>
        <p:spPr>
          <a:xfrm>
            <a:off x="1050550" y="5205625"/>
            <a:ext cx="3475186" cy="3513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ker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핫플레이스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6821A49B-64D1-7690-1373-300D4D51659B}"/>
              </a:ext>
            </a:extLst>
          </p:cNvPr>
          <p:cNvSpPr/>
          <p:nvPr/>
        </p:nvSpPr>
        <p:spPr>
          <a:xfrm>
            <a:off x="4529835" y="5205655"/>
            <a:ext cx="7010842" cy="3548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여행 계획 기능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76" name="직선 연결선 275">
            <a:extLst>
              <a:ext uri="{FF2B5EF4-FFF2-40B4-BE49-F238E27FC236}">
                <a16:creationId xmlns:a16="http://schemas.microsoft.com/office/drawing/2014/main" id="{41303664-E1D6-7271-DF45-F95C79292F79}"/>
              </a:ext>
            </a:extLst>
          </p:cNvPr>
          <p:cNvCxnSpPr>
            <a:cxnSpLocks/>
          </p:cNvCxnSpPr>
          <p:nvPr/>
        </p:nvCxnSpPr>
        <p:spPr>
          <a:xfrm>
            <a:off x="86354" y="1143000"/>
            <a:ext cx="3220726" cy="0"/>
          </a:xfrm>
          <a:prstGeom prst="line">
            <a:avLst/>
          </a:prstGeom>
          <a:ln w="19050">
            <a:solidFill>
              <a:srgbClr val="6E91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0C34206D-95E0-5C51-49E9-0A8450BF143C}"/>
              </a:ext>
            </a:extLst>
          </p:cNvPr>
          <p:cNvSpPr txBox="1"/>
          <p:nvPr/>
        </p:nvSpPr>
        <p:spPr>
          <a:xfrm>
            <a:off x="323732" y="496669"/>
            <a:ext cx="4516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002 </a:t>
            </a:r>
            <a:r>
              <a:rPr lang="ko-KR" altLang="en-US" sz="3600" dirty="0">
                <a:solidFill>
                  <a:srgbClr val="554F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진행 일정</a:t>
            </a:r>
          </a:p>
        </p:txBody>
      </p:sp>
    </p:spTree>
    <p:extLst>
      <p:ext uri="{BB962C8B-B14F-4D97-AF65-F5344CB8AC3E}">
        <p14:creationId xmlns:p14="http://schemas.microsoft.com/office/powerpoint/2010/main" val="4224307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0559CC-B131-F03E-1285-C71F28166CD4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solidFill>
              <a:srgbClr val="6E91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CF86087-6BB4-15E1-21DB-DA338748835E}"/>
              </a:ext>
            </a:extLst>
          </p:cNvPr>
          <p:cNvCxnSpPr>
            <a:cxnSpLocks/>
          </p:cNvCxnSpPr>
          <p:nvPr/>
        </p:nvCxnSpPr>
        <p:spPr>
          <a:xfrm>
            <a:off x="86354" y="1143000"/>
            <a:ext cx="3159766" cy="0"/>
          </a:xfrm>
          <a:prstGeom prst="line">
            <a:avLst/>
          </a:prstGeom>
          <a:ln w="19050">
            <a:solidFill>
              <a:srgbClr val="6E91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8435236-72B1-2CB6-9C94-19BB29786D9A}"/>
              </a:ext>
            </a:extLst>
          </p:cNvPr>
          <p:cNvSpPr txBox="1"/>
          <p:nvPr/>
        </p:nvSpPr>
        <p:spPr>
          <a:xfrm>
            <a:off x="323732" y="496669"/>
            <a:ext cx="4516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003 </a:t>
            </a:r>
            <a:r>
              <a:rPr lang="ko-KR" altLang="en-US" sz="3600" dirty="0">
                <a:solidFill>
                  <a:srgbClr val="554F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시장 분석</a:t>
            </a: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81D816A0-7959-6333-C642-2C83CA74CB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5384081"/>
              </p:ext>
            </p:extLst>
          </p:nvPr>
        </p:nvGraphicFramePr>
        <p:xfrm>
          <a:off x="2471420" y="1012314"/>
          <a:ext cx="7553960" cy="4766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AutoShape 2" descr="Icon image">
            <a:extLst>
              <a:ext uri="{FF2B5EF4-FFF2-40B4-BE49-F238E27FC236}">
                <a16:creationId xmlns:a16="http://schemas.microsoft.com/office/drawing/2014/main" id="{A698C5FF-CDCA-45B9-16A5-A8032F526E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297625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996788D-6B41-504D-687B-A63B5ACCF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4963" y="5779045"/>
            <a:ext cx="524117" cy="524117"/>
          </a:xfrm>
          <a:prstGeom prst="rect">
            <a:avLst/>
          </a:prstGeom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B80C665C-7CEB-73B6-2ADB-D70873C19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341" y="5779046"/>
            <a:ext cx="524117" cy="52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2789B8F-DDF5-237C-753D-2DA1A64693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7719" y="5779044"/>
            <a:ext cx="524117" cy="524117"/>
          </a:xfrm>
          <a:prstGeom prst="rect">
            <a:avLst/>
          </a:prstGeom>
        </p:spPr>
      </p:pic>
      <p:graphicFrame>
        <p:nvGraphicFramePr>
          <p:cNvPr id="26" name="차트 25">
            <a:extLst>
              <a:ext uri="{FF2B5EF4-FFF2-40B4-BE49-F238E27FC236}">
                <a16:creationId xmlns:a16="http://schemas.microsoft.com/office/drawing/2014/main" id="{78B2B4C0-0956-6220-54A2-1F7DBF07D8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262503"/>
              </p:ext>
            </p:extLst>
          </p:nvPr>
        </p:nvGraphicFramePr>
        <p:xfrm>
          <a:off x="2623820" y="1164714"/>
          <a:ext cx="7553960" cy="4766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EBFD6458-3B2C-7B49-B7DC-24B2487357CA}"/>
              </a:ext>
            </a:extLst>
          </p:cNvPr>
          <p:cNvSpPr txBox="1"/>
          <p:nvPr/>
        </p:nvSpPr>
        <p:spPr>
          <a:xfrm>
            <a:off x="4442608" y="3831138"/>
            <a:ext cx="103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338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▲</a:t>
            </a:r>
            <a:r>
              <a:rPr lang="en-US" altLang="ko-KR" dirty="0">
                <a:solidFill>
                  <a:srgbClr val="FF338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145%</a:t>
            </a:r>
            <a:endParaRPr lang="ko-KR" altLang="en-US" dirty="0">
              <a:solidFill>
                <a:srgbClr val="FF338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86E7C0-8122-7171-D6FE-4A7C228ECCEC}"/>
              </a:ext>
            </a:extLst>
          </p:cNvPr>
          <p:cNvSpPr txBox="1"/>
          <p:nvPr/>
        </p:nvSpPr>
        <p:spPr>
          <a:xfrm>
            <a:off x="6869124" y="3831138"/>
            <a:ext cx="103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3313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▲</a:t>
            </a:r>
            <a:r>
              <a:rPr lang="en-US" altLang="ko-KR" dirty="0">
                <a:solidFill>
                  <a:srgbClr val="F3313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150%</a:t>
            </a:r>
            <a:endParaRPr lang="ko-KR" altLang="en-US" dirty="0">
              <a:solidFill>
                <a:srgbClr val="F3313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51C5B8-E9F8-0796-5C2B-E31A73E6D996}"/>
              </a:ext>
            </a:extLst>
          </p:cNvPr>
          <p:cNvSpPr txBox="1"/>
          <p:nvPr/>
        </p:nvSpPr>
        <p:spPr>
          <a:xfrm>
            <a:off x="9295640" y="3831138"/>
            <a:ext cx="103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A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▲</a:t>
            </a:r>
            <a:r>
              <a:rPr lang="en-US" altLang="ko-KR" dirty="0">
                <a:solidFill>
                  <a:srgbClr val="FF5A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182%</a:t>
            </a:r>
            <a:endParaRPr lang="ko-KR" altLang="en-US" dirty="0">
              <a:solidFill>
                <a:srgbClr val="FF5A5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6010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0559CC-B131-F03E-1285-C71F28166CD4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solidFill>
              <a:srgbClr val="6E91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719351-52B0-BDCD-4F82-47260E235997}"/>
              </a:ext>
            </a:extLst>
          </p:cNvPr>
          <p:cNvCxnSpPr>
            <a:cxnSpLocks/>
          </p:cNvCxnSpPr>
          <p:nvPr/>
        </p:nvCxnSpPr>
        <p:spPr>
          <a:xfrm>
            <a:off x="86354" y="1143000"/>
            <a:ext cx="5046300" cy="0"/>
          </a:xfrm>
          <a:prstGeom prst="line">
            <a:avLst/>
          </a:prstGeom>
          <a:ln w="19050">
            <a:solidFill>
              <a:srgbClr val="6E91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12182FC-AF26-EFEC-229B-211588A032EC}"/>
              </a:ext>
            </a:extLst>
          </p:cNvPr>
          <p:cNvSpPr txBox="1"/>
          <p:nvPr/>
        </p:nvSpPr>
        <p:spPr>
          <a:xfrm>
            <a:off x="323732" y="496669"/>
            <a:ext cx="7486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004 </a:t>
            </a:r>
            <a:r>
              <a:rPr lang="ko-KR" altLang="en-US" sz="3600" dirty="0">
                <a:solidFill>
                  <a:srgbClr val="554F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 시스템 구조도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EB8AD4-8ACA-0D95-E35F-F498086B26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267" y="1789331"/>
            <a:ext cx="4572000" cy="4286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479A3C-8492-EEB3-AE8D-27D666878981}"/>
              </a:ext>
            </a:extLst>
          </p:cNvPr>
          <p:cNvSpPr txBox="1"/>
          <p:nvPr/>
        </p:nvSpPr>
        <p:spPr>
          <a:xfrm>
            <a:off x="5316212" y="6168842"/>
            <a:ext cx="1559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클래스 다이어그램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5943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0559CC-B131-F03E-1285-C71F28166CD4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solidFill>
              <a:srgbClr val="6E91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A4D8B63-84E6-B9EE-F693-D8153AD04491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86354" y="1143000"/>
            <a:ext cx="3980763" cy="0"/>
          </a:xfrm>
          <a:prstGeom prst="line">
            <a:avLst/>
          </a:prstGeom>
          <a:ln w="19050">
            <a:solidFill>
              <a:srgbClr val="6E91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912A12E-3FBF-DE31-C05B-97D6A1DE6C5D}"/>
              </a:ext>
            </a:extLst>
          </p:cNvPr>
          <p:cNvSpPr txBox="1"/>
          <p:nvPr/>
        </p:nvSpPr>
        <p:spPr>
          <a:xfrm>
            <a:off x="323732" y="496669"/>
            <a:ext cx="7486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004 </a:t>
            </a:r>
            <a:r>
              <a:rPr lang="ko-KR" altLang="en-US" sz="3600" dirty="0">
                <a:solidFill>
                  <a:srgbClr val="554F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핵심 알고리즘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5C4764E-D531-9B7E-1853-3D1E37B4DD78}"/>
              </a:ext>
            </a:extLst>
          </p:cNvPr>
          <p:cNvGrpSpPr/>
          <p:nvPr/>
        </p:nvGrpSpPr>
        <p:grpSpPr>
          <a:xfrm>
            <a:off x="2042372" y="2254152"/>
            <a:ext cx="2534420" cy="3349289"/>
            <a:chOff x="1638512" y="1883509"/>
            <a:chExt cx="2534420" cy="334928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6EA1E0-4C9E-0EDD-C9B8-DCC411CF691A}"/>
                </a:ext>
              </a:extLst>
            </p:cNvPr>
            <p:cNvSpPr txBox="1"/>
            <p:nvPr/>
          </p:nvSpPr>
          <p:spPr>
            <a:xfrm>
              <a:off x="1790256" y="2112793"/>
              <a:ext cx="17412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rgbClr val="6E91E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Greedy</a:t>
              </a:r>
              <a:endParaRPr lang="ko-KR" altLang="en-US" sz="3600" dirty="0">
                <a:solidFill>
                  <a:srgbClr val="6E91E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13" name="그래픽 12" descr="사용자 단색으로 채워진">
              <a:extLst>
                <a:ext uri="{FF2B5EF4-FFF2-40B4-BE49-F238E27FC236}">
                  <a16:creationId xmlns:a16="http://schemas.microsoft.com/office/drawing/2014/main" id="{AF0D0867-115C-425E-783B-2454B551E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50719" y="3010585"/>
              <a:ext cx="2222213" cy="2222213"/>
            </a:xfrm>
            <a:prstGeom prst="rect">
              <a:avLst/>
            </a:prstGeom>
          </p:spPr>
        </p:pic>
        <p:sp>
          <p:nvSpPr>
            <p:cNvPr id="15" name="말풍선: 모서리가 둥근 사각형 14">
              <a:extLst>
                <a:ext uri="{FF2B5EF4-FFF2-40B4-BE49-F238E27FC236}">
                  <a16:creationId xmlns:a16="http://schemas.microsoft.com/office/drawing/2014/main" id="{F0BB3892-0989-B6A7-7C96-E34261B045E8}"/>
                </a:ext>
              </a:extLst>
            </p:cNvPr>
            <p:cNvSpPr/>
            <p:nvPr/>
          </p:nvSpPr>
          <p:spPr>
            <a:xfrm>
              <a:off x="1638512" y="1883509"/>
              <a:ext cx="2044776" cy="1104900"/>
            </a:xfrm>
            <a:prstGeom prst="wedgeRoundRectCallout">
              <a:avLst>
                <a:gd name="adj1" fmla="val -1455"/>
                <a:gd name="adj2" fmla="val 82500"/>
                <a:gd name="adj3" fmla="val 16667"/>
              </a:avLst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73B2BE9-EBB1-9C69-BF8B-10CFD6BF5DA2}"/>
              </a:ext>
            </a:extLst>
          </p:cNvPr>
          <p:cNvGrpSpPr/>
          <p:nvPr/>
        </p:nvGrpSpPr>
        <p:grpSpPr>
          <a:xfrm>
            <a:off x="5796280" y="2254152"/>
            <a:ext cx="5161280" cy="741680"/>
            <a:chOff x="5445760" y="2254152"/>
            <a:chExt cx="5161280" cy="741680"/>
          </a:xfrm>
        </p:grpSpPr>
        <p:pic>
          <p:nvPicPr>
            <p:cNvPr id="18" name="그래픽 17" descr="배지 체크 표시1">
              <a:extLst>
                <a:ext uri="{FF2B5EF4-FFF2-40B4-BE49-F238E27FC236}">
                  <a16:creationId xmlns:a16="http://schemas.microsoft.com/office/drawing/2014/main" id="{62E26DC4-5278-1097-3C45-218FACB15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45760" y="2254152"/>
              <a:ext cx="741680" cy="74168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17E83FF-8337-E1C1-941E-4C8A8B6D1F37}"/>
                </a:ext>
              </a:extLst>
            </p:cNvPr>
            <p:cNvSpPr txBox="1"/>
            <p:nvPr/>
          </p:nvSpPr>
          <p:spPr>
            <a:xfrm>
              <a:off x="6289040" y="2424937"/>
              <a:ext cx="4318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2000" dirty="0">
                  <a:solidFill>
                    <a:srgbClr val="554F4D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서버 </a:t>
              </a:r>
              <a:r>
                <a:rPr lang="en-US" altLang="ko-KR" sz="2000" dirty="0">
                  <a:solidFill>
                    <a:srgbClr val="554F4D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-&gt; </a:t>
              </a:r>
              <a:r>
                <a:rPr lang="ko-KR" altLang="en-US" sz="2000" dirty="0">
                  <a:solidFill>
                    <a:srgbClr val="554F4D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클라이언트</a:t>
              </a:r>
              <a:r>
                <a:rPr lang="en-US" altLang="ko-KR" sz="2000" dirty="0">
                  <a:solidFill>
                    <a:srgbClr val="554F4D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   JSON </a:t>
              </a:r>
              <a:r>
                <a:rPr lang="ko-KR" altLang="en-US" sz="2000" dirty="0">
                  <a:solidFill>
                    <a:srgbClr val="554F4D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배열 전달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CD0B273-6F3E-6FA3-E6EB-12981526B70F}"/>
              </a:ext>
            </a:extLst>
          </p:cNvPr>
          <p:cNvGrpSpPr/>
          <p:nvPr/>
        </p:nvGrpSpPr>
        <p:grpSpPr>
          <a:xfrm>
            <a:off x="5796280" y="3445412"/>
            <a:ext cx="4856480" cy="741680"/>
            <a:chOff x="5445760" y="2995832"/>
            <a:chExt cx="4856480" cy="741680"/>
          </a:xfrm>
        </p:grpSpPr>
        <p:pic>
          <p:nvPicPr>
            <p:cNvPr id="23" name="그래픽 22" descr="배지 체크 표시1">
              <a:extLst>
                <a:ext uri="{FF2B5EF4-FFF2-40B4-BE49-F238E27FC236}">
                  <a16:creationId xmlns:a16="http://schemas.microsoft.com/office/drawing/2014/main" id="{8758E878-D310-3AE6-AE4A-03F6B206D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45760" y="2995832"/>
              <a:ext cx="741680" cy="74168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60DB1D3-AEAA-287A-1570-8B63D8FE381E}"/>
                </a:ext>
              </a:extLst>
            </p:cNvPr>
            <p:cNvSpPr txBox="1"/>
            <p:nvPr/>
          </p:nvSpPr>
          <p:spPr>
            <a:xfrm>
              <a:off x="6289040" y="3166617"/>
              <a:ext cx="4013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2000" dirty="0">
                  <a:solidFill>
                    <a:srgbClr val="554F4D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여행 순서 데이터를 기준으로 정렬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980E93A-1FDC-7B8B-1951-6574EE626FAE}"/>
              </a:ext>
            </a:extLst>
          </p:cNvPr>
          <p:cNvGrpSpPr/>
          <p:nvPr/>
        </p:nvGrpSpPr>
        <p:grpSpPr>
          <a:xfrm>
            <a:off x="5796280" y="4636672"/>
            <a:ext cx="4856480" cy="741680"/>
            <a:chOff x="5445760" y="4636672"/>
            <a:chExt cx="4856480" cy="741680"/>
          </a:xfrm>
        </p:grpSpPr>
        <p:pic>
          <p:nvPicPr>
            <p:cNvPr id="25" name="그래픽 24" descr="배지 체크 표시1">
              <a:extLst>
                <a:ext uri="{FF2B5EF4-FFF2-40B4-BE49-F238E27FC236}">
                  <a16:creationId xmlns:a16="http://schemas.microsoft.com/office/drawing/2014/main" id="{DFB9E577-4AC7-F714-529F-6E679842A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45760" y="4636672"/>
              <a:ext cx="741680" cy="74168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0BE3838-4E2B-8C58-0D8B-EFC0731C2190}"/>
                </a:ext>
              </a:extLst>
            </p:cNvPr>
            <p:cNvSpPr txBox="1"/>
            <p:nvPr/>
          </p:nvSpPr>
          <p:spPr>
            <a:xfrm>
              <a:off x="6289040" y="4807457"/>
              <a:ext cx="4013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2000" dirty="0">
                  <a:solidFill>
                    <a:srgbClr val="554F4D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날짜별로 적절한 여행순서가 재배치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6021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0559CC-B131-F03E-1285-C71F28166CD4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solidFill>
              <a:srgbClr val="6E91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3BAD4BA-6F87-9A8E-BBB4-431DD2B105C7}"/>
              </a:ext>
            </a:extLst>
          </p:cNvPr>
          <p:cNvCxnSpPr>
            <a:cxnSpLocks/>
          </p:cNvCxnSpPr>
          <p:nvPr/>
        </p:nvCxnSpPr>
        <p:spPr>
          <a:xfrm>
            <a:off x="86354" y="1143000"/>
            <a:ext cx="3205486" cy="0"/>
          </a:xfrm>
          <a:prstGeom prst="line">
            <a:avLst/>
          </a:prstGeom>
          <a:ln w="19050">
            <a:solidFill>
              <a:srgbClr val="6E91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7A9E1DC-61A4-72BD-57E8-F154F81401EC}"/>
              </a:ext>
            </a:extLst>
          </p:cNvPr>
          <p:cNvSpPr txBox="1"/>
          <p:nvPr/>
        </p:nvSpPr>
        <p:spPr>
          <a:xfrm>
            <a:off x="323732" y="496669"/>
            <a:ext cx="7486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005 </a:t>
            </a:r>
            <a:r>
              <a:rPr lang="ko-KR" altLang="en-US" sz="3600" dirty="0">
                <a:solidFill>
                  <a:srgbClr val="554F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기대 효과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23F65DD-0F63-439E-6779-D77E90E78BA6}"/>
              </a:ext>
            </a:extLst>
          </p:cNvPr>
          <p:cNvGrpSpPr/>
          <p:nvPr/>
        </p:nvGrpSpPr>
        <p:grpSpPr>
          <a:xfrm>
            <a:off x="3801051" y="2157829"/>
            <a:ext cx="4009450" cy="1061587"/>
            <a:chOff x="3801051" y="2157829"/>
            <a:chExt cx="4009450" cy="106158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6F15C64-1870-466E-F279-71D93B0E060B}"/>
                </a:ext>
              </a:extLst>
            </p:cNvPr>
            <p:cNvSpPr txBox="1"/>
            <p:nvPr/>
          </p:nvSpPr>
          <p:spPr>
            <a:xfrm>
              <a:off x="4987292" y="2436513"/>
              <a:ext cx="282320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3000" dirty="0">
                  <a:solidFill>
                    <a:srgbClr val="554F4D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편리한 여행 계획</a:t>
              </a: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B9BA2109-B0E7-B9D6-1EE9-DCB894222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8FAFB"/>
                </a:clrFrom>
                <a:clrTo>
                  <a:srgbClr val="F8FAFB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801051" y="2157829"/>
              <a:ext cx="1298206" cy="1061587"/>
            </a:xfrm>
            <a:prstGeom prst="rect">
              <a:avLst/>
            </a:prstGeom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035E55-1A50-DFC9-C79F-00899266D9C6}"/>
              </a:ext>
            </a:extLst>
          </p:cNvPr>
          <p:cNvGrpSpPr/>
          <p:nvPr/>
        </p:nvGrpSpPr>
        <p:grpSpPr>
          <a:xfrm>
            <a:off x="3801051" y="3683225"/>
            <a:ext cx="4009450" cy="1164984"/>
            <a:chOff x="3801051" y="3683225"/>
            <a:chExt cx="4009450" cy="116498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B3E5CA8-2C4E-13E7-B9C3-7D267AAC22DF}"/>
                </a:ext>
              </a:extLst>
            </p:cNvPr>
            <p:cNvSpPr txBox="1"/>
            <p:nvPr/>
          </p:nvSpPr>
          <p:spPr>
            <a:xfrm>
              <a:off x="4987292" y="3973661"/>
              <a:ext cx="282320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3000" dirty="0">
                  <a:solidFill>
                    <a:srgbClr val="554F4D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커뮤니티 및 리뷰</a:t>
              </a: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7B227ABC-28DD-022B-C366-1D28C7165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8FAFB"/>
                </a:clrFrom>
                <a:clrTo>
                  <a:srgbClr val="F8FAFB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801051" y="3683225"/>
              <a:ext cx="1386266" cy="11649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7116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0559CC-B131-F03E-1285-C71F28166CD4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solidFill>
              <a:srgbClr val="6E91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7561CD34-BDA1-DC7B-5729-D0CF99F34307}"/>
              </a:ext>
            </a:extLst>
          </p:cNvPr>
          <p:cNvCxnSpPr>
            <a:cxnSpLocks/>
          </p:cNvCxnSpPr>
          <p:nvPr/>
        </p:nvCxnSpPr>
        <p:spPr>
          <a:xfrm>
            <a:off x="86354" y="1143000"/>
            <a:ext cx="3220726" cy="0"/>
          </a:xfrm>
          <a:prstGeom prst="line">
            <a:avLst/>
          </a:prstGeom>
          <a:ln w="19050">
            <a:solidFill>
              <a:srgbClr val="6E91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B7157B9-2038-1B9D-C22F-4FCA6458214D}"/>
              </a:ext>
            </a:extLst>
          </p:cNvPr>
          <p:cNvSpPr txBox="1"/>
          <p:nvPr/>
        </p:nvSpPr>
        <p:spPr>
          <a:xfrm>
            <a:off x="323732" y="496669"/>
            <a:ext cx="7486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006 </a:t>
            </a:r>
            <a:r>
              <a:rPr lang="ko-KR" altLang="en-US" sz="3600" dirty="0">
                <a:solidFill>
                  <a:srgbClr val="554F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후기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7C8932E-AB34-5245-80C3-2AA001D0D378}"/>
              </a:ext>
            </a:extLst>
          </p:cNvPr>
          <p:cNvGrpSpPr/>
          <p:nvPr/>
        </p:nvGrpSpPr>
        <p:grpSpPr>
          <a:xfrm>
            <a:off x="1206265" y="1584959"/>
            <a:ext cx="10899087" cy="5193329"/>
            <a:chOff x="-6726155" y="39469"/>
            <a:chExt cx="10899087" cy="519332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7EDFC06-5E65-B04D-DDAD-CB846DBBFC35}"/>
                </a:ext>
              </a:extLst>
            </p:cNvPr>
            <p:cNvSpPr txBox="1"/>
            <p:nvPr/>
          </p:nvSpPr>
          <p:spPr>
            <a:xfrm>
              <a:off x="-985598" y="744499"/>
              <a:ext cx="4539346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2000" dirty="0">
                  <a:solidFill>
                    <a:srgbClr val="40404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풀 스택 개발을 통해 프로그램의 </a:t>
              </a:r>
              <a:br>
                <a:rPr lang="en-US" altLang="ko-KR" sz="2000" dirty="0">
                  <a:solidFill>
                    <a:srgbClr val="40404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</a:br>
              <a:r>
                <a:rPr lang="ko-KR" altLang="en-US" sz="2000" dirty="0">
                  <a:solidFill>
                    <a:srgbClr val="40404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흐름을 전반적으로 이해할 수 있었다</a:t>
              </a:r>
              <a:r>
                <a:rPr lang="en-US" altLang="ko-KR" sz="2000" dirty="0">
                  <a:solidFill>
                    <a:srgbClr val="40404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  <a:br>
                <a:rPr lang="en-US" altLang="ko-KR" sz="2000" dirty="0">
                  <a:solidFill>
                    <a:srgbClr val="40404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</a:br>
              <a:endPara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2000" dirty="0">
                  <a:solidFill>
                    <a:srgbClr val="40404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코드의 재사용성을 고려하여 </a:t>
              </a:r>
              <a:br>
                <a:rPr lang="en-US" altLang="ko-KR" sz="2000" dirty="0">
                  <a:solidFill>
                    <a:srgbClr val="40404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</a:br>
              <a:r>
                <a:rPr lang="ko-KR" altLang="en-US" sz="2000" dirty="0">
                  <a:solidFill>
                    <a:srgbClr val="40404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데이터베이스를 설계할 수 있게 되었다</a:t>
              </a:r>
              <a:r>
                <a:rPr lang="en-US" altLang="ko-KR" sz="2000" dirty="0">
                  <a:solidFill>
                    <a:srgbClr val="40404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 </a:t>
              </a:r>
            </a:p>
            <a:p>
              <a:pPr marL="285750" indent="-285750">
                <a:buFontTx/>
                <a:buChar char="-"/>
              </a:pPr>
              <a:endParaRPr lang="en-US" altLang="ko-KR" sz="15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endParaRPr lang="ko-KR" altLang="en-US" sz="15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7" name="그래픽 6" descr="사용자 단색으로 채워진">
              <a:extLst>
                <a:ext uri="{FF2B5EF4-FFF2-40B4-BE49-F238E27FC236}">
                  <a16:creationId xmlns:a16="http://schemas.microsoft.com/office/drawing/2014/main" id="{7D41CCA3-09E9-6647-92B6-046ED1767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50719" y="3010585"/>
              <a:ext cx="2222213" cy="2222213"/>
            </a:xfrm>
            <a:prstGeom prst="rect">
              <a:avLst/>
            </a:prstGeom>
          </p:spPr>
        </p:pic>
        <p:sp>
          <p:nvSpPr>
            <p:cNvPr id="8" name="말풍선: 모서리가 둥근 사각형 7">
              <a:extLst>
                <a:ext uri="{FF2B5EF4-FFF2-40B4-BE49-F238E27FC236}">
                  <a16:creationId xmlns:a16="http://schemas.microsoft.com/office/drawing/2014/main" id="{01EFE2A0-C18F-D549-4620-099EDC3E754B}"/>
                </a:ext>
              </a:extLst>
            </p:cNvPr>
            <p:cNvSpPr/>
            <p:nvPr/>
          </p:nvSpPr>
          <p:spPr>
            <a:xfrm>
              <a:off x="-1303020" y="39469"/>
              <a:ext cx="4986308" cy="2948940"/>
            </a:xfrm>
            <a:prstGeom prst="wedgeRoundRectCallout">
              <a:avLst>
                <a:gd name="adj1" fmla="val -1455"/>
                <a:gd name="adj2" fmla="val 82500"/>
                <a:gd name="adj3" fmla="val 16667"/>
              </a:avLst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1DFA463-9FA7-BCE9-E72C-640AFBFEBA93}"/>
                </a:ext>
              </a:extLst>
            </p:cNvPr>
            <p:cNvSpPr txBox="1"/>
            <p:nvPr/>
          </p:nvSpPr>
          <p:spPr>
            <a:xfrm>
              <a:off x="-6726155" y="740510"/>
              <a:ext cx="4539346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2000" dirty="0">
                  <a:solidFill>
                    <a:srgbClr val="40404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카카오맵</a:t>
              </a:r>
              <a:r>
                <a:rPr lang="en-US" altLang="ko-KR" sz="2000" dirty="0">
                  <a:solidFill>
                    <a:srgbClr val="40404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API</a:t>
              </a:r>
              <a:r>
                <a:rPr lang="ko-KR" altLang="en-US" sz="2000" dirty="0">
                  <a:solidFill>
                    <a:srgbClr val="40404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를 이용해 다양한 기능을 구현해 볼 수 있었다</a:t>
              </a:r>
              <a:r>
                <a:rPr lang="en-US" altLang="ko-KR" sz="2000" dirty="0">
                  <a:solidFill>
                    <a:srgbClr val="40404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  <a:br>
                <a:rPr lang="en-US" altLang="ko-KR" sz="2000" dirty="0">
                  <a:solidFill>
                    <a:srgbClr val="40404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</a:br>
              <a:endPara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2000" dirty="0">
                  <a:solidFill>
                    <a:srgbClr val="40404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시각적으로 기능이 정상 동작하는 것을 보니 성취감을 느껴서 개발에 더욱 흥미를 느끼게 되었다</a:t>
              </a:r>
              <a:r>
                <a:rPr lang="en-US" altLang="ko-KR" sz="2000" dirty="0">
                  <a:solidFill>
                    <a:srgbClr val="40404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</a:p>
            <a:p>
              <a:pPr marL="285750" indent="-285750">
                <a:buFontTx/>
                <a:buChar char="-"/>
              </a:pPr>
              <a:endParaRPr lang="en-US" altLang="ko-KR" sz="15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endParaRPr lang="ko-KR" altLang="en-US" sz="15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3944B49-A24A-401C-2E4B-5E9356986022}"/>
              </a:ext>
            </a:extLst>
          </p:cNvPr>
          <p:cNvGrpSpPr/>
          <p:nvPr/>
        </p:nvGrpSpPr>
        <p:grpSpPr>
          <a:xfrm>
            <a:off x="441881" y="1584959"/>
            <a:ext cx="5475952" cy="5193329"/>
            <a:chOff x="-1303020" y="39469"/>
            <a:chExt cx="5475952" cy="5193329"/>
          </a:xfrm>
          <a:scene3d>
            <a:camera prst="orthographicFront">
              <a:rot lat="0" lon="10800000" rev="0"/>
            </a:camera>
            <a:lightRig rig="threePt" dir="t"/>
          </a:scene3d>
        </p:grpSpPr>
        <p:pic>
          <p:nvPicPr>
            <p:cNvPr id="16" name="그래픽 15" descr="사용자 단색으로 채워진">
              <a:extLst>
                <a:ext uri="{FF2B5EF4-FFF2-40B4-BE49-F238E27FC236}">
                  <a16:creationId xmlns:a16="http://schemas.microsoft.com/office/drawing/2014/main" id="{98FAE258-626B-4080-7A51-46F5E2827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50719" y="3010585"/>
              <a:ext cx="2222213" cy="2222213"/>
            </a:xfrm>
            <a:prstGeom prst="rect">
              <a:avLst/>
            </a:prstGeom>
          </p:spPr>
        </p:pic>
        <p:sp>
          <p:nvSpPr>
            <p:cNvPr id="17" name="말풍선: 모서리가 둥근 사각형 16">
              <a:extLst>
                <a:ext uri="{FF2B5EF4-FFF2-40B4-BE49-F238E27FC236}">
                  <a16:creationId xmlns:a16="http://schemas.microsoft.com/office/drawing/2014/main" id="{4FE00D70-9EE2-CBF6-6EB1-A8A50AD67A09}"/>
                </a:ext>
              </a:extLst>
            </p:cNvPr>
            <p:cNvSpPr/>
            <p:nvPr/>
          </p:nvSpPr>
          <p:spPr>
            <a:xfrm>
              <a:off x="-1303020" y="39469"/>
              <a:ext cx="4986308" cy="2948940"/>
            </a:xfrm>
            <a:prstGeom prst="wedgeRoundRectCallout">
              <a:avLst>
                <a:gd name="adj1" fmla="val -1455"/>
                <a:gd name="adj2" fmla="val 82500"/>
                <a:gd name="adj3" fmla="val 16667"/>
              </a:avLst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CFB7729-9199-48E9-EEAD-0F22202E2445}"/>
              </a:ext>
            </a:extLst>
          </p:cNvPr>
          <p:cNvSpPr txBox="1"/>
          <p:nvPr/>
        </p:nvSpPr>
        <p:spPr>
          <a:xfrm>
            <a:off x="964744" y="1711761"/>
            <a:ext cx="14641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옥수빈</a:t>
            </a:r>
            <a:r>
              <a:rPr lang="en-US" altLang="ko-KR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9B15D2-9D76-87DE-9CC2-C0DECDAF6CAB}"/>
              </a:ext>
            </a:extLst>
          </p:cNvPr>
          <p:cNvSpPr txBox="1"/>
          <p:nvPr/>
        </p:nvSpPr>
        <p:spPr>
          <a:xfrm>
            <a:off x="10021996" y="1790759"/>
            <a:ext cx="14641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김태현</a:t>
            </a:r>
            <a:r>
              <a:rPr lang="en-US" altLang="ko-KR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17385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6E91E3"/>
        </a:solidFill>
        <a:ln w="19050">
          <a:solidFill>
            <a:schemeClr val="tx1">
              <a:lumMod val="75000"/>
              <a:lumOff val="25000"/>
            </a:schemeClr>
          </a:solidFill>
        </a:ln>
      </a:spPr>
      <a:bodyPr rtlCol="0" anchor="ctr"/>
      <a:lstStyle>
        <a:defPPr algn="ctr">
          <a:defRPr>
            <a:solidFill>
              <a:prstClr val="white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450</TotalTime>
  <Words>467</Words>
  <Application>Microsoft Office PowerPoint</Application>
  <PresentationFormat>와이드스크린</PresentationFormat>
  <Paragraphs>83</Paragraphs>
  <Slides>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Söhne</vt:lpstr>
      <vt:lpstr>나눔스퀘어</vt:lpstr>
      <vt:lpstr>나눔스퀘어 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Ok Soobin</dc:creator>
  <cp:lastModifiedBy>OkSoobin</cp:lastModifiedBy>
  <cp:revision>4</cp:revision>
  <dcterms:created xsi:type="dcterms:W3CDTF">2023-05-25T14:17:28Z</dcterms:created>
  <dcterms:modified xsi:type="dcterms:W3CDTF">2023-05-25T21:47:32Z</dcterms:modified>
</cp:coreProperties>
</file>