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59" r:id="rId5"/>
    <p:sldId id="263" r:id="rId6"/>
    <p:sldId id="274" r:id="rId7"/>
    <p:sldId id="264" r:id="rId8"/>
    <p:sldId id="267" r:id="rId9"/>
    <p:sldId id="278" r:id="rId10"/>
    <p:sldId id="268" r:id="rId11"/>
    <p:sldId id="266" r:id="rId12"/>
    <p:sldId id="265" r:id="rId13"/>
    <p:sldId id="270" r:id="rId14"/>
    <p:sldId id="271" r:id="rId15"/>
    <p:sldId id="275" r:id="rId16"/>
    <p:sldId id="276" r:id="rId17"/>
    <p:sldId id="277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528B-EDC9-4E33-AF91-7ACCAD170B99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CBAE9-3914-4B7D-AE93-70B83B2E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ABA81-DF1A-43EE-BCE9-B8E3219E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FAFCAA-276D-40A6-94FC-77E8A0C4D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F935C-28D9-4F4A-B481-5A579A0E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1B8-B145-4EE6-B4ED-71209E3CDE65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059A68-32B6-4794-B7E9-28C85FC7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059DC-2B33-46F9-A095-B0C3CAE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B6A7B-185D-4214-AD0B-C221AEDA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BEEB16-9DB8-4B5C-8832-87738243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D5EFB-BE8B-4348-8115-588FB7D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552E-3696-4BCE-AA44-2784F07F50A7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C1D8D-7F6F-4BE9-A9D4-94570F7A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BA41D-8B4F-4A80-94F2-77C8CEE0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3A68A4-5850-4621-A706-8319A869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A4B85B-D4D2-416A-B29E-2F107736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CAA61-48B6-4A85-8869-19B9FDD3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6628-FB94-442E-853B-053E9C570634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D002C-BB06-4C9E-98F5-3F8C381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5D176-2751-4EE6-95D9-69D1EF99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A8BE9-44EE-4AD7-98B2-C630C80D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4EDB9-2BC3-44B7-BEBB-C3BA166A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2A4D8-59D4-490A-889B-1A6F9669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BED1-FC06-4558-88B7-C1E4097E3E70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EC8211-E73F-4A20-95E2-23CCBACA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55ECFF-AD9C-408C-A883-9CF98A1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004D1-2C93-4D92-AEBE-5B17A68B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14B87-F104-4A65-8D36-439F435C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FE485-FD5A-4AA4-9365-AC1B52CD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3B70-E5F6-41EC-B517-FD423AB94916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4FE8A-90F6-41AA-8B51-2C63F421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7497E-3262-49DF-B409-5E2845D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48EB1-6BA2-42BA-B142-04FCB29D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BA36F-D015-475A-9CD5-7EC798ED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A419C-F74A-4618-8EDE-3A708DA0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D21234-1C18-411F-B190-B0F3AEF0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8BB7-EFBD-4852-869C-C3ACD72CF501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6387D-C294-4064-BBA4-3B9690CB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782BCC-125B-4195-8E9C-ADC35E7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60B70-9374-437A-B788-D30B591C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BD3289-D8E2-41D1-8FAA-55084495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A367C-F1E2-40B9-A1BA-70E8B796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03166B-7182-46B3-A802-1466DD62C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A60027-7970-4E5A-8C4A-FD8C2030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D11A09-5AD6-4CBE-8469-9E15967A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EC0-1775-4CB3-847F-927F006FCE32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151849-0976-4F29-B5BD-9D64603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0754E-1A42-4526-9DDB-D18E0ED0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797B2-CCE2-42AD-9B28-4961DF68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007AAF-2641-43F7-8E06-1A67051B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3F6-B054-42B8-ABAA-4E6DC429323B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106372-14A9-4C09-94AC-39D98178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DF3A1-F4C3-40E1-9BAE-A6A81455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940FBB-76F9-4F15-A62F-20A4A51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6C7E-AECD-4743-9FE5-9DD9F689313E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978249-BFC1-46B2-A97C-1B55AFDA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EEEDD0-98C3-4169-A052-6F967EBF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80117-4E6D-4EC8-ABDF-21C3C232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2E2DC-FE5E-4718-AD52-2599C3AA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1310D-66BB-452A-8507-A0114162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2F5F6-9498-47AF-AE5D-FA4E4DD2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AA78-CF44-4C47-B7FE-445E285235EF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73EB30-2E8A-42D5-80FF-D29A7C73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CE4483-E7F3-4910-BFC7-6535F715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1B80-FDBA-4F5B-BA4E-243B9D09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C10F2E-0A8A-4471-9F23-115CC8D7B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6ECC0-4544-4FE5-884E-5D9CE7EA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36505-33C8-4D5C-80E9-CDD18AF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6E0F-8C7F-4547-A3E7-4B4D3C30832D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61416-48DB-47D6-BFEE-0B8EBA6F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A9AC5-6872-450D-8200-9F876A8F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F53EB-5C3D-4C2D-8096-CF62E3BF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E78AD1-C7E6-489D-8189-DB1741F5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8F672-5F0D-4C5B-AE35-190449AD5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5917-11A8-40B4-8183-D0AB2702698C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98741-4027-49B6-8090-AB8AEB386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F22DB-2B56-421A-A3F6-FF975D48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4C937-E44C-4877-A893-9C4B71D10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web3.foundation/en/latest/polkadot/networking.html" TargetMode="External"/><Relationship Id="rId2" Type="http://schemas.openxmlformats.org/officeDocument/2006/relationships/hyperlink" Target="https://polkaworld.medium.com/whats-the-significance-of-xcmp-to-polkadot-ba9c4a283fd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xBfC6uTjvb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smos.network/understanding-the-value-proposition-of-cosmos-ecaef63350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tendermint.com/master/spec/abci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dermint.com/master/spec/p2p/peer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D56F5F-E6A3-42FA-8EE0-F7B29337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192000" cy="68630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41EDA-4683-4F26-87AA-841B9010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93" y="1989476"/>
            <a:ext cx="11456276" cy="2957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и другие алгоритмы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одноранговых сетей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9732A10-A6AC-4CC9-BC7F-7F479A5DE41E}"/>
              </a:ext>
            </a:extLst>
          </p:cNvPr>
          <p:cNvSpPr txBox="1">
            <a:spLocks/>
          </p:cNvSpPr>
          <p:nvPr/>
        </p:nvSpPr>
        <p:spPr>
          <a:xfrm>
            <a:off x="2618509" y="5319949"/>
            <a:ext cx="9144000" cy="107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F92A23B-1ED5-4749-A6F7-D92DDA3D239B}"/>
              </a:ext>
            </a:extLst>
          </p:cNvPr>
          <p:cNvSpPr txBox="1">
            <a:spLocks/>
          </p:cNvSpPr>
          <p:nvPr/>
        </p:nvSpPr>
        <p:spPr>
          <a:xfrm>
            <a:off x="4271126" y="6359892"/>
            <a:ext cx="3221874" cy="61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2021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F045699-5987-44FB-BD8A-B982C967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75" y="5902960"/>
            <a:ext cx="2421059" cy="3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D56F5F-E6A3-42FA-8EE0-F7B29337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192000" cy="6858000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F92A23B-1ED5-4749-A6F7-D92DDA3D239B}"/>
              </a:ext>
            </a:extLst>
          </p:cNvPr>
          <p:cNvSpPr txBox="1">
            <a:spLocks/>
          </p:cNvSpPr>
          <p:nvPr/>
        </p:nvSpPr>
        <p:spPr>
          <a:xfrm>
            <a:off x="4565766" y="6359892"/>
            <a:ext cx="3221874" cy="61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2021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41EDA-4683-4F26-87AA-841B9010B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33" y="376621"/>
            <a:ext cx="11456276" cy="29576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Другие алгоритмы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организации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одноранговых сетей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человек, внешний, люди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0D283F13-B9F2-45F1-B839-C33E4F88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84" y="3574948"/>
            <a:ext cx="5622174" cy="31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/>
          </a:bodyPr>
          <a:lstStyle/>
          <a:p>
            <a:r>
              <a:rPr lang="ru-RU" sz="4000" spc="-100" dirty="0">
                <a:solidFill>
                  <a:srgbClr val="0070C0"/>
                </a:solidFill>
              </a:rPr>
              <a:t>Краткое описание алгоритмов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11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61068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A1D478-14EB-4667-9F7C-56B566A6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" y="784921"/>
            <a:ext cx="5695252" cy="60808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12AD2E-3A3D-42C4-B29F-121DD7FE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9" y="182882"/>
            <a:ext cx="5763091" cy="5889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D6E9B8-58DE-4EB8-A6A4-00850D4D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99" y="6011692"/>
            <a:ext cx="5686021" cy="8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12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661316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-104059"/>
            <a:ext cx="10515600" cy="934549"/>
          </a:xfrm>
        </p:spPr>
        <p:txBody>
          <a:bodyPr>
            <a:normAutofit/>
          </a:bodyPr>
          <a:lstStyle/>
          <a:p>
            <a:r>
              <a:rPr lang="ru-RU" sz="4000" spc="-100" dirty="0">
                <a:solidFill>
                  <a:srgbClr val="0070C0"/>
                </a:solidFill>
              </a:rPr>
              <a:t>Краткое описание алгоритмов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7BB9B11-1DAD-4E44-AD68-268D72B5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4" y="714895"/>
            <a:ext cx="5148043" cy="614310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DB85429E-DCA3-42CC-889C-B7FF926FAC21}"/>
              </a:ext>
            </a:extLst>
          </p:cNvPr>
          <p:cNvSpPr txBox="1">
            <a:spLocks/>
          </p:cNvSpPr>
          <p:nvPr/>
        </p:nvSpPr>
        <p:spPr>
          <a:xfrm>
            <a:off x="5330585" y="1087536"/>
            <a:ext cx="6849590" cy="4119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Библиографический список: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Martel-Regular"/>
              </a:rPr>
              <a:t>Rowstron, A</a:t>
            </a:r>
            <a:r>
              <a:rPr lang="ru-RU" sz="1800" dirty="0">
                <a:latin typeface="Martel-Regular"/>
              </a:rPr>
              <a:t>.</a:t>
            </a:r>
            <a:r>
              <a:rPr lang="en-US" sz="1800" dirty="0">
                <a:latin typeface="Martel-Regular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Martel-Regular"/>
              </a:rPr>
              <a:t>Pastry: Scalable, decentralized object location and routing for large-scale peer-to-peer systems</a:t>
            </a:r>
            <a:r>
              <a:rPr lang="en-US" sz="1800" dirty="0">
                <a:latin typeface="Martel-Regular"/>
              </a:rPr>
              <a:t> </a:t>
            </a:r>
            <a:r>
              <a:rPr lang="ru-RU" sz="1800" dirty="0">
                <a:latin typeface="Martel-Regular"/>
              </a:rPr>
              <a:t>/</a:t>
            </a:r>
            <a:r>
              <a:rPr lang="en-US" sz="1800" dirty="0">
                <a:latin typeface="Martel-Regular"/>
              </a:rPr>
              <a:t> A. Rowstron, P. </a:t>
            </a:r>
            <a:r>
              <a:rPr lang="en-US" sz="1800" dirty="0" err="1">
                <a:latin typeface="Martel-Regular"/>
              </a:rPr>
              <a:t>Druschel</a:t>
            </a:r>
            <a:r>
              <a:rPr lang="en-US" sz="1800" dirty="0">
                <a:latin typeface="Martel-Regular"/>
              </a:rPr>
              <a:t> // </a:t>
            </a:r>
            <a:r>
              <a:rPr lang="en-US" sz="1800" i="1" spc="-30" dirty="0">
                <a:latin typeface="Martel-Regular"/>
              </a:rPr>
              <a:t>Proceedings of IFIP/ACM International Conference on Distributed Systems Platforms and Open Distributed Processing</a:t>
            </a:r>
            <a:r>
              <a:rPr lang="en-US" sz="1800" i="1" dirty="0">
                <a:latin typeface="Martel-Regular"/>
              </a:rPr>
              <a:t>. –</a:t>
            </a:r>
            <a:r>
              <a:rPr lang="en-US" sz="1800" dirty="0">
                <a:latin typeface="Martel-Regular"/>
              </a:rPr>
              <a:t> 2001. - pp. 329-350.</a:t>
            </a:r>
          </a:p>
          <a:p>
            <a:pPr marL="357188" indent="-35718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en-US" sz="1800" dirty="0" err="1">
                <a:latin typeface="Martel-Regular"/>
              </a:rPr>
              <a:t>Dhara</a:t>
            </a:r>
            <a:r>
              <a:rPr lang="en-US" sz="1800" dirty="0">
                <a:latin typeface="Martel-Regular"/>
              </a:rPr>
              <a:t>, K. </a:t>
            </a:r>
            <a:r>
              <a:rPr lang="en-US" sz="1800" dirty="0">
                <a:solidFill>
                  <a:srgbClr val="0070C0"/>
                </a:solidFill>
                <a:latin typeface="Martel-Regular"/>
              </a:rPr>
              <a:t>Overview of Structured Peer-to-Peer Overlay Algorithms</a:t>
            </a:r>
            <a:r>
              <a:rPr lang="en-US" sz="1800" dirty="0">
                <a:latin typeface="Martel-Regular"/>
              </a:rPr>
              <a:t> </a:t>
            </a:r>
            <a:r>
              <a:rPr lang="en-US" sz="1800" i="1" dirty="0">
                <a:latin typeface="Martel-Regular"/>
              </a:rPr>
              <a:t>/</a:t>
            </a:r>
            <a:r>
              <a:rPr lang="ru-RU" sz="1800" dirty="0">
                <a:latin typeface="Martel-Regular"/>
              </a:rPr>
              <a:t> </a:t>
            </a:r>
            <a:r>
              <a:rPr lang="en-US" sz="1800" dirty="0">
                <a:latin typeface="Martel-Regular"/>
              </a:rPr>
              <a:t>K. </a:t>
            </a:r>
            <a:r>
              <a:rPr lang="en-US" sz="1800" dirty="0" err="1">
                <a:latin typeface="Martel-Regular"/>
              </a:rPr>
              <a:t>Dhara</a:t>
            </a:r>
            <a:r>
              <a:rPr lang="en-US" sz="1800" dirty="0">
                <a:latin typeface="Martel-Regular"/>
              </a:rPr>
              <a:t>, Y. Guo, M. </a:t>
            </a:r>
            <a:r>
              <a:rPr lang="en-US" sz="1800" dirty="0" err="1">
                <a:latin typeface="Martel-Regular"/>
              </a:rPr>
              <a:t>Kolberg</a:t>
            </a:r>
            <a:r>
              <a:rPr lang="en-US" sz="1800" dirty="0">
                <a:latin typeface="Martel-Regular"/>
              </a:rPr>
              <a:t>, X. Wu </a:t>
            </a:r>
            <a:r>
              <a:rPr lang="en-US" sz="1800" i="1" dirty="0">
                <a:latin typeface="Martel-Regular"/>
              </a:rPr>
              <a:t>// Handbook of Peer-to-Peer Networking. –</a:t>
            </a:r>
            <a:r>
              <a:rPr lang="en-US" sz="1800" dirty="0">
                <a:latin typeface="Martel-Regular"/>
              </a:rPr>
              <a:t> 2010. - pp.223-256.</a:t>
            </a:r>
            <a:endParaRPr lang="ru-RU" sz="1800" dirty="0">
              <a:latin typeface="Martel-Regular"/>
            </a:endParaRPr>
          </a:p>
          <a:p>
            <a:pPr marL="365125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1800" dirty="0" err="1">
                <a:latin typeface="Martel-Regular"/>
              </a:rPr>
              <a:t>Tarkoma</a:t>
            </a:r>
            <a:r>
              <a:rPr lang="en-US" sz="1800" dirty="0">
                <a:latin typeface="Martel-Regular"/>
              </a:rPr>
              <a:t>, S. </a:t>
            </a:r>
            <a:r>
              <a:rPr lang="en-US" sz="1800" dirty="0">
                <a:solidFill>
                  <a:srgbClr val="0070C0"/>
                </a:solidFill>
                <a:latin typeface="Martel-Regular"/>
              </a:rPr>
              <a:t>Publish/Subscribe </a:t>
            </a:r>
            <a:r>
              <a:rPr lang="en-US" sz="1800" dirty="0" err="1">
                <a:solidFill>
                  <a:srgbClr val="0070C0"/>
                </a:solidFill>
                <a:latin typeface="Martel-Regular"/>
              </a:rPr>
              <a:t>Systemc</a:t>
            </a:r>
            <a:r>
              <a:rPr lang="en-US" sz="1800" dirty="0">
                <a:solidFill>
                  <a:srgbClr val="0070C0"/>
                </a:solidFill>
                <a:latin typeface="Martel-Regular"/>
              </a:rPr>
              <a:t> Design and Principles</a:t>
            </a:r>
            <a:r>
              <a:rPr lang="en-US" sz="1800" dirty="0">
                <a:latin typeface="Martel-Regular"/>
              </a:rPr>
              <a:t> </a:t>
            </a:r>
            <a:br>
              <a:rPr lang="en-US" sz="1800" dirty="0">
                <a:latin typeface="Martel-Regular"/>
              </a:rPr>
            </a:br>
            <a:r>
              <a:rPr lang="en-US" sz="1800" dirty="0">
                <a:latin typeface="Martel-Regular"/>
              </a:rPr>
              <a:t>// </a:t>
            </a:r>
            <a:r>
              <a:rPr lang="en-US" sz="1800" i="1" dirty="0">
                <a:latin typeface="Martel-Regular"/>
              </a:rPr>
              <a:t>John Wiley &amp; Sons Ltd</a:t>
            </a:r>
            <a:r>
              <a:rPr lang="en-US" sz="1800" dirty="0">
                <a:latin typeface="Martel-Regular"/>
              </a:rPr>
              <a:t>. – 2012. - 346 p.</a:t>
            </a:r>
            <a:endParaRPr lang="ru-RU" sz="1800" dirty="0">
              <a:latin typeface="Marte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72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13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 fontScale="90000"/>
          </a:bodyPr>
          <a:lstStyle/>
          <a:p>
            <a:r>
              <a:rPr lang="ru-RU" sz="4000" spc="-100" dirty="0">
                <a:solidFill>
                  <a:srgbClr val="0070C0"/>
                </a:solidFill>
              </a:rPr>
              <a:t>Алгоритмы широковещательной рассылки сообщений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DC95C-16F1-4418-85A0-647B09E9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1253331"/>
            <a:ext cx="11893296" cy="1572996"/>
          </a:xfrm>
        </p:spPr>
        <p:txBody>
          <a:bodyPr/>
          <a:lstStyle/>
          <a:p>
            <a:pPr marL="365125" indent="-365125">
              <a:buClr>
                <a:srgbClr val="0070C0"/>
              </a:buClr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Split Stream</a:t>
            </a:r>
            <a:r>
              <a:rPr lang="ru-RU" dirty="0"/>
              <a:t> алгоритм для </a:t>
            </a:r>
            <a:r>
              <a:rPr lang="en-US" dirty="0"/>
              <a:t>Pastry</a:t>
            </a:r>
            <a:r>
              <a:rPr lang="ru-RU" dirty="0"/>
              <a:t> сети</a:t>
            </a:r>
            <a:r>
              <a:rPr lang="en-US" dirty="0"/>
              <a:t> </a:t>
            </a:r>
            <a:r>
              <a:rPr lang="ru-RU" dirty="0"/>
              <a:t>с использованием коммуникационной системы </a:t>
            </a:r>
            <a:r>
              <a:rPr lang="en-US" dirty="0"/>
              <a:t>Scribe</a:t>
            </a:r>
            <a:endParaRPr lang="ru-RU" dirty="0"/>
          </a:p>
          <a:p>
            <a:pPr marL="0" indent="0">
              <a:buClr>
                <a:srgbClr val="0070C0"/>
              </a:buClr>
              <a:buNone/>
            </a:pPr>
            <a:r>
              <a:rPr lang="en-US" sz="2000" dirty="0"/>
              <a:t>Castro</a:t>
            </a:r>
            <a:r>
              <a:rPr lang="ru-RU" sz="2000" dirty="0"/>
              <a:t>,</a:t>
            </a:r>
            <a:r>
              <a:rPr lang="en-US" sz="2000" dirty="0"/>
              <a:t> M. </a:t>
            </a:r>
            <a:r>
              <a:rPr lang="en-US" sz="2000" dirty="0" err="1">
                <a:solidFill>
                  <a:srgbClr val="0070C0"/>
                </a:solidFill>
              </a:rPr>
              <a:t>SplitStream</a:t>
            </a:r>
            <a:r>
              <a:rPr lang="en-US" sz="2000" dirty="0">
                <a:solidFill>
                  <a:srgbClr val="0070C0"/>
                </a:solidFill>
              </a:rPr>
              <a:t>: High-Bandwidth Multicast in Cooperative Environments </a:t>
            </a:r>
            <a:r>
              <a:rPr lang="en-US" sz="2000" dirty="0"/>
              <a:t>/ M. Castro, P. </a:t>
            </a:r>
            <a:r>
              <a:rPr lang="en-US" sz="2000" dirty="0" err="1"/>
              <a:t>Druschel</a:t>
            </a:r>
            <a:r>
              <a:rPr lang="en-US" sz="2000" dirty="0"/>
              <a:t>, A.-M. </a:t>
            </a:r>
            <a:r>
              <a:rPr lang="en-US" sz="2000" dirty="0" err="1"/>
              <a:t>Kermarrec</a:t>
            </a:r>
            <a:r>
              <a:rPr lang="en-US" sz="2000" dirty="0"/>
              <a:t>, A. Nandi, A. Rowstron, </a:t>
            </a:r>
            <a:r>
              <a:rPr lang="en-US" sz="2000" dirty="0" err="1"/>
              <a:t>A.Singh</a:t>
            </a:r>
            <a:r>
              <a:rPr lang="en-US" sz="2000" dirty="0"/>
              <a:t> // </a:t>
            </a:r>
            <a:r>
              <a:rPr lang="en-US" sz="2000" i="1" dirty="0"/>
              <a:t>ACM SIGOPS Operating Systems Review</a:t>
            </a:r>
            <a:r>
              <a:rPr lang="en-US" sz="2000" dirty="0"/>
              <a:t>. – 2004. – pp.298-313</a:t>
            </a:r>
            <a:endParaRPr lang="ru-RU" dirty="0"/>
          </a:p>
          <a:p>
            <a:pPr marL="0" indent="0">
              <a:buClr>
                <a:srgbClr val="0070C0"/>
              </a:buClr>
              <a:buNone/>
            </a:pP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00BD5-6F6E-45B6-B494-0582D4DE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0" y="3116166"/>
            <a:ext cx="6176703" cy="24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14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 fontScale="90000"/>
          </a:bodyPr>
          <a:lstStyle/>
          <a:p>
            <a:r>
              <a:rPr lang="ru-RU" sz="4000" spc="-100" dirty="0">
                <a:solidFill>
                  <a:srgbClr val="0070C0"/>
                </a:solidFill>
              </a:rPr>
              <a:t>Алгоритмы широковещательной рассылки сообщений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DC95C-16F1-4418-85A0-647B09E9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1253331"/>
            <a:ext cx="11893296" cy="1340240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r>
              <a:rPr lang="ru-RU" dirty="0">
                <a:solidFill>
                  <a:srgbClr val="0070C0"/>
                </a:solidFill>
              </a:rPr>
              <a:t>2. </a:t>
            </a:r>
            <a:r>
              <a:rPr lang="en-US" dirty="0">
                <a:solidFill>
                  <a:srgbClr val="0070C0"/>
                </a:solidFill>
              </a:rPr>
              <a:t>Partition-based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broadcast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алгоритм для </a:t>
            </a:r>
            <a:r>
              <a:rPr lang="en-US" dirty="0"/>
              <a:t>Chord</a:t>
            </a:r>
            <a:r>
              <a:rPr lang="ru-RU" dirty="0"/>
              <a:t> сети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000" dirty="0"/>
              <a:t>Huang</a:t>
            </a:r>
            <a:r>
              <a:rPr lang="ru-RU" sz="2000" dirty="0"/>
              <a:t>,</a:t>
            </a:r>
            <a:r>
              <a:rPr lang="en-US" sz="2000" dirty="0"/>
              <a:t> K. </a:t>
            </a:r>
            <a:r>
              <a:rPr lang="en-US" sz="2000" dirty="0">
                <a:solidFill>
                  <a:srgbClr val="0070C0"/>
                </a:solidFill>
              </a:rPr>
              <a:t>DHT-based lightweight broadcast algorithms in large-scale computing </a:t>
            </a:r>
            <a:r>
              <a:rPr lang="en-US" sz="2000" dirty="0" err="1">
                <a:solidFill>
                  <a:srgbClr val="0070C0"/>
                </a:solidFill>
              </a:rPr>
              <a:t>infrastractures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/ K. Huang, D. Zhang // Future Generation Computer Systems. – 2010. – pp.291-303</a:t>
            </a:r>
            <a:endParaRPr lang="ru-RU" sz="2000" dirty="0"/>
          </a:p>
          <a:p>
            <a:pPr marL="0" indent="0">
              <a:buClr>
                <a:srgbClr val="0070C0"/>
              </a:buClr>
              <a:buNone/>
            </a:pPr>
            <a:endParaRPr lang="ru-RU" dirty="0"/>
          </a:p>
          <a:p>
            <a:pPr marL="0" indent="0">
              <a:buClr>
                <a:srgbClr val="0070C0"/>
              </a:buClr>
              <a:buNone/>
            </a:pP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FA0516-A215-4006-8336-296CDF29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6"/>
          <a:stretch/>
        </p:blipFill>
        <p:spPr>
          <a:xfrm>
            <a:off x="6245352" y="2625784"/>
            <a:ext cx="5753100" cy="31146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F0D043-F4B1-4056-8438-9A5BE55F8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51"/>
          <a:stretch/>
        </p:blipFill>
        <p:spPr>
          <a:xfrm>
            <a:off x="0" y="2725430"/>
            <a:ext cx="6048375" cy="2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0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866" y="6492875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15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31842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/>
          </a:bodyPr>
          <a:lstStyle/>
          <a:p>
            <a:r>
              <a:rPr lang="en-US" sz="4000" spc="-100" dirty="0">
                <a:solidFill>
                  <a:srgbClr val="0070C0"/>
                </a:solidFill>
              </a:rPr>
              <a:t>Ethereum, </a:t>
            </a:r>
            <a:r>
              <a:rPr lang="en-US" sz="4000" spc="-100" dirty="0" err="1">
                <a:solidFill>
                  <a:srgbClr val="0070C0"/>
                </a:solidFill>
              </a:rPr>
              <a:t>Polkadot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30BD24F-A523-4E72-A351-25A5B8853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50273"/>
              </p:ext>
            </p:extLst>
          </p:nvPr>
        </p:nvGraphicFramePr>
        <p:xfrm>
          <a:off x="310896" y="794182"/>
          <a:ext cx="11596624" cy="6065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4844">
                  <a:extLst>
                    <a:ext uri="{9D8B030D-6E8A-4147-A177-3AD203B41FA5}">
                      <a16:colId xmlns:a16="http://schemas.microsoft.com/office/drawing/2014/main" val="555130213"/>
                    </a:ext>
                  </a:extLst>
                </a:gridCol>
                <a:gridCol w="8891780">
                  <a:extLst>
                    <a:ext uri="{9D8B030D-6E8A-4147-A177-3AD203B41FA5}">
                      <a16:colId xmlns:a16="http://schemas.microsoft.com/office/drawing/2014/main" val="2666246552"/>
                    </a:ext>
                  </a:extLst>
                </a:gridCol>
              </a:tblGrid>
              <a:tr h="2822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Ethereum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Polkadot</a:t>
                      </a:r>
                      <a:endParaRPr 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76139"/>
                  </a:ext>
                </a:extLst>
              </a:tr>
              <a:tr h="5245600">
                <a:tc>
                  <a:txBody>
                    <a:bodyPr/>
                    <a:lstStyle/>
                    <a:p>
                      <a:pPr marL="265113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Kademilia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p2p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 сеть</a:t>
                      </a:r>
                    </a:p>
                    <a:p>
                      <a:pPr marL="265113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Geth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- собственной разработки клиент передачи сообщений между узлами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Сеть строится на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Validators, Nominators, Collators.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Validators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 генерируют блоки для работы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Polkadot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сети, выполняют проверку состояний, выдаваемых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Collators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Nominators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 служат механизмом, определяющим будет ли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Validator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попадать в множество активных валидаторов, хранят стейк валидаторов</a:t>
                      </a:r>
                      <a:endParaRPr lang="ru-RU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Collators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собирают транзакции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</a:rPr>
                        <a:t>блокчейнов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parallel chain,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parachain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 и генерируют состояние доказательств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перехода для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Validators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, отправляют и получают сообщения от разных </a:t>
                      </a:r>
                      <a:r>
                        <a:rPr lang="ru-RU" sz="1400" b="0" dirty="0" err="1">
                          <a:solidFill>
                            <a:schemeClr val="tx1"/>
                          </a:solidFill>
                        </a:rPr>
                        <a:t>блокчейнов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 через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XCMP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Kademilia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p2p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сеть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Gossiping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широковещательное распространение инфы в сети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Polkadot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, объединяющей разнородные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</a:rPr>
                        <a:t>блокчейны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parallel chain,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parachain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).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Узлы поддерживают «пул распространения» сообщений. Отправка происходит с отсрочкой: 1) узел помещает сообщение в пул до тех пор, пока сообщение не будет помечено как с истекшим сроком. 2) узел рассылает сообщение всем узлам, когда получит на это разрешение. Каждое сообщение связано с темой. Темы используются для группировки сообщений. Для узла определяется одноранговый узел, который напрямую связан с ним ребром в графе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gossip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. Состав узлов может меняться со временем. Когда новый узел подключается к сети, все сообщения пула сообщений пересылаются ему.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XCMP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(под)протокол передачи сообщений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между разными </a:t>
                      </a:r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parachain</a:t>
                      </a:r>
                      <a:r>
                        <a:rPr lang="ru-RU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аутентификацией.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Понятный пример: есть сервер онлайн игры, а есть кошелёк на другом сервере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 другой технологией. Задача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XCMP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безопасным образом связать эти два сервера, работающих в виде отличающихся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chain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XCMP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похож на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TCP,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назначение: быстрая доставка по сети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Polkadot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сохранение порядка доставки сообщений из одного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parachain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в другой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гарантирует, что поступающие сообщения действительно были отправлены в истории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chain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Передача сообщений внутри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chain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задача самого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chain,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 не входит в задачи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XCMP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</a:rPr>
                        <a:t>Общие пространные концепты с техническими элементами, детали не раскрываются</a:t>
                      </a:r>
                    </a:p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Источники: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linkClick r:id="rId2"/>
                        </a:rPr>
                        <a:t>https://polkaworld.medium.com/whats-the-significance-of-xcmp-to-polkadot-ba9c4a283fd1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https://research.web3.foundation/en/latest/polkadot/networking.html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Статья,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Overview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Polkadot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its Design Considerations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май 2020,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41 p.</a:t>
                      </a:r>
                    </a:p>
                    <a:p>
                      <a:pPr marL="2651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Polkadot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на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https://youtu.be/xBfC6uTjvbM</a:t>
                      </a:r>
                      <a:r>
                        <a:rPr lang="ru-RU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9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5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85ED7C-0EAE-45AC-8B28-A376DB3B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3" b="21182"/>
          <a:stretch/>
        </p:blipFill>
        <p:spPr>
          <a:xfrm>
            <a:off x="5598220" y="4124960"/>
            <a:ext cx="6384485" cy="237567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16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31842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/>
          </a:bodyPr>
          <a:lstStyle/>
          <a:p>
            <a:r>
              <a:rPr lang="en-US" sz="4000" spc="-100" dirty="0">
                <a:solidFill>
                  <a:srgbClr val="0070C0"/>
                </a:solidFill>
              </a:rPr>
              <a:t>Cosmos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30BD24F-A523-4E72-A351-25A5B8853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37371"/>
              </p:ext>
            </p:extLst>
          </p:nvPr>
        </p:nvGraphicFramePr>
        <p:xfrm>
          <a:off x="209295" y="794183"/>
          <a:ext cx="11869280" cy="57341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69280">
                  <a:extLst>
                    <a:ext uri="{9D8B030D-6E8A-4147-A177-3AD203B41FA5}">
                      <a16:colId xmlns:a16="http://schemas.microsoft.com/office/drawing/2014/main" val="2106847442"/>
                    </a:ext>
                  </a:extLst>
                </a:gridCol>
              </a:tblGrid>
              <a:tr h="430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Cosmos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76139"/>
                  </a:ext>
                </a:extLst>
              </a:tr>
              <a:tr h="4901367">
                <a:tc>
                  <a:txBody>
                    <a:bodyPr/>
                    <a:lstStyle/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сеть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блокчейнов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основе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лежит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технология, обеспечивающая сетевое взаимодействие и консенсус в сети</a:t>
                      </a: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Поверх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используется протокол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Blockchain protocol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(ABCI)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предоставляющий унифицированные сокеты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 интерфейсы для подключения пользовательских приложений, клиент-серверная архитектура, есть реализация на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есть проекты на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JavaScript, C++, Java 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Пользователь могут написать свое приложение со своей логикой, создав свой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поверх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ABCI</a:t>
                      </a: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Для соединения разных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блокчейнов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передачи валюты разработан протокол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Inter-Blockchain Communication Protocol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IBC)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 документацией на 112 страниц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Деталь: 2/3 валидаторов исходного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должны подтвердить токены, передающиеся в другой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состоит из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 классов: концентраторы (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hub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и зоны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Зона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конкретный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Hub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промежуточный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 организации связи между зонами</a:t>
                      </a: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Для подключения к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блокчейнов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построенных не на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требуется использовать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63525" indent="-171450" algn="l">
                        <a:buFontTx/>
                        <a:buChar char="-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либо алгоритм быстро завершающегося консенсуса </a:t>
                      </a:r>
                      <a:r>
                        <a:rPr 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 </a:t>
                      </a:r>
                      <a:r>
                        <a:rPr lang="en-US" sz="1200" b="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finalit</a:t>
                      </a:r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 в </a:t>
                      </a:r>
                      <a:r>
                        <a:rPr lang="ru-RU" sz="12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блокчейне</a:t>
                      </a:r>
                      <a:endParaRPr lang="ru-RU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Tx/>
                        <a:buChar char="-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либо использовать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Peg-Zone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прокси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который отслеживает состояние другого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разрабатывают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Peg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по состоянию на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Готовят к выпуску среду разработки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блокчейнов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Cosmos-SDK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по состоянию на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>
                        <a:buFont typeface="Arial" panose="020B0604020202020204" pitchFamily="34" charset="0"/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Источники:</a:t>
                      </a: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osmos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концепт,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https://blog.cosmos.network/understanding-the-value-proposition-of-cosmos-ecaef63350d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Статья,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Goes, C. </a:t>
                      </a:r>
                      <a:r>
                        <a:rPr lang="en-US" sz="12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Interblockchain</a:t>
                      </a:r>
                      <a:r>
                        <a:rPr lang="en-US" sz="12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Communication Protocol: An Overview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июнь 2020, 26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</a:t>
                      </a:r>
                    </a:p>
                    <a:p>
                      <a:pPr marL="266700" indent="-174625" algn="l"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Техническая спецификация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IBC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200" kern="12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Interblockchain</a:t>
                      </a:r>
                      <a:r>
                        <a:rPr lang="en-US" sz="12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Communication Protocol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октябрь 2020, 112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p.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ABCI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концепт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https://docs.tendermint.com/master/spec/abci/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9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18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85ED7C-0EAE-45AC-8B28-A376DB3B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3" b="21182"/>
          <a:stretch/>
        </p:blipFill>
        <p:spPr>
          <a:xfrm>
            <a:off x="7101840" y="2557591"/>
            <a:ext cx="4976735" cy="185184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17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31842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/>
          </a:bodyPr>
          <a:lstStyle/>
          <a:p>
            <a:r>
              <a:rPr lang="en-US" sz="4000" spc="-100" dirty="0">
                <a:solidFill>
                  <a:srgbClr val="0070C0"/>
                </a:solidFill>
              </a:rPr>
              <a:t>Cosmos</a:t>
            </a:r>
            <a:r>
              <a:rPr lang="ru-RU" sz="4000" spc="-100" dirty="0">
                <a:solidFill>
                  <a:srgbClr val="0070C0"/>
                </a:solidFill>
              </a:rPr>
              <a:t>: </a:t>
            </a:r>
            <a:r>
              <a:rPr lang="en-US" sz="4000" spc="-100" dirty="0" err="1">
                <a:solidFill>
                  <a:srgbClr val="0070C0"/>
                </a:solidFill>
              </a:rPr>
              <a:t>Tendermint</a:t>
            </a:r>
            <a:endParaRPr lang="en-US" sz="4000" spc="-100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30BD24F-A523-4E72-A351-25A5B8853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32785"/>
              </p:ext>
            </p:extLst>
          </p:nvPr>
        </p:nvGraphicFramePr>
        <p:xfrm>
          <a:off x="255015" y="794182"/>
          <a:ext cx="11869280" cy="57064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69280">
                  <a:extLst>
                    <a:ext uri="{9D8B030D-6E8A-4147-A177-3AD203B41FA5}">
                      <a16:colId xmlns:a16="http://schemas.microsoft.com/office/drawing/2014/main" val="2106847442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Cosmos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76139"/>
                  </a:ext>
                </a:extLst>
              </a:tr>
              <a:tr h="5245600"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 сети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еще более о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бщие пространные концепты с техническими элементами,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</a:rPr>
                        <a:t>нераскрывающие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</a:rPr>
                        <a:t> алгоритмическую часть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Сеть строится на доверенных узлах, узел может иметь несколько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адресов, как формируется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узла – не ясно</a:t>
                      </a:r>
                    </a:p>
                    <a:p>
                      <a:pPr marL="266700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Сложная процедура аутентификации нового узла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dirty="0"/>
                        <a:t>Diffie-Helman</a:t>
                      </a:r>
                      <a:r>
                        <a:rPr lang="ru-RU" sz="1200" dirty="0"/>
                        <a:t> алгоритм обмена ключами)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зашифрованные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соединения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Новый узел подключается к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seed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который сообщает список существующих узлов, используя протокол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Peer exchange (PEX)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PEX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создан для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BitTorrent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uTorrent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др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однорангового обмена файлами.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Узел скачивает с сервера (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tracker)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список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других узлов с указанием какие файлы на них хранятся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хешами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Дальше работает логика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BitTorren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новый узел скачивает файл с соседнего узла. Соседний узел выбирается с согласованием с сервером, чтоб сбалансировать нагрузку (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раняя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версия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BitTorrent)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Новый узел должен знать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к которой принадлежит, от доверенного узла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Новый узел должен знать высоту цепочки блоков и хэш от доверенного узла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Новый узел запрашивает исходные данные для одноранговых узлов для своей цепочки,</a:t>
                      </a:r>
                      <a:b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 запускает протоколы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 теми, к которым по логике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ему требуется подключиться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Если новый узел не может подключиться к узлам своего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то узел возвращается к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 узлу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seed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сети имеются сторожевые доверенные узлы и узлы валидаторы. Узлы валидаторы блоков </a:t>
                      </a: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блокчейна</a:t>
                      </a:r>
                      <a:b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общаются с сетью напрямую, а только через сторожевые узлы.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Валидаторы могут напрямую общаться с другими валидаторами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напрямую через 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VPN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Сторожевые узлы образуют множество надежных узлов. Предполагается, что сторожевые узлы могут меняться (одни</a:t>
                      </a:r>
                      <a:b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выключаются, другие включаются).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Сторожевы узла всегда должны ожидать наличия прямых входящих подключений от узла валидатора и его резервных копий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Они не сообщают адрес узла валидатора в PEX</a:t>
                      </a:r>
                    </a:p>
                    <a:p>
                      <a:pPr marL="266700" indent="-17462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Сторожевые узлы, которые доверяют друг другу, могут пожелать поддерживать постоянные соединения друг с другом через VPN, но сообщать друг о друге только в PEX.</a:t>
                      </a:r>
                    </a:p>
                    <a:p>
                      <a:pPr marL="266700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Известно, что используется мультиплексное соединение для поддержания независимых потоков с различными гарантиями качества обслуживания поверх одного TCP-соединения. Каждый поток представлен в виде абстракции «канал», и каждый канал имеет глобально уникальный байтовый идентификатор. Каждый канал также имеет относительный приоритет (отправка  сообщения низкого приоритета не прерывается сообщением высокого приоритета). Идентификатор байта и относительные приоритеты каждого канала настраиваются при инициализации соединения.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описании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на офф. Сайте есть пометки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TODO: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https://docs.tendermint.com/master/spec/p2p/connection.html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>
                        <a:buFont typeface="Arial" panose="020B0604020202020204" pitchFamily="34" charset="0"/>
                        <a:buNone/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indent="0" algn="l">
                        <a:buFont typeface="Arial" panose="020B0604020202020204" pitchFamily="34" charset="0"/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Источники:</a:t>
                      </a:r>
                    </a:p>
                    <a:p>
                      <a:pPr marL="263525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Tendermint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концепт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https://docs.tendermint.com/master/spec/p2p/peer.html#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9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62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18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31842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>
            <a:normAutofit/>
          </a:bodyPr>
          <a:lstStyle/>
          <a:p>
            <a:r>
              <a:rPr lang="en-US" sz="4000" spc="-100" dirty="0" err="1">
                <a:solidFill>
                  <a:srgbClr val="0070C0"/>
                </a:solidFill>
              </a:rPr>
              <a:t>LLChord</a:t>
            </a:r>
            <a:r>
              <a:rPr lang="en-US" sz="4000" spc="-100" dirty="0">
                <a:solidFill>
                  <a:srgbClr val="0070C0"/>
                </a:solidFill>
              </a:rPr>
              <a:t>: Low Latency Chord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E7375-17D7-448B-8D99-E016C1818FFB}"/>
              </a:ext>
            </a:extLst>
          </p:cNvPr>
          <p:cNvSpPr txBox="1"/>
          <p:nvPr/>
        </p:nvSpPr>
        <p:spPr>
          <a:xfrm>
            <a:off x="131569" y="881507"/>
            <a:ext cx="11709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table:</a:t>
            </a:r>
          </a:p>
          <a:p>
            <a:pPr marL="185738" indent="-185738">
              <a:buFontTx/>
              <a:buChar char="-"/>
            </a:pPr>
            <a:r>
              <a:rPr lang="en-US" b="1" dirty="0"/>
              <a:t>Fingers</a:t>
            </a:r>
            <a:r>
              <a:rPr lang="en-US" dirty="0"/>
              <a:t> –</a:t>
            </a:r>
            <a:r>
              <a:rPr lang="ru-RU" dirty="0"/>
              <a:t> расширенный список, состоящий из </a:t>
            </a:r>
            <a:r>
              <a:rPr lang="en-US" dirty="0"/>
              <a:t>ID </a:t>
            </a:r>
            <a:r>
              <a:rPr lang="ru-RU" dirty="0"/>
              <a:t>узлов, перечисленных по ходу часовой стрелке (классический</a:t>
            </a:r>
            <a:r>
              <a:rPr lang="en-US" dirty="0"/>
              <a:t> Chord)</a:t>
            </a:r>
            <a:r>
              <a:rPr lang="ru-RU" dirty="0"/>
              <a:t> и в обратном направлении. Размер </a:t>
            </a:r>
            <a:r>
              <a:rPr lang="en-US" dirty="0"/>
              <a:t>Fingers</a:t>
            </a:r>
            <a:r>
              <a:rPr lang="ru-RU" dirty="0"/>
              <a:t> = обычный размер таблицы </a:t>
            </a:r>
            <a:r>
              <a:rPr lang="en-US" dirty="0"/>
              <a:t>Fingers x2</a:t>
            </a:r>
            <a:endParaRPr lang="ru-RU" dirty="0"/>
          </a:p>
          <a:p>
            <a:pPr marL="185738" indent="-185738">
              <a:buFontTx/>
              <a:buChar char="-"/>
            </a:pPr>
            <a:r>
              <a:rPr lang="ru-RU" b="1" dirty="0"/>
              <a:t>Задержки</a:t>
            </a:r>
            <a:r>
              <a:rPr lang="ru-RU" dirty="0"/>
              <a:t> – список задержек от текущего узла к узлам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Fingers+</a:t>
            </a:r>
            <a:r>
              <a:rPr lang="ru-RU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1537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19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3B1826-319E-4917-82FB-A986C41A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577" y="2541608"/>
            <a:ext cx="5295569" cy="934549"/>
          </a:xfrm>
        </p:spPr>
        <p:txBody>
          <a:bodyPr>
            <a:normAutofit fontScale="90000"/>
          </a:bodyPr>
          <a:lstStyle/>
          <a:p>
            <a:pPr algn="ctr"/>
            <a:r>
              <a:rPr lang="ru-RU" spc="-100" dirty="0">
                <a:solidFill>
                  <a:srgbClr val="0070C0"/>
                </a:solidFill>
              </a:rPr>
              <a:t>Спасибо за внимание!</a:t>
            </a:r>
            <a:br>
              <a:rPr lang="ru-RU" spc="-100" dirty="0">
                <a:solidFill>
                  <a:srgbClr val="0070C0"/>
                </a:solidFill>
              </a:rPr>
            </a:br>
            <a:br>
              <a:rPr lang="ru-RU" spc="-100" dirty="0">
                <a:solidFill>
                  <a:srgbClr val="0070C0"/>
                </a:solidFill>
              </a:rPr>
            </a:br>
            <a:r>
              <a:rPr lang="ru-RU" spc="-100" dirty="0">
                <a:solidFill>
                  <a:srgbClr val="0070C0"/>
                </a:solidFill>
              </a:rPr>
              <a:t>Обсуждение</a:t>
            </a:r>
            <a:endParaRPr lang="en-US" spc="-100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DC95C-16F1-4418-85A0-647B09E9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1253331"/>
            <a:ext cx="11893296" cy="1340240"/>
          </a:xfrm>
        </p:spPr>
        <p:txBody>
          <a:bodyPr/>
          <a:lstStyle/>
          <a:p>
            <a:pPr marL="0" indent="0">
              <a:buClr>
                <a:srgbClr val="0070C0"/>
              </a:buClr>
              <a:buNone/>
            </a:pPr>
            <a:endParaRPr lang="ru-RU" sz="2000" dirty="0"/>
          </a:p>
          <a:p>
            <a:pPr marL="0" indent="0">
              <a:buClr>
                <a:srgbClr val="0070C0"/>
              </a:buClr>
              <a:buNone/>
            </a:pPr>
            <a:endParaRPr lang="ru-RU" dirty="0"/>
          </a:p>
          <a:p>
            <a:pPr marL="0" indent="0">
              <a:buClr>
                <a:srgbClr val="0070C0"/>
              </a:buClr>
              <a:buNone/>
            </a:pPr>
            <a:endParaRPr lang="en-US" sz="20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557EED2-ADA2-4F5C-BB6F-98DEDEA9E38F}"/>
              </a:ext>
            </a:extLst>
          </p:cNvPr>
          <p:cNvCxnSpPr>
            <a:cxnSpLocks/>
          </p:cNvCxnSpPr>
          <p:nvPr/>
        </p:nvCxnSpPr>
        <p:spPr>
          <a:xfrm>
            <a:off x="-18655" y="583183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Pastry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0CC96-45F1-44A7-A8B8-E178F756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" y="963491"/>
            <a:ext cx="12168350" cy="1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70C0"/>
                </a:solidFill>
              </a:rPr>
              <a:t>Разработчики</a:t>
            </a:r>
            <a:r>
              <a:rPr lang="en-US" sz="2000" b="1" dirty="0"/>
              <a:t>: </a:t>
            </a:r>
            <a:r>
              <a:rPr lang="en-US" sz="2000" dirty="0"/>
              <a:t>Microsoft Labs Research, Rice University, Purdue University, University of Washington</a:t>
            </a:r>
            <a:r>
              <a:rPr lang="ru-RU" sz="2000" dirty="0"/>
              <a:t>, 2001</a:t>
            </a:r>
            <a:endParaRPr lang="en-US" sz="2000" dirty="0"/>
          </a:p>
          <a:p>
            <a:pPr marL="174625" indent="-174625">
              <a:buNone/>
            </a:pPr>
            <a:r>
              <a:rPr lang="ru-RU" sz="2000" b="1" dirty="0">
                <a:solidFill>
                  <a:srgbClr val="0070C0"/>
                </a:solidFill>
              </a:rPr>
              <a:t>Назначение</a:t>
            </a:r>
            <a:r>
              <a:rPr lang="ru-RU" sz="2000" dirty="0"/>
              <a:t>: основополагающий алгоритм для создания</a:t>
            </a:r>
            <a:br>
              <a:rPr lang="ru-RU" sz="2000" dirty="0"/>
            </a:br>
            <a:r>
              <a:rPr lang="ru-RU" sz="2000" dirty="0"/>
              <a:t>одноранговых Интернет-приложений распределенного</a:t>
            </a:r>
            <a:br>
              <a:rPr lang="ru-RU" sz="2000" dirty="0"/>
            </a:br>
            <a:r>
              <a:rPr lang="ru-RU" sz="2000" dirty="0"/>
              <a:t>хранения файлов (поиска, обмена), организации </a:t>
            </a:r>
            <a:br>
              <a:rPr lang="ru-RU" sz="2000" dirty="0"/>
            </a:br>
            <a:r>
              <a:rPr lang="ru-RU" sz="2000" dirty="0"/>
              <a:t>группового общения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0278" y="644240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2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920F09-4D85-4EFC-9249-5F547C2C0648}"/>
                  </a:ext>
                </a:extLst>
              </p:cNvPr>
              <p:cNvSpPr txBox="1"/>
              <p:nvPr/>
            </p:nvSpPr>
            <p:spPr>
              <a:xfrm>
                <a:off x="144171" y="2662299"/>
                <a:ext cx="6224952" cy="3800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200" dirty="0"/>
                  <a:t>Узел описывается </a:t>
                </a:r>
                <a:r>
                  <a:rPr lang="ru-RU" sz="2200" dirty="0">
                    <a:solidFill>
                      <a:srgbClr val="0070C0"/>
                    </a:solidFill>
                  </a:rPr>
                  <a:t>состоянием, </a:t>
                </a:r>
                <a:r>
                  <a:rPr lang="ru-RU" sz="2200" dirty="0"/>
                  <a:t>состоящим из: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Таблица маршрутизации </a:t>
                </a:r>
                <a:r>
                  <a:rPr lang="ru-RU" sz="1800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1800" dirty="0"/>
                  <a:t> строк и</a:t>
                </a:r>
                <a:r>
                  <a:rPr lang="en-US" sz="1800" dirty="0"/>
                  <a:t> </a:t>
                </a:r>
                <a:r>
                  <a:rPr lang="en-US" sz="1800" i="1" dirty="0"/>
                  <a:t>2</a:t>
                </a:r>
                <a:r>
                  <a:rPr lang="en-US" sz="1800" i="1" baseline="30000" dirty="0"/>
                  <a:t>b</a:t>
                </a:r>
                <a:r>
                  <a:rPr lang="en-US" sz="1800" i="1" dirty="0"/>
                  <a:t>-1</a:t>
                </a:r>
                <a:r>
                  <a:rPr lang="en-US" sz="1800" dirty="0"/>
                  <a:t> </a:t>
                </a:r>
                <a:r>
                  <a:rPr lang="ru-RU" sz="1800" dirty="0"/>
                  <a:t>столбцов – </a:t>
                </a:r>
                <a:r>
                  <a:rPr lang="en-US" sz="1800" dirty="0"/>
                  <a:t>c</a:t>
                </a:r>
                <a:r>
                  <a:rPr lang="ru-RU" sz="1800" dirty="0"/>
                  <a:t>писок </a:t>
                </a:r>
                <a:r>
                  <a:rPr lang="en-US" sz="1800" dirty="0"/>
                  <a:t>ID</a:t>
                </a:r>
                <a:r>
                  <a:rPr lang="ru-RU" sz="1800" dirty="0"/>
                  <a:t> узлов, у которых </a:t>
                </a:r>
                <a:r>
                  <a:rPr lang="en-US" sz="1800" i="1" dirty="0"/>
                  <a:t>n</a:t>
                </a:r>
                <a:r>
                  <a:rPr lang="en-US" sz="1800" dirty="0"/>
                  <a:t> </a:t>
                </a:r>
                <a:r>
                  <a:rPr lang="ru-RU" sz="1800" dirty="0"/>
                  <a:t>первых цифр их</a:t>
                </a:r>
                <a:r>
                  <a:rPr lang="en-US" sz="1800" dirty="0"/>
                  <a:t> </a:t>
                </a:r>
                <a:r>
                  <a:rPr lang="ru-RU" sz="1800" dirty="0"/>
                  <a:t>идентификатора </a:t>
                </a:r>
                <a:r>
                  <a:rPr lang="en-US" dirty="0"/>
                  <a:t>ID </a:t>
                </a:r>
                <a:r>
                  <a:rPr lang="ru-RU" sz="1800" dirty="0"/>
                  <a:t>совпадают с </a:t>
                </a:r>
                <a:r>
                  <a:rPr lang="en-US" sz="1800" dirty="0"/>
                  <a:t>ID</a:t>
                </a:r>
                <a:r>
                  <a:rPr lang="ru-RU" sz="1800" dirty="0"/>
                  <a:t> текущего узла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«Соседи» </a:t>
                </a:r>
                <a:r>
                  <a:rPr lang="ru-RU" sz="1800" dirty="0"/>
                  <a:t>- список </a:t>
                </a:r>
                <a:r>
                  <a:rPr lang="en-US" sz="1800" dirty="0"/>
                  <a:t>ID </a:t>
                </a:r>
                <a:r>
                  <a:rPr lang="ru-RU" sz="1800" dirty="0"/>
                  <a:t>узлов из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элементов, ближайших по </a:t>
                </a:r>
                <a:r>
                  <a:rPr lang="ru-RU" sz="1800" dirty="0">
                    <a:solidFill>
                      <a:srgbClr val="0070C0"/>
                    </a:solidFill>
                  </a:rPr>
                  <a:t>количеству </a:t>
                </a:r>
                <a:r>
                  <a:rPr lang="ru-RU" sz="1800" dirty="0" err="1">
                    <a:solidFill>
                      <a:srgbClr val="0070C0"/>
                    </a:solidFill>
                  </a:rPr>
                  <a:t>хопов</a:t>
                </a:r>
                <a:r>
                  <a:rPr lang="ru-RU" sz="1800" dirty="0"/>
                  <a:t> к текущему узлу 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«Листья» </a:t>
                </a:r>
                <a:r>
                  <a:rPr lang="ru-RU" sz="1800" dirty="0"/>
                  <a:t>- список </a:t>
                </a:r>
                <a:r>
                  <a:rPr lang="en-US" sz="1800" dirty="0"/>
                  <a:t>ID </a:t>
                </a:r>
                <a:r>
                  <a:rPr lang="ru-RU" sz="1800" dirty="0"/>
                  <a:t>узлов из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ru-RU" sz="1800" dirty="0"/>
                  <a:t> элементов из двух частей: в первой части содержатся те</a:t>
                </a:r>
                <a:r>
                  <a:rPr lang="en-US" sz="1800" dirty="0"/>
                  <a:t> ID,</a:t>
                </a:r>
                <a:r>
                  <a:rPr lang="ru-RU" sz="1800" dirty="0"/>
                  <a:t> чьи значения </a:t>
                </a:r>
                <a:r>
                  <a:rPr lang="en-US" sz="1800" dirty="0"/>
                  <a:t>ID</a:t>
                </a:r>
                <a:r>
                  <a:rPr lang="ru-RU" sz="1800" dirty="0"/>
                  <a:t> численно являются ближайшими превосходящими</a:t>
                </a:r>
                <a:r>
                  <a:rPr lang="en-US" sz="1800" dirty="0"/>
                  <a:t> ID </a:t>
                </a:r>
                <a:r>
                  <a:rPr lang="ru-RU" sz="1800" dirty="0"/>
                  <a:t>текущего</a:t>
                </a:r>
                <a:r>
                  <a:rPr lang="en-US" sz="1800" dirty="0"/>
                  <a:t> </a:t>
                </a:r>
                <a:r>
                  <a:rPr lang="ru-RU" sz="1800" dirty="0"/>
                  <a:t>узла, вторая часть списка – те </a:t>
                </a:r>
                <a:r>
                  <a:rPr lang="en-US" sz="1800" dirty="0"/>
                  <a:t>ID, </a:t>
                </a:r>
                <a:r>
                  <a:rPr lang="ru-RU" sz="1800" dirty="0"/>
                  <a:t>которые имеют численно ближайшие меньшие значения к </a:t>
                </a:r>
                <a:r>
                  <a:rPr lang="en-US" sz="1800" dirty="0"/>
                  <a:t>ID</a:t>
                </a:r>
                <a:r>
                  <a:rPr lang="ru-RU" sz="1800" dirty="0"/>
                  <a:t> текущего узла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920F09-4D85-4EFC-9249-5F547C2C0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1" y="2662299"/>
                <a:ext cx="6224952" cy="3800399"/>
              </a:xfrm>
              <a:prstGeom prst="rect">
                <a:avLst/>
              </a:prstGeom>
              <a:blipFill>
                <a:blip r:embed="rId2"/>
                <a:stretch>
                  <a:fillRect l="-1273" t="-1124" r="-1371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1BB79F-D920-4343-9EA5-E77FACCDFBF4}"/>
              </a:ext>
            </a:extLst>
          </p:cNvPr>
          <p:cNvSpPr/>
          <p:nvPr/>
        </p:nvSpPr>
        <p:spPr>
          <a:xfrm>
            <a:off x="6339254" y="2448513"/>
            <a:ext cx="5675190" cy="3690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B6561-1ABF-4AF8-BB8B-4FD7033AFA72}"/>
              </a:ext>
            </a:extLst>
          </p:cNvPr>
          <p:cNvSpPr txBox="1"/>
          <p:nvPr/>
        </p:nvSpPr>
        <p:spPr>
          <a:xfrm>
            <a:off x="6396801" y="1964579"/>
            <a:ext cx="560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ID </a:t>
            </a:r>
            <a:r>
              <a:rPr lang="ru-RU" sz="2000" b="1" dirty="0">
                <a:solidFill>
                  <a:srgbClr val="0070C0"/>
                </a:solidFill>
              </a:rPr>
              <a:t>узла </a:t>
            </a:r>
            <a:r>
              <a:rPr lang="ru-RU" sz="2000" dirty="0"/>
              <a:t>10233102</a:t>
            </a:r>
            <a:r>
              <a:rPr lang="en-US" sz="2000" dirty="0"/>
              <a:t>,</a:t>
            </a:r>
            <a:r>
              <a:rPr lang="ru-RU" dirty="0"/>
              <a:t> уникальный</a:t>
            </a:r>
            <a:r>
              <a:rPr lang="en-US" dirty="0"/>
              <a:t> </a:t>
            </a:r>
            <a:r>
              <a:rPr lang="ru-RU" dirty="0"/>
              <a:t>в диапазоне</a:t>
            </a:r>
            <a:r>
              <a:rPr lang="en-US" dirty="0"/>
              <a:t> [0;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baseline="30000" dirty="0"/>
              <a:t>128</a:t>
            </a:r>
            <a:r>
              <a:rPr lang="ru-RU" dirty="0"/>
              <a:t>-1</a:t>
            </a:r>
            <a:r>
              <a:rPr lang="en-US" dirty="0"/>
              <a:t>]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EBB690-019D-44D5-AF25-9F6EB8CA160C}"/>
              </a:ext>
            </a:extLst>
          </p:cNvPr>
          <p:cNvSpPr/>
          <p:nvPr/>
        </p:nvSpPr>
        <p:spPr>
          <a:xfrm>
            <a:off x="6338450" y="6138655"/>
            <a:ext cx="5675190" cy="71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D06FA-09E5-448E-80C7-153E974BB2CB}"/>
              </a:ext>
            </a:extLst>
          </p:cNvPr>
          <p:cNvSpPr txBox="1"/>
          <p:nvPr/>
        </p:nvSpPr>
        <p:spPr>
          <a:xfrm>
            <a:off x="6398991" y="2696241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Листья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927A4A32-F6B6-4417-B52C-000893F68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37159"/>
              </p:ext>
            </p:extLst>
          </p:nvPr>
        </p:nvGraphicFramePr>
        <p:xfrm>
          <a:off x="7389175" y="2714866"/>
          <a:ext cx="4547300" cy="632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825">
                  <a:extLst>
                    <a:ext uri="{9D8B030D-6E8A-4147-A177-3AD203B41FA5}">
                      <a16:colId xmlns:a16="http://schemas.microsoft.com/office/drawing/2014/main" val="295893297"/>
                    </a:ext>
                  </a:extLst>
                </a:gridCol>
                <a:gridCol w="1136825">
                  <a:extLst>
                    <a:ext uri="{9D8B030D-6E8A-4147-A177-3AD203B41FA5}">
                      <a16:colId xmlns:a16="http://schemas.microsoft.com/office/drawing/2014/main" val="3505684017"/>
                    </a:ext>
                  </a:extLst>
                </a:gridCol>
                <a:gridCol w="1136825">
                  <a:extLst>
                    <a:ext uri="{9D8B030D-6E8A-4147-A177-3AD203B41FA5}">
                      <a16:colId xmlns:a16="http://schemas.microsoft.com/office/drawing/2014/main" val="2669082331"/>
                    </a:ext>
                  </a:extLst>
                </a:gridCol>
                <a:gridCol w="1136825">
                  <a:extLst>
                    <a:ext uri="{9D8B030D-6E8A-4147-A177-3AD203B41FA5}">
                      <a16:colId xmlns:a16="http://schemas.microsoft.com/office/drawing/2014/main" val="831177164"/>
                    </a:ext>
                  </a:extLst>
                </a:gridCol>
              </a:tblGrid>
              <a:tr h="3162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10233033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10233021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10233120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10233122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30381"/>
                  </a:ext>
                </a:extLst>
              </a:tr>
              <a:tr h="3162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10233001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10233230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10233232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369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7ED29E-4BB2-481D-9A6D-F89A10A8C437}"/>
              </a:ext>
            </a:extLst>
          </p:cNvPr>
          <p:cNvSpPr txBox="1"/>
          <p:nvPr/>
        </p:nvSpPr>
        <p:spPr>
          <a:xfrm>
            <a:off x="8486078" y="238849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Меньше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4FA4A-BD15-426F-B018-57BF880B1339}"/>
              </a:ext>
            </a:extLst>
          </p:cNvPr>
          <p:cNvSpPr txBox="1"/>
          <p:nvPr/>
        </p:nvSpPr>
        <p:spPr>
          <a:xfrm>
            <a:off x="9758596" y="2377018"/>
            <a:ext cx="101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Больше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39FF0-02DA-417A-8868-F8B77EE29BA7}"/>
              </a:ext>
            </a:extLst>
          </p:cNvPr>
          <p:cNvSpPr txBox="1"/>
          <p:nvPr/>
        </p:nvSpPr>
        <p:spPr>
          <a:xfrm>
            <a:off x="6339254" y="3305165"/>
            <a:ext cx="2966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Таблица маршрутизации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Таблица 12">
            <a:extLst>
              <a:ext uri="{FF2B5EF4-FFF2-40B4-BE49-F238E27FC236}">
                <a16:creationId xmlns:a16="http://schemas.microsoft.com/office/drawing/2014/main" id="{E0A3792E-9DA3-4FB8-8A24-8B2E1655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93997"/>
              </p:ext>
            </p:extLst>
          </p:nvPr>
        </p:nvGraphicFramePr>
        <p:xfrm>
          <a:off x="7335784" y="3722793"/>
          <a:ext cx="4613004" cy="236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251">
                  <a:extLst>
                    <a:ext uri="{9D8B030D-6E8A-4147-A177-3AD203B41FA5}">
                      <a16:colId xmlns:a16="http://schemas.microsoft.com/office/drawing/2014/main" val="295893297"/>
                    </a:ext>
                  </a:extLst>
                </a:gridCol>
                <a:gridCol w="1153251">
                  <a:extLst>
                    <a:ext uri="{9D8B030D-6E8A-4147-A177-3AD203B41FA5}">
                      <a16:colId xmlns:a16="http://schemas.microsoft.com/office/drawing/2014/main" val="3505684017"/>
                    </a:ext>
                  </a:extLst>
                </a:gridCol>
                <a:gridCol w="1153251">
                  <a:extLst>
                    <a:ext uri="{9D8B030D-6E8A-4147-A177-3AD203B41FA5}">
                      <a16:colId xmlns:a16="http://schemas.microsoft.com/office/drawing/2014/main" val="2669082331"/>
                    </a:ext>
                  </a:extLst>
                </a:gridCol>
                <a:gridCol w="1153251">
                  <a:extLst>
                    <a:ext uri="{9D8B030D-6E8A-4147-A177-3AD203B41FA5}">
                      <a16:colId xmlns:a16="http://schemas.microsoft.com/office/drawing/2014/main" val="831177164"/>
                    </a:ext>
                  </a:extLst>
                </a:gridCol>
              </a:tblGrid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-0-2212102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-2-2301203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-3-1203203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30381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1-1-301233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1-2-230203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1-3-021022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36954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10-0-31203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10-1-32102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10-3-23302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730826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102-0-0230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102-1-1302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102-2-2302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70304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1023-0-322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1023-1-000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1023-2-121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2889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10233-0-01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10233-2-32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81125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0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102331-2-0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3109"/>
                  </a:ext>
                </a:extLst>
              </a:tr>
              <a:tr h="29555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3940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A1FEBA0-991A-4012-96D4-73818FD8734E}"/>
              </a:ext>
            </a:extLst>
          </p:cNvPr>
          <p:cNvSpPr/>
          <p:nvPr/>
        </p:nvSpPr>
        <p:spPr>
          <a:xfrm>
            <a:off x="6338449" y="2448513"/>
            <a:ext cx="5675190" cy="94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09BEC8-D89A-40B3-BF9F-48032A08E12D}"/>
              </a:ext>
            </a:extLst>
          </p:cNvPr>
          <p:cNvSpPr txBox="1"/>
          <p:nvPr/>
        </p:nvSpPr>
        <p:spPr>
          <a:xfrm>
            <a:off x="6345059" y="6169759"/>
            <a:ext cx="98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Соседи</a:t>
            </a:r>
            <a:endParaRPr lang="en-US" sz="2000" b="1" dirty="0">
              <a:solidFill>
                <a:srgbClr val="0070C0"/>
              </a:solidFill>
            </a:endParaRPr>
          </a:p>
        </p:txBody>
      </p:sp>
      <p:graphicFrame>
        <p:nvGraphicFramePr>
          <p:cNvPr id="19" name="Таблица 12">
            <a:extLst>
              <a:ext uri="{FF2B5EF4-FFF2-40B4-BE49-F238E27FC236}">
                <a16:creationId xmlns:a16="http://schemas.microsoft.com/office/drawing/2014/main" id="{65A1B1AE-90C0-4A9A-A344-197D207673A4}"/>
              </a:ext>
            </a:extLst>
          </p:cNvPr>
          <p:cNvGraphicFramePr>
            <a:graphicFrameLocks noGrp="1"/>
          </p:cNvGraphicFramePr>
          <p:nvPr/>
        </p:nvGraphicFramePr>
        <p:xfrm>
          <a:off x="7335784" y="6210599"/>
          <a:ext cx="4605856" cy="632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464">
                  <a:extLst>
                    <a:ext uri="{9D8B030D-6E8A-4147-A177-3AD203B41FA5}">
                      <a16:colId xmlns:a16="http://schemas.microsoft.com/office/drawing/2014/main" val="295893297"/>
                    </a:ext>
                  </a:extLst>
                </a:gridCol>
                <a:gridCol w="1151464">
                  <a:extLst>
                    <a:ext uri="{9D8B030D-6E8A-4147-A177-3AD203B41FA5}">
                      <a16:colId xmlns:a16="http://schemas.microsoft.com/office/drawing/2014/main" val="3505684017"/>
                    </a:ext>
                  </a:extLst>
                </a:gridCol>
                <a:gridCol w="1151464">
                  <a:extLst>
                    <a:ext uri="{9D8B030D-6E8A-4147-A177-3AD203B41FA5}">
                      <a16:colId xmlns:a16="http://schemas.microsoft.com/office/drawing/2014/main" val="2669082331"/>
                    </a:ext>
                  </a:extLst>
                </a:gridCol>
                <a:gridCol w="1151464">
                  <a:extLst>
                    <a:ext uri="{9D8B030D-6E8A-4147-A177-3AD203B41FA5}">
                      <a16:colId xmlns:a16="http://schemas.microsoft.com/office/drawing/2014/main" val="831177164"/>
                    </a:ext>
                  </a:extLst>
                </a:gridCol>
              </a:tblGrid>
              <a:tr h="316276">
                <a:tc>
                  <a:txBody>
                    <a:bodyPr/>
                    <a:lstStyle/>
                    <a:p>
                      <a:r>
                        <a:rPr lang="en-US" sz="1600" dirty="0"/>
                        <a:t>10233033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10233021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10233120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10233122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30381"/>
                  </a:ext>
                </a:extLst>
              </a:tr>
              <a:tr h="316276">
                <a:tc>
                  <a:txBody>
                    <a:bodyPr/>
                    <a:lstStyle/>
                    <a:p>
                      <a:r>
                        <a:rPr lang="en-US" sz="1600" dirty="0"/>
                        <a:t>10233001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10233230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10233232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3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Pastry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175" y="6446887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3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539FF0-02DA-417A-8868-F8B77EE29BA7}"/>
              </a:ext>
            </a:extLst>
          </p:cNvPr>
          <p:cNvSpPr txBox="1"/>
          <p:nvPr/>
        </p:nvSpPr>
        <p:spPr>
          <a:xfrm>
            <a:off x="6508926" y="1859088"/>
            <a:ext cx="2966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Таблица маршрутизации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1F61408-8F16-4200-AD2B-1955A391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43" y="2265564"/>
            <a:ext cx="3988044" cy="4382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548187-B4FA-430E-A311-B39A339A7823}"/>
              </a:ext>
            </a:extLst>
          </p:cNvPr>
          <p:cNvSpPr txBox="1"/>
          <p:nvPr/>
        </p:nvSpPr>
        <p:spPr>
          <a:xfrm>
            <a:off x="6503846" y="2228728"/>
            <a:ext cx="16369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ID </a:t>
            </a:r>
            <a:r>
              <a:rPr lang="ru-RU" sz="1600" dirty="0"/>
              <a:t>приведены</a:t>
            </a:r>
            <a:br>
              <a:rPr lang="ru-RU" sz="1600" dirty="0"/>
            </a:br>
            <a:r>
              <a:rPr lang="ru-RU" sz="1600" dirty="0"/>
              <a:t>в 16-й системе</a:t>
            </a:r>
            <a:br>
              <a:rPr lang="ru-RU" sz="1600" dirty="0"/>
            </a:br>
            <a:r>
              <a:rPr lang="ru-RU" sz="1600" dirty="0"/>
              <a:t>счисления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b = 4,</a:t>
            </a:r>
            <a:br>
              <a:rPr lang="en-US" sz="1600" dirty="0"/>
            </a:br>
            <a:r>
              <a:rPr lang="en-US" sz="1600" dirty="0"/>
              <a:t>“x” </a:t>
            </a:r>
            <a:r>
              <a:rPr lang="ru-RU" sz="1600" dirty="0"/>
              <a:t>обозначает</a:t>
            </a:r>
            <a:br>
              <a:rPr lang="ru-RU" sz="1600" dirty="0"/>
            </a:br>
            <a:r>
              <a:rPr lang="ru-RU" sz="1600" dirty="0"/>
              <a:t>суффикс</a:t>
            </a:r>
            <a:br>
              <a:rPr lang="ru-RU" sz="1600" dirty="0"/>
            </a:br>
            <a:r>
              <a:rPr lang="ru-RU" sz="1600" dirty="0" err="1"/>
              <a:t>арбитрирования</a:t>
            </a:r>
            <a:endParaRPr lang="ru-RU" sz="1600" dirty="0"/>
          </a:p>
          <a:p>
            <a:endParaRPr lang="ru-RU" sz="1600" dirty="0"/>
          </a:p>
          <a:p>
            <a:endParaRPr lang="en-US" sz="16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E739733-D14D-4CDE-BC79-07F4CEC43213}"/>
              </a:ext>
            </a:extLst>
          </p:cNvPr>
          <p:cNvSpPr/>
          <p:nvPr/>
        </p:nvSpPr>
        <p:spPr>
          <a:xfrm>
            <a:off x="6476414" y="1828618"/>
            <a:ext cx="5675190" cy="4936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21A2DD-21CA-47CB-A095-458179436195}"/>
              </a:ext>
            </a:extLst>
          </p:cNvPr>
          <p:cNvSpPr txBox="1"/>
          <p:nvPr/>
        </p:nvSpPr>
        <p:spPr>
          <a:xfrm>
            <a:off x="6415089" y="1461190"/>
            <a:ext cx="16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ID </a:t>
            </a:r>
            <a:r>
              <a:rPr lang="ru-RU" sz="2000" b="1" dirty="0">
                <a:solidFill>
                  <a:srgbClr val="0070C0"/>
                </a:solidFill>
              </a:rPr>
              <a:t>узла </a:t>
            </a:r>
            <a:r>
              <a:rPr lang="ru-RU" sz="2000" dirty="0"/>
              <a:t>65</a:t>
            </a:r>
            <a:r>
              <a:rPr lang="en-US" sz="2000" dirty="0"/>
              <a:t>a1x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ABE9EA-0ECB-4877-AA3F-06EDCB44830C}"/>
                  </a:ext>
                </a:extLst>
              </p:cNvPr>
              <p:cNvSpPr txBox="1"/>
              <p:nvPr/>
            </p:nvSpPr>
            <p:spPr>
              <a:xfrm>
                <a:off x="144171" y="2662299"/>
                <a:ext cx="6224952" cy="3800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200" dirty="0"/>
                  <a:t>Узел описывается </a:t>
                </a:r>
                <a:r>
                  <a:rPr lang="ru-RU" sz="2200" dirty="0">
                    <a:solidFill>
                      <a:srgbClr val="0070C0"/>
                    </a:solidFill>
                  </a:rPr>
                  <a:t>состоянием, </a:t>
                </a:r>
                <a:r>
                  <a:rPr lang="ru-RU" sz="2200" dirty="0"/>
                  <a:t>состоящим из: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Таблица маршрутизации </a:t>
                </a:r>
                <a:r>
                  <a:rPr lang="ru-RU" sz="1800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sz="1800" dirty="0"/>
                  <a:t> строк и</a:t>
                </a:r>
                <a:r>
                  <a:rPr lang="en-US" sz="1800" dirty="0"/>
                  <a:t> </a:t>
                </a:r>
                <a:r>
                  <a:rPr lang="en-US" sz="1800" i="1" dirty="0"/>
                  <a:t>2</a:t>
                </a:r>
                <a:r>
                  <a:rPr lang="en-US" sz="1800" i="1" baseline="30000" dirty="0"/>
                  <a:t>b</a:t>
                </a:r>
                <a:r>
                  <a:rPr lang="en-US" sz="1800" i="1" dirty="0"/>
                  <a:t>-1</a:t>
                </a:r>
                <a:r>
                  <a:rPr lang="en-US" sz="1800" dirty="0"/>
                  <a:t> </a:t>
                </a:r>
                <a:r>
                  <a:rPr lang="ru-RU" sz="1800" dirty="0"/>
                  <a:t>столбцов – </a:t>
                </a:r>
                <a:r>
                  <a:rPr lang="en-US" sz="1800" dirty="0"/>
                  <a:t>c</a:t>
                </a:r>
                <a:r>
                  <a:rPr lang="ru-RU" sz="1800" dirty="0"/>
                  <a:t>писок </a:t>
                </a:r>
                <a:r>
                  <a:rPr lang="en-US" sz="1800" dirty="0"/>
                  <a:t>ID</a:t>
                </a:r>
                <a:r>
                  <a:rPr lang="ru-RU" sz="1800" dirty="0"/>
                  <a:t> узлов, у которых </a:t>
                </a:r>
                <a:r>
                  <a:rPr lang="en-US" sz="1800" i="1" dirty="0"/>
                  <a:t>n</a:t>
                </a:r>
                <a:r>
                  <a:rPr lang="en-US" sz="1800" dirty="0"/>
                  <a:t> </a:t>
                </a:r>
                <a:r>
                  <a:rPr lang="ru-RU" sz="1800" dirty="0"/>
                  <a:t>первых цифр их</a:t>
                </a:r>
                <a:r>
                  <a:rPr lang="en-US" sz="1800" dirty="0"/>
                  <a:t> </a:t>
                </a:r>
                <a:r>
                  <a:rPr lang="ru-RU" sz="1800" dirty="0"/>
                  <a:t>идентификатора </a:t>
                </a:r>
                <a:r>
                  <a:rPr lang="en-US" dirty="0"/>
                  <a:t>ID </a:t>
                </a:r>
                <a:r>
                  <a:rPr lang="ru-RU" sz="1800" dirty="0"/>
                  <a:t>совпадают с </a:t>
                </a:r>
                <a:r>
                  <a:rPr lang="en-US" sz="1800" dirty="0"/>
                  <a:t>ID</a:t>
                </a:r>
                <a:r>
                  <a:rPr lang="ru-RU" sz="1800" dirty="0"/>
                  <a:t> текущего узла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«Соседи» </a:t>
                </a:r>
                <a:r>
                  <a:rPr lang="ru-RU" sz="1800" dirty="0"/>
                  <a:t>- список </a:t>
                </a:r>
                <a:r>
                  <a:rPr lang="en-US" sz="1800" dirty="0"/>
                  <a:t>ID </a:t>
                </a:r>
                <a:r>
                  <a:rPr lang="ru-RU" sz="1800" dirty="0"/>
                  <a:t>узлов из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элементов, ближайших по </a:t>
                </a:r>
                <a:r>
                  <a:rPr lang="ru-RU" sz="1800" dirty="0">
                    <a:solidFill>
                      <a:srgbClr val="0070C0"/>
                    </a:solidFill>
                  </a:rPr>
                  <a:t>количеству </a:t>
                </a:r>
                <a:r>
                  <a:rPr lang="ru-RU" sz="1800" dirty="0" err="1">
                    <a:solidFill>
                      <a:srgbClr val="0070C0"/>
                    </a:solidFill>
                  </a:rPr>
                  <a:t>хопов</a:t>
                </a:r>
                <a:r>
                  <a:rPr lang="ru-RU" sz="1800" dirty="0"/>
                  <a:t> к текущему узлу </a:t>
                </a:r>
              </a:p>
              <a:p>
                <a:pPr lvl="1" indent="-274638">
                  <a:buFont typeface="Wingdings" panose="05000000000000000000" pitchFamily="2" charset="2"/>
                  <a:buChar char="§"/>
                </a:pPr>
                <a:r>
                  <a:rPr lang="ru-RU" sz="1800" dirty="0">
                    <a:solidFill>
                      <a:srgbClr val="0070C0"/>
                    </a:solidFill>
                  </a:rPr>
                  <a:t>«Листья» </a:t>
                </a:r>
                <a:r>
                  <a:rPr lang="ru-RU" sz="1800" dirty="0"/>
                  <a:t>- список </a:t>
                </a:r>
                <a:r>
                  <a:rPr lang="en-US" sz="1800" dirty="0"/>
                  <a:t>ID </a:t>
                </a:r>
                <a:r>
                  <a:rPr lang="ru-RU" sz="1800" dirty="0"/>
                  <a:t>узлов из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ru-RU" sz="1800" dirty="0"/>
                  <a:t> элементов из двух частей: в первой части содержатся те</a:t>
                </a:r>
                <a:r>
                  <a:rPr lang="en-US" sz="1800" dirty="0"/>
                  <a:t> ID,</a:t>
                </a:r>
                <a:r>
                  <a:rPr lang="ru-RU" sz="1800" dirty="0"/>
                  <a:t> чьи значения </a:t>
                </a:r>
                <a:r>
                  <a:rPr lang="en-US" sz="1800" dirty="0"/>
                  <a:t>ID</a:t>
                </a:r>
                <a:r>
                  <a:rPr lang="ru-RU" sz="1800" dirty="0"/>
                  <a:t> численно являются ближайшими превосходящими</a:t>
                </a:r>
                <a:r>
                  <a:rPr lang="en-US" sz="1800" dirty="0"/>
                  <a:t> ID </a:t>
                </a:r>
                <a:r>
                  <a:rPr lang="ru-RU" sz="1800" dirty="0"/>
                  <a:t>текущего</a:t>
                </a:r>
                <a:r>
                  <a:rPr lang="en-US" sz="1800" dirty="0"/>
                  <a:t> </a:t>
                </a:r>
                <a:r>
                  <a:rPr lang="ru-RU" sz="1800" dirty="0"/>
                  <a:t>узла, вторая часть списка – те </a:t>
                </a:r>
                <a:r>
                  <a:rPr lang="en-US" sz="1800" dirty="0"/>
                  <a:t>ID, </a:t>
                </a:r>
                <a:r>
                  <a:rPr lang="ru-RU" sz="1800" dirty="0"/>
                  <a:t>которые имеют численно ближайшие меньшие значения к </a:t>
                </a:r>
                <a:r>
                  <a:rPr lang="en-US" sz="1800" dirty="0"/>
                  <a:t>ID</a:t>
                </a:r>
                <a:r>
                  <a:rPr lang="ru-RU" sz="1800" dirty="0"/>
                  <a:t> текущего узла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ABE9EA-0ECB-4877-AA3F-06EDCB44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1" y="2662299"/>
                <a:ext cx="6224952" cy="3800399"/>
              </a:xfrm>
              <a:prstGeom prst="rect">
                <a:avLst/>
              </a:prstGeom>
              <a:blipFill>
                <a:blip r:embed="rId3"/>
                <a:stretch>
                  <a:fillRect l="-1273" t="-1124" r="-1371" b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>
            <a:extLst>
              <a:ext uri="{FF2B5EF4-FFF2-40B4-BE49-F238E27FC236}">
                <a16:creationId xmlns:a16="http://schemas.microsoft.com/office/drawing/2014/main" id="{A48D3F3B-53B1-443E-A449-7ED3E51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" y="963491"/>
            <a:ext cx="12168350" cy="179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70C0"/>
                </a:solidFill>
              </a:rPr>
              <a:t>Разработчики</a:t>
            </a:r>
            <a:r>
              <a:rPr lang="en-US" sz="2000" b="1" dirty="0"/>
              <a:t>: </a:t>
            </a:r>
            <a:r>
              <a:rPr lang="en-US" sz="2000" dirty="0"/>
              <a:t>Microsoft Labs Research, Rice University, Purdue University, University of Washington</a:t>
            </a:r>
            <a:r>
              <a:rPr lang="ru-RU" sz="2000" dirty="0"/>
              <a:t>, 2001</a:t>
            </a:r>
            <a:endParaRPr lang="en-US" sz="2000" dirty="0"/>
          </a:p>
          <a:p>
            <a:pPr marL="174625" indent="-174625">
              <a:buNone/>
            </a:pPr>
            <a:r>
              <a:rPr lang="ru-RU" sz="2000" b="1" dirty="0">
                <a:solidFill>
                  <a:srgbClr val="0070C0"/>
                </a:solidFill>
              </a:rPr>
              <a:t>Назначение</a:t>
            </a:r>
            <a:r>
              <a:rPr lang="ru-RU" sz="2000" dirty="0"/>
              <a:t>: основополагающий алгоритм для создания</a:t>
            </a:r>
            <a:br>
              <a:rPr lang="ru-RU" sz="2000" dirty="0"/>
            </a:br>
            <a:r>
              <a:rPr lang="ru-RU" sz="2000" dirty="0"/>
              <a:t>одноранговых Интернет-приложений распределенного</a:t>
            </a:r>
            <a:br>
              <a:rPr lang="ru-RU" sz="2000" dirty="0"/>
            </a:br>
            <a:r>
              <a:rPr lang="ru-RU" sz="2000" dirty="0"/>
              <a:t>хранения файлов (поиска, обмена), организации </a:t>
            </a:r>
            <a:br>
              <a:rPr lang="ru-RU" sz="2000" dirty="0"/>
            </a:br>
            <a:r>
              <a:rPr lang="ru-RU" sz="2000" dirty="0"/>
              <a:t>группового общения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76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Pastry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0CC96-45F1-44A7-A8B8-E178F756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" y="963491"/>
            <a:ext cx="12168350" cy="46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Алгоритм поиска</a:t>
            </a:r>
            <a:endParaRPr lang="ru-RU" sz="1800" dirty="0">
              <a:solidFill>
                <a:srgbClr val="0070C0"/>
              </a:solidFill>
            </a:endParaRPr>
          </a:p>
          <a:p>
            <a:endParaRPr lang="ru-RU" sz="2200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613756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4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7FCED3-8CB6-4263-B076-699708EC25E4}"/>
              </a:ext>
            </a:extLst>
          </p:cNvPr>
          <p:cNvSpPr txBox="1"/>
          <p:nvPr/>
        </p:nvSpPr>
        <p:spPr>
          <a:xfrm>
            <a:off x="11823" y="1633387"/>
            <a:ext cx="116546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0070C0"/>
              </a:buClr>
            </a:pPr>
            <a:r>
              <a:rPr lang="ru-RU" dirty="0"/>
              <a:t>Цель: узлу </a:t>
            </a:r>
            <a:r>
              <a:rPr lang="en-US" dirty="0"/>
              <a:t>N </a:t>
            </a:r>
            <a:r>
              <a:rPr lang="ru-RU" dirty="0"/>
              <a:t>требуется найти в </a:t>
            </a:r>
            <a:r>
              <a:rPr lang="en-US" dirty="0"/>
              <a:t>P2P </a:t>
            </a:r>
            <a:r>
              <a:rPr lang="ru-RU" dirty="0"/>
              <a:t>сети узел</a:t>
            </a:r>
            <a:r>
              <a:rPr lang="en-US" dirty="0"/>
              <a:t> E c ID = K </a:t>
            </a:r>
            <a:r>
              <a:rPr lang="ru-RU" dirty="0"/>
              <a:t>и переслать этому узлу сообщение</a:t>
            </a:r>
            <a:endParaRPr lang="ru-RU" u="sng" dirty="0"/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Если узел с </a:t>
            </a:r>
            <a:r>
              <a:rPr lang="en-US" dirty="0"/>
              <a:t>ID</a:t>
            </a:r>
            <a:r>
              <a:rPr lang="ru-RU" dirty="0"/>
              <a:t> = </a:t>
            </a:r>
            <a:r>
              <a:rPr lang="en-US" dirty="0"/>
              <a:t>K</a:t>
            </a:r>
            <a:r>
              <a:rPr lang="ru-RU" dirty="0"/>
              <a:t> попадает в диапазон </a:t>
            </a:r>
            <a:r>
              <a:rPr lang="en-US" dirty="0"/>
              <a:t>ID </a:t>
            </a:r>
            <a:r>
              <a:rPr lang="ru-RU" dirty="0"/>
              <a:t>в списке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, то передать сообщение </a:t>
            </a:r>
            <a:r>
              <a:rPr lang="ru-RU" dirty="0" err="1"/>
              <a:t>узлс</a:t>
            </a:r>
            <a:r>
              <a:rPr lang="ru-RU" dirty="0"/>
              <a:t> с </a:t>
            </a:r>
            <a:r>
              <a:rPr lang="en-US" dirty="0"/>
              <a:t>ID </a:t>
            </a:r>
            <a:r>
              <a:rPr lang="ru-RU" dirty="0"/>
              <a:t>численно ближайшим к искомому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sz="1800" dirty="0"/>
              <a:t>Иначе, определить </a:t>
            </a:r>
            <a:r>
              <a:rPr lang="ru-RU" sz="1800" dirty="0">
                <a:solidFill>
                  <a:srgbClr val="0070C0"/>
                </a:solidFill>
              </a:rPr>
              <a:t>общий </a:t>
            </a:r>
            <a:r>
              <a:rPr lang="ru-RU" dirty="0">
                <a:solidFill>
                  <a:srgbClr val="0070C0"/>
                </a:solidFill>
              </a:rPr>
              <a:t>префикс (</a:t>
            </a:r>
            <a:r>
              <a:rPr lang="en-US" dirty="0">
                <a:solidFill>
                  <a:srgbClr val="0070C0"/>
                </a:solidFill>
              </a:rPr>
              <a:t>N, K)</a:t>
            </a:r>
            <a:endParaRPr lang="ru-RU" dirty="0">
              <a:solidFill>
                <a:srgbClr val="0070C0"/>
              </a:solidFill>
            </a:endParaRP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Поиск в </a:t>
            </a:r>
            <a:r>
              <a:rPr lang="ru-RU" dirty="0">
                <a:solidFill>
                  <a:srgbClr val="0070C0"/>
                </a:solidFill>
              </a:rPr>
              <a:t>таблице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маршрутизации </a:t>
            </a:r>
            <a:r>
              <a:rPr lang="ru-RU" dirty="0"/>
              <a:t>такого узла</a:t>
            </a:r>
            <a:r>
              <a:rPr lang="en-US" dirty="0"/>
              <a:t> E, </a:t>
            </a:r>
            <a:r>
              <a:rPr lang="ru-RU" dirty="0"/>
              <a:t>у которого </a:t>
            </a:r>
            <a:r>
              <a:rPr lang="en-US" dirty="0"/>
              <a:t>ID </a:t>
            </a:r>
            <a:r>
              <a:rPr lang="ru-RU" dirty="0"/>
              <a:t>численно имеет </a:t>
            </a:r>
            <a:r>
              <a:rPr lang="ru-RU" dirty="0">
                <a:solidFill>
                  <a:srgbClr val="0070C0"/>
                </a:solidFill>
              </a:rPr>
              <a:t>прификс (</a:t>
            </a:r>
            <a:r>
              <a:rPr lang="en-US" dirty="0">
                <a:solidFill>
                  <a:srgbClr val="0070C0"/>
                </a:solidFill>
              </a:rPr>
              <a:t>E, K) &gt; </a:t>
            </a:r>
            <a:r>
              <a:rPr lang="ru-RU" dirty="0">
                <a:solidFill>
                  <a:srgbClr val="0070C0"/>
                </a:solidFill>
              </a:rPr>
              <a:t>префикс </a:t>
            </a:r>
            <a:r>
              <a:rPr lang="en-US" dirty="0">
                <a:solidFill>
                  <a:srgbClr val="0070C0"/>
                </a:solidFill>
              </a:rPr>
              <a:t>(N, K)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отправить сообщение узлу </a:t>
            </a:r>
            <a:r>
              <a:rPr lang="en-US" dirty="0"/>
              <a:t>E</a:t>
            </a:r>
            <a:endParaRPr lang="ru-RU" dirty="0"/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Если поиск не удался</a:t>
            </a:r>
            <a:r>
              <a:rPr lang="en-US" dirty="0"/>
              <a:t>, </a:t>
            </a:r>
            <a:r>
              <a:rPr lang="ru-RU" dirty="0"/>
              <a:t>то повторный поиск</a:t>
            </a:r>
            <a:r>
              <a:rPr lang="en-US" dirty="0"/>
              <a:t> </a:t>
            </a:r>
            <a:r>
              <a:rPr lang="ru-RU" dirty="0"/>
              <a:t>по объединенному множеству из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Соседи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Таблице маршрутизации </a:t>
            </a:r>
            <a:r>
              <a:rPr lang="ru-RU" dirty="0"/>
              <a:t>с целью найти такой узел Е</a:t>
            </a:r>
            <a:r>
              <a:rPr lang="en-US" dirty="0"/>
              <a:t>, </a:t>
            </a:r>
            <a:r>
              <a:rPr lang="ru-RU" dirty="0"/>
              <a:t>у которого </a:t>
            </a:r>
            <a:r>
              <a:rPr lang="ru-RU" dirty="0">
                <a:solidFill>
                  <a:srgbClr val="0070C0"/>
                </a:solidFill>
              </a:rPr>
              <a:t>самый длинный общий префикс (</a:t>
            </a:r>
            <a:r>
              <a:rPr lang="en-US" dirty="0">
                <a:solidFill>
                  <a:srgbClr val="0070C0"/>
                </a:solidFill>
              </a:rPr>
              <a:t>E, K)</a:t>
            </a:r>
            <a:r>
              <a:rPr lang="ru-RU" dirty="0"/>
              <a:t>,</a:t>
            </a:r>
          </a:p>
          <a:p>
            <a:pPr marL="0" lvl="1">
              <a:buClr>
                <a:srgbClr val="0070C0"/>
              </a:buClr>
            </a:pPr>
            <a:r>
              <a:rPr lang="ru-RU" dirty="0"/>
              <a:t>       отправить сообщение узлу </a:t>
            </a:r>
            <a:r>
              <a:rPr lang="en-US" dirty="0"/>
              <a:t>E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0DC4A3-054E-47C0-85F6-FBD8F6988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3"/>
          <a:stretch/>
        </p:blipFill>
        <p:spPr>
          <a:xfrm>
            <a:off x="4032504" y="3944741"/>
            <a:ext cx="8112760" cy="2787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991E8-CF82-4D0A-8704-742B564C0FB6}"/>
              </a:ext>
            </a:extLst>
          </p:cNvPr>
          <p:cNvSpPr txBox="1"/>
          <p:nvPr/>
        </p:nvSpPr>
        <p:spPr>
          <a:xfrm>
            <a:off x="40699" y="4109457"/>
            <a:ext cx="41165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ru-RU" dirty="0"/>
              <a:t>Пример</a:t>
            </a:r>
            <a:br>
              <a:rPr lang="ru-RU" dirty="0"/>
            </a:br>
            <a:r>
              <a:rPr lang="ru-RU" dirty="0"/>
              <a:t>Узел </a:t>
            </a:r>
            <a:r>
              <a:rPr lang="en-US" dirty="0"/>
              <a:t>c </a:t>
            </a:r>
            <a:r>
              <a:rPr lang="en-US" b="1" dirty="0"/>
              <a:t>ID</a:t>
            </a:r>
            <a:r>
              <a:rPr lang="ru-RU" b="1" dirty="0"/>
              <a:t>=859</a:t>
            </a:r>
            <a:r>
              <a:rPr lang="en-US" b="1" dirty="0" err="1"/>
              <a:t>fdc</a:t>
            </a:r>
            <a:r>
              <a:rPr lang="ru-RU" b="1" dirty="0"/>
              <a:t> </a:t>
            </a:r>
            <a:r>
              <a:rPr lang="ru-RU" dirty="0"/>
              <a:t>ищет узел </a:t>
            </a:r>
            <a:r>
              <a:rPr lang="en-US" dirty="0"/>
              <a:t>c</a:t>
            </a:r>
            <a:r>
              <a:rPr lang="ru-RU" dirty="0"/>
              <a:t> </a:t>
            </a:r>
            <a:r>
              <a:rPr lang="en-US" dirty="0"/>
              <a:t>ID</a:t>
            </a:r>
            <a:r>
              <a:rPr lang="ru-RU" dirty="0"/>
              <a:t>=</a:t>
            </a:r>
            <a:r>
              <a:rPr lang="en-US" dirty="0">
                <a:solidFill>
                  <a:srgbClr val="0070C0"/>
                </a:solidFill>
              </a:rPr>
              <a:t>d57b2d</a:t>
            </a:r>
            <a:endParaRPr lang="ru-RU" dirty="0">
              <a:solidFill>
                <a:srgbClr val="0070C0"/>
              </a:solidFill>
            </a:endParaRPr>
          </a:p>
          <a:p>
            <a:pPr marL="0" lvl="1"/>
            <a:r>
              <a:rPr lang="ru-RU" dirty="0"/>
              <a:t>Последовательность обращения к узлам при поиске: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ru-RU" dirty="0"/>
              <a:t>узел</a:t>
            </a:r>
            <a:r>
              <a:rPr lang="en-US" dirty="0"/>
              <a:t> c ID =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ru-RU" dirty="0"/>
              <a:t>13</a:t>
            </a:r>
            <a:r>
              <a:rPr lang="en-US" dirty="0"/>
              <a:t>a14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ru-RU" dirty="0"/>
              <a:t>узел</a:t>
            </a:r>
            <a:r>
              <a:rPr lang="en-US" dirty="0"/>
              <a:t> c ID = </a:t>
            </a:r>
            <a:r>
              <a:rPr lang="en-US" dirty="0">
                <a:solidFill>
                  <a:srgbClr val="0070C0"/>
                </a:solidFill>
              </a:rPr>
              <a:t>d5</a:t>
            </a:r>
            <a:r>
              <a:rPr lang="en-US" dirty="0"/>
              <a:t>2acd</a:t>
            </a:r>
            <a:endParaRPr lang="ru-RU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ru-RU" dirty="0"/>
              <a:t>узел</a:t>
            </a:r>
            <a:r>
              <a:rPr lang="en-US" dirty="0"/>
              <a:t> c ID = </a:t>
            </a:r>
            <a:r>
              <a:rPr lang="en-US" dirty="0">
                <a:solidFill>
                  <a:srgbClr val="0070C0"/>
                </a:solidFill>
              </a:rPr>
              <a:t>d57</a:t>
            </a:r>
            <a:r>
              <a:rPr lang="en-US" dirty="0"/>
              <a:t>231</a:t>
            </a:r>
            <a:endParaRPr lang="ru-RU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ru-RU" dirty="0"/>
              <a:t>узел</a:t>
            </a:r>
            <a:r>
              <a:rPr lang="en-US" dirty="0"/>
              <a:t> c ID = </a:t>
            </a:r>
            <a:r>
              <a:rPr lang="en-US" dirty="0">
                <a:solidFill>
                  <a:srgbClr val="0070C0"/>
                </a:solidFill>
              </a:rPr>
              <a:t>d57b</a:t>
            </a:r>
            <a:r>
              <a:rPr lang="en-US" dirty="0"/>
              <a:t>0c</a:t>
            </a:r>
            <a:endParaRPr lang="ru-RU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ru-RU" dirty="0"/>
              <a:t>узел с </a:t>
            </a:r>
            <a:r>
              <a:rPr lang="en-US" dirty="0"/>
              <a:t>ID = </a:t>
            </a:r>
            <a:r>
              <a:rPr lang="en-US" dirty="0">
                <a:solidFill>
                  <a:srgbClr val="0070C0"/>
                </a:solidFill>
              </a:rPr>
              <a:t>d57b2d</a:t>
            </a:r>
            <a:r>
              <a:rPr lang="ru-RU" b="1" dirty="0"/>
              <a:t> найден</a:t>
            </a:r>
            <a:endParaRPr 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CD0B1-D26C-4146-85C2-F9275597585B}"/>
                  </a:ext>
                </a:extLst>
              </p:cNvPr>
              <p:cNvSpPr txBox="1"/>
              <p:nvPr/>
            </p:nvSpPr>
            <p:spPr>
              <a:xfrm>
                <a:off x="11823" y="1252599"/>
                <a:ext cx="891146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b="0" dirty="0"/>
                  <a:t>Сложность верхняя асимптотическая граница: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DCD0B1-D26C-4146-85C2-F9275597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" y="1252599"/>
                <a:ext cx="8911460" cy="404983"/>
              </a:xfrm>
              <a:prstGeom prst="rect">
                <a:avLst/>
              </a:prstGeom>
              <a:blipFill>
                <a:blip r:embed="rId3"/>
                <a:stretch>
                  <a:fillRect l="-616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79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Pastry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0CC96-45F1-44A7-A8B8-E178F756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" y="908627"/>
            <a:ext cx="12168350" cy="46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Алгоритм добавления узла</a:t>
            </a:r>
            <a:endParaRPr lang="ru-RU" sz="1800" dirty="0">
              <a:solidFill>
                <a:srgbClr val="0070C0"/>
              </a:solidFill>
            </a:endParaRPr>
          </a:p>
          <a:p>
            <a:endParaRPr lang="ru-RU" sz="2200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5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7FCED3-8CB6-4263-B076-699708EC25E4}"/>
              </a:ext>
            </a:extLst>
          </p:cNvPr>
          <p:cNvSpPr txBox="1"/>
          <p:nvPr/>
        </p:nvSpPr>
        <p:spPr>
          <a:xfrm>
            <a:off x="11823" y="1250284"/>
            <a:ext cx="119216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Новый узел </a:t>
            </a:r>
            <a:r>
              <a:rPr lang="en-US" dirty="0"/>
              <a:t>c ID=</a:t>
            </a:r>
            <a:r>
              <a:rPr lang="ru-RU" dirty="0"/>
              <a:t>Х</a:t>
            </a:r>
            <a:r>
              <a:rPr lang="en-US" dirty="0"/>
              <a:t> </a:t>
            </a:r>
            <a:r>
              <a:rPr lang="ru-RU" dirty="0"/>
              <a:t>подключается к сети и должен знать существующий узел А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Новый узел Х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шлет</a:t>
            </a:r>
            <a:r>
              <a:rPr lang="en-US" dirty="0"/>
              <a:t> </a:t>
            </a:r>
            <a:r>
              <a:rPr lang="ru-RU" dirty="0"/>
              <a:t>узлу А сообщение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i="1" dirty="0"/>
              <a:t>join(</a:t>
            </a:r>
            <a:r>
              <a:rPr lang="ru-RU" i="1" dirty="0"/>
              <a:t>Х</a:t>
            </a:r>
            <a:r>
              <a:rPr lang="en-US" i="1" dirty="0"/>
              <a:t>)</a:t>
            </a:r>
            <a:r>
              <a:rPr lang="ru-RU" dirty="0"/>
              <a:t>»</a:t>
            </a:r>
            <a:r>
              <a:rPr lang="en-US" i="1" dirty="0"/>
              <a:t>,</a:t>
            </a:r>
            <a:r>
              <a:rPr lang="ru-RU" dirty="0"/>
              <a:t> внутри которого указан </a:t>
            </a:r>
            <a:r>
              <a:rPr lang="en-US" dirty="0"/>
              <a:t>ID </a:t>
            </a:r>
            <a:r>
              <a:rPr lang="ru-RU" dirty="0"/>
              <a:t>нового узла</a:t>
            </a:r>
            <a:r>
              <a:rPr lang="en-US" dirty="0"/>
              <a:t> </a:t>
            </a:r>
            <a:endParaRPr lang="ru-RU" dirty="0"/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Узел А пересылает</a:t>
            </a:r>
            <a:r>
              <a:rPr lang="en-US" dirty="0"/>
              <a:t> </a:t>
            </a:r>
            <a:r>
              <a:rPr lang="ru-RU" dirty="0"/>
              <a:t>сообщение </a:t>
            </a:r>
            <a:r>
              <a:rPr lang="en-US" i="1" dirty="0"/>
              <a:t>join(</a:t>
            </a:r>
            <a:r>
              <a:rPr lang="ru-RU" i="1" dirty="0"/>
              <a:t>Х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ru-RU" dirty="0"/>
              <a:t>узлу </a:t>
            </a:r>
            <a:r>
              <a:rPr lang="en-US" dirty="0"/>
              <a:t>Z</a:t>
            </a:r>
            <a:r>
              <a:rPr lang="ru-RU" dirty="0"/>
              <a:t>, у которого </a:t>
            </a:r>
            <a:r>
              <a:rPr lang="en-US" dirty="0"/>
              <a:t>ID</a:t>
            </a:r>
            <a:r>
              <a:rPr lang="ru-RU" dirty="0"/>
              <a:t> численно ближайшее к Х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sz="1800" dirty="0"/>
              <a:t>Все узлы на маршруте переходов между </a:t>
            </a:r>
            <a:r>
              <a:rPr lang="en-US" dirty="0"/>
              <a:t>A…Z </a:t>
            </a:r>
            <a:r>
              <a:rPr lang="ru-RU" sz="1800" dirty="0"/>
              <a:t>отправляют в Х свое </a:t>
            </a:r>
            <a:r>
              <a:rPr lang="ru-RU" dirty="0">
                <a:solidFill>
                  <a:srgbClr val="0070C0"/>
                </a:solidFill>
              </a:rPr>
              <a:t>состояние </a:t>
            </a:r>
            <a:r>
              <a:rPr lang="ru-RU" dirty="0"/>
              <a:t>(списки, таблицу маршрутизации)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sz="1800" dirty="0"/>
              <a:t>Узел Х</a:t>
            </a:r>
            <a:r>
              <a:rPr lang="en-US" sz="1800" dirty="0"/>
              <a:t> </a:t>
            </a:r>
            <a:r>
              <a:rPr lang="ru-RU" dirty="0"/>
              <a:t>на основании полученной информации формирует свое </a:t>
            </a:r>
            <a:r>
              <a:rPr lang="ru-RU" dirty="0">
                <a:solidFill>
                  <a:srgbClr val="0070C0"/>
                </a:solidFill>
              </a:rPr>
              <a:t>состояние</a:t>
            </a:r>
            <a:r>
              <a:rPr lang="ru-RU" dirty="0"/>
              <a:t> – вписывает </a:t>
            </a:r>
            <a:r>
              <a:rPr lang="en-US" dirty="0"/>
              <a:t>ID </a:t>
            </a:r>
            <a:r>
              <a:rPr lang="ru-RU" dirty="0"/>
              <a:t>узлов в свои списки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Соседи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Таблицу маршрутизации</a:t>
            </a:r>
            <a:r>
              <a:rPr lang="ru-RU" dirty="0"/>
              <a:t>:</a:t>
            </a:r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Если узел А ближайший </a:t>
            </a:r>
            <a:r>
              <a:rPr lang="ru-RU" dirty="0">
                <a:solidFill>
                  <a:srgbClr val="0070C0"/>
                </a:solidFill>
              </a:rPr>
              <a:t>по количеству </a:t>
            </a:r>
            <a:r>
              <a:rPr lang="ru-RU" dirty="0" err="1">
                <a:solidFill>
                  <a:srgbClr val="0070C0"/>
                </a:solidFill>
              </a:rPr>
              <a:t>хопов</a:t>
            </a:r>
            <a:r>
              <a:rPr lang="ru-RU" dirty="0">
                <a:solidFill>
                  <a:srgbClr val="0070C0"/>
                </a:solidFill>
              </a:rPr>
              <a:t> (задержкам)</a:t>
            </a:r>
            <a:r>
              <a:rPr lang="ru-RU" dirty="0"/>
              <a:t> к Х, то список </a:t>
            </a:r>
            <a:r>
              <a:rPr lang="ru-RU" dirty="0">
                <a:solidFill>
                  <a:srgbClr val="0070C0"/>
                </a:solidFill>
              </a:rPr>
              <a:t>Соседей</a:t>
            </a:r>
            <a:r>
              <a:rPr lang="en-US" dirty="0"/>
              <a:t> </a:t>
            </a:r>
            <a:r>
              <a:rPr lang="ru-RU" dirty="0"/>
              <a:t>А используется для задания списка </a:t>
            </a:r>
            <a:r>
              <a:rPr lang="ru-RU" dirty="0">
                <a:solidFill>
                  <a:srgbClr val="0070C0"/>
                </a:solidFill>
              </a:rPr>
              <a:t>Соседей</a:t>
            </a:r>
            <a:r>
              <a:rPr lang="ru-RU" dirty="0"/>
              <a:t> в Х</a:t>
            </a:r>
            <a:endParaRPr lang="en-US" dirty="0"/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Если </a:t>
            </a:r>
            <a:r>
              <a:rPr lang="en-US" dirty="0"/>
              <a:t>ID </a:t>
            </a:r>
            <a:r>
              <a:rPr lang="ru-RU" dirty="0" err="1"/>
              <a:t>узл</a:t>
            </a:r>
            <a:r>
              <a:rPr lang="en-US" dirty="0"/>
              <a:t>a</a:t>
            </a:r>
            <a:r>
              <a:rPr lang="ru-RU" dirty="0"/>
              <a:t> </a:t>
            </a:r>
            <a:r>
              <a:rPr lang="en-US" dirty="0"/>
              <a:t>Z </a:t>
            </a:r>
            <a:r>
              <a:rPr lang="ru-RU" dirty="0"/>
              <a:t>численно наиболее близко к</a:t>
            </a:r>
            <a:r>
              <a:rPr lang="en-US" dirty="0"/>
              <a:t> ID </a:t>
            </a:r>
            <a:r>
              <a:rPr lang="ru-RU" dirty="0"/>
              <a:t>узла А, то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 </a:t>
            </a:r>
            <a:r>
              <a:rPr lang="en-US" dirty="0"/>
              <a:t>Z</a:t>
            </a:r>
            <a:r>
              <a:rPr lang="ru-RU" dirty="0"/>
              <a:t> берутся за основу для </a:t>
            </a:r>
            <a:r>
              <a:rPr lang="ru-RU" dirty="0">
                <a:solidFill>
                  <a:srgbClr val="0070C0"/>
                </a:solidFill>
              </a:rPr>
              <a:t>Листьев</a:t>
            </a:r>
            <a:r>
              <a:rPr lang="ru-RU" dirty="0"/>
              <a:t> узла Х</a:t>
            </a:r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Заполнение строк таблицы маршрутизации – в первую строку записывается </a:t>
            </a:r>
            <a:r>
              <a:rPr lang="en-US" dirty="0"/>
              <a:t>ID</a:t>
            </a:r>
            <a:r>
              <a:rPr lang="ru-RU" dirty="0"/>
              <a:t> узла</a:t>
            </a:r>
            <a:r>
              <a:rPr lang="en-US" dirty="0"/>
              <a:t> </a:t>
            </a:r>
            <a:r>
              <a:rPr lang="ru-RU" dirty="0"/>
              <a:t>В, являющийся первым узлом на маршруте переходов из </a:t>
            </a:r>
            <a:r>
              <a:rPr lang="en-US" dirty="0"/>
              <a:t>A </a:t>
            </a:r>
            <a:r>
              <a:rPr lang="ru-RU" dirty="0"/>
              <a:t>в </a:t>
            </a:r>
            <a:r>
              <a:rPr lang="en-US" dirty="0"/>
              <a:t>Z.</a:t>
            </a:r>
            <a:r>
              <a:rPr lang="ru-RU" dirty="0"/>
              <a:t> </a:t>
            </a:r>
            <a:r>
              <a:rPr lang="en-US" dirty="0"/>
              <a:t>ID </a:t>
            </a:r>
            <a:r>
              <a:rPr lang="ru-RU" dirty="0"/>
              <a:t>узлов Х и </a:t>
            </a:r>
            <a:r>
              <a:rPr lang="en-US" dirty="0"/>
              <a:t>B </a:t>
            </a:r>
            <a:r>
              <a:rPr lang="ru-RU" dirty="0"/>
              <a:t>совпадают по первым цифрам. Во вторую строку записывается </a:t>
            </a:r>
            <a:r>
              <a:rPr lang="en-US" dirty="0"/>
              <a:t>ID </a:t>
            </a:r>
            <a:r>
              <a:rPr lang="ru-RU" dirty="0"/>
              <a:t>узла </a:t>
            </a:r>
            <a:r>
              <a:rPr lang="en-US" dirty="0"/>
              <a:t>C – </a:t>
            </a:r>
            <a:r>
              <a:rPr lang="ru-RU" dirty="0"/>
              <a:t>это второй узел 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Z</a:t>
            </a:r>
            <a:r>
              <a:rPr lang="ru-RU" dirty="0"/>
              <a:t>, и т.д.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1094036-B333-48ED-937D-23581E8301A2}"/>
              </a:ext>
            </a:extLst>
          </p:cNvPr>
          <p:cNvSpPr/>
          <p:nvPr/>
        </p:nvSpPr>
        <p:spPr>
          <a:xfrm>
            <a:off x="11409982" y="5614465"/>
            <a:ext cx="393539" cy="393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FC8F57-7B21-43B2-AC2E-303C87127E74}"/>
              </a:ext>
            </a:extLst>
          </p:cNvPr>
          <p:cNvSpPr/>
          <p:nvPr/>
        </p:nvSpPr>
        <p:spPr>
          <a:xfrm>
            <a:off x="10155132" y="4405143"/>
            <a:ext cx="393539" cy="393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5FC716E-8FAF-4E56-9896-DDBB64D0A258}"/>
              </a:ext>
            </a:extLst>
          </p:cNvPr>
          <p:cNvSpPr/>
          <p:nvPr/>
        </p:nvSpPr>
        <p:spPr>
          <a:xfrm>
            <a:off x="8781578" y="4837899"/>
            <a:ext cx="393539" cy="393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0148025-71B3-41AB-9A3D-843CE932490A}"/>
              </a:ext>
            </a:extLst>
          </p:cNvPr>
          <p:cNvSpPr/>
          <p:nvPr/>
        </p:nvSpPr>
        <p:spPr>
          <a:xfrm>
            <a:off x="7365256" y="4676544"/>
            <a:ext cx="393539" cy="393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6B7D71C-041C-464A-A163-48846EB96925}"/>
              </a:ext>
            </a:extLst>
          </p:cNvPr>
          <p:cNvSpPr/>
          <p:nvPr/>
        </p:nvSpPr>
        <p:spPr>
          <a:xfrm>
            <a:off x="5180380" y="5975336"/>
            <a:ext cx="393539" cy="393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F3EADD8-C76F-433C-96BB-62C5C895EF4F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9175117" y="4601913"/>
            <a:ext cx="980015" cy="4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B19DF85-67FC-4EE2-B32F-051BBD259764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 flipV="1">
            <a:off x="7758795" y="4873314"/>
            <a:ext cx="1022783" cy="1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D98527F-3F64-48F8-AF9F-C576CF18F07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5516287" y="5012451"/>
            <a:ext cx="1906601" cy="102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5CCD545-E02F-4E49-8A25-54AC24698119}"/>
              </a:ext>
            </a:extLst>
          </p:cNvPr>
          <p:cNvSpPr/>
          <p:nvPr/>
        </p:nvSpPr>
        <p:spPr>
          <a:xfrm>
            <a:off x="6408552" y="5335346"/>
            <a:ext cx="393539" cy="3935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367F551-E8A9-4EA0-954B-F3607CD58F2A}"/>
              </a:ext>
            </a:extLst>
          </p:cNvPr>
          <p:cNvCxnSpPr>
            <a:cxnSpLocks/>
            <a:stCxn id="7" idx="0"/>
            <a:endCxn id="10" idx="6"/>
          </p:cNvCxnSpPr>
          <p:nvPr/>
        </p:nvCxnSpPr>
        <p:spPr>
          <a:xfrm flipH="1" flipV="1">
            <a:off x="10548671" y="4601913"/>
            <a:ext cx="1058081" cy="10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C236E3F-E43B-4A3A-BD0E-F4C4038ABF19}"/>
              </a:ext>
            </a:extLst>
          </p:cNvPr>
          <p:cNvSpPr/>
          <p:nvPr/>
        </p:nvSpPr>
        <p:spPr>
          <a:xfrm>
            <a:off x="10832034" y="5138576"/>
            <a:ext cx="689157" cy="20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join(X)</a:t>
            </a:r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A3ED3E2D-6254-48B9-BDAA-20DA6B8793F1}"/>
              </a:ext>
            </a:extLst>
          </p:cNvPr>
          <p:cNvCxnSpPr>
            <a:cxnSpLocks/>
            <a:stCxn id="24" idx="5"/>
            <a:endCxn id="7" idx="4"/>
          </p:cNvCxnSpPr>
          <p:nvPr/>
        </p:nvCxnSpPr>
        <p:spPr>
          <a:xfrm rot="16200000" flipH="1">
            <a:off x="9007230" y="3408481"/>
            <a:ext cx="336751" cy="4862293"/>
          </a:xfrm>
          <a:prstGeom prst="curvedConnector3">
            <a:avLst>
              <a:gd name="adj1" fmla="val 167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изогнутый 38">
            <a:extLst>
              <a:ext uri="{FF2B5EF4-FFF2-40B4-BE49-F238E27FC236}">
                <a16:creationId xmlns:a16="http://schemas.microsoft.com/office/drawing/2014/main" id="{D7576D5A-4232-4348-860D-DC74D556E3A3}"/>
              </a:ext>
            </a:extLst>
          </p:cNvPr>
          <p:cNvCxnSpPr>
            <a:cxnSpLocks/>
            <a:stCxn id="14" idx="5"/>
            <a:endCxn id="7" idx="5"/>
          </p:cNvCxnSpPr>
          <p:nvPr/>
        </p:nvCxnSpPr>
        <p:spPr>
          <a:xfrm rot="5400000" flipH="1" flipV="1">
            <a:off x="8450652" y="3016007"/>
            <a:ext cx="360871" cy="6229602"/>
          </a:xfrm>
          <a:prstGeom prst="curvedConnector3">
            <a:avLst>
              <a:gd name="adj1" fmla="val -79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EA52C87-7CB5-4FCB-A2C7-99D62860B175}"/>
              </a:ext>
            </a:extLst>
          </p:cNvPr>
          <p:cNvSpPr/>
          <p:nvPr/>
        </p:nvSpPr>
        <p:spPr>
          <a:xfrm>
            <a:off x="9306202" y="4626188"/>
            <a:ext cx="689157" cy="20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join(X)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220E0CD-BA56-4E9E-AE8B-339519B6F3E1}"/>
              </a:ext>
            </a:extLst>
          </p:cNvPr>
          <p:cNvSpPr/>
          <p:nvPr/>
        </p:nvSpPr>
        <p:spPr>
          <a:xfrm>
            <a:off x="7965870" y="4832767"/>
            <a:ext cx="689157" cy="20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join(X)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676713B-84C8-4AC8-9BD5-F5930E8C5ED0}"/>
              </a:ext>
            </a:extLst>
          </p:cNvPr>
          <p:cNvSpPr/>
          <p:nvPr/>
        </p:nvSpPr>
        <p:spPr>
          <a:xfrm>
            <a:off x="6776511" y="5145145"/>
            <a:ext cx="689157" cy="20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join(X)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58F4E0-A46D-4479-B604-88458E335137}"/>
              </a:ext>
            </a:extLst>
          </p:cNvPr>
          <p:cNvSpPr/>
          <p:nvPr/>
        </p:nvSpPr>
        <p:spPr>
          <a:xfrm>
            <a:off x="5765162" y="6271794"/>
            <a:ext cx="781100" cy="22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состояние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C07BD2B-EEFA-4278-AAE9-77119659D32A}"/>
              </a:ext>
            </a:extLst>
          </p:cNvPr>
          <p:cNvSpPr/>
          <p:nvPr/>
        </p:nvSpPr>
        <p:spPr>
          <a:xfrm>
            <a:off x="7127018" y="5855966"/>
            <a:ext cx="781100" cy="22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состояние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089305A6-5F7C-4975-A12F-4ADE8B2C8416}"/>
              </a:ext>
            </a:extLst>
          </p:cNvPr>
          <p:cNvCxnSpPr>
            <a:cxnSpLocks/>
            <a:stCxn id="11" idx="4"/>
            <a:endCxn id="7" idx="2"/>
          </p:cNvCxnSpPr>
          <p:nvPr/>
        </p:nvCxnSpPr>
        <p:spPr>
          <a:xfrm rot="16200000" flipH="1">
            <a:off x="9904267" y="4305519"/>
            <a:ext cx="579797" cy="24316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изогнутый 67">
            <a:extLst>
              <a:ext uri="{FF2B5EF4-FFF2-40B4-BE49-F238E27FC236}">
                <a16:creationId xmlns:a16="http://schemas.microsoft.com/office/drawing/2014/main" id="{65F9CBD0-1FDE-4266-AF8C-E7CF400DBA22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rot="16200000" flipH="1">
            <a:off x="10473051" y="4677533"/>
            <a:ext cx="873415" cy="11157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C51E118-1D05-46A2-822E-9C019C2AAEE7}"/>
              </a:ext>
            </a:extLst>
          </p:cNvPr>
          <p:cNvSpPr/>
          <p:nvPr/>
        </p:nvSpPr>
        <p:spPr>
          <a:xfrm>
            <a:off x="9103929" y="5536173"/>
            <a:ext cx="781100" cy="22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состояние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09D336C-1DA1-4830-8A7F-0F646BA502D6}"/>
              </a:ext>
            </a:extLst>
          </p:cNvPr>
          <p:cNvSpPr/>
          <p:nvPr/>
        </p:nvSpPr>
        <p:spPr>
          <a:xfrm>
            <a:off x="9815970" y="5009564"/>
            <a:ext cx="781100" cy="22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состояние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55FFF96F-205A-452B-A91E-5729D1697F3D}"/>
              </a:ext>
            </a:extLst>
          </p:cNvPr>
          <p:cNvCxnSpPr>
            <a:cxnSpLocks/>
            <a:stCxn id="13" idx="5"/>
            <a:endCxn id="7" idx="3"/>
          </p:cNvCxnSpPr>
          <p:nvPr/>
        </p:nvCxnSpPr>
        <p:spPr>
          <a:xfrm rot="16200000" flipH="1">
            <a:off x="9115428" y="3598185"/>
            <a:ext cx="937921" cy="3766451"/>
          </a:xfrm>
          <a:prstGeom prst="curvedConnector3">
            <a:avLst>
              <a:gd name="adj1" fmla="val 108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DA2AD763-FD4E-4101-8058-EC8568051BCA}"/>
              </a:ext>
            </a:extLst>
          </p:cNvPr>
          <p:cNvSpPr/>
          <p:nvPr/>
        </p:nvSpPr>
        <p:spPr>
          <a:xfrm>
            <a:off x="7943508" y="5377239"/>
            <a:ext cx="781100" cy="228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состояние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A59CFCE7-2A3C-4C29-B093-76A854803CC6}"/>
              </a:ext>
            </a:extLst>
          </p:cNvPr>
          <p:cNvSpPr/>
          <p:nvPr/>
        </p:nvSpPr>
        <p:spPr>
          <a:xfrm>
            <a:off x="5566000" y="5727051"/>
            <a:ext cx="689157" cy="207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join(X)</a:t>
            </a:r>
          </a:p>
        </p:txBody>
      </p:sp>
    </p:spTree>
    <p:extLst>
      <p:ext uri="{BB962C8B-B14F-4D97-AF65-F5344CB8AC3E}">
        <p14:creationId xmlns:p14="http://schemas.microsoft.com/office/powerpoint/2010/main" val="25743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28942"/>
            <a:ext cx="10515600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Pastry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0CC96-45F1-44A7-A8B8-E178F756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" y="908627"/>
            <a:ext cx="12168350" cy="460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Алгоритм добавления узла</a:t>
            </a:r>
            <a:endParaRPr lang="ru-RU" sz="1800" dirty="0">
              <a:solidFill>
                <a:srgbClr val="0070C0"/>
              </a:solidFill>
            </a:endParaRPr>
          </a:p>
          <a:p>
            <a:endParaRPr lang="ru-RU" sz="2200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6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894070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7FCED3-8CB6-4263-B076-699708EC25E4}"/>
              </a:ext>
            </a:extLst>
          </p:cNvPr>
          <p:cNvSpPr txBox="1"/>
          <p:nvPr/>
        </p:nvSpPr>
        <p:spPr>
          <a:xfrm>
            <a:off x="11823" y="1250284"/>
            <a:ext cx="117991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Новый узел </a:t>
            </a:r>
            <a:r>
              <a:rPr lang="en-US" dirty="0"/>
              <a:t>c ID=</a:t>
            </a:r>
            <a:r>
              <a:rPr lang="ru-RU" dirty="0"/>
              <a:t>Х</a:t>
            </a:r>
            <a:r>
              <a:rPr lang="en-US" dirty="0"/>
              <a:t> </a:t>
            </a:r>
            <a:r>
              <a:rPr lang="ru-RU" dirty="0"/>
              <a:t>подключается к сети и должен знать существующий узел А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Новый узел Х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шлет</a:t>
            </a:r>
            <a:r>
              <a:rPr lang="en-US" dirty="0"/>
              <a:t> </a:t>
            </a:r>
            <a:r>
              <a:rPr lang="ru-RU" dirty="0"/>
              <a:t>узлу А сообщение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i="1" dirty="0"/>
              <a:t>join(</a:t>
            </a:r>
            <a:r>
              <a:rPr lang="ru-RU" i="1" dirty="0"/>
              <a:t>Х</a:t>
            </a:r>
            <a:r>
              <a:rPr lang="en-US" i="1" dirty="0"/>
              <a:t>)</a:t>
            </a:r>
            <a:r>
              <a:rPr lang="ru-RU" dirty="0"/>
              <a:t>»</a:t>
            </a:r>
            <a:r>
              <a:rPr lang="en-US" i="1" dirty="0"/>
              <a:t>,</a:t>
            </a:r>
            <a:r>
              <a:rPr lang="ru-RU" dirty="0"/>
              <a:t> внутри которого указан </a:t>
            </a:r>
            <a:r>
              <a:rPr lang="en-US" dirty="0"/>
              <a:t>ID </a:t>
            </a:r>
            <a:r>
              <a:rPr lang="ru-RU" dirty="0"/>
              <a:t>нового узла</a:t>
            </a:r>
            <a:r>
              <a:rPr lang="en-US" dirty="0"/>
              <a:t> </a:t>
            </a:r>
            <a:endParaRPr lang="ru-RU" dirty="0"/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Узел А пересылает</a:t>
            </a:r>
            <a:r>
              <a:rPr lang="en-US" dirty="0"/>
              <a:t> </a:t>
            </a:r>
            <a:r>
              <a:rPr lang="ru-RU" dirty="0"/>
              <a:t>сообщение </a:t>
            </a:r>
            <a:r>
              <a:rPr lang="en-US" i="1" dirty="0"/>
              <a:t>join(</a:t>
            </a:r>
            <a:r>
              <a:rPr lang="ru-RU" i="1" dirty="0"/>
              <a:t>Х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ru-RU" dirty="0"/>
              <a:t>узлу </a:t>
            </a:r>
            <a:r>
              <a:rPr lang="en-US" dirty="0"/>
              <a:t>Z</a:t>
            </a:r>
            <a:r>
              <a:rPr lang="ru-RU" dirty="0"/>
              <a:t>, у которого </a:t>
            </a:r>
            <a:r>
              <a:rPr lang="en-US" dirty="0"/>
              <a:t>ID</a:t>
            </a:r>
            <a:r>
              <a:rPr lang="ru-RU" dirty="0"/>
              <a:t> численно ближайшее к Х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sz="1800" dirty="0"/>
              <a:t>Все узлы на маршруте переходов между </a:t>
            </a:r>
            <a:r>
              <a:rPr lang="en-US" dirty="0"/>
              <a:t>A</a:t>
            </a:r>
            <a:r>
              <a:rPr lang="ru-RU" dirty="0"/>
              <a:t> и </a:t>
            </a:r>
            <a:r>
              <a:rPr lang="en-US" dirty="0"/>
              <a:t>Z </a:t>
            </a:r>
            <a:r>
              <a:rPr lang="ru-RU" sz="1800" dirty="0"/>
              <a:t>отправляют в Х свое </a:t>
            </a:r>
            <a:r>
              <a:rPr lang="ru-RU" dirty="0">
                <a:solidFill>
                  <a:srgbClr val="0070C0"/>
                </a:solidFill>
              </a:rPr>
              <a:t>состояние </a:t>
            </a:r>
            <a:r>
              <a:rPr lang="ru-RU" dirty="0"/>
              <a:t>(списки, таблицу маршрутизации)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sz="1800" dirty="0"/>
              <a:t>Узел Х</a:t>
            </a:r>
            <a:r>
              <a:rPr lang="en-US" sz="1800" dirty="0"/>
              <a:t> </a:t>
            </a:r>
            <a:r>
              <a:rPr lang="ru-RU" dirty="0"/>
              <a:t>на основании полученной информации формирует свое </a:t>
            </a:r>
            <a:r>
              <a:rPr lang="ru-RU" dirty="0">
                <a:solidFill>
                  <a:srgbClr val="0070C0"/>
                </a:solidFill>
              </a:rPr>
              <a:t>состояние</a:t>
            </a:r>
            <a:r>
              <a:rPr lang="ru-RU" dirty="0"/>
              <a:t> – вписывает </a:t>
            </a:r>
            <a:r>
              <a:rPr lang="en-US" dirty="0"/>
              <a:t>ID </a:t>
            </a:r>
            <a:r>
              <a:rPr lang="ru-RU" dirty="0"/>
              <a:t>узлов в свои списки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, </a:t>
            </a:r>
            <a:r>
              <a:rPr lang="ru-RU" dirty="0">
                <a:solidFill>
                  <a:srgbClr val="0070C0"/>
                </a:solidFill>
              </a:rPr>
              <a:t>Соседи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Таблицу маршрутизации</a:t>
            </a:r>
            <a:r>
              <a:rPr lang="ru-RU" dirty="0"/>
              <a:t>:</a:t>
            </a:r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Если узел А ближайший </a:t>
            </a:r>
            <a:r>
              <a:rPr lang="ru-RU" dirty="0">
                <a:solidFill>
                  <a:srgbClr val="0070C0"/>
                </a:solidFill>
              </a:rPr>
              <a:t>по количеству </a:t>
            </a:r>
            <a:r>
              <a:rPr lang="ru-RU" dirty="0" err="1">
                <a:solidFill>
                  <a:srgbClr val="0070C0"/>
                </a:solidFill>
              </a:rPr>
              <a:t>хопов</a:t>
            </a:r>
            <a:r>
              <a:rPr lang="ru-RU" dirty="0">
                <a:solidFill>
                  <a:srgbClr val="0070C0"/>
                </a:solidFill>
              </a:rPr>
              <a:t> (задержкам)</a:t>
            </a:r>
            <a:r>
              <a:rPr lang="ru-RU" dirty="0"/>
              <a:t> к Х, то список </a:t>
            </a:r>
            <a:r>
              <a:rPr lang="ru-RU" dirty="0">
                <a:solidFill>
                  <a:srgbClr val="0070C0"/>
                </a:solidFill>
              </a:rPr>
              <a:t>Соседей</a:t>
            </a:r>
            <a:r>
              <a:rPr lang="en-US" dirty="0"/>
              <a:t> </a:t>
            </a:r>
            <a:r>
              <a:rPr lang="ru-RU" dirty="0"/>
              <a:t>А используется для задания списка </a:t>
            </a:r>
            <a:r>
              <a:rPr lang="ru-RU" dirty="0">
                <a:solidFill>
                  <a:srgbClr val="0070C0"/>
                </a:solidFill>
              </a:rPr>
              <a:t>Соседей</a:t>
            </a:r>
            <a:r>
              <a:rPr lang="ru-RU" dirty="0"/>
              <a:t> в Х</a:t>
            </a:r>
            <a:endParaRPr lang="en-US" dirty="0"/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Если </a:t>
            </a:r>
            <a:r>
              <a:rPr lang="en-US" dirty="0"/>
              <a:t>ID </a:t>
            </a:r>
            <a:r>
              <a:rPr lang="ru-RU" dirty="0" err="1"/>
              <a:t>узл</a:t>
            </a:r>
            <a:r>
              <a:rPr lang="en-US" dirty="0"/>
              <a:t>a</a:t>
            </a:r>
            <a:r>
              <a:rPr lang="ru-RU" dirty="0"/>
              <a:t> </a:t>
            </a:r>
            <a:r>
              <a:rPr lang="en-US" dirty="0"/>
              <a:t>Z </a:t>
            </a:r>
            <a:r>
              <a:rPr lang="ru-RU" dirty="0"/>
              <a:t>численно наиболее близко к</a:t>
            </a:r>
            <a:r>
              <a:rPr lang="en-US" dirty="0"/>
              <a:t> ID </a:t>
            </a:r>
            <a:r>
              <a:rPr lang="ru-RU" dirty="0"/>
              <a:t>узла А, то </a:t>
            </a:r>
            <a:r>
              <a:rPr lang="ru-RU" dirty="0">
                <a:solidFill>
                  <a:srgbClr val="0070C0"/>
                </a:solidFill>
              </a:rPr>
              <a:t>Листья</a:t>
            </a:r>
            <a:r>
              <a:rPr lang="ru-RU" dirty="0"/>
              <a:t> </a:t>
            </a:r>
            <a:r>
              <a:rPr lang="en-US" dirty="0"/>
              <a:t>Z</a:t>
            </a:r>
            <a:r>
              <a:rPr lang="ru-RU" dirty="0"/>
              <a:t> берутся за основу для </a:t>
            </a:r>
            <a:r>
              <a:rPr lang="ru-RU" dirty="0">
                <a:solidFill>
                  <a:srgbClr val="0070C0"/>
                </a:solidFill>
              </a:rPr>
              <a:t>Листьев</a:t>
            </a:r>
            <a:r>
              <a:rPr lang="ru-RU" dirty="0"/>
              <a:t> узла Х</a:t>
            </a:r>
          </a:p>
          <a:p>
            <a:pPr marL="639763" lvl="2" indent="-182563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/>
              <a:t>Заполнение строк таблицы маршрутизации – в первую строку записывается </a:t>
            </a:r>
            <a:r>
              <a:rPr lang="en-US" dirty="0"/>
              <a:t>ID</a:t>
            </a:r>
            <a:r>
              <a:rPr lang="ru-RU" dirty="0"/>
              <a:t> узла</a:t>
            </a:r>
            <a:r>
              <a:rPr lang="en-US" dirty="0"/>
              <a:t> </a:t>
            </a:r>
            <a:r>
              <a:rPr lang="ru-RU" dirty="0"/>
              <a:t>В, являющийся первым узлом на маршруте переходов из </a:t>
            </a:r>
            <a:r>
              <a:rPr lang="en-US" dirty="0"/>
              <a:t>A </a:t>
            </a:r>
            <a:r>
              <a:rPr lang="ru-RU" dirty="0"/>
              <a:t>в </a:t>
            </a:r>
            <a:r>
              <a:rPr lang="en-US" dirty="0"/>
              <a:t>Z.</a:t>
            </a:r>
            <a:r>
              <a:rPr lang="ru-RU" dirty="0"/>
              <a:t> </a:t>
            </a:r>
            <a:r>
              <a:rPr lang="en-US" dirty="0"/>
              <a:t>ID </a:t>
            </a:r>
            <a:r>
              <a:rPr lang="ru-RU" dirty="0"/>
              <a:t>узлов Х и </a:t>
            </a:r>
            <a:r>
              <a:rPr lang="en-US" dirty="0"/>
              <a:t>B </a:t>
            </a:r>
            <a:r>
              <a:rPr lang="ru-RU" dirty="0"/>
              <a:t>совпадают по первым цифрам. Во вторую строку записывается </a:t>
            </a:r>
            <a:r>
              <a:rPr lang="en-US" dirty="0"/>
              <a:t>ID </a:t>
            </a:r>
            <a:r>
              <a:rPr lang="ru-RU" dirty="0"/>
              <a:t>узла </a:t>
            </a:r>
            <a:r>
              <a:rPr lang="en-US" dirty="0"/>
              <a:t>C – </a:t>
            </a:r>
            <a:r>
              <a:rPr lang="ru-RU" dirty="0"/>
              <a:t>это второй узел 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Z</a:t>
            </a:r>
            <a:r>
              <a:rPr lang="ru-RU" dirty="0"/>
              <a:t>, и т.д.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Узел Х при необходимости может запросить дополнительно состояния у других узлов. Х сравнит списки соседей и таблицы маршрутизации с состояниями, полученными от </a:t>
            </a:r>
            <a:r>
              <a:rPr lang="en-US" dirty="0">
                <a:solidFill>
                  <a:srgbClr val="C00000"/>
                </a:solidFill>
              </a:rPr>
              <a:t>A..Z</a:t>
            </a:r>
            <a:r>
              <a:rPr lang="ru-RU" dirty="0">
                <a:solidFill>
                  <a:srgbClr val="C00000"/>
                </a:solidFill>
              </a:rPr>
              <a:t>, выберет ближайшие по </a:t>
            </a:r>
            <a:r>
              <a:rPr lang="ru-RU" dirty="0" err="1">
                <a:solidFill>
                  <a:srgbClr val="C00000"/>
                </a:solidFill>
              </a:rPr>
              <a:t>хопам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ID </a:t>
            </a:r>
            <a:r>
              <a:rPr lang="ru-RU" dirty="0">
                <a:solidFill>
                  <a:srgbClr val="C00000"/>
                </a:solidFill>
              </a:rPr>
              <a:t>и запишет в состояние Х. </a:t>
            </a:r>
          </a:p>
          <a:p>
            <a:pPr marL="342900" lvl="1" indent="-342900">
              <a:buClr>
                <a:srgbClr val="0070C0"/>
              </a:buClr>
              <a:buFont typeface="+mj-lt"/>
              <a:buAutoNum type="arabicPeriod"/>
            </a:pPr>
            <a:r>
              <a:rPr lang="ru-RU" dirty="0"/>
              <a:t>Узел Х сообщает о своем существовании и пересылает свое </a:t>
            </a:r>
            <a:r>
              <a:rPr lang="ru-RU" dirty="0">
                <a:solidFill>
                  <a:srgbClr val="0070C0"/>
                </a:solidFill>
              </a:rPr>
              <a:t>состояние</a:t>
            </a:r>
            <a:r>
              <a:rPr lang="ru-RU" dirty="0"/>
              <a:t> всем, кто у него в списках Листья, Соседи, Таблица маршрутизации с кем у него еще не было общения</a:t>
            </a:r>
            <a:endParaRPr lang="ru-RU" sz="1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7398E-4CD2-49F2-A24C-D7A1BB49261C}"/>
                  </a:ext>
                </a:extLst>
              </p:cNvPr>
              <p:cNvSpPr txBox="1"/>
              <p:nvPr/>
            </p:nvSpPr>
            <p:spPr>
              <a:xfrm>
                <a:off x="31057" y="6089366"/>
                <a:ext cx="12075021" cy="622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90000"/>
                  </a:lnSpc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ru-RU" dirty="0"/>
                  <a:t>Количество сообщений</a:t>
                </a:r>
                <a:r>
                  <a:rPr lang="en-US" dirty="0"/>
                  <a:t>, </a:t>
                </a:r>
                <a:r>
                  <a:rPr lang="ru-RU" dirty="0"/>
                  <a:t>требующееся при добавления нового узла: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ru-RU" dirty="0">
                  <a:solidFill>
                    <a:srgbClr val="0070C0"/>
                  </a:solidFill>
                </a:endParaRPr>
              </a:p>
              <a:p>
                <a:pPr marL="285750" lvl="1" indent="-285750">
                  <a:lnSpc>
                    <a:spcPct val="90000"/>
                  </a:lnSpc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ru-RU" dirty="0"/>
                  <a:t>Сообщения идентифицируются </a:t>
                </a:r>
                <a:r>
                  <a:rPr lang="ru-RU" b="1" dirty="0"/>
                  <a:t>временной меткой с целью различать сообщения от 2 и более новых узлов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7398E-4CD2-49F2-A24C-D7A1BB49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7" y="6089366"/>
                <a:ext cx="12075021" cy="622991"/>
              </a:xfrm>
              <a:prstGeom prst="rect">
                <a:avLst/>
              </a:prstGeom>
              <a:blipFill>
                <a:blip r:embed="rId2"/>
                <a:stretch>
                  <a:fillRect l="-303" t="-6863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21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D6AA02-566C-46E2-8816-420F64BE7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5240"/>
            <a:ext cx="12192000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0063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BA21FD-374A-421A-92B0-85458946D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" y="1505669"/>
            <a:ext cx="11078145" cy="38886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56688">
            <a:off x="2691446" y="2601093"/>
            <a:ext cx="4090276" cy="934549"/>
          </a:xfrm>
          <a:custGeom>
            <a:avLst/>
            <a:gdLst>
              <a:gd name="connsiteX0" fmla="*/ 0 w 4090276"/>
              <a:gd name="connsiteY0" fmla="*/ 0 h 934549"/>
              <a:gd name="connsiteX1" fmla="*/ 666131 w 4090276"/>
              <a:gd name="connsiteY1" fmla="*/ 0 h 934549"/>
              <a:gd name="connsiteX2" fmla="*/ 1332261 w 4090276"/>
              <a:gd name="connsiteY2" fmla="*/ 0 h 934549"/>
              <a:gd name="connsiteX3" fmla="*/ 1957489 w 4090276"/>
              <a:gd name="connsiteY3" fmla="*/ 0 h 934549"/>
              <a:gd name="connsiteX4" fmla="*/ 2582717 w 4090276"/>
              <a:gd name="connsiteY4" fmla="*/ 0 h 934549"/>
              <a:gd name="connsiteX5" fmla="*/ 3044334 w 4090276"/>
              <a:gd name="connsiteY5" fmla="*/ 0 h 934549"/>
              <a:gd name="connsiteX6" fmla="*/ 3505951 w 4090276"/>
              <a:gd name="connsiteY6" fmla="*/ 0 h 934549"/>
              <a:gd name="connsiteX7" fmla="*/ 4090276 w 4090276"/>
              <a:gd name="connsiteY7" fmla="*/ 0 h 934549"/>
              <a:gd name="connsiteX8" fmla="*/ 4090276 w 4090276"/>
              <a:gd name="connsiteY8" fmla="*/ 485965 h 934549"/>
              <a:gd name="connsiteX9" fmla="*/ 4090276 w 4090276"/>
              <a:gd name="connsiteY9" fmla="*/ 934549 h 934549"/>
              <a:gd name="connsiteX10" fmla="*/ 3587756 w 4090276"/>
              <a:gd name="connsiteY10" fmla="*/ 934549 h 934549"/>
              <a:gd name="connsiteX11" fmla="*/ 3126140 w 4090276"/>
              <a:gd name="connsiteY11" fmla="*/ 934549 h 934549"/>
              <a:gd name="connsiteX12" fmla="*/ 2460009 w 4090276"/>
              <a:gd name="connsiteY12" fmla="*/ 934549 h 934549"/>
              <a:gd name="connsiteX13" fmla="*/ 1957489 w 4090276"/>
              <a:gd name="connsiteY13" fmla="*/ 934549 h 934549"/>
              <a:gd name="connsiteX14" fmla="*/ 1495872 w 4090276"/>
              <a:gd name="connsiteY14" fmla="*/ 934549 h 934549"/>
              <a:gd name="connsiteX15" fmla="*/ 870644 w 4090276"/>
              <a:gd name="connsiteY15" fmla="*/ 934549 h 934549"/>
              <a:gd name="connsiteX16" fmla="*/ 0 w 4090276"/>
              <a:gd name="connsiteY16" fmla="*/ 934549 h 934549"/>
              <a:gd name="connsiteX17" fmla="*/ 0 w 4090276"/>
              <a:gd name="connsiteY17" fmla="*/ 495311 h 934549"/>
              <a:gd name="connsiteX18" fmla="*/ 0 w 4090276"/>
              <a:gd name="connsiteY18" fmla="*/ 0 h 93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90276" h="934549" fill="none" extrusionOk="0">
                <a:moveTo>
                  <a:pt x="0" y="0"/>
                </a:moveTo>
                <a:cubicBezTo>
                  <a:pt x="192663" y="-43204"/>
                  <a:pt x="453318" y="36872"/>
                  <a:pt x="666131" y="0"/>
                </a:cubicBezTo>
                <a:cubicBezTo>
                  <a:pt x="878944" y="-36872"/>
                  <a:pt x="1116397" y="54400"/>
                  <a:pt x="1332261" y="0"/>
                </a:cubicBezTo>
                <a:cubicBezTo>
                  <a:pt x="1548125" y="-54400"/>
                  <a:pt x="1704344" y="50948"/>
                  <a:pt x="1957489" y="0"/>
                </a:cubicBezTo>
                <a:cubicBezTo>
                  <a:pt x="2210634" y="-50948"/>
                  <a:pt x="2305891" y="18746"/>
                  <a:pt x="2582717" y="0"/>
                </a:cubicBezTo>
                <a:cubicBezTo>
                  <a:pt x="2859543" y="-18746"/>
                  <a:pt x="2860805" y="45447"/>
                  <a:pt x="3044334" y="0"/>
                </a:cubicBezTo>
                <a:cubicBezTo>
                  <a:pt x="3227863" y="-45447"/>
                  <a:pt x="3344328" y="30864"/>
                  <a:pt x="3505951" y="0"/>
                </a:cubicBezTo>
                <a:cubicBezTo>
                  <a:pt x="3667574" y="-30864"/>
                  <a:pt x="3875184" y="48718"/>
                  <a:pt x="4090276" y="0"/>
                </a:cubicBezTo>
                <a:cubicBezTo>
                  <a:pt x="4132961" y="106245"/>
                  <a:pt x="4045612" y="328766"/>
                  <a:pt x="4090276" y="485965"/>
                </a:cubicBezTo>
                <a:cubicBezTo>
                  <a:pt x="4134940" y="643164"/>
                  <a:pt x="4041459" y="790410"/>
                  <a:pt x="4090276" y="934549"/>
                </a:cubicBezTo>
                <a:cubicBezTo>
                  <a:pt x="3948747" y="948544"/>
                  <a:pt x="3798699" y="890484"/>
                  <a:pt x="3587756" y="934549"/>
                </a:cubicBezTo>
                <a:cubicBezTo>
                  <a:pt x="3376813" y="978614"/>
                  <a:pt x="3253256" y="880682"/>
                  <a:pt x="3126140" y="934549"/>
                </a:cubicBezTo>
                <a:cubicBezTo>
                  <a:pt x="2999024" y="988416"/>
                  <a:pt x="2637090" y="887437"/>
                  <a:pt x="2460009" y="934549"/>
                </a:cubicBezTo>
                <a:cubicBezTo>
                  <a:pt x="2282928" y="981661"/>
                  <a:pt x="2097096" y="928337"/>
                  <a:pt x="1957489" y="934549"/>
                </a:cubicBezTo>
                <a:cubicBezTo>
                  <a:pt x="1817882" y="940761"/>
                  <a:pt x="1604180" y="897504"/>
                  <a:pt x="1495872" y="934549"/>
                </a:cubicBezTo>
                <a:cubicBezTo>
                  <a:pt x="1387564" y="971594"/>
                  <a:pt x="1003122" y="916863"/>
                  <a:pt x="870644" y="934549"/>
                </a:cubicBezTo>
                <a:cubicBezTo>
                  <a:pt x="738166" y="952235"/>
                  <a:pt x="282497" y="900288"/>
                  <a:pt x="0" y="934549"/>
                </a:cubicBezTo>
                <a:cubicBezTo>
                  <a:pt x="-43565" y="725072"/>
                  <a:pt x="40626" y="644030"/>
                  <a:pt x="0" y="495311"/>
                </a:cubicBezTo>
                <a:cubicBezTo>
                  <a:pt x="-40626" y="346592"/>
                  <a:pt x="24088" y="175685"/>
                  <a:pt x="0" y="0"/>
                </a:cubicBezTo>
                <a:close/>
              </a:path>
              <a:path w="4090276" h="934549" stroke="0" extrusionOk="0">
                <a:moveTo>
                  <a:pt x="0" y="0"/>
                </a:moveTo>
                <a:cubicBezTo>
                  <a:pt x="220113" y="-1374"/>
                  <a:pt x="365356" y="58927"/>
                  <a:pt x="666131" y="0"/>
                </a:cubicBezTo>
                <a:cubicBezTo>
                  <a:pt x="966906" y="-58927"/>
                  <a:pt x="1009716" y="39370"/>
                  <a:pt x="1168650" y="0"/>
                </a:cubicBezTo>
                <a:cubicBezTo>
                  <a:pt x="1327584" y="-39370"/>
                  <a:pt x="1484673" y="8332"/>
                  <a:pt x="1671170" y="0"/>
                </a:cubicBezTo>
                <a:cubicBezTo>
                  <a:pt x="1857667" y="-8332"/>
                  <a:pt x="2155200" y="65486"/>
                  <a:pt x="2337301" y="0"/>
                </a:cubicBezTo>
                <a:cubicBezTo>
                  <a:pt x="2519402" y="-65486"/>
                  <a:pt x="2802886" y="35564"/>
                  <a:pt x="2921626" y="0"/>
                </a:cubicBezTo>
                <a:cubicBezTo>
                  <a:pt x="3040366" y="-35564"/>
                  <a:pt x="3233596" y="14130"/>
                  <a:pt x="3465048" y="0"/>
                </a:cubicBezTo>
                <a:cubicBezTo>
                  <a:pt x="3696500" y="-14130"/>
                  <a:pt x="3862923" y="10614"/>
                  <a:pt x="4090276" y="0"/>
                </a:cubicBezTo>
                <a:cubicBezTo>
                  <a:pt x="4114515" y="178562"/>
                  <a:pt x="4087219" y="306993"/>
                  <a:pt x="4090276" y="467275"/>
                </a:cubicBezTo>
                <a:cubicBezTo>
                  <a:pt x="4093333" y="627557"/>
                  <a:pt x="4055078" y="829070"/>
                  <a:pt x="4090276" y="934549"/>
                </a:cubicBezTo>
                <a:cubicBezTo>
                  <a:pt x="3973000" y="946625"/>
                  <a:pt x="3654216" y="912014"/>
                  <a:pt x="3505951" y="934549"/>
                </a:cubicBezTo>
                <a:cubicBezTo>
                  <a:pt x="3357686" y="957084"/>
                  <a:pt x="3079878" y="864262"/>
                  <a:pt x="2880723" y="934549"/>
                </a:cubicBezTo>
                <a:cubicBezTo>
                  <a:pt x="2681568" y="1004836"/>
                  <a:pt x="2469825" y="925079"/>
                  <a:pt x="2214592" y="934549"/>
                </a:cubicBezTo>
                <a:cubicBezTo>
                  <a:pt x="1959359" y="944019"/>
                  <a:pt x="1737135" y="873475"/>
                  <a:pt x="1589364" y="934549"/>
                </a:cubicBezTo>
                <a:cubicBezTo>
                  <a:pt x="1441593" y="995623"/>
                  <a:pt x="1118592" y="889957"/>
                  <a:pt x="923234" y="934549"/>
                </a:cubicBezTo>
                <a:cubicBezTo>
                  <a:pt x="727876" y="979141"/>
                  <a:pt x="316061" y="842120"/>
                  <a:pt x="0" y="934549"/>
                </a:cubicBezTo>
                <a:cubicBezTo>
                  <a:pt x="-10075" y="710906"/>
                  <a:pt x="42408" y="676530"/>
                  <a:pt x="0" y="476620"/>
                </a:cubicBezTo>
                <a:cubicBezTo>
                  <a:pt x="-42408" y="276710"/>
                  <a:pt x="22037" y="115779"/>
                  <a:pt x="0" y="0"/>
                </a:cubicBezTo>
                <a:close/>
              </a:path>
            </a:pathLst>
          </a:custGeom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6924324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Chord      Pastry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7BD971-9018-44C5-BF7E-F70733B49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3294">
            <a:off x="4512217" y="2841663"/>
            <a:ext cx="448732" cy="4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7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-62498"/>
            <a:ext cx="11845542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Chord vs Pastry</a:t>
            </a:r>
            <a:r>
              <a:rPr lang="ru-RU" dirty="0">
                <a:solidFill>
                  <a:srgbClr val="0070C0"/>
                </a:solidFill>
              </a:rPr>
              <a:t>: сравнение общих принципов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6159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8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28889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2EBC6F5C-FF38-4CAD-8B40-48B018ACB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831195"/>
                  </p:ext>
                </p:extLst>
              </p:nvPr>
            </p:nvGraphicFramePr>
            <p:xfrm>
              <a:off x="66688" y="753181"/>
              <a:ext cx="12033871" cy="611619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74844">
                      <a:extLst>
                        <a:ext uri="{9D8B030D-6E8A-4147-A177-3AD203B41FA5}">
                          <a16:colId xmlns:a16="http://schemas.microsoft.com/office/drawing/2014/main" val="3622877836"/>
                        </a:ext>
                      </a:extLst>
                    </a:gridCol>
                    <a:gridCol w="2972600">
                      <a:extLst>
                        <a:ext uri="{9D8B030D-6E8A-4147-A177-3AD203B41FA5}">
                          <a16:colId xmlns:a16="http://schemas.microsoft.com/office/drawing/2014/main" val="555130213"/>
                        </a:ext>
                      </a:extLst>
                    </a:gridCol>
                    <a:gridCol w="3223414">
                      <a:extLst>
                        <a:ext uri="{9D8B030D-6E8A-4147-A177-3AD203B41FA5}">
                          <a16:colId xmlns:a16="http://schemas.microsoft.com/office/drawing/2014/main" val="2666246552"/>
                        </a:ext>
                      </a:extLst>
                    </a:gridCol>
                    <a:gridCol w="4763013">
                      <a:extLst>
                        <a:ext uri="{9D8B030D-6E8A-4147-A177-3AD203B41FA5}">
                          <a16:colId xmlns:a16="http://schemas.microsoft.com/office/drawing/2014/main" val="2106847442"/>
                        </a:ext>
                      </a:extLst>
                    </a:gridCol>
                  </a:tblGrid>
                  <a:tr h="355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Параметры</a:t>
                          </a:r>
                          <a:endParaRPr lang="en-US" sz="11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Chord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Pastry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Kademlia</a:t>
                          </a:r>
                          <a:endParaRPr lang="en-US" sz="1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376139"/>
                      </a:ext>
                    </a:extLst>
                  </a:tr>
                  <a:tr h="82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Геометрия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Одноранговое кольцо из узлов,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количество взаимодействующих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узлов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ограниченно логарифмическим числом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Одноранговая сеть типа </a:t>
                          </a:r>
                          <a:r>
                            <a:rPr lang="en-US" sz="1400" dirty="0" err="1"/>
                            <a:t>Plaxton</a:t>
                          </a:r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префиксная маршрутизация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метрика для оценки дистанции между точками в пространстве ключей (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узлов в сети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490623"/>
                      </a:ext>
                    </a:extLst>
                  </a:tr>
                  <a:tr h="82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Широковещание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Есть, публикация </a:t>
                          </a:r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DHT-based lightweight broadcast algorithms in large-scale computing infrastructures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Есть, требуется граф сети подобный как в системе </a:t>
                          </a:r>
                          <a:r>
                            <a:rPr lang="en-US" sz="1400" dirty="0"/>
                            <a:t>Scribe</a:t>
                          </a:r>
                          <a:r>
                            <a:rPr lang="ru-RU" sz="1400" dirty="0"/>
                            <a:t>, публикация </a:t>
                          </a:r>
                          <a:r>
                            <a:rPr lang="en-US" sz="1400" i="1" dirty="0" err="1"/>
                            <a:t>SplitStream</a:t>
                          </a:r>
                          <a:r>
                            <a:rPr lang="en-US" sz="1400" i="1" dirty="0"/>
                            <a:t>: High-Bandwidth Multicast in Cooperative Environments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Есть, публикация </a:t>
                          </a:r>
                          <a:r>
                            <a:rPr lang="en-US" sz="1400" i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Kadcast</a:t>
                          </a: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A Structured Approach to Broadcast</a:t>
                          </a:r>
                          <a:b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Blockchain Networks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021160"/>
                      </a:ext>
                    </a:extLst>
                  </a:tr>
                  <a:tr h="1452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Алгоритм поиска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Сообщение передается узлу, ближайшему к искомому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в кольце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без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</a:rPr>
                            <a:t>учета задержек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Узел хранит списки листья, соседи и таблицу маршрутизации. Поиск по прификсу</a:t>
                          </a:r>
                          <a:r>
                            <a:rPr lang="en-US" sz="1400" dirty="0"/>
                            <a:t> ID</a:t>
                          </a:r>
                          <a:r>
                            <a:rPr lang="ru-RU" sz="1400" dirty="0"/>
                            <a:t> узла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ru-RU" sz="1400" dirty="0"/>
                            <a:t>по ближайшему окружению узлов (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учитываются </a:t>
                          </a:r>
                          <a:r>
                            <a:rPr lang="ru-RU" sz="1400" dirty="0" err="1">
                              <a:solidFill>
                                <a:srgbClr val="0070C0"/>
                              </a:solidFill>
                            </a:rPr>
                            <a:t>хопы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ru-RU" sz="1400" dirty="0"/>
                            <a:t>при заполнении списка соседей и таблицы маршрутизации)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Поиск по ключу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с использованием логики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хранит таблицу маршрутизации для каждого бита собственного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знает ближайшие узлы и часть остальных. При поиске рекурсивно опрашивается несколько узлов,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у которых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после  выполнения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текущего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искомого. Упрощенная аналогия –  поиск по бинарному дереву из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6532658"/>
                      </a:ext>
                    </a:extLst>
                  </a:tr>
                  <a:tr h="72928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Сложность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поиска</a:t>
                          </a:r>
                          <a:r>
                            <a:rPr lang="en-US" sz="1400" dirty="0"/>
                            <a:t>,</a:t>
                          </a:r>
                          <a:br>
                            <a:rPr lang="en-US" sz="1400" dirty="0"/>
                          </a:br>
                          <a:r>
                            <a:rPr lang="ru-RU" sz="1400" dirty="0" err="1"/>
                            <a:t>добавл.и</a:t>
                          </a:r>
                          <a:r>
                            <a:rPr lang="ru-RU" sz="1400" dirty="0"/>
                            <a:t> удаления узла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ru-RU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ru-RU" sz="1200" dirty="0">
                              <a:solidFill>
                                <a:schemeClr val="tx1"/>
                              </a:solidFill>
                            </a:rPr>
                            <a:t>где</a:t>
                          </a:r>
                          <a:r>
                            <a:rPr lang="ru-RU" sz="1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N – </a:t>
                          </a:r>
                          <a:r>
                            <a:rPr lang="ru-RU" sz="1200" baseline="0" dirty="0">
                              <a:solidFill>
                                <a:schemeClr val="tx1"/>
                              </a:solidFill>
                            </a:rPr>
                            <a:t>количество узлов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200" dirty="0"/>
                            <a:t> где </a:t>
                          </a:r>
                          <a:r>
                            <a:rPr lang="en-US" sz="1200" dirty="0"/>
                            <a:t>N-</a:t>
                          </a:r>
                          <a:r>
                            <a:rPr lang="ru-RU" sz="1200" dirty="0"/>
                            <a:t>количество</a:t>
                          </a:r>
                          <a:r>
                            <a:rPr lang="ru-RU" sz="1200" baseline="0" dirty="0"/>
                            <a:t> узлов, </a:t>
                          </a:r>
                          <a:r>
                            <a:rPr lang="en-US" sz="1200" baseline="0" dirty="0"/>
                            <a:t>b – </a:t>
                          </a:r>
                          <a:r>
                            <a:rPr lang="ru-RU" sz="1200" baseline="0" dirty="0"/>
                            <a:t>количество бит </a:t>
                          </a:r>
                          <a:r>
                            <a:rPr lang="en-US" sz="1200" baseline="0" dirty="0"/>
                            <a:t>ID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b="0" i="1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</a:p>
                        <a:p>
                          <a:pPr algn="ctr"/>
                          <a:r>
                            <a:rPr lang="ru-RU" sz="1400" dirty="0"/>
                            <a:t>где </a:t>
                          </a:r>
                          <a:r>
                            <a:rPr lang="en-US" sz="1400" dirty="0"/>
                            <a:t>N-</a:t>
                          </a:r>
                          <a:r>
                            <a:rPr lang="ru-RU" sz="1400" dirty="0"/>
                            <a:t>количество</a:t>
                          </a:r>
                          <a:r>
                            <a:rPr lang="ru-RU" sz="1400" baseline="0" dirty="0"/>
                            <a:t> узлов, </a:t>
                          </a:r>
                          <a:r>
                            <a:rPr lang="en-US" sz="1400" baseline="0" dirty="0"/>
                            <a:t>B=2</a:t>
                          </a:r>
                          <a:r>
                            <a:rPr lang="en-US" sz="1400" baseline="30000" dirty="0"/>
                            <a:t>b</a:t>
                          </a:r>
                          <a:r>
                            <a:rPr lang="en-US" sz="1400" baseline="0" dirty="0"/>
                            <a:t>, b – </a:t>
                          </a:r>
                          <a:r>
                            <a:rPr lang="ru-RU" sz="1400" baseline="0" dirty="0"/>
                            <a:t>количество бит </a:t>
                          </a:r>
                          <a:r>
                            <a:rPr lang="en-US" sz="1400" baseline="0" dirty="0"/>
                            <a:t>ID</a:t>
                          </a:r>
                          <a:r>
                            <a:rPr lang="ru-RU" sz="1400" baseline="0" dirty="0"/>
                            <a:t>,</a:t>
                          </a:r>
                          <a:br>
                            <a:rPr lang="ru-RU" sz="1400" baseline="0" dirty="0"/>
                          </a:br>
                          <a:r>
                            <a:rPr lang="ru-RU" sz="1400" baseline="0" dirty="0"/>
                            <a:t> с – константа малой величины</a:t>
                          </a:r>
                          <a:endParaRPr lang="en-US" sz="14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440078"/>
                      </a:ext>
                    </a:extLst>
                  </a:tr>
                  <a:tr h="20035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ru-RU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О</m:t>
                                </m:r>
                                <m:d>
                                  <m:dPr>
                                    <m:ctrlPr>
                                      <a:rPr lang="ru-RU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19044"/>
                      </a:ext>
                    </a:extLst>
                  </a:tr>
                  <a:tr h="1037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Актуализация таблиц маршрутизации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для обнаружения новых узлов, обновление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ID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предшественника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predecessor),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последователя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successor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) и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таблицы связей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fingers)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Ближайшие узлы по количеству </a:t>
                          </a:r>
                          <a:r>
                            <a:rPr lang="ru-RU" sz="1400" dirty="0" err="1"/>
                            <a:t>хопов</a:t>
                          </a:r>
                          <a:r>
                            <a:rPr lang="ru-RU" sz="1400" dirty="0"/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Соседи</a:t>
                          </a:r>
                          <a:r>
                            <a:rPr lang="ru-RU" sz="1400" dirty="0"/>
                            <a:t> периодически обмениваются уведомлениями о работоспособности, часть узлов из окружения известны по списку Листья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узлов по таблице маршрутизации для уведомления о работоспособности 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9067155"/>
                      </a:ext>
                    </a:extLst>
                  </a:tr>
                  <a:tr h="41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Требование к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</a:t>
                          </a:r>
                          <a:b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Новый узел должен знать ближайший по </a:t>
                          </a:r>
                          <a:r>
                            <a:rPr lang="ru-RU" sz="1400" dirty="0" err="1"/>
                            <a:t>хопам</a:t>
                          </a:r>
                          <a:r>
                            <a:rPr lang="ru-RU" sz="1400" dirty="0"/>
                            <a:t> узел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 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42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2EBC6F5C-FF38-4CAD-8B40-48B018ACB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831195"/>
                  </p:ext>
                </p:extLst>
              </p:nvPr>
            </p:nvGraphicFramePr>
            <p:xfrm>
              <a:off x="66688" y="753181"/>
              <a:ext cx="12033871" cy="611619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74844">
                      <a:extLst>
                        <a:ext uri="{9D8B030D-6E8A-4147-A177-3AD203B41FA5}">
                          <a16:colId xmlns:a16="http://schemas.microsoft.com/office/drawing/2014/main" val="3622877836"/>
                        </a:ext>
                      </a:extLst>
                    </a:gridCol>
                    <a:gridCol w="2972600">
                      <a:extLst>
                        <a:ext uri="{9D8B030D-6E8A-4147-A177-3AD203B41FA5}">
                          <a16:colId xmlns:a16="http://schemas.microsoft.com/office/drawing/2014/main" val="555130213"/>
                        </a:ext>
                      </a:extLst>
                    </a:gridCol>
                    <a:gridCol w="3223414">
                      <a:extLst>
                        <a:ext uri="{9D8B030D-6E8A-4147-A177-3AD203B41FA5}">
                          <a16:colId xmlns:a16="http://schemas.microsoft.com/office/drawing/2014/main" val="2666246552"/>
                        </a:ext>
                      </a:extLst>
                    </a:gridCol>
                    <a:gridCol w="4763013">
                      <a:extLst>
                        <a:ext uri="{9D8B030D-6E8A-4147-A177-3AD203B41FA5}">
                          <a16:colId xmlns:a16="http://schemas.microsoft.com/office/drawing/2014/main" val="2106847442"/>
                        </a:ext>
                      </a:extLst>
                    </a:gridCol>
                  </a:tblGrid>
                  <a:tr h="355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Параметры</a:t>
                          </a:r>
                          <a:endParaRPr lang="en-US" sz="11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Chord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Pastry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Kademlia</a:t>
                          </a:r>
                          <a:endParaRPr lang="en-US" sz="1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376139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Геометрия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Одноранговое кольцо из узлов,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количество взаимодействующих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узлов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ограниченно логарифмическим числом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Одноранговая сеть типа </a:t>
                          </a:r>
                          <a:r>
                            <a:rPr lang="en-US" sz="1400" dirty="0" err="1"/>
                            <a:t>Plaxton</a:t>
                          </a:r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префиксная маршрутизация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метрика для оценки дистанции между точками в пространстве ключей (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узлов в сети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49062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Широковещание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Есть, публикация </a:t>
                          </a:r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DHT-based lightweight broadcast algorithms in large-scale computing infrastructures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Есть, требуется граф сети подобный как в системе </a:t>
                          </a:r>
                          <a:r>
                            <a:rPr lang="en-US" sz="1400" dirty="0"/>
                            <a:t>Scribe</a:t>
                          </a:r>
                          <a:r>
                            <a:rPr lang="ru-RU" sz="1400" dirty="0"/>
                            <a:t>, публикация </a:t>
                          </a:r>
                          <a:r>
                            <a:rPr lang="en-US" sz="1400" i="1" dirty="0" err="1"/>
                            <a:t>SplitStream</a:t>
                          </a:r>
                          <a:r>
                            <a:rPr lang="en-US" sz="1400" i="1" dirty="0"/>
                            <a:t>: High-Bandwidth Multicast in Cooperative Environments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Есть, публикация </a:t>
                          </a:r>
                          <a:r>
                            <a:rPr lang="en-US" sz="1400" i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Kadcast</a:t>
                          </a: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A Structured Approach to Broadcast</a:t>
                          </a:r>
                          <a:b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Blockchain Networks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021160"/>
                      </a:ext>
                    </a:extLst>
                  </a:tr>
                  <a:tr h="1493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Алгоритм поиска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Сообщение передается узлу, ближайшему к искомому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в кольце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без </a:t>
                          </a:r>
                          <a:r>
                            <a:rPr lang="ru-RU" sz="1400" b="1" dirty="0">
                              <a:solidFill>
                                <a:schemeClr val="tx1"/>
                              </a:solidFill>
                            </a:rPr>
                            <a:t>учета задержек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Узел хранит списки листья, соседи и таблицу маршрутизации. Поиск по прификсу</a:t>
                          </a:r>
                          <a:r>
                            <a:rPr lang="en-US" sz="1400" dirty="0"/>
                            <a:t> ID</a:t>
                          </a:r>
                          <a:r>
                            <a:rPr lang="ru-RU" sz="1400" dirty="0"/>
                            <a:t> узла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ru-RU" sz="1400" dirty="0"/>
                            <a:t>по ближайшему окружению узлов (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учитываются </a:t>
                          </a:r>
                          <a:r>
                            <a:rPr lang="ru-RU" sz="1400" dirty="0" err="1">
                              <a:solidFill>
                                <a:srgbClr val="0070C0"/>
                              </a:solidFill>
                            </a:rPr>
                            <a:t>хопы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ru-RU" sz="1400" dirty="0"/>
                            <a:t>при заполнении списка соседей и таблицы маршрутизации)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Поиск по ключу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с использованием логики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хранит таблицу маршрутизации для каждого бита собственного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знает ближайшие узлы и часть остальных. При поиске рекурсивно опрашивается несколько узлов,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у которых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после  выполнения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текущего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искомого. Упрощенная аналогия –  поиск по бинарному дереву из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6532658"/>
                      </a:ext>
                    </a:extLst>
                  </a:tr>
                  <a:tr h="72928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Сложность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поиска</a:t>
                          </a:r>
                          <a:r>
                            <a:rPr lang="en-US" sz="1400" dirty="0"/>
                            <a:t>,</a:t>
                          </a:r>
                          <a:br>
                            <a:rPr lang="en-US" sz="1400" dirty="0"/>
                          </a:br>
                          <a:r>
                            <a:rPr lang="ru-RU" sz="1400" dirty="0" err="1"/>
                            <a:t>добавл.и</a:t>
                          </a:r>
                          <a:r>
                            <a:rPr lang="ru-RU" sz="1400" dirty="0"/>
                            <a:t> удаления узла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70" t="-495798" r="-269262" b="-268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709" t="-495798" r="-148393" b="-268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685" t="-495798" r="-384" b="-2680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440078"/>
                      </a:ext>
                    </a:extLst>
                  </a:tr>
                  <a:tr h="3375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70" t="-1266071" r="-269262" b="-4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709" t="-1266071" r="-148393" b="-4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685" t="-1266071" r="-384" b="-46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119044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Актуализация таблиц маршрутизации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для обнаружения новых узлов, обновление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ID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предшественника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predecessor),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 последователя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successor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) и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таблицы связей (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fingers)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Ближайшие узлы по количеству </a:t>
                          </a:r>
                          <a:r>
                            <a:rPr lang="ru-RU" sz="1400" dirty="0" err="1"/>
                            <a:t>хопов</a:t>
                          </a:r>
                          <a:r>
                            <a:rPr lang="ru-RU" sz="1400" dirty="0"/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Соседи</a:t>
                          </a:r>
                          <a:r>
                            <a:rPr lang="ru-RU" sz="1400" dirty="0"/>
                            <a:t> периодически обмениваются уведомлениями о работоспособности, часть узлов из окружения известны по списку Листья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узлов по таблице маршрутизации для уведомления о работоспособности 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90671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Требование к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</a:t>
                          </a:r>
                          <a:b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Новый узел должен знать ближайший по </a:t>
                          </a:r>
                          <a:r>
                            <a:rPr lang="ru-RU" sz="1400" dirty="0" err="1"/>
                            <a:t>хопам</a:t>
                          </a:r>
                          <a:r>
                            <a:rPr lang="ru-RU" sz="1400" dirty="0"/>
                            <a:t> узел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 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42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162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A0611-17FA-415F-A62A-988324B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5" y="-89930"/>
            <a:ext cx="11845542" cy="93454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Chord vs Pastry</a:t>
            </a:r>
            <a:r>
              <a:rPr lang="ru-RU" dirty="0">
                <a:solidFill>
                  <a:srgbClr val="0070C0"/>
                </a:solidFill>
              </a:rPr>
              <a:t>: сравнение общих принципов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6F3634-9CAA-4AD3-9AE5-CA806DA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6504" y="6561594"/>
            <a:ext cx="2743200" cy="365125"/>
          </a:xfrm>
        </p:spPr>
        <p:txBody>
          <a:bodyPr/>
          <a:lstStyle/>
          <a:p>
            <a:pPr algn="l"/>
            <a:fld id="{E094C937-E44C-4877-A893-9C4B71D10594}" type="slidenum">
              <a:rPr lang="en-US" smtClean="0"/>
              <a:pPr algn="l"/>
              <a:t>9</a:t>
            </a:fld>
            <a:endParaRPr lang="en-US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B67D070-3A41-48B9-9BE9-70796FC5D2DF}"/>
              </a:ext>
            </a:extLst>
          </p:cNvPr>
          <p:cNvCxnSpPr>
            <a:cxnSpLocks/>
          </p:cNvCxnSpPr>
          <p:nvPr/>
        </p:nvCxnSpPr>
        <p:spPr>
          <a:xfrm>
            <a:off x="11825" y="728889"/>
            <a:ext cx="12180175" cy="0"/>
          </a:xfrm>
          <a:prstGeom prst="line">
            <a:avLst/>
          </a:prstGeom>
          <a:ln w="38100">
            <a:gradFill>
              <a:gsLst>
                <a:gs pos="0">
                  <a:srgbClr val="005AAA"/>
                </a:gs>
                <a:gs pos="51000">
                  <a:srgbClr val="AB3A8D"/>
                </a:gs>
                <a:gs pos="100000">
                  <a:srgbClr val="E4003A"/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2EBC6F5C-FF38-4CAD-8B40-48B018ACB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707337"/>
                  </p:ext>
                </p:extLst>
              </p:nvPr>
            </p:nvGraphicFramePr>
            <p:xfrm>
              <a:off x="66688" y="753181"/>
              <a:ext cx="12033871" cy="611619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74844">
                      <a:extLst>
                        <a:ext uri="{9D8B030D-6E8A-4147-A177-3AD203B41FA5}">
                          <a16:colId xmlns:a16="http://schemas.microsoft.com/office/drawing/2014/main" val="3622877836"/>
                        </a:ext>
                      </a:extLst>
                    </a:gridCol>
                    <a:gridCol w="2972600">
                      <a:extLst>
                        <a:ext uri="{9D8B030D-6E8A-4147-A177-3AD203B41FA5}">
                          <a16:colId xmlns:a16="http://schemas.microsoft.com/office/drawing/2014/main" val="555130213"/>
                        </a:ext>
                      </a:extLst>
                    </a:gridCol>
                    <a:gridCol w="3223414">
                      <a:extLst>
                        <a:ext uri="{9D8B030D-6E8A-4147-A177-3AD203B41FA5}">
                          <a16:colId xmlns:a16="http://schemas.microsoft.com/office/drawing/2014/main" val="2666246552"/>
                        </a:ext>
                      </a:extLst>
                    </a:gridCol>
                    <a:gridCol w="4763013">
                      <a:extLst>
                        <a:ext uri="{9D8B030D-6E8A-4147-A177-3AD203B41FA5}">
                          <a16:colId xmlns:a16="http://schemas.microsoft.com/office/drawing/2014/main" val="2106847442"/>
                        </a:ext>
                      </a:extLst>
                    </a:gridCol>
                  </a:tblGrid>
                  <a:tr h="355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Параметры</a:t>
                          </a:r>
                          <a:endParaRPr lang="en-US" sz="11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Chord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Pastry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Kademlia</a:t>
                          </a:r>
                          <a:endParaRPr lang="en-US" sz="1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376139"/>
                      </a:ext>
                    </a:extLst>
                  </a:tr>
                  <a:tr h="82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Геометрия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Одноранговое кольцо из узлов,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количество взаимодействующих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узлов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ограниченно логарифмическим числом</a:t>
                          </a:r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Одноранговая сеть типа </a:t>
                          </a:r>
                          <a:r>
                            <a:rPr lang="en-US" sz="1400" dirty="0" err="1"/>
                            <a:t>Plaxton</a:t>
                          </a:r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префиксная маршрутизация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метрика для оценки дистанции между точками в пространстве ключей (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узлов в сети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490623"/>
                      </a:ext>
                    </a:extLst>
                  </a:tr>
                  <a:tr h="82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Широковещание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Есть, публикация </a:t>
                          </a:r>
                          <a:r>
                            <a:rPr lang="en-US" sz="1400" b="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DHT-based lightweight broadcast algorithms in large-scale computing infrastructures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Есть, требуется граф сети подобный как в системе </a:t>
                          </a:r>
                          <a:r>
                            <a:rPr lang="en-US" sz="1400" dirty="0"/>
                            <a:t>Scribe</a:t>
                          </a:r>
                          <a:r>
                            <a:rPr lang="ru-RU" sz="1400" dirty="0"/>
                            <a:t>, публикация </a:t>
                          </a:r>
                          <a:r>
                            <a:rPr lang="en-US" sz="1400" i="1" dirty="0" err="1"/>
                            <a:t>SplitStream</a:t>
                          </a:r>
                          <a:r>
                            <a:rPr lang="en-US" sz="1400" i="1" dirty="0"/>
                            <a:t>: High-Bandwidth Multicast in Cooperative Environments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Есть, публикация </a:t>
                          </a:r>
                          <a:r>
                            <a:rPr lang="en-US" sz="1400" i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Kadcast</a:t>
                          </a: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A Structured Approach to Broadcast</a:t>
                          </a:r>
                          <a:b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Blockchain Networks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021160"/>
                      </a:ext>
                    </a:extLst>
                  </a:tr>
                  <a:tr h="1452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Алгоритм поиска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Сообщение передается узлу, ближайшему к искомому 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ID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в кольце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ru-RU" sz="1400" b="1" dirty="0">
                              <a:solidFill>
                                <a:srgbClr val="00B050"/>
                              </a:solidFill>
                            </a:rPr>
                            <a:t>с учетом задержек</a:t>
                          </a:r>
                          <a:endParaRPr lang="en-US" sz="1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Узел хранит списки листья, соседи и таблицу маршрутизации. Поиск по прификсу</a:t>
                          </a:r>
                          <a:r>
                            <a:rPr lang="en-US" sz="1400" dirty="0"/>
                            <a:t> ID</a:t>
                          </a:r>
                          <a:r>
                            <a:rPr lang="ru-RU" sz="1400" dirty="0"/>
                            <a:t> узла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ru-RU" sz="1400" dirty="0"/>
                            <a:t>по ближайшему окружению узлов (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учитываются </a:t>
                          </a:r>
                          <a:r>
                            <a:rPr lang="ru-RU" sz="1400" dirty="0" err="1">
                              <a:solidFill>
                                <a:srgbClr val="0070C0"/>
                              </a:solidFill>
                            </a:rPr>
                            <a:t>хопы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ru-RU" sz="1400" dirty="0"/>
                            <a:t>при заполнении списка соседей и таблицы маршрутизации)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Поиск по ключу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с использованием логики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хранит таблицу маршрутизации для каждого бита собственного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знает ближайшие узлы и часть остальных. При поиске рекурсивно опрашивается несколько узлов,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у которых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после  выполнения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текущего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искомого. Упрощенная аналогия –  поиск по бинарному дереву из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6532658"/>
                      </a:ext>
                    </a:extLst>
                  </a:tr>
                  <a:tr h="72928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Сложность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поиска</a:t>
                          </a:r>
                          <a:r>
                            <a:rPr lang="en-US" sz="1400" dirty="0"/>
                            <a:t>,</a:t>
                          </a:r>
                          <a:br>
                            <a:rPr lang="en-US" sz="1400" dirty="0"/>
                          </a:br>
                          <a:r>
                            <a:rPr lang="ru-RU" sz="1400" dirty="0" err="1"/>
                            <a:t>добавл.и</a:t>
                          </a:r>
                          <a:r>
                            <a:rPr lang="ru-RU" sz="1400" dirty="0"/>
                            <a:t> удаления узла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ru-RU" sz="14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,</a:t>
                          </a:r>
                          <a:b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где</a:t>
                          </a:r>
                          <a:r>
                            <a:rPr lang="ru-RU" sz="12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12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N – </a:t>
                          </a:r>
                          <a:r>
                            <a:rPr lang="ru-RU" sz="12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количество узлов</a:t>
                          </a:r>
                          <a:endParaRPr lang="en-US" sz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ru-RU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oMath>
                          </a14:m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200" dirty="0"/>
                            <a:t> где </a:t>
                          </a:r>
                          <a:r>
                            <a:rPr lang="en-US" sz="1200" dirty="0"/>
                            <a:t>N-</a:t>
                          </a:r>
                          <a:r>
                            <a:rPr lang="ru-RU" sz="1200" dirty="0"/>
                            <a:t>количество</a:t>
                          </a:r>
                          <a:r>
                            <a:rPr lang="ru-RU" sz="1200" baseline="0" dirty="0"/>
                            <a:t> узлов, </a:t>
                          </a:r>
                          <a:r>
                            <a:rPr lang="en-US" sz="1200" baseline="0" dirty="0"/>
                            <a:t>b – </a:t>
                          </a:r>
                          <a:r>
                            <a:rPr lang="ru-RU" sz="1200" baseline="0" dirty="0"/>
                            <a:t>количество бит </a:t>
                          </a:r>
                          <a:r>
                            <a:rPr lang="en-US" sz="1200" baseline="0" dirty="0"/>
                            <a:t>ID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  <m:d>
                                <m:dPr>
                                  <m:ctrlPr>
                                    <a:rPr lang="ru-RU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b="0" i="1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</a:p>
                        <a:p>
                          <a:pPr algn="ctr"/>
                          <a:r>
                            <a:rPr lang="ru-RU" sz="1400" dirty="0"/>
                            <a:t>где </a:t>
                          </a:r>
                          <a:r>
                            <a:rPr lang="en-US" sz="1400" dirty="0"/>
                            <a:t>N-</a:t>
                          </a:r>
                          <a:r>
                            <a:rPr lang="ru-RU" sz="1400" dirty="0"/>
                            <a:t>количество</a:t>
                          </a:r>
                          <a:r>
                            <a:rPr lang="ru-RU" sz="1400" baseline="0" dirty="0"/>
                            <a:t> узлов, </a:t>
                          </a:r>
                          <a:r>
                            <a:rPr lang="en-US" sz="1400" baseline="0" dirty="0"/>
                            <a:t>B=2</a:t>
                          </a:r>
                          <a:r>
                            <a:rPr lang="en-US" sz="1400" baseline="30000" dirty="0"/>
                            <a:t>b</a:t>
                          </a:r>
                          <a:r>
                            <a:rPr lang="en-US" sz="1400" baseline="0" dirty="0"/>
                            <a:t>, b – </a:t>
                          </a:r>
                          <a:r>
                            <a:rPr lang="ru-RU" sz="1400" baseline="0" dirty="0"/>
                            <a:t>количество бит </a:t>
                          </a:r>
                          <a:r>
                            <a:rPr lang="en-US" sz="1400" baseline="0" dirty="0"/>
                            <a:t>ID</a:t>
                          </a:r>
                          <a:r>
                            <a:rPr lang="ru-RU" sz="1400" baseline="0" dirty="0"/>
                            <a:t>,</a:t>
                          </a:r>
                          <a:br>
                            <a:rPr lang="ru-RU" sz="1400" baseline="0" dirty="0"/>
                          </a:br>
                          <a:r>
                            <a:rPr lang="ru-RU" sz="1400" baseline="0" dirty="0"/>
                            <a:t> с – константа малой величины</a:t>
                          </a:r>
                          <a:endParaRPr lang="en-US" sz="14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6440078"/>
                      </a:ext>
                    </a:extLst>
                  </a:tr>
                  <a:tr h="20035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b="0" i="1" smtClean="0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ru-RU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ru-RU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О</m:t>
                                </m:r>
                                <m:d>
                                  <m:dPr>
                                    <m:ctrlPr>
                                      <a:rPr lang="ru-RU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6119044"/>
                      </a:ext>
                    </a:extLst>
                  </a:tr>
                  <a:tr h="1037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Актуализация таблиц маршрутизации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Периодический опрос для обнаружения новых узлов, обновление 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ID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предшественника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predecessor),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последователя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successor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) и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таблицы связей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fingers)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Ближайшие узлы по количеству </a:t>
                          </a:r>
                          <a:r>
                            <a:rPr lang="ru-RU" sz="1400" dirty="0" err="1"/>
                            <a:t>хопов</a:t>
                          </a:r>
                          <a:r>
                            <a:rPr lang="ru-RU" sz="1400" dirty="0"/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Соседи</a:t>
                          </a:r>
                          <a:r>
                            <a:rPr lang="ru-RU" sz="1400" dirty="0"/>
                            <a:t> периодически обмениваются уведомлениями о работоспособности, часть узлов из окружения известны по списку Листья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узлов по таблице маршрутизации для уведомления о работоспособности 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9067155"/>
                      </a:ext>
                    </a:extLst>
                  </a:tr>
                  <a:tr h="41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Требование к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Новый узел должен знать любой</a:t>
                          </a:r>
                          <a:b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узел в сети</a:t>
                          </a:r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Новый узел должен знать ближайший по </a:t>
                          </a:r>
                          <a:r>
                            <a:rPr lang="ru-RU" sz="1400" dirty="0" err="1"/>
                            <a:t>хопам</a:t>
                          </a:r>
                          <a:r>
                            <a:rPr lang="ru-RU" sz="1400" dirty="0"/>
                            <a:t> узел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 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424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2EBC6F5C-FF38-4CAD-8B40-48B018ACB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707337"/>
                  </p:ext>
                </p:extLst>
              </p:nvPr>
            </p:nvGraphicFramePr>
            <p:xfrm>
              <a:off x="66688" y="753181"/>
              <a:ext cx="12033871" cy="611619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74844">
                      <a:extLst>
                        <a:ext uri="{9D8B030D-6E8A-4147-A177-3AD203B41FA5}">
                          <a16:colId xmlns:a16="http://schemas.microsoft.com/office/drawing/2014/main" val="3622877836"/>
                        </a:ext>
                      </a:extLst>
                    </a:gridCol>
                    <a:gridCol w="2972600">
                      <a:extLst>
                        <a:ext uri="{9D8B030D-6E8A-4147-A177-3AD203B41FA5}">
                          <a16:colId xmlns:a16="http://schemas.microsoft.com/office/drawing/2014/main" val="555130213"/>
                        </a:ext>
                      </a:extLst>
                    </a:gridCol>
                    <a:gridCol w="3223414">
                      <a:extLst>
                        <a:ext uri="{9D8B030D-6E8A-4147-A177-3AD203B41FA5}">
                          <a16:colId xmlns:a16="http://schemas.microsoft.com/office/drawing/2014/main" val="2666246552"/>
                        </a:ext>
                      </a:extLst>
                    </a:gridCol>
                    <a:gridCol w="4763013">
                      <a:extLst>
                        <a:ext uri="{9D8B030D-6E8A-4147-A177-3AD203B41FA5}">
                          <a16:colId xmlns:a16="http://schemas.microsoft.com/office/drawing/2014/main" val="2106847442"/>
                        </a:ext>
                      </a:extLst>
                    </a:gridCol>
                  </a:tblGrid>
                  <a:tr h="355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Параметры</a:t>
                          </a:r>
                          <a:endParaRPr lang="en-US" sz="11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Chord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Pastry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err="1"/>
                            <a:t>Kademlia</a:t>
                          </a:r>
                          <a:endParaRPr lang="en-US" sz="1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376139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Геометрия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Одноранговое кольцо из узлов,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количество взаимодействующих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узлов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ограниченно логарифмическим числом</a:t>
                          </a:r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Одноранговая сеть типа </a:t>
                          </a:r>
                          <a:r>
                            <a:rPr lang="en-US" sz="1400" dirty="0" err="1"/>
                            <a:t>Plaxton</a:t>
                          </a:r>
                          <a:r>
                            <a:rPr lang="ru-RU" sz="1400" dirty="0"/>
                            <a:t>,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префиксная маршрутизация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метрика для оценки дистанции между точками в пространстве ключей (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узлов в сети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7490623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Широковещание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Есть, публикация </a:t>
                          </a:r>
                          <a:r>
                            <a:rPr lang="en-US" sz="1400" b="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DHT-based lightweight broadcast algorithms in large-scale computing infrastructures 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Есть, требуется граф сети подобный как в системе </a:t>
                          </a:r>
                          <a:r>
                            <a:rPr lang="en-US" sz="1400" dirty="0"/>
                            <a:t>Scribe</a:t>
                          </a:r>
                          <a:r>
                            <a:rPr lang="ru-RU" sz="1400" dirty="0"/>
                            <a:t>, публикация </a:t>
                          </a:r>
                          <a:r>
                            <a:rPr lang="en-US" sz="1400" i="1" dirty="0" err="1"/>
                            <a:t>SplitStream</a:t>
                          </a:r>
                          <a:r>
                            <a:rPr lang="en-US" sz="1400" i="1" dirty="0"/>
                            <a:t>: High-Bandwidth Multicast in Cooperative Environments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Есть, публикация </a:t>
                          </a:r>
                          <a:r>
                            <a:rPr lang="en-US" sz="1400" i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Kadcast</a:t>
                          </a: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A Structured Approach to Broadcast</a:t>
                          </a:r>
                          <a:b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Blockchain Networks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3021160"/>
                      </a:ext>
                    </a:extLst>
                  </a:tr>
                  <a:tr h="1493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Алгоритм поиска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Сообщение передается узлу, ближайшему к искомому 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ID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в кольце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b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ru-RU" sz="1400" b="1" dirty="0">
                              <a:solidFill>
                                <a:srgbClr val="00B050"/>
                              </a:solidFill>
                            </a:rPr>
                            <a:t>с учетом задержек</a:t>
                          </a:r>
                          <a:endParaRPr lang="en-US" sz="14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Узел хранит списки листья, соседи и таблицу маршрутизации. Поиск по прификсу</a:t>
                          </a:r>
                          <a:r>
                            <a:rPr lang="en-US" sz="1400" dirty="0"/>
                            <a:t> ID</a:t>
                          </a:r>
                          <a:r>
                            <a:rPr lang="ru-RU" sz="1400" dirty="0"/>
                            <a:t> узла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ru-RU" sz="1400" dirty="0"/>
                            <a:t>по ближайшему окружению узлов (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учитываются </a:t>
                          </a:r>
                          <a:r>
                            <a:rPr lang="ru-RU" sz="1400" dirty="0" err="1">
                              <a:solidFill>
                                <a:srgbClr val="0070C0"/>
                              </a:solidFill>
                            </a:rPr>
                            <a:t>хопы</a:t>
                          </a:r>
                          <a:r>
                            <a:rPr lang="ru-RU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ru-RU" sz="1400" dirty="0"/>
                            <a:t>при заполнении списка соседей и таблицы маршрутизации)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Поиск по ключу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(ID)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с использованием логики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хранит таблицу маршрутизации для каждого бита собственного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 Узел знает ближайшие узлы и часть остальных. При поиске рекурсивно опрашивается несколько узлов,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у которых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после  выполнения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XOR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текущего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искомого. Упрощенная аналогия –  поиск по бинарному дереву из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и 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`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6532658"/>
                      </a:ext>
                    </a:extLst>
                  </a:tr>
                  <a:tr h="72928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Сложность</a:t>
                          </a:r>
                          <a:br>
                            <a:rPr lang="ru-RU" sz="1400" dirty="0"/>
                          </a:br>
                          <a:r>
                            <a:rPr lang="ru-RU" sz="1400" dirty="0"/>
                            <a:t>поиска</a:t>
                          </a:r>
                          <a:r>
                            <a:rPr lang="en-US" sz="1400" dirty="0"/>
                            <a:t>,</a:t>
                          </a:r>
                          <a:br>
                            <a:rPr lang="en-US" sz="1400" dirty="0"/>
                          </a:br>
                          <a:r>
                            <a:rPr lang="ru-RU" sz="1400" dirty="0" err="1"/>
                            <a:t>добавл.и</a:t>
                          </a:r>
                          <a:r>
                            <a:rPr lang="ru-RU" sz="1400" dirty="0"/>
                            <a:t> удаления узла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70" t="-495798" r="-269262" b="-268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709" t="-495798" r="-148393" b="-268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685" t="-495798" r="-384" b="-2680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6440078"/>
                      </a:ext>
                    </a:extLst>
                  </a:tr>
                  <a:tr h="33751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70" t="-1266071" r="-269262" b="-4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709" t="-1266071" r="-148393" b="-46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685" t="-1266071" r="-384" b="-46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119044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Актуализация таблиц маршрутизации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Периодический опрос для обнаружения новых узлов, обновление 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ID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предшественника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predecessor),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последователя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successor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) и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таблицы связей (</a:t>
                          </a:r>
                          <a:r>
                            <a:rPr lang="en-US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fingers)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Ближайшие узлы по количеству </a:t>
                          </a:r>
                          <a:r>
                            <a:rPr lang="ru-RU" sz="1400" dirty="0" err="1"/>
                            <a:t>хопов</a:t>
                          </a:r>
                          <a:r>
                            <a:rPr lang="ru-RU" sz="1400" dirty="0"/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Соседи</a:t>
                          </a:r>
                          <a:r>
                            <a:rPr lang="ru-RU" sz="1400" dirty="0"/>
                            <a:t> периодически обмениваются уведомлениями о работоспособности, часть узлов из окружения известны по списку Листья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Периодический опрос узлов по таблице маршрутизации для уведомления о работоспособности 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906715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/>
                            <a:t>Требование к сети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Новый узел должен знать любой</a:t>
                          </a:r>
                          <a:b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</a:br>
                          <a:r>
                            <a:rPr lang="ru-RU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узел в сети</a:t>
                          </a:r>
                          <a:endParaRPr lang="en-US" sz="1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Новый узел должен знать ближайший по </a:t>
                          </a:r>
                          <a:r>
                            <a:rPr lang="ru-RU" sz="1400" dirty="0" err="1"/>
                            <a:t>хопам</a:t>
                          </a:r>
                          <a:r>
                            <a:rPr lang="ru-RU" sz="1400" dirty="0"/>
                            <a:t> узел</a:t>
                          </a: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Новый узел должен знать любой узел в сети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424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FFF872-B934-4F28-9835-98577EA1E075}"/>
              </a:ext>
            </a:extLst>
          </p:cNvPr>
          <p:cNvSpPr txBox="1">
            <a:spLocks/>
          </p:cNvSpPr>
          <p:nvPr/>
        </p:nvSpPr>
        <p:spPr>
          <a:xfrm>
            <a:off x="1161288" y="753181"/>
            <a:ext cx="2907792" cy="4904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669243242">
                  <a:custGeom>
                    <a:avLst/>
                    <a:gdLst>
                      <a:gd name="connsiteX0" fmla="*/ 0 w 4090276"/>
                      <a:gd name="connsiteY0" fmla="*/ 0 h 934549"/>
                      <a:gd name="connsiteX1" fmla="*/ 666131 w 4090276"/>
                      <a:gd name="connsiteY1" fmla="*/ 0 h 934549"/>
                      <a:gd name="connsiteX2" fmla="*/ 1332261 w 4090276"/>
                      <a:gd name="connsiteY2" fmla="*/ 0 h 934549"/>
                      <a:gd name="connsiteX3" fmla="*/ 1957489 w 4090276"/>
                      <a:gd name="connsiteY3" fmla="*/ 0 h 934549"/>
                      <a:gd name="connsiteX4" fmla="*/ 2582717 w 4090276"/>
                      <a:gd name="connsiteY4" fmla="*/ 0 h 934549"/>
                      <a:gd name="connsiteX5" fmla="*/ 3044334 w 4090276"/>
                      <a:gd name="connsiteY5" fmla="*/ 0 h 934549"/>
                      <a:gd name="connsiteX6" fmla="*/ 3505951 w 4090276"/>
                      <a:gd name="connsiteY6" fmla="*/ 0 h 934549"/>
                      <a:gd name="connsiteX7" fmla="*/ 4090276 w 4090276"/>
                      <a:gd name="connsiteY7" fmla="*/ 0 h 934549"/>
                      <a:gd name="connsiteX8" fmla="*/ 4090276 w 4090276"/>
                      <a:gd name="connsiteY8" fmla="*/ 485965 h 934549"/>
                      <a:gd name="connsiteX9" fmla="*/ 4090276 w 4090276"/>
                      <a:gd name="connsiteY9" fmla="*/ 934549 h 934549"/>
                      <a:gd name="connsiteX10" fmla="*/ 3587756 w 4090276"/>
                      <a:gd name="connsiteY10" fmla="*/ 934549 h 934549"/>
                      <a:gd name="connsiteX11" fmla="*/ 3126140 w 4090276"/>
                      <a:gd name="connsiteY11" fmla="*/ 934549 h 934549"/>
                      <a:gd name="connsiteX12" fmla="*/ 2460009 w 4090276"/>
                      <a:gd name="connsiteY12" fmla="*/ 934549 h 934549"/>
                      <a:gd name="connsiteX13" fmla="*/ 1957489 w 4090276"/>
                      <a:gd name="connsiteY13" fmla="*/ 934549 h 934549"/>
                      <a:gd name="connsiteX14" fmla="*/ 1495872 w 4090276"/>
                      <a:gd name="connsiteY14" fmla="*/ 934549 h 934549"/>
                      <a:gd name="connsiteX15" fmla="*/ 870644 w 4090276"/>
                      <a:gd name="connsiteY15" fmla="*/ 934549 h 934549"/>
                      <a:gd name="connsiteX16" fmla="*/ 0 w 4090276"/>
                      <a:gd name="connsiteY16" fmla="*/ 934549 h 934549"/>
                      <a:gd name="connsiteX17" fmla="*/ 0 w 4090276"/>
                      <a:gd name="connsiteY17" fmla="*/ 495311 h 934549"/>
                      <a:gd name="connsiteX18" fmla="*/ 0 w 4090276"/>
                      <a:gd name="connsiteY18" fmla="*/ 0 h 934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90276" h="934549" fill="none" extrusionOk="0">
                        <a:moveTo>
                          <a:pt x="0" y="0"/>
                        </a:moveTo>
                        <a:cubicBezTo>
                          <a:pt x="192663" y="-43204"/>
                          <a:pt x="453318" y="36872"/>
                          <a:pt x="666131" y="0"/>
                        </a:cubicBezTo>
                        <a:cubicBezTo>
                          <a:pt x="878944" y="-36872"/>
                          <a:pt x="1116397" y="54400"/>
                          <a:pt x="1332261" y="0"/>
                        </a:cubicBezTo>
                        <a:cubicBezTo>
                          <a:pt x="1548125" y="-54400"/>
                          <a:pt x="1704344" y="50948"/>
                          <a:pt x="1957489" y="0"/>
                        </a:cubicBezTo>
                        <a:cubicBezTo>
                          <a:pt x="2210634" y="-50948"/>
                          <a:pt x="2305891" y="18746"/>
                          <a:pt x="2582717" y="0"/>
                        </a:cubicBezTo>
                        <a:cubicBezTo>
                          <a:pt x="2859543" y="-18746"/>
                          <a:pt x="2860805" y="45447"/>
                          <a:pt x="3044334" y="0"/>
                        </a:cubicBezTo>
                        <a:cubicBezTo>
                          <a:pt x="3227863" y="-45447"/>
                          <a:pt x="3344328" y="30864"/>
                          <a:pt x="3505951" y="0"/>
                        </a:cubicBezTo>
                        <a:cubicBezTo>
                          <a:pt x="3667574" y="-30864"/>
                          <a:pt x="3875184" y="48718"/>
                          <a:pt x="4090276" y="0"/>
                        </a:cubicBezTo>
                        <a:cubicBezTo>
                          <a:pt x="4132961" y="106245"/>
                          <a:pt x="4045612" y="328766"/>
                          <a:pt x="4090276" y="485965"/>
                        </a:cubicBezTo>
                        <a:cubicBezTo>
                          <a:pt x="4134940" y="643164"/>
                          <a:pt x="4041459" y="790410"/>
                          <a:pt x="4090276" y="934549"/>
                        </a:cubicBezTo>
                        <a:cubicBezTo>
                          <a:pt x="3948747" y="948544"/>
                          <a:pt x="3798699" y="890484"/>
                          <a:pt x="3587756" y="934549"/>
                        </a:cubicBezTo>
                        <a:cubicBezTo>
                          <a:pt x="3376813" y="978614"/>
                          <a:pt x="3253256" y="880682"/>
                          <a:pt x="3126140" y="934549"/>
                        </a:cubicBezTo>
                        <a:cubicBezTo>
                          <a:pt x="2999024" y="988416"/>
                          <a:pt x="2637090" y="887437"/>
                          <a:pt x="2460009" y="934549"/>
                        </a:cubicBezTo>
                        <a:cubicBezTo>
                          <a:pt x="2282928" y="981661"/>
                          <a:pt x="2097096" y="928337"/>
                          <a:pt x="1957489" y="934549"/>
                        </a:cubicBezTo>
                        <a:cubicBezTo>
                          <a:pt x="1817882" y="940761"/>
                          <a:pt x="1604180" y="897504"/>
                          <a:pt x="1495872" y="934549"/>
                        </a:cubicBezTo>
                        <a:cubicBezTo>
                          <a:pt x="1387564" y="971594"/>
                          <a:pt x="1003122" y="916863"/>
                          <a:pt x="870644" y="934549"/>
                        </a:cubicBezTo>
                        <a:cubicBezTo>
                          <a:pt x="738166" y="952235"/>
                          <a:pt x="282497" y="900288"/>
                          <a:pt x="0" y="934549"/>
                        </a:cubicBezTo>
                        <a:cubicBezTo>
                          <a:pt x="-43565" y="725072"/>
                          <a:pt x="40626" y="644030"/>
                          <a:pt x="0" y="495311"/>
                        </a:cubicBezTo>
                        <a:cubicBezTo>
                          <a:pt x="-40626" y="346592"/>
                          <a:pt x="24088" y="175685"/>
                          <a:pt x="0" y="0"/>
                        </a:cubicBezTo>
                        <a:close/>
                      </a:path>
                      <a:path w="4090276" h="934549" stroke="0" extrusionOk="0">
                        <a:moveTo>
                          <a:pt x="0" y="0"/>
                        </a:moveTo>
                        <a:cubicBezTo>
                          <a:pt x="220113" y="-1374"/>
                          <a:pt x="365356" y="58927"/>
                          <a:pt x="666131" y="0"/>
                        </a:cubicBezTo>
                        <a:cubicBezTo>
                          <a:pt x="966906" y="-58927"/>
                          <a:pt x="1009716" y="39370"/>
                          <a:pt x="1168650" y="0"/>
                        </a:cubicBezTo>
                        <a:cubicBezTo>
                          <a:pt x="1327584" y="-39370"/>
                          <a:pt x="1484673" y="8332"/>
                          <a:pt x="1671170" y="0"/>
                        </a:cubicBezTo>
                        <a:cubicBezTo>
                          <a:pt x="1857667" y="-8332"/>
                          <a:pt x="2155200" y="65486"/>
                          <a:pt x="2337301" y="0"/>
                        </a:cubicBezTo>
                        <a:cubicBezTo>
                          <a:pt x="2519402" y="-65486"/>
                          <a:pt x="2802886" y="35564"/>
                          <a:pt x="2921626" y="0"/>
                        </a:cubicBezTo>
                        <a:cubicBezTo>
                          <a:pt x="3040366" y="-35564"/>
                          <a:pt x="3233596" y="14130"/>
                          <a:pt x="3465048" y="0"/>
                        </a:cubicBezTo>
                        <a:cubicBezTo>
                          <a:pt x="3696500" y="-14130"/>
                          <a:pt x="3862923" y="10614"/>
                          <a:pt x="4090276" y="0"/>
                        </a:cubicBezTo>
                        <a:cubicBezTo>
                          <a:pt x="4114515" y="178562"/>
                          <a:pt x="4087219" y="306993"/>
                          <a:pt x="4090276" y="467275"/>
                        </a:cubicBezTo>
                        <a:cubicBezTo>
                          <a:pt x="4093333" y="627557"/>
                          <a:pt x="4055078" y="829070"/>
                          <a:pt x="4090276" y="934549"/>
                        </a:cubicBezTo>
                        <a:cubicBezTo>
                          <a:pt x="3973000" y="946625"/>
                          <a:pt x="3654216" y="912014"/>
                          <a:pt x="3505951" y="934549"/>
                        </a:cubicBezTo>
                        <a:cubicBezTo>
                          <a:pt x="3357686" y="957084"/>
                          <a:pt x="3079878" y="864262"/>
                          <a:pt x="2880723" y="934549"/>
                        </a:cubicBezTo>
                        <a:cubicBezTo>
                          <a:pt x="2681568" y="1004836"/>
                          <a:pt x="2469825" y="925079"/>
                          <a:pt x="2214592" y="934549"/>
                        </a:cubicBezTo>
                        <a:cubicBezTo>
                          <a:pt x="1959359" y="944019"/>
                          <a:pt x="1737135" y="873475"/>
                          <a:pt x="1589364" y="934549"/>
                        </a:cubicBezTo>
                        <a:cubicBezTo>
                          <a:pt x="1441593" y="995623"/>
                          <a:pt x="1118592" y="889957"/>
                          <a:pt x="923234" y="934549"/>
                        </a:cubicBezTo>
                        <a:cubicBezTo>
                          <a:pt x="727876" y="979141"/>
                          <a:pt x="316061" y="842120"/>
                          <a:pt x="0" y="934549"/>
                        </a:cubicBezTo>
                        <a:cubicBezTo>
                          <a:pt x="-10075" y="710906"/>
                          <a:pt x="42408" y="676530"/>
                          <a:pt x="0" y="476620"/>
                        </a:cubicBezTo>
                        <a:cubicBezTo>
                          <a:pt x="-42408" y="276710"/>
                          <a:pt x="22037" y="11577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</a:rPr>
              <a:t>Low Latency Chord!</a:t>
            </a:r>
          </a:p>
          <a:p>
            <a:pPr algn="ctr"/>
            <a:r>
              <a:rPr lang="ru-RU" sz="2400" b="1" dirty="0">
                <a:solidFill>
                  <a:srgbClr val="00B050"/>
                </a:solidFill>
              </a:rPr>
              <a:t>опубликован </a:t>
            </a:r>
            <a:r>
              <a:rPr lang="en-US" sz="2400" b="1" dirty="0">
                <a:solidFill>
                  <a:srgbClr val="00B050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36942545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3216</Words>
  <Application>Microsoft Office PowerPoint</Application>
  <PresentationFormat>Широкоэкранный</PresentationFormat>
  <Paragraphs>300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Martel-Regular</vt:lpstr>
      <vt:lpstr>Wingdings</vt:lpstr>
      <vt:lpstr>Тема Office</vt:lpstr>
      <vt:lpstr>Pastry и другие алгоритмы одноранговых сетей</vt:lpstr>
      <vt:lpstr>Pastry</vt:lpstr>
      <vt:lpstr>Pastry</vt:lpstr>
      <vt:lpstr>Pastry</vt:lpstr>
      <vt:lpstr>Pastry</vt:lpstr>
      <vt:lpstr>Pastry</vt:lpstr>
      <vt:lpstr>Chord      Pastry </vt:lpstr>
      <vt:lpstr>Chord vs Pastry: сравнение общих принципов</vt:lpstr>
      <vt:lpstr>Chord vs Pastry: сравнение общих принципов</vt:lpstr>
      <vt:lpstr>Другие алгоритмы организации одноранговых сетей</vt:lpstr>
      <vt:lpstr>Краткое описание алгоритмов</vt:lpstr>
      <vt:lpstr>Краткое описание алгоритмов</vt:lpstr>
      <vt:lpstr>Алгоритмы широковещательной рассылки сообщений</vt:lpstr>
      <vt:lpstr>Алгоритмы широковещательной рассылки сообщений</vt:lpstr>
      <vt:lpstr>Ethereum, Polkadot</vt:lpstr>
      <vt:lpstr>Cosmos</vt:lpstr>
      <vt:lpstr>Cosmos: Tendermint</vt:lpstr>
      <vt:lpstr>LLChord: Low Latency Chord</vt:lpstr>
      <vt:lpstr>Спасибо за внимание!  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алгоритмы</dc:title>
  <dc:creator>Илья Коробков</dc:creator>
  <cp:lastModifiedBy>Илья Коробков</cp:lastModifiedBy>
  <cp:revision>137</cp:revision>
  <dcterms:created xsi:type="dcterms:W3CDTF">2021-07-05T14:30:53Z</dcterms:created>
  <dcterms:modified xsi:type="dcterms:W3CDTF">2022-01-31T20:29:22Z</dcterms:modified>
</cp:coreProperties>
</file>