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1" r:id="rId3"/>
    <p:sldId id="322" r:id="rId4"/>
    <p:sldId id="324" r:id="rId5"/>
    <p:sldId id="323" r:id="rId6"/>
    <p:sldId id="325" r:id="rId7"/>
    <p:sldId id="333" r:id="rId8"/>
    <p:sldId id="332" r:id="rId9"/>
    <p:sldId id="327" r:id="rId10"/>
    <p:sldId id="334" r:id="rId11"/>
    <p:sldId id="335" r:id="rId12"/>
    <p:sldId id="336" r:id="rId13"/>
    <p:sldId id="338" r:id="rId14"/>
    <p:sldId id="339" r:id="rId15"/>
    <p:sldId id="337" r:id="rId16"/>
    <p:sldId id="329" r:id="rId17"/>
    <p:sldId id="328" r:id="rId18"/>
    <p:sldId id="342" r:id="rId19"/>
    <p:sldId id="330" r:id="rId20"/>
    <p:sldId id="362" r:id="rId21"/>
    <p:sldId id="343" r:id="rId22"/>
    <p:sldId id="340" r:id="rId23"/>
    <p:sldId id="363" r:id="rId24"/>
    <p:sldId id="341" r:id="rId25"/>
    <p:sldId id="344" r:id="rId26"/>
    <p:sldId id="364" r:id="rId27"/>
    <p:sldId id="365" r:id="rId28"/>
    <p:sldId id="349" r:id="rId29"/>
    <p:sldId id="366" r:id="rId30"/>
    <p:sldId id="350" r:id="rId31"/>
    <p:sldId id="351" r:id="rId32"/>
    <p:sldId id="354" r:id="rId33"/>
    <p:sldId id="357" r:id="rId34"/>
    <p:sldId id="355" r:id="rId35"/>
    <p:sldId id="356" r:id="rId36"/>
    <p:sldId id="360" r:id="rId37"/>
    <p:sldId id="367" r:id="rId38"/>
    <p:sldId id="368" r:id="rId39"/>
    <p:sldId id="369" r:id="rId40"/>
    <p:sldId id="370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pos="5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м" initials="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E3013B"/>
    <a:srgbClr val="9900CC"/>
    <a:srgbClr val="005AAA"/>
    <a:srgbClr val="384450"/>
    <a:srgbClr val="9CACBD"/>
    <a:srgbClr val="CCFFFF"/>
    <a:srgbClr val="CCFF99"/>
    <a:srgbClr val="99FF99"/>
    <a:srgbClr val="D69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0092" autoAdjust="0"/>
  </p:normalViewPr>
  <p:slideViewPr>
    <p:cSldViewPr snapToGrid="0" showGuides="1">
      <p:cViewPr varScale="1">
        <p:scale>
          <a:sx n="59" d="100"/>
          <a:sy n="59" d="100"/>
        </p:scale>
        <p:origin x="1243" y="53"/>
      </p:cViewPr>
      <p:guideLst>
        <p:guide orient="horz" pos="1389"/>
        <p:guide pos="272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5522-A4FD-4171-92C8-0B00B91A9E4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BF32F-5BB1-40A7-95B3-8B0BC47A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1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0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9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3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5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7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4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21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1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6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1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0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6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1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3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3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3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1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4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F32F-5BB1-40A7-95B3-8B0BC47A1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EA6-F17C-4D83-904A-9901F774A761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9A4D-2022-4F8D-A149-157403F18690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D3C-8F42-4B77-89F5-F0424BA329F3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6F31-916B-4372-B735-FB3F3B51FF5B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C18-4882-469C-8F74-3495F9CA49E2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9DF5-8D5C-444A-B888-2252F3C2DB7A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35A-97B6-47D9-AF7D-558A5A1AC13D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F0B-F4B7-47F0-A035-D7E3A94EF100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0B-7289-4F7B-9648-D9661B0FB171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B5B4-787B-4973-B0AD-A3CA5258176A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8AD3-B8E9-4C38-8B1E-2736CA6D1F96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CEAD-12BA-4EF8-9BAC-51F7FEF77796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DA8B-0ADE-4233-B2AE-FB434FAB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565467" y="2207307"/>
            <a:ext cx="8327863" cy="21093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800" b="1" kern="12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algn="ctr"/>
            <a:r>
              <a:rPr lang="en-US" sz="4000" dirty="0"/>
              <a:t>Review of</a:t>
            </a:r>
          </a:p>
          <a:p>
            <a:pPr algn="ctr"/>
            <a:r>
              <a:rPr lang="en-US" sz="4000" dirty="0"/>
              <a:t> p2p Chord project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36588" y="1438268"/>
            <a:ext cx="7894638" cy="0"/>
          </a:xfrm>
          <a:prstGeom prst="line">
            <a:avLst/>
          </a:prstGeom>
          <a:ln w="508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7B237-5341-4F07-9266-63D37EA09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164" y="669230"/>
            <a:ext cx="5423016" cy="5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10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85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Автоматическая перезагрузка Хорды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11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323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Автоматическая перезагрузка Хорды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14 очередей </a:t>
            </a:r>
            <a:r>
              <a:rPr lang="ru-RU" sz="1700" spc="-50" dirty="0">
                <a:latin typeface="Roboto"/>
              </a:rPr>
              <a:t>с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настраиваемым </a:t>
            </a:r>
            <a:r>
              <a:rPr lang="en-US" sz="1700" spc="-50" dirty="0" err="1">
                <a:solidFill>
                  <a:srgbClr val="005AAA"/>
                </a:solidFill>
                <a:latin typeface="Roboto"/>
              </a:rPr>
              <a:t>max_deep</a:t>
            </a:r>
            <a:r>
              <a:rPr lang="ru-RU" sz="1700" spc="-50" dirty="0">
                <a:latin typeface="Roboto"/>
              </a:rPr>
              <a:t> – разрешение конфликтов одновременной обработки принятых и отправляемых сообщений, таймеров и событий перезагрузки Хорды</a:t>
            </a:r>
            <a:endParaRPr lang="en-US" sz="1700" spc="-50" dirty="0"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12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B823B9-C4B2-4E58-8C35-03C857B8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81" y="5208361"/>
            <a:ext cx="781050" cy="781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5F69060-52DB-4AB8-8170-4990523DD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437" y="5208361"/>
            <a:ext cx="685800" cy="7524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C214EB5-85BB-446F-B6A9-0D66A9A92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990" y="5194074"/>
            <a:ext cx="685800" cy="781050"/>
          </a:xfrm>
          <a:prstGeom prst="rect">
            <a:avLst/>
          </a:prstGeom>
        </p:spPr>
      </p:pic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6214904D-2535-4F02-98A3-3995868E2AEF}"/>
              </a:ext>
            </a:extLst>
          </p:cNvPr>
          <p:cNvSpPr txBox="1">
            <a:spLocks/>
          </p:cNvSpPr>
          <p:nvPr/>
        </p:nvSpPr>
        <p:spPr>
          <a:xfrm>
            <a:off x="1324722" y="4836552"/>
            <a:ext cx="1235300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Martel-Regular"/>
              </a:rPr>
              <a:t>очередь 1</a:t>
            </a:r>
            <a:br>
              <a:rPr lang="ru-RU" sz="1800" dirty="0">
                <a:latin typeface="Martel-Regular"/>
              </a:rPr>
            </a:br>
            <a:endParaRPr lang="en-US" sz="1800" dirty="0">
              <a:latin typeface="Martel-Regular"/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7211E62-A2F2-4077-B521-7C18858575C6}"/>
              </a:ext>
            </a:extLst>
          </p:cNvPr>
          <p:cNvSpPr txBox="1">
            <a:spLocks/>
          </p:cNvSpPr>
          <p:nvPr/>
        </p:nvSpPr>
        <p:spPr>
          <a:xfrm>
            <a:off x="2834691" y="4821448"/>
            <a:ext cx="1235300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Martel-Regular"/>
              </a:rPr>
              <a:t>очередь 2</a:t>
            </a:r>
            <a:endParaRPr lang="en-US" sz="1800" dirty="0">
              <a:latin typeface="Martel-Regular"/>
            </a:endParaRP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49CF500-0657-42D7-9458-C4343FD3508C}"/>
              </a:ext>
            </a:extLst>
          </p:cNvPr>
          <p:cNvSpPr txBox="1">
            <a:spLocks/>
          </p:cNvSpPr>
          <p:nvPr/>
        </p:nvSpPr>
        <p:spPr>
          <a:xfrm>
            <a:off x="4572000" y="4834404"/>
            <a:ext cx="1700444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Martel-Regular"/>
              </a:rPr>
              <a:t>очередь 14</a:t>
            </a:r>
            <a:endParaRPr lang="en-US" sz="1800" dirty="0">
              <a:latin typeface="Martel-Regular"/>
            </a:endParaRP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A384D516-8879-4135-82D4-A37CE4B3A751}"/>
              </a:ext>
            </a:extLst>
          </p:cNvPr>
          <p:cNvSpPr txBox="1">
            <a:spLocks/>
          </p:cNvSpPr>
          <p:nvPr/>
        </p:nvSpPr>
        <p:spPr>
          <a:xfrm>
            <a:off x="4043752" y="5273176"/>
            <a:ext cx="685800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Martel-Regular"/>
              </a:rPr>
              <a:t>…</a:t>
            </a:r>
            <a:endParaRPr lang="en-US" dirty="0">
              <a:latin typeface="Martel-Regular"/>
            </a:endParaRPr>
          </a:p>
        </p:txBody>
      </p:sp>
      <p:sp>
        <p:nvSpPr>
          <p:cNvPr id="33" name="Стрелка: изогнутая вправо 32">
            <a:extLst>
              <a:ext uri="{FF2B5EF4-FFF2-40B4-BE49-F238E27FC236}">
                <a16:creationId xmlns:a16="http://schemas.microsoft.com/office/drawing/2014/main" id="{06B3E905-4A37-4865-BA97-01776EF585A2}"/>
              </a:ext>
            </a:extLst>
          </p:cNvPr>
          <p:cNvSpPr/>
          <p:nvPr/>
        </p:nvSpPr>
        <p:spPr>
          <a:xfrm rot="10800000">
            <a:off x="6843212" y="5098793"/>
            <a:ext cx="580551" cy="815599"/>
          </a:xfrm>
          <a:prstGeom prst="curvedRightArrow">
            <a:avLst/>
          </a:prstGeom>
          <a:solidFill>
            <a:srgbClr val="9CACBD"/>
          </a:solidFill>
          <a:ln>
            <a:solidFill>
              <a:srgbClr val="384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F3D0C4-A6B4-4B82-A343-99495F4920D6}"/>
              </a:ext>
            </a:extLst>
          </p:cNvPr>
          <p:cNvSpPr txBox="1"/>
          <p:nvPr/>
        </p:nvSpPr>
        <p:spPr>
          <a:xfrm>
            <a:off x="5422222" y="5540238"/>
            <a:ext cx="131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0" dirty="0" err="1">
                <a:solidFill>
                  <a:srgbClr val="384450"/>
                </a:solidFill>
                <a:latin typeface="Roboto"/>
              </a:rPr>
              <a:t>max_deep</a:t>
            </a:r>
            <a:r>
              <a:rPr lang="ru-RU" sz="1800" spc="-50" dirty="0">
                <a:solidFill>
                  <a:srgbClr val="384450"/>
                </a:solidFill>
                <a:latin typeface="Roboto"/>
              </a:rPr>
              <a:t> </a:t>
            </a:r>
            <a:endParaRPr lang="en-US" dirty="0">
              <a:solidFill>
                <a:srgbClr val="3844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8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Автоматическая перезагрузка Хорды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-50" dirty="0">
                <a:solidFill>
                  <a:srgbClr val="005AAA"/>
                </a:solidFill>
                <a:latin typeface="Roboto"/>
              </a:rPr>
              <a:t>14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очередей </a:t>
            </a:r>
            <a:r>
              <a:rPr lang="ru-RU" sz="1700" spc="-50" dirty="0">
                <a:latin typeface="Roboto"/>
              </a:rPr>
              <a:t>с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настраиваемым </a:t>
            </a:r>
            <a:r>
              <a:rPr lang="en-US" sz="1700" spc="-50" dirty="0" err="1">
                <a:solidFill>
                  <a:srgbClr val="005AAA"/>
                </a:solidFill>
                <a:latin typeface="Roboto"/>
              </a:rPr>
              <a:t>max_deep</a:t>
            </a:r>
            <a:r>
              <a:rPr lang="ru-RU" sz="1700" spc="-50" dirty="0">
                <a:latin typeface="Roboto"/>
              </a:rPr>
              <a:t> – разрешение конфликтов одновременной обработки принятых и отправляемых сообщений, таймеров и перезагрузки Хорды</a:t>
            </a:r>
            <a:endParaRPr lang="en-US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70" dirty="0">
                <a:solidFill>
                  <a:srgbClr val="005AAA"/>
                </a:solidFill>
                <a:latin typeface="Roboto"/>
              </a:rPr>
              <a:t>Интервальная случайная нумерация с запоминанием </a:t>
            </a:r>
            <a:r>
              <a:rPr lang="ru-RU" sz="1700" spc="-100" dirty="0">
                <a:latin typeface="Roboto"/>
              </a:rPr>
              <a:t>– идентификация сообщений – </a:t>
            </a:r>
          </a:p>
          <a:p>
            <a:pPr marL="182562" lvl="1">
              <a:spcAft>
                <a:spcPts val="600"/>
              </a:spcAft>
            </a:pPr>
            <a:r>
              <a:rPr lang="ru-RU" sz="1700" spc="-100" dirty="0">
                <a:latin typeface="Roboto"/>
              </a:rPr>
              <a:t>минимальная защита для отбрасывания сообщений от неизвестных узлов</a:t>
            </a:r>
            <a:endParaRPr lang="en-US" sz="1700" spc="-100" dirty="0"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13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1C30A-F190-457C-8A5D-589102DD4D24}"/>
              </a:ext>
            </a:extLst>
          </p:cNvPr>
          <p:cNvSpPr txBox="1"/>
          <p:nvPr/>
        </p:nvSpPr>
        <p:spPr>
          <a:xfrm>
            <a:off x="373380" y="5143313"/>
            <a:ext cx="5242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B91AF"/>
                </a:solidFill>
              </a:rPr>
              <a:t>[0; 65535] </a:t>
            </a:r>
            <a:r>
              <a:rPr lang="ru-RU" sz="1400" dirty="0">
                <a:solidFill>
                  <a:srgbClr val="2B91AF"/>
                </a:solidFill>
              </a:rPr>
              <a:t>делится на 131 интервал шириной 500 чисел</a:t>
            </a:r>
            <a:endParaRPr lang="en-US" sz="1400" dirty="0">
              <a:solidFill>
                <a:srgbClr val="2B91AF"/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2B91AF"/>
                </a:solidFill>
              </a:rPr>
              <a:t>генерируется (псевдо)случайное число </a:t>
            </a:r>
            <a:r>
              <a:rPr lang="en-US" sz="1400" dirty="0">
                <a:solidFill>
                  <a:srgbClr val="2B91AF"/>
                </a:solidFill>
              </a:rPr>
              <a:t>r </a:t>
            </a:r>
            <a:r>
              <a:rPr lang="ru-RU" sz="1400" dirty="0">
                <a:solidFill>
                  <a:srgbClr val="2B91AF"/>
                </a:solidFill>
              </a:rPr>
              <a:t>в одном из интервалов</a:t>
            </a:r>
            <a:endParaRPr lang="en-US" sz="1400" dirty="0">
              <a:solidFill>
                <a:srgbClr val="2B91AF"/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B91AF"/>
                </a:solidFill>
              </a:rPr>
              <a:t>messageID</a:t>
            </a:r>
            <a:r>
              <a:rPr lang="en-US" sz="1400" dirty="0">
                <a:solidFill>
                  <a:srgbClr val="2B91AF"/>
                </a:solidFill>
              </a:rPr>
              <a:t> = (nodeAddr.id &lt;&lt; 16) +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Автоматическая перезагрузка Хорды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-50" dirty="0">
                <a:solidFill>
                  <a:srgbClr val="005AAA"/>
                </a:solidFill>
                <a:latin typeface="Roboto"/>
              </a:rPr>
              <a:t>14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очередей </a:t>
            </a:r>
            <a:r>
              <a:rPr lang="ru-RU" sz="1700" spc="-50" dirty="0">
                <a:latin typeface="Roboto"/>
              </a:rPr>
              <a:t>с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настраиваемым </a:t>
            </a:r>
            <a:r>
              <a:rPr lang="en-US" sz="1700" spc="-50" dirty="0" err="1">
                <a:solidFill>
                  <a:srgbClr val="005AAA"/>
                </a:solidFill>
                <a:latin typeface="Roboto"/>
              </a:rPr>
              <a:t>max_deep</a:t>
            </a:r>
            <a:r>
              <a:rPr lang="ru-RU" sz="1700" spc="-50" dirty="0">
                <a:latin typeface="Roboto"/>
              </a:rPr>
              <a:t> – разрешение конфликтов одновременной обработки принятых и отправляемых сообщений, таймеров и перезагрузки Хорды</a:t>
            </a:r>
            <a:endParaRPr lang="en-US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70" dirty="0">
                <a:solidFill>
                  <a:srgbClr val="005AAA"/>
                </a:solidFill>
                <a:latin typeface="Roboto"/>
              </a:rPr>
              <a:t>Интервальная случайная нумерация с запоминанием </a:t>
            </a:r>
            <a:r>
              <a:rPr lang="ru-RU" sz="1700" spc="-100" dirty="0">
                <a:latin typeface="Roboto"/>
              </a:rPr>
              <a:t>– идентификация сообщений – </a:t>
            </a:r>
          </a:p>
          <a:p>
            <a:pPr marL="182562" lvl="1">
              <a:spcAft>
                <a:spcPts val="600"/>
              </a:spcAft>
            </a:pPr>
            <a:r>
              <a:rPr lang="ru-RU" sz="1700" spc="-100" dirty="0">
                <a:latin typeface="Roboto"/>
              </a:rPr>
              <a:t>минимальная защита для отбрасывания сообщений от неизвестных узлов</a:t>
            </a:r>
            <a:endParaRPr lang="en-US" sz="1700" spc="-10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Конфигурационные</a:t>
            </a:r>
            <a:r>
              <a:rPr lang="ru-RU" sz="1700" spc="-50" dirty="0">
                <a:latin typeface="Roboto"/>
              </a:rPr>
              <a:t> параметры для работы каждого уровня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14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34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Автоматическая перезагрузка Хорды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-50" dirty="0">
                <a:solidFill>
                  <a:srgbClr val="005AAA"/>
                </a:solidFill>
                <a:latin typeface="Roboto"/>
              </a:rPr>
              <a:t>14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очередей </a:t>
            </a:r>
            <a:r>
              <a:rPr lang="ru-RU" sz="1700" spc="-50" dirty="0">
                <a:latin typeface="Roboto"/>
              </a:rPr>
              <a:t>с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настраиваемым </a:t>
            </a:r>
            <a:r>
              <a:rPr lang="en-US" sz="1700" spc="-50" dirty="0" err="1">
                <a:solidFill>
                  <a:srgbClr val="005AAA"/>
                </a:solidFill>
                <a:latin typeface="Roboto"/>
              </a:rPr>
              <a:t>max_deep</a:t>
            </a:r>
            <a:r>
              <a:rPr lang="ru-RU" sz="1700" spc="-50" dirty="0">
                <a:latin typeface="Roboto"/>
              </a:rPr>
              <a:t> – для разрешение конфликтов одновременной обработки принятых и отправляемых сообщений, таймеров и перезагрузки Хорды</a:t>
            </a:r>
            <a:endParaRPr lang="en-US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70" dirty="0">
                <a:solidFill>
                  <a:srgbClr val="005AAA"/>
                </a:solidFill>
                <a:latin typeface="Roboto"/>
              </a:rPr>
              <a:t>Интервальная случайная нумерация с запоминанием </a:t>
            </a:r>
            <a:r>
              <a:rPr lang="ru-RU" sz="1700" spc="-100" dirty="0">
                <a:latin typeface="Roboto"/>
              </a:rPr>
              <a:t>– идентификация сообщений – </a:t>
            </a:r>
          </a:p>
          <a:p>
            <a:pPr marL="182562" lvl="1">
              <a:spcAft>
                <a:spcPts val="600"/>
              </a:spcAft>
            </a:pPr>
            <a:r>
              <a:rPr lang="ru-RU" sz="1700" spc="-100" dirty="0">
                <a:latin typeface="Roboto"/>
              </a:rPr>
              <a:t>минимальная защита для отбрасывания сообщений от неизвестных узлов</a:t>
            </a:r>
            <a:endParaRPr lang="en-US" sz="1700" spc="-10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Конфигурационные</a:t>
            </a:r>
            <a:r>
              <a:rPr lang="ru-RU" sz="1700" spc="-50" dirty="0">
                <a:latin typeface="Roboto"/>
              </a:rPr>
              <a:t> параметры для работы каждого уровня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15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A342E-2CFC-4C55-ADB4-1EFBAD8A4092}"/>
              </a:ext>
            </a:extLst>
          </p:cNvPr>
          <p:cNvSpPr txBox="1"/>
          <p:nvPr/>
        </p:nvSpPr>
        <p:spPr>
          <a:xfrm>
            <a:off x="50605" y="5486529"/>
            <a:ext cx="91585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spc="-50" dirty="0">
                <a:latin typeface="Roboto"/>
              </a:rPr>
              <a:t>Для Хорды задается </a:t>
            </a:r>
            <a:r>
              <a:rPr lang="ru-RU" sz="1400" spc="-50" dirty="0">
                <a:solidFill>
                  <a:srgbClr val="005AAA"/>
                </a:solidFill>
                <a:latin typeface="Roboto"/>
              </a:rPr>
              <a:t>15</a:t>
            </a:r>
            <a:r>
              <a:rPr lang="ru-RU" sz="1400" spc="-50" dirty="0">
                <a:latin typeface="Roboto"/>
              </a:rPr>
              <a:t> конфигурационных параметров + </a:t>
            </a:r>
            <a:r>
              <a:rPr lang="en-US" sz="1400" spc="-50" dirty="0" err="1">
                <a:solidFill>
                  <a:srgbClr val="0070C0"/>
                </a:solidFill>
                <a:latin typeface="Roboto"/>
              </a:rPr>
              <a:t>max_deep</a:t>
            </a:r>
            <a:r>
              <a:rPr lang="en-US" sz="1400" spc="-50" dirty="0">
                <a:solidFill>
                  <a:srgbClr val="0070C0"/>
                </a:solidFill>
                <a:latin typeface="Roboto"/>
              </a:rPr>
              <a:t>, size</a:t>
            </a:r>
            <a:r>
              <a:rPr lang="ru-RU" sz="1400" spc="-50" dirty="0">
                <a:solidFill>
                  <a:srgbClr val="0070C0"/>
                </a:solidFill>
                <a:latin typeface="Roboto"/>
              </a:rPr>
              <a:t>, </a:t>
            </a:r>
            <a:r>
              <a:rPr lang="en-US" sz="1400" spc="-50" dirty="0">
                <a:solidFill>
                  <a:srgbClr val="0070C0"/>
                </a:solidFill>
                <a:latin typeface="Roboto"/>
              </a:rPr>
              <a:t>priority</a:t>
            </a:r>
            <a:r>
              <a:rPr lang="ru-RU" sz="1400" spc="-50" dirty="0">
                <a:solidFill>
                  <a:srgbClr val="0070C0"/>
                </a:solidFill>
                <a:latin typeface="Roboto"/>
              </a:rPr>
              <a:t> </a:t>
            </a:r>
            <a:r>
              <a:rPr lang="ru-RU" sz="1400" spc="-50" dirty="0">
                <a:latin typeface="Roboto"/>
              </a:rPr>
              <a:t>для очередей, режим логов</a:t>
            </a:r>
            <a:r>
              <a:rPr lang="en-US" sz="1400" spc="-50" dirty="0">
                <a:latin typeface="Roboto"/>
              </a:rPr>
              <a:t>, </a:t>
            </a:r>
            <a:r>
              <a:rPr lang="ru-RU" sz="1400" spc="-50" dirty="0">
                <a:latin typeface="Roboto"/>
              </a:rPr>
              <a:t>путь сохранения</a:t>
            </a:r>
            <a:r>
              <a:rPr lang="en-US" sz="1400" spc="-50" dirty="0">
                <a:latin typeface="Roboto"/>
              </a:rPr>
              <a:t> </a:t>
            </a:r>
            <a:r>
              <a:rPr lang="ru-RU" sz="1400" spc="-50" dirty="0">
                <a:latin typeface="Roboto"/>
              </a:rPr>
              <a:t>и др.:</a:t>
            </a:r>
            <a:br>
              <a:rPr lang="ru-RU" sz="1400" dirty="0">
                <a:latin typeface="Roboto"/>
              </a:rPr>
            </a:br>
            <a:r>
              <a:rPr lang="en-US" sz="1400" dirty="0">
                <a:latin typeface="Roboto"/>
              </a:rPr>
              <a:t> {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netwAddr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seed;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TrxSuccOnJoin;TrxSucc;TrxPred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Tupdate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TrxAck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</a:t>
            </a:r>
            <a:br>
              <a:rPr lang="en-US" sz="1400" dirty="0">
                <a:solidFill>
                  <a:srgbClr val="2B91AF"/>
                </a:solidFill>
                <a:latin typeface="Roboto"/>
              </a:rPr>
            </a:br>
            <a:r>
              <a:rPr lang="en-US" sz="1400" dirty="0">
                <a:solidFill>
                  <a:srgbClr val="2B91AF"/>
                </a:solidFill>
                <a:latin typeface="Roboto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TrxDuple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CtxJoin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CtxFindSucc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CtxRetry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CrxDuple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fingersSize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needsACK</a:t>
            </a:r>
            <a:r>
              <a:rPr lang="en-US" sz="1400" dirty="0">
                <a:solidFill>
                  <a:srgbClr val="2B91AF"/>
                </a:solidFill>
                <a:latin typeface="Roboto"/>
              </a:rPr>
              <a:t>; </a:t>
            </a:r>
            <a:r>
              <a:rPr lang="en-US" sz="1400" dirty="0" err="1">
                <a:solidFill>
                  <a:srgbClr val="2B91AF"/>
                </a:solidFill>
                <a:latin typeface="Roboto"/>
              </a:rPr>
              <a:t>fillFingersMinQty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}</a:t>
            </a:r>
            <a:endParaRPr lang="en-US" sz="1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747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078502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FF0C256-CB3B-4F68-AD03-FA4DCA4F865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548" y="1827939"/>
            <a:ext cx="4812112" cy="50300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F1398-AA93-49B5-B4DC-69DDBF8592F4}"/>
              </a:ext>
            </a:extLst>
          </p:cNvPr>
          <p:cNvPicPr/>
          <p:nvPr/>
        </p:nvPicPr>
        <p:blipFill rotWithShape="1">
          <a:blip r:embed="rId6"/>
          <a:srcRect r="27684"/>
          <a:stretch/>
        </p:blipFill>
        <p:spPr>
          <a:xfrm>
            <a:off x="4604720" y="2243066"/>
            <a:ext cx="4449225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сделана установка</a:t>
            </a:r>
            <a:r>
              <a:rPr lang="en-US" dirty="0">
                <a:latin typeface="Roboto"/>
              </a:rPr>
              <a:t> </a:t>
            </a:r>
            <a:r>
              <a:rPr lang="en-US" i="1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70C0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17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704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/>
            </a:pPr>
            <a:r>
              <a:rPr lang="ru-RU" sz="1800" dirty="0">
                <a:latin typeface="Martel-Regular"/>
              </a:rPr>
              <a:t>Бесконечная рекурсия</a:t>
            </a:r>
            <a:endParaRPr lang="en-US" sz="1800" dirty="0">
              <a:latin typeface="Martel-Regular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BC096B-991A-4E55-ABBA-011FB7FF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39" y="3070492"/>
            <a:ext cx="5561140" cy="305777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68354" y="718342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i="1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423321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18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704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/>
            </a:pPr>
            <a:r>
              <a:rPr lang="ru-RU" sz="1800" dirty="0">
                <a:latin typeface="Martel-Regular"/>
              </a:rPr>
              <a:t>Бесконечная рекурсия   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BC096B-991A-4E55-ABBA-011FB7FF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39" y="3070492"/>
            <a:ext cx="5561140" cy="305777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Костя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pic>
        <p:nvPicPr>
          <p:cNvPr id="16" name="Picture 2" descr="Ready icon png 3 » PNG Image">
            <a:extLst>
              <a:ext uri="{FF2B5EF4-FFF2-40B4-BE49-F238E27FC236}">
                <a16:creationId xmlns:a16="http://schemas.microsoft.com/office/drawing/2014/main" id="{4A938A4E-3D72-4BEC-9D9B-47977913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2" y="2648524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19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latin typeface="Martel-Regular"/>
              </a:rPr>
              <a:t>Нет запрета на обновление </a:t>
            </a:r>
            <a:r>
              <a:rPr lang="en-US" sz="1800" dirty="0">
                <a:latin typeface="Martel-Regular"/>
              </a:rPr>
              <a:t>finger</a:t>
            </a:r>
            <a:r>
              <a:rPr lang="ru-RU" sz="1800" dirty="0">
                <a:latin typeface="Martel-Regular"/>
              </a:rPr>
              <a:t> у самого себя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6558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17309" y="1181497"/>
            <a:ext cx="8301319" cy="2853420"/>
          </a:xfrm>
          <a:prstGeom prst="rect">
            <a:avLst/>
          </a:prstGeom>
          <a:ln>
            <a:noFill/>
          </a:ln>
          <a:effectLst/>
        </p:spPr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3523681" y="4181257"/>
            <a:ext cx="0" cy="367966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391507" y="4173637"/>
            <a:ext cx="0" cy="367967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4228932" y="5889395"/>
            <a:ext cx="358796" cy="1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C77426-205C-47A1-82A2-2C05B61DB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CCBAAB94-FCA5-4DAE-96A6-14F324BEC163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EA4675D-568E-4197-86B0-18FEA1786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04" y="2735564"/>
            <a:ext cx="4313636" cy="3566176"/>
          </a:xfrm>
          <a:prstGeom prst="rect">
            <a:avLst/>
          </a:prstGeom>
          <a:ln>
            <a:solidFill>
              <a:srgbClr val="005AAA"/>
            </a:solidFill>
          </a:ln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EA64F95-ED88-4105-BCE8-1BE3854401E4}"/>
              </a:ext>
            </a:extLst>
          </p:cNvPr>
          <p:cNvSpPr txBox="1">
            <a:spLocks/>
          </p:cNvSpPr>
          <p:nvPr/>
        </p:nvSpPr>
        <p:spPr>
          <a:xfrm>
            <a:off x="8473" y="1047254"/>
            <a:ext cx="9158509" cy="1959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000" dirty="0">
                <a:latin typeface="Roboto" pitchFamily="2" charset="0"/>
                <a:ea typeface="Roboto" pitchFamily="2" charset="0"/>
              </a:rPr>
              <a:t>Отсутствуют материалы по Хорде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Выполнен научно-технический поиск:</a:t>
            </a:r>
          </a:p>
          <a:p>
            <a:pPr marL="449263" lvl="1" indent="-182563">
              <a:lnSpc>
                <a:spcPct val="100000"/>
              </a:lnSpc>
            </a:pP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Обзорные материалы про 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p2p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алгоритмов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– 2 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книги, научные публикации:</a:t>
            </a: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Tarkoma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S.</a:t>
            </a:r>
            <a:r>
              <a:rPr lang="en-US" sz="1200" dirty="0">
                <a:latin typeface="Martel-Regular"/>
              </a:rPr>
              <a:t> Publish/Subscribe Systems. Design and Principles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John Wiley &amp; Sons Ltd. 2012. 346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Korzun</a:t>
            </a:r>
            <a:r>
              <a:rPr lang="en-US" sz="1200" i="1" dirty="0">
                <a:latin typeface="Martel-Regular"/>
              </a:rPr>
              <a:t> D., </a:t>
            </a:r>
            <a:r>
              <a:rPr lang="en-US" sz="1200" i="1" dirty="0" err="1">
                <a:latin typeface="Martel-Regular"/>
              </a:rPr>
              <a:t>Gurtov</a:t>
            </a:r>
            <a:r>
              <a:rPr lang="en-US" sz="1200" i="1" dirty="0">
                <a:latin typeface="Martel-Regular"/>
              </a:rPr>
              <a:t> A.</a:t>
            </a:r>
            <a:r>
              <a:rPr lang="en-US" sz="1200" dirty="0">
                <a:latin typeface="Martel-Regular"/>
              </a:rPr>
              <a:t> Structured Peer-to-peer Systems //Springer New York. 2013. 375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Dhara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K. , Guo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Y., </a:t>
            </a:r>
            <a:r>
              <a:rPr lang="en-US" sz="1200" i="1" dirty="0" err="1">
                <a:latin typeface="Martel-Regular"/>
              </a:rPr>
              <a:t>Kolberg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M., Wu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X.</a:t>
            </a:r>
            <a:r>
              <a:rPr lang="en-US" sz="1200" dirty="0">
                <a:latin typeface="Martel-Regular"/>
              </a:rPr>
              <a:t> Overview of Structured Peer-to-Peer Overlay Algorithms</a:t>
            </a:r>
            <a:r>
              <a:rPr lang="ru-RU" sz="1200" dirty="0">
                <a:latin typeface="Martel-Regular"/>
              </a:rPr>
              <a:t> //</a:t>
            </a:r>
            <a:r>
              <a:rPr lang="en-US" sz="1200" i="1" dirty="0">
                <a:latin typeface="Martel-Regular"/>
              </a:rPr>
              <a:t>Handbook of Peer-to-Peer Networking. </a:t>
            </a:r>
            <a:r>
              <a:rPr lang="en-US" sz="1200" dirty="0">
                <a:latin typeface="Martel-Regular"/>
              </a:rPr>
              <a:t>2010. pp.223-256.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1200" dirty="0">
                <a:latin typeface="Martel-Regular"/>
              </a:rPr>
              <a:t> Другие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endParaRPr lang="en-US" sz="1600" dirty="0">
              <a:solidFill>
                <a:srgbClr val="005AAA"/>
              </a:solidFill>
              <a:latin typeface="Roboto" pitchFamily="2" charset="0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720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20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latin typeface="Martel-Regular"/>
              </a:rPr>
              <a:t>Нет запрета на обновление </a:t>
            </a:r>
            <a:r>
              <a:rPr lang="en-US" sz="1800" dirty="0">
                <a:latin typeface="Martel-Regular"/>
              </a:rPr>
              <a:t>finger</a:t>
            </a:r>
            <a:r>
              <a:rPr lang="ru-RU" sz="1800" dirty="0"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endParaRPr lang="ru-RU" sz="1800" dirty="0">
              <a:latin typeface="Martel-Regular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pic>
        <p:nvPicPr>
          <p:cNvPr id="21" name="Picture 2" descr="Ready icon png 3 » PNG Image">
            <a:extLst>
              <a:ext uri="{FF2B5EF4-FFF2-40B4-BE49-F238E27FC236}">
                <a16:creationId xmlns:a16="http://schemas.microsoft.com/office/drawing/2014/main" id="{BF5D7B62-579C-4440-BFF3-86396C2A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9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21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latin typeface="Martel-Regular"/>
              </a:rPr>
              <a:t>Нет запрета на обновление </a:t>
            </a:r>
            <a:r>
              <a:rPr lang="en-US" sz="1800" dirty="0">
                <a:latin typeface="Martel-Regular"/>
              </a:rPr>
              <a:t>finger</a:t>
            </a:r>
            <a:r>
              <a:rPr lang="ru-RU" sz="1800" dirty="0"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endParaRPr lang="ru-RU" sz="1800" dirty="0">
              <a:latin typeface="Martel-Regular"/>
            </a:endParaRP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latin typeface="Martel-Regular"/>
              </a:rPr>
              <a:t>Не видит </a:t>
            </a:r>
            <a:r>
              <a:rPr lang="en-US" sz="1800" dirty="0">
                <a:latin typeface="Martel-Regular"/>
              </a:rPr>
              <a:t>finger</a:t>
            </a:r>
            <a:r>
              <a:rPr lang="ru-RU" sz="1800" dirty="0">
                <a:latin typeface="Martel-Regular"/>
              </a:rPr>
              <a:t>, хотя он есть   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r>
              <a:rPr lang="ru-RU" sz="1800" dirty="0">
                <a:latin typeface="Martel-Regular"/>
              </a:rPr>
              <a:t> </a:t>
            </a:r>
            <a:endParaRPr lang="en-US" sz="1800" dirty="0">
              <a:latin typeface="Martel-Regular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C7AA7-A2CC-42F0-A3AB-16C50D535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6B7F4A4-9BC6-40A8-B1B8-FC4D05894038}"/>
              </a:ext>
            </a:extLst>
          </p:cNvPr>
          <p:cNvSpPr txBox="1">
            <a:spLocks/>
          </p:cNvSpPr>
          <p:nvPr/>
        </p:nvSpPr>
        <p:spPr>
          <a:xfrm>
            <a:off x="-34600" y="481603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5AAA"/>
              </a:buClr>
              <a:buNone/>
            </a:pPr>
            <a:endParaRPr lang="ru-RU" sz="1800" dirty="0">
              <a:latin typeface="Martel-Regular"/>
            </a:endParaRPr>
          </a:p>
        </p:txBody>
      </p:sp>
      <p:pic>
        <p:nvPicPr>
          <p:cNvPr id="16" name="Picture 2" descr="Ready icon png 3 » PNG Image">
            <a:extLst>
              <a:ext uri="{FF2B5EF4-FFF2-40B4-BE49-F238E27FC236}">
                <a16:creationId xmlns:a16="http://schemas.microsoft.com/office/drawing/2014/main" id="{C07E56FB-D8F7-4C8D-9D42-4E7BD6D6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ady icon png 3 » PNG Image">
            <a:extLst>
              <a:ext uri="{FF2B5EF4-FFF2-40B4-BE49-F238E27FC236}">
                <a16:creationId xmlns:a16="http://schemas.microsoft.com/office/drawing/2014/main" id="{3AA6D8A1-0FCD-430E-9AAE-57557394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9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22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C7AA7-A2CC-42F0-A3AB-16C50D5356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21" name="Picture 2" descr="Ready icon png 3 » PNG Image">
            <a:extLst>
              <a:ext uri="{FF2B5EF4-FFF2-40B4-BE49-F238E27FC236}">
                <a16:creationId xmlns:a16="http://schemas.microsoft.com/office/drawing/2014/main" id="{2972F906-CAB1-4628-B2F9-A81329FD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ady icon png 3 » PNG Image">
            <a:extLst>
              <a:ext uri="{FF2B5EF4-FFF2-40B4-BE49-F238E27FC236}">
                <a16:creationId xmlns:a16="http://schemas.microsoft.com/office/drawing/2014/main" id="{0839D23E-9194-4B95-9D59-8E7E829F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82CBF2B9-8D7F-4527-BC8A-266A3A816CD3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E7A426-6D4F-4E24-B2A2-912ACCCB79EB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0CB18FAD-42C3-4EE2-801A-09D842176235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9FBFA-9A33-4AB5-B599-518C1D31C39D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36" name="Блок-схема: узел 35">
            <a:extLst>
              <a:ext uri="{FF2B5EF4-FFF2-40B4-BE49-F238E27FC236}">
                <a16:creationId xmlns:a16="http://schemas.microsoft.com/office/drawing/2014/main" id="{445AA4ED-28EF-4F88-9490-F5BE475372F5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Блок-схема: узел 36">
            <a:extLst>
              <a:ext uri="{FF2B5EF4-FFF2-40B4-BE49-F238E27FC236}">
                <a16:creationId xmlns:a16="http://schemas.microsoft.com/office/drawing/2014/main" id="{2C9CBA4A-8841-448C-9E4F-7C87E2B46851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38" name="Блок-схема: узел 37">
            <a:extLst>
              <a:ext uri="{FF2B5EF4-FFF2-40B4-BE49-F238E27FC236}">
                <a16:creationId xmlns:a16="http://schemas.microsoft.com/office/drawing/2014/main" id="{D89EEE82-0BB6-470F-AEC6-3F1C053B06D8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9" name="Блок-схема: узел 38">
            <a:extLst>
              <a:ext uri="{FF2B5EF4-FFF2-40B4-BE49-F238E27FC236}">
                <a16:creationId xmlns:a16="http://schemas.microsoft.com/office/drawing/2014/main" id="{608501A2-9E17-47E6-89C0-A49A5372CA6C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661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23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20F3BB9-B348-4F9E-97A2-F451D24AE60B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88375F9-0009-4426-B004-CECEBDB956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2" name="Picture 2" descr="Ready icon png 3 » PNG Image">
            <a:extLst>
              <a:ext uri="{FF2B5EF4-FFF2-40B4-BE49-F238E27FC236}">
                <a16:creationId xmlns:a16="http://schemas.microsoft.com/office/drawing/2014/main" id="{A6A87A1A-EF82-4195-A038-53EDE7F3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ady icon png 3 » PNG Image">
            <a:extLst>
              <a:ext uri="{FF2B5EF4-FFF2-40B4-BE49-F238E27FC236}">
                <a16:creationId xmlns:a16="http://schemas.microsoft.com/office/drawing/2014/main" id="{E45FF374-8B88-4473-9086-5F33409D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F3B1AE21-0231-4132-B07A-32311C780B86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9964AC8-CC9F-4BC6-83EB-02E616621142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AE570AAC-AD3E-45D8-B4B6-8387F1C2274D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8AA6B-D285-473B-A977-DDB1DC217EFF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ED59F5D1-C3EF-48A8-BAB1-3D49E9F6F8C3}"/>
              </a:ext>
            </a:extLst>
          </p:cNvPr>
          <p:cNvSpPr/>
          <p:nvPr/>
        </p:nvSpPr>
        <p:spPr>
          <a:xfrm>
            <a:off x="6324077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FB3BAC4-690A-4AB5-A6BE-ED904D61E5E1}"/>
              </a:ext>
            </a:extLst>
          </p:cNvPr>
          <p:cNvCxnSpPr>
            <a:cxnSpLocks/>
            <a:stCxn id="29" idx="1"/>
            <a:endCxn id="27" idx="7"/>
          </p:cNvCxnSpPr>
          <p:nvPr/>
        </p:nvCxnSpPr>
        <p:spPr>
          <a:xfrm flipH="1">
            <a:off x="4720174" y="541272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7EED28-C3A2-417E-9257-5FEA35049AAD}"/>
              </a:ext>
            </a:extLst>
          </p:cNvPr>
          <p:cNvSpPr txBox="1"/>
          <p:nvPr/>
        </p:nvSpPr>
        <p:spPr>
          <a:xfrm>
            <a:off x="5032747" y="5133084"/>
            <a:ext cx="104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E10B26-4E8A-4ABB-BC2E-16FC6CD08800}"/>
              </a:ext>
            </a:extLst>
          </p:cNvPr>
          <p:cNvSpPr txBox="1"/>
          <p:nvPr/>
        </p:nvSpPr>
        <p:spPr>
          <a:xfrm>
            <a:off x="5915208" y="5862379"/>
            <a:ext cx="1653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?</a:t>
            </a:r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5ABF3AD9-E13C-4C3B-8C1D-4F777149C913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D6CF9868-CFE7-43BF-9787-A6A199529F2E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30" name="Блок-схема: узел 29">
            <a:extLst>
              <a:ext uri="{FF2B5EF4-FFF2-40B4-BE49-F238E27FC236}">
                <a16:creationId xmlns:a16="http://schemas.microsoft.com/office/drawing/2014/main" id="{0606C9CC-5AFB-4C98-933E-F349AE107C99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9" name="Блок-схема: узел 38">
            <a:extLst>
              <a:ext uri="{FF2B5EF4-FFF2-40B4-BE49-F238E27FC236}">
                <a16:creationId xmlns:a16="http://schemas.microsoft.com/office/drawing/2014/main" id="{8018E043-9E85-40E0-8845-05FB843BB4F3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473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24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88375F9-0009-4426-B004-CECEBDB956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2" name="Picture 2" descr="Ready icon png 3 » PNG Image">
            <a:extLst>
              <a:ext uri="{FF2B5EF4-FFF2-40B4-BE49-F238E27FC236}">
                <a16:creationId xmlns:a16="http://schemas.microsoft.com/office/drawing/2014/main" id="{A6A87A1A-EF82-4195-A038-53EDE7F3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ady icon png 3 » PNG Image">
            <a:extLst>
              <a:ext uri="{FF2B5EF4-FFF2-40B4-BE49-F238E27FC236}">
                <a16:creationId xmlns:a16="http://schemas.microsoft.com/office/drawing/2014/main" id="{E45FF374-8B88-4473-9086-5F33409D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F3B1AE21-0231-4132-B07A-32311C780B86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9964AC8-CC9F-4BC6-83EB-02E616621142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AE570AAC-AD3E-45D8-B4B6-8387F1C2274D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8AA6B-D285-473B-A977-DDB1DC217EFF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ED59F5D1-C3EF-48A8-BAB1-3D49E9F6F8C3}"/>
              </a:ext>
            </a:extLst>
          </p:cNvPr>
          <p:cNvSpPr/>
          <p:nvPr/>
        </p:nvSpPr>
        <p:spPr>
          <a:xfrm>
            <a:off x="6324077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FB3BAC4-690A-4AB5-A6BE-ED904D61E5E1}"/>
              </a:ext>
            </a:extLst>
          </p:cNvPr>
          <p:cNvCxnSpPr>
            <a:cxnSpLocks/>
            <a:stCxn id="29" idx="1"/>
            <a:endCxn id="27" idx="7"/>
          </p:cNvCxnSpPr>
          <p:nvPr/>
        </p:nvCxnSpPr>
        <p:spPr>
          <a:xfrm flipH="1">
            <a:off x="4720174" y="541272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7EED28-C3A2-417E-9257-5FEA35049AAD}"/>
              </a:ext>
            </a:extLst>
          </p:cNvPr>
          <p:cNvSpPr txBox="1"/>
          <p:nvPr/>
        </p:nvSpPr>
        <p:spPr>
          <a:xfrm>
            <a:off x="5032747" y="5133084"/>
            <a:ext cx="104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E10B26-4E8A-4ABB-BC2E-16FC6CD08800}"/>
              </a:ext>
            </a:extLst>
          </p:cNvPr>
          <p:cNvSpPr txBox="1"/>
          <p:nvPr/>
        </p:nvSpPr>
        <p:spPr>
          <a:xfrm>
            <a:off x="5915208" y="5862379"/>
            <a:ext cx="1653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C8D4FA0-0EB0-4D55-9E4A-6DC018A17121}"/>
              </a:ext>
            </a:extLst>
          </p:cNvPr>
          <p:cNvCxnSpPr>
            <a:cxnSpLocks/>
            <a:stCxn id="27" idx="5"/>
            <a:endCxn id="29" idx="3"/>
          </p:cNvCxnSpPr>
          <p:nvPr/>
        </p:nvCxnSpPr>
        <p:spPr>
          <a:xfrm>
            <a:off x="4720174" y="5709077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614232-9ED5-43E4-88B6-9AEF18F7DFB8}"/>
              </a:ext>
            </a:extLst>
          </p:cNvPr>
          <p:cNvSpPr txBox="1"/>
          <p:nvPr/>
        </p:nvSpPr>
        <p:spPr>
          <a:xfrm>
            <a:off x="5032746" y="5407015"/>
            <a:ext cx="1108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Successor(2)</a:t>
            </a:r>
          </a:p>
        </p:txBody>
      </p:sp>
      <p:sp>
        <p:nvSpPr>
          <p:cNvPr id="39" name="Блок-схема: узел 38">
            <a:extLst>
              <a:ext uri="{FF2B5EF4-FFF2-40B4-BE49-F238E27FC236}">
                <a16:creationId xmlns:a16="http://schemas.microsoft.com/office/drawing/2014/main" id="{3F8365AB-BE8F-49D1-9128-BD36A91E57BF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40" name="Блок-схема: узел 39">
            <a:extLst>
              <a:ext uri="{FF2B5EF4-FFF2-40B4-BE49-F238E27FC236}">
                <a16:creationId xmlns:a16="http://schemas.microsoft.com/office/drawing/2014/main" id="{CA07AF34-EC41-454D-AD40-A8C778D655E0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41" name="Блок-схема: узел 40">
            <a:extLst>
              <a:ext uri="{FF2B5EF4-FFF2-40B4-BE49-F238E27FC236}">
                <a16:creationId xmlns:a16="http://schemas.microsoft.com/office/drawing/2014/main" id="{ADCAC6C1-55C9-46C0-8A28-BB2F219138B9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42" name="Блок-схема: узел 41">
            <a:extLst>
              <a:ext uri="{FF2B5EF4-FFF2-40B4-BE49-F238E27FC236}">
                <a16:creationId xmlns:a16="http://schemas.microsoft.com/office/drawing/2014/main" id="{8F242478-8C81-43E7-A841-643004B12F19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D0B4348-F617-49B7-8A0F-C238459DEE48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D64D10E-D7B8-4279-91DE-FE330E966098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44199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25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FEEC1684-50EB-4585-A97D-41E7D2BF85AE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59C3-B8D6-488B-9967-BC80FFFFA8C5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F09285E-2056-4D48-99AA-EA9F18A98B30}"/>
              </a:ext>
            </a:extLst>
          </p:cNvPr>
          <p:cNvSpPr/>
          <p:nvPr/>
        </p:nvSpPr>
        <p:spPr>
          <a:xfrm>
            <a:off x="6324077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8A5402D-CDCA-4F78-B094-1673B1EC3341}"/>
              </a:ext>
            </a:extLst>
          </p:cNvPr>
          <p:cNvCxnSpPr>
            <a:cxnSpLocks/>
            <a:stCxn id="21" idx="1"/>
            <a:endCxn id="2" idx="7"/>
          </p:cNvCxnSpPr>
          <p:nvPr/>
        </p:nvCxnSpPr>
        <p:spPr>
          <a:xfrm flipH="1">
            <a:off x="4720174" y="541272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743ED-803B-47F5-8E24-558DD9322CE7}"/>
              </a:ext>
            </a:extLst>
          </p:cNvPr>
          <p:cNvSpPr txBox="1"/>
          <p:nvPr/>
        </p:nvSpPr>
        <p:spPr>
          <a:xfrm>
            <a:off x="5032746" y="5133084"/>
            <a:ext cx="166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find_successor</a:t>
            </a:r>
            <a:r>
              <a:rPr lang="en-US" sz="1400" dirty="0">
                <a:solidFill>
                  <a:srgbClr val="2B91AF"/>
                </a:solidFill>
              </a:rPr>
              <a:t> (3)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39FBF-BCDD-4EF2-A293-2AF660A6402D}"/>
              </a:ext>
            </a:extLst>
          </p:cNvPr>
          <p:cNvSpPr txBox="1"/>
          <p:nvPr/>
        </p:nvSpPr>
        <p:spPr>
          <a:xfrm>
            <a:off x="5915208" y="5862379"/>
            <a:ext cx="1653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  <a:br>
              <a:rPr lang="en-US" sz="1400" dirty="0">
                <a:solidFill>
                  <a:srgbClr val="2B91AF"/>
                </a:solidFill>
              </a:rPr>
            </a:br>
            <a:r>
              <a:rPr lang="en-US" sz="1400" dirty="0">
                <a:solidFill>
                  <a:srgbClr val="2B91AF"/>
                </a:solidFill>
              </a:rPr>
              <a:t>1|+2 = 3  -&gt;  ?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5C8E5C2-2F40-41DD-B404-1D9BF0835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0" name="Picture 2" descr="Ready icon png 3 » PNG Image">
            <a:extLst>
              <a:ext uri="{FF2B5EF4-FFF2-40B4-BE49-F238E27FC236}">
                <a16:creationId xmlns:a16="http://schemas.microsoft.com/office/drawing/2014/main" id="{6885A837-1165-4448-8962-AF2E1F61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ady icon png 3 » PNG Image">
            <a:extLst>
              <a:ext uri="{FF2B5EF4-FFF2-40B4-BE49-F238E27FC236}">
                <a16:creationId xmlns:a16="http://schemas.microsoft.com/office/drawing/2014/main" id="{46B5C615-B536-457D-B7A8-01214367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DE479C3E-257A-40AD-87FF-E34CDFE11610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9FD4410-9401-4E7A-BD2E-B85E2FAFD8B2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520D7CBA-267D-49CA-8D2F-A6CCFA34988E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8AD7DF36-DFDC-4489-8553-0DE5DBBC1C1F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36" name="Блок-схема: узел 35">
            <a:extLst>
              <a:ext uri="{FF2B5EF4-FFF2-40B4-BE49-F238E27FC236}">
                <a16:creationId xmlns:a16="http://schemas.microsoft.com/office/drawing/2014/main" id="{6B405297-1AB2-4307-B779-E9CE2EB29FC2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Блок-схема: узел 36">
            <a:extLst>
              <a:ext uri="{FF2B5EF4-FFF2-40B4-BE49-F238E27FC236}">
                <a16:creationId xmlns:a16="http://schemas.microsoft.com/office/drawing/2014/main" id="{3F538C43-370C-49B2-9373-D0778E1B96C1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3D0EE2-A400-4F0D-8F4C-D4A698F1F461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953C281-E361-4402-9328-AD66A3428DAC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07639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26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FEEC1684-50EB-4585-A97D-41E7D2BF85AE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59C3-B8D6-488B-9967-BC80FFFFA8C5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F09285E-2056-4D48-99AA-EA9F18A98B30}"/>
              </a:ext>
            </a:extLst>
          </p:cNvPr>
          <p:cNvSpPr/>
          <p:nvPr/>
        </p:nvSpPr>
        <p:spPr>
          <a:xfrm>
            <a:off x="6324077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8A5402D-CDCA-4F78-B094-1673B1EC3341}"/>
              </a:ext>
            </a:extLst>
          </p:cNvPr>
          <p:cNvCxnSpPr>
            <a:cxnSpLocks/>
            <a:stCxn id="21" idx="1"/>
            <a:endCxn id="2" idx="7"/>
          </p:cNvCxnSpPr>
          <p:nvPr/>
        </p:nvCxnSpPr>
        <p:spPr>
          <a:xfrm flipH="1">
            <a:off x="4720174" y="541272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743ED-803B-47F5-8E24-558DD9322CE7}"/>
              </a:ext>
            </a:extLst>
          </p:cNvPr>
          <p:cNvSpPr txBox="1"/>
          <p:nvPr/>
        </p:nvSpPr>
        <p:spPr>
          <a:xfrm>
            <a:off x="5032746" y="5133084"/>
            <a:ext cx="166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find_successor</a:t>
            </a:r>
            <a:r>
              <a:rPr lang="en-US" sz="1400" dirty="0">
                <a:solidFill>
                  <a:srgbClr val="2B91AF"/>
                </a:solidFill>
              </a:rPr>
              <a:t> (3)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39FBF-BCDD-4EF2-A293-2AF660A6402D}"/>
              </a:ext>
            </a:extLst>
          </p:cNvPr>
          <p:cNvSpPr txBox="1"/>
          <p:nvPr/>
        </p:nvSpPr>
        <p:spPr>
          <a:xfrm>
            <a:off x="5915208" y="5862379"/>
            <a:ext cx="1653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  <a:br>
              <a:rPr lang="en-US" sz="1400" dirty="0">
                <a:solidFill>
                  <a:srgbClr val="2B91AF"/>
                </a:solidFill>
              </a:rPr>
            </a:br>
            <a:r>
              <a:rPr lang="en-US" sz="1400" dirty="0">
                <a:solidFill>
                  <a:srgbClr val="2B91AF"/>
                </a:solidFill>
              </a:rPr>
              <a:t>1|+2 = 3  -&gt;  2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AB9BB37-2DDC-42B7-B969-6C39AC72D8EE}"/>
              </a:ext>
            </a:extLst>
          </p:cNvPr>
          <p:cNvCxnSpPr>
            <a:cxnSpLocks/>
            <a:stCxn id="2" idx="5"/>
            <a:endCxn id="21" idx="3"/>
          </p:cNvCxnSpPr>
          <p:nvPr/>
        </p:nvCxnSpPr>
        <p:spPr>
          <a:xfrm>
            <a:off x="4720174" y="5709077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C9E787-FD5C-487D-B920-B2DF26C6C672}"/>
              </a:ext>
            </a:extLst>
          </p:cNvPr>
          <p:cNvSpPr txBox="1"/>
          <p:nvPr/>
        </p:nvSpPr>
        <p:spPr>
          <a:xfrm>
            <a:off x="5032746" y="5407015"/>
            <a:ext cx="1108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Successor(2)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5C8E5C2-2F40-41DD-B404-1D9BF0835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0" name="Picture 2" descr="Ready icon png 3 » PNG Image">
            <a:extLst>
              <a:ext uri="{FF2B5EF4-FFF2-40B4-BE49-F238E27FC236}">
                <a16:creationId xmlns:a16="http://schemas.microsoft.com/office/drawing/2014/main" id="{6885A837-1165-4448-8962-AF2E1F61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ady icon png 3 » PNG Image">
            <a:extLst>
              <a:ext uri="{FF2B5EF4-FFF2-40B4-BE49-F238E27FC236}">
                <a16:creationId xmlns:a16="http://schemas.microsoft.com/office/drawing/2014/main" id="{46B5C615-B536-457D-B7A8-01214367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DE479C3E-257A-40AD-87FF-E34CDFE11610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9FD4410-9401-4E7A-BD2E-B85E2FAFD8B2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65AE6E1B-E7AE-415A-9B23-10758DEE757E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8D2263F0-F0BA-485E-BE7B-291FFB55A7D2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CA47FDBB-442F-4278-AEC4-EEB8F7A4466E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3D04DE87-3412-4E52-BDB1-89CEF40E1A74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BCDB0CD-0E05-4C56-A7C5-14FA5DECE2F0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CEE362E-5D76-431B-A45F-B370DC7E2B80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91714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27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FEEC1684-50EB-4585-A97D-41E7D2BF85AE}"/>
              </a:ext>
            </a:extLst>
          </p:cNvPr>
          <p:cNvSpPr/>
          <p:nvPr/>
        </p:nvSpPr>
        <p:spPr>
          <a:xfrm>
            <a:off x="4362449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59C3-B8D6-488B-9967-BC80FFFFA8C5}"/>
              </a:ext>
            </a:extLst>
          </p:cNvPr>
          <p:cNvSpPr txBox="1"/>
          <p:nvPr/>
        </p:nvSpPr>
        <p:spPr>
          <a:xfrm>
            <a:off x="3504521" y="577045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null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null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F09285E-2056-4D48-99AA-EA9F18A98B30}"/>
              </a:ext>
            </a:extLst>
          </p:cNvPr>
          <p:cNvSpPr/>
          <p:nvPr/>
        </p:nvSpPr>
        <p:spPr>
          <a:xfrm>
            <a:off x="6324077" y="535135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8A5402D-CDCA-4F78-B094-1673B1EC3341}"/>
              </a:ext>
            </a:extLst>
          </p:cNvPr>
          <p:cNvCxnSpPr>
            <a:cxnSpLocks/>
            <a:stCxn id="21" idx="1"/>
            <a:endCxn id="2" idx="7"/>
          </p:cNvCxnSpPr>
          <p:nvPr/>
        </p:nvCxnSpPr>
        <p:spPr>
          <a:xfrm flipH="1">
            <a:off x="4720174" y="541272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743ED-803B-47F5-8E24-558DD9322CE7}"/>
              </a:ext>
            </a:extLst>
          </p:cNvPr>
          <p:cNvSpPr txBox="1"/>
          <p:nvPr/>
        </p:nvSpPr>
        <p:spPr>
          <a:xfrm>
            <a:off x="5032746" y="5133084"/>
            <a:ext cx="166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find_successor</a:t>
            </a:r>
            <a:r>
              <a:rPr lang="en-US" sz="1400" dirty="0">
                <a:solidFill>
                  <a:srgbClr val="2B91AF"/>
                </a:solidFill>
              </a:rPr>
              <a:t> (3)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AB9BB37-2DDC-42B7-B969-6C39AC72D8EE}"/>
              </a:ext>
            </a:extLst>
          </p:cNvPr>
          <p:cNvCxnSpPr>
            <a:cxnSpLocks/>
            <a:stCxn id="2" idx="5"/>
            <a:endCxn id="21" idx="3"/>
          </p:cNvCxnSpPr>
          <p:nvPr/>
        </p:nvCxnSpPr>
        <p:spPr>
          <a:xfrm>
            <a:off x="4720174" y="5709077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C9E787-FD5C-487D-B920-B2DF26C6C672}"/>
              </a:ext>
            </a:extLst>
          </p:cNvPr>
          <p:cNvSpPr txBox="1"/>
          <p:nvPr/>
        </p:nvSpPr>
        <p:spPr>
          <a:xfrm>
            <a:off x="5032746" y="5407015"/>
            <a:ext cx="1108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Successor(2)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5C8E5C2-2F40-41DD-B404-1D9BF0835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0" name="Picture 2" descr="Ready icon png 3 » PNG Image">
            <a:extLst>
              <a:ext uri="{FF2B5EF4-FFF2-40B4-BE49-F238E27FC236}">
                <a16:creationId xmlns:a16="http://schemas.microsoft.com/office/drawing/2014/main" id="{6885A837-1165-4448-8962-AF2E1F61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ady icon png 3 » PNG Image">
            <a:extLst>
              <a:ext uri="{FF2B5EF4-FFF2-40B4-BE49-F238E27FC236}">
                <a16:creationId xmlns:a16="http://schemas.microsoft.com/office/drawing/2014/main" id="{46B5C615-B536-457D-B7A8-01214367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DE479C3E-257A-40AD-87FF-E34CDFE11610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9FD4410-9401-4E7A-BD2E-B85E2FAFD8B2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223A06-21EB-43EE-BA75-172FA89E8F58}"/>
              </a:ext>
            </a:extLst>
          </p:cNvPr>
          <p:cNvSpPr txBox="1"/>
          <p:nvPr/>
        </p:nvSpPr>
        <p:spPr>
          <a:xfrm>
            <a:off x="5713378" y="5782373"/>
            <a:ext cx="21832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</a:p>
          <a:p>
            <a:r>
              <a:rPr lang="en-US" sz="1400" dirty="0">
                <a:solidFill>
                  <a:srgbClr val="2B91AF"/>
                </a:solidFill>
              </a:rPr>
              <a:t>1|+2 = 3  -&gt;  2 </a:t>
            </a:r>
            <a:r>
              <a:rPr lang="en-US" sz="1400" dirty="0">
                <a:solidFill>
                  <a:srgbClr val="C00000"/>
                </a:solidFill>
              </a:rPr>
              <a:t>failed!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ru-RU" sz="1400" dirty="0">
                <a:solidFill>
                  <a:srgbClr val="C00000"/>
                </a:solidFill>
              </a:rPr>
              <a:t>                 правильно 1!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ru-RU" sz="1400" dirty="0">
                <a:solidFill>
                  <a:srgbClr val="C00000"/>
                </a:solidFill>
              </a:rPr>
              <a:t>узел 2 не видит узла 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EFFAFBC2-F7BC-4AC5-B8B0-D0DED032AB7E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ED928FDF-71CA-4FFE-BC46-DA74BDF47348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33E614B7-8B00-4C4D-A362-90A6EB73FE40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6" name="Блок-схема: узел 35">
            <a:extLst>
              <a:ext uri="{FF2B5EF4-FFF2-40B4-BE49-F238E27FC236}">
                <a16:creationId xmlns:a16="http://schemas.microsoft.com/office/drawing/2014/main" id="{52E96B0C-9F97-411F-B152-32ED366AFCAC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B07F754-0042-4C5F-8ACC-7528666F0EDB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3F7F75C-EF07-43C7-A32D-E415BA16417E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3343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7531E3E3-A7CE-449A-82A5-8976C56668C9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28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6B7F4A4-9BC6-40A8-B1B8-FC4D05894038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r>
              <a:rPr lang="ru-RU" sz="1800" dirty="0">
                <a:latin typeface="Martel-Regular"/>
              </a:rPr>
              <a:t> 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Принудительно обновляю </a:t>
            </a:r>
            <a:r>
              <a:rPr lang="en-US" sz="1800" dirty="0">
                <a:solidFill>
                  <a:srgbClr val="008E40"/>
                </a:solidFill>
                <a:latin typeface="Martel-Regular"/>
              </a:rPr>
              <a:t>fingers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узла 2 при </a:t>
            </a:r>
            <a:br>
              <a:rPr lang="ru-RU" sz="1800" dirty="0">
                <a:solidFill>
                  <a:srgbClr val="008E40"/>
                </a:solidFill>
                <a:latin typeface="Martel-Regular"/>
              </a:rPr>
            </a:br>
            <a:r>
              <a:rPr lang="en-US" sz="1800" dirty="0">
                <a:solidFill>
                  <a:srgbClr val="008E40"/>
                </a:solidFill>
                <a:latin typeface="Martel-Regular"/>
              </a:rPr>
              <a:t>                                              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  добавлении узла 1, запускаю </a:t>
            </a:r>
            <a:r>
              <a:rPr lang="en-US" sz="1800" dirty="0" err="1">
                <a:solidFill>
                  <a:srgbClr val="008E40"/>
                </a:solidFill>
                <a:latin typeface="Martel-Regular"/>
              </a:rPr>
              <a:t>fix_fingers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FEEC1684-50EB-4585-A97D-41E7D2BF85AE}"/>
              </a:ext>
            </a:extLst>
          </p:cNvPr>
          <p:cNvSpPr/>
          <p:nvPr/>
        </p:nvSpPr>
        <p:spPr>
          <a:xfrm>
            <a:off x="4789169" y="589237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59C3-B8D6-488B-9967-BC80FFFFA8C5}"/>
              </a:ext>
            </a:extLst>
          </p:cNvPr>
          <p:cNvSpPr txBox="1"/>
          <p:nvPr/>
        </p:nvSpPr>
        <p:spPr>
          <a:xfrm>
            <a:off x="3504521" y="593809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2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1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1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1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F09285E-2056-4D48-99AA-EA9F18A98B30}"/>
              </a:ext>
            </a:extLst>
          </p:cNvPr>
          <p:cNvSpPr/>
          <p:nvPr/>
        </p:nvSpPr>
        <p:spPr>
          <a:xfrm>
            <a:off x="6750797" y="589237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8A5402D-CDCA-4F78-B094-1673B1EC3341}"/>
              </a:ext>
            </a:extLst>
          </p:cNvPr>
          <p:cNvCxnSpPr>
            <a:cxnSpLocks/>
            <a:stCxn id="21" idx="1"/>
            <a:endCxn id="2" idx="7"/>
          </p:cNvCxnSpPr>
          <p:nvPr/>
        </p:nvCxnSpPr>
        <p:spPr>
          <a:xfrm flipH="1">
            <a:off x="5146894" y="595374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743ED-803B-47F5-8E24-558DD9322CE7}"/>
              </a:ext>
            </a:extLst>
          </p:cNvPr>
          <p:cNvSpPr txBox="1"/>
          <p:nvPr/>
        </p:nvSpPr>
        <p:spPr>
          <a:xfrm>
            <a:off x="5654703" y="5701470"/>
            <a:ext cx="1802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39FBF-BCDD-4EF2-A293-2AF660A6402D}"/>
              </a:ext>
            </a:extLst>
          </p:cNvPr>
          <p:cNvSpPr txBox="1"/>
          <p:nvPr/>
        </p:nvSpPr>
        <p:spPr>
          <a:xfrm>
            <a:off x="6261579" y="6257626"/>
            <a:ext cx="2183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</a:p>
          <a:p>
            <a:r>
              <a:rPr lang="en-US" sz="1400" dirty="0">
                <a:solidFill>
                  <a:srgbClr val="2B91AF"/>
                </a:solidFill>
              </a:rPr>
              <a:t>1|+2 = 3  -&gt;  </a:t>
            </a:r>
            <a:r>
              <a:rPr lang="ru-RU" sz="1400" dirty="0">
                <a:solidFill>
                  <a:srgbClr val="2B91AF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DF58EDDE-8920-441A-8CA8-0880965439A7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9291B82C-638D-4918-9124-709DBD2F2EFA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3C7A5702-26A6-4FFF-BD91-62FF65170AD3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pic>
        <p:nvPicPr>
          <p:cNvPr id="32" name="Picture 2" descr="Ready icon png 3 » PNG Image">
            <a:extLst>
              <a:ext uri="{FF2B5EF4-FFF2-40B4-BE49-F238E27FC236}">
                <a16:creationId xmlns:a16="http://schemas.microsoft.com/office/drawing/2014/main" id="{272F1961-9053-4611-BE66-DD13C096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81" y="4975711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914D1D-07A3-429F-8F91-9EA26D923301}"/>
              </a:ext>
            </a:extLst>
          </p:cNvPr>
          <p:cNvCxnSpPr>
            <a:cxnSpLocks/>
            <a:stCxn id="2" idx="5"/>
            <a:endCxn id="21" idx="3"/>
          </p:cNvCxnSpPr>
          <p:nvPr/>
        </p:nvCxnSpPr>
        <p:spPr>
          <a:xfrm>
            <a:off x="5146894" y="6250097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DFDC02-BF18-456D-876F-D92A4870388B}"/>
              </a:ext>
            </a:extLst>
          </p:cNvPr>
          <p:cNvSpPr txBox="1"/>
          <p:nvPr/>
        </p:nvSpPr>
        <p:spPr>
          <a:xfrm>
            <a:off x="5640329" y="5999211"/>
            <a:ext cx="1802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0D8BEF7-1494-4E35-857B-6B45B7DC6B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6" name="Picture 2" descr="Ready icon png 3 » PNG Image">
            <a:extLst>
              <a:ext uri="{FF2B5EF4-FFF2-40B4-BE49-F238E27FC236}">
                <a16:creationId xmlns:a16="http://schemas.microsoft.com/office/drawing/2014/main" id="{0BA88DB6-224D-4079-A986-33C198C3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ady icon png 3 » PNG Image">
            <a:extLst>
              <a:ext uri="{FF2B5EF4-FFF2-40B4-BE49-F238E27FC236}">
                <a16:creationId xmlns:a16="http://schemas.microsoft.com/office/drawing/2014/main" id="{E9C4616D-178D-4E4B-8059-496C5F66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E0526E6-CF41-447A-8007-486E802AE1F0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E24513-682D-41D2-BFB1-8B61A6C93080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DB67732-F8D2-473D-948C-0A60912E1D9A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5914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7531E3E3-A7CE-449A-82A5-8976C56668C9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29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6B7F4A4-9BC6-40A8-B1B8-FC4D05894038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FEEC1684-50EB-4585-A97D-41E7D2BF85AE}"/>
              </a:ext>
            </a:extLst>
          </p:cNvPr>
          <p:cNvSpPr/>
          <p:nvPr/>
        </p:nvSpPr>
        <p:spPr>
          <a:xfrm>
            <a:off x="4789169" y="589237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59C3-B8D6-488B-9967-BC80FFFFA8C5}"/>
              </a:ext>
            </a:extLst>
          </p:cNvPr>
          <p:cNvSpPr txBox="1"/>
          <p:nvPr/>
        </p:nvSpPr>
        <p:spPr>
          <a:xfrm>
            <a:off x="3504521" y="5938093"/>
            <a:ext cx="1653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2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1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-&gt;  1</a:t>
            </a:r>
          </a:p>
          <a:p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|+8 = 10 -&gt; 1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F09285E-2056-4D48-99AA-EA9F18A98B30}"/>
              </a:ext>
            </a:extLst>
          </p:cNvPr>
          <p:cNvSpPr/>
          <p:nvPr/>
        </p:nvSpPr>
        <p:spPr>
          <a:xfrm>
            <a:off x="6750797" y="589237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8A5402D-CDCA-4F78-B094-1673B1EC3341}"/>
              </a:ext>
            </a:extLst>
          </p:cNvPr>
          <p:cNvCxnSpPr>
            <a:cxnSpLocks/>
            <a:stCxn id="21" idx="1"/>
            <a:endCxn id="2" idx="7"/>
          </p:cNvCxnSpPr>
          <p:nvPr/>
        </p:nvCxnSpPr>
        <p:spPr>
          <a:xfrm flipH="1">
            <a:off x="5146894" y="5953749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743ED-803B-47F5-8E24-558DD9322CE7}"/>
              </a:ext>
            </a:extLst>
          </p:cNvPr>
          <p:cNvSpPr txBox="1"/>
          <p:nvPr/>
        </p:nvSpPr>
        <p:spPr>
          <a:xfrm>
            <a:off x="5654703" y="5701470"/>
            <a:ext cx="1802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39FBF-BCDD-4EF2-A293-2AF660A6402D}"/>
              </a:ext>
            </a:extLst>
          </p:cNvPr>
          <p:cNvSpPr txBox="1"/>
          <p:nvPr/>
        </p:nvSpPr>
        <p:spPr>
          <a:xfrm>
            <a:off x="6261579" y="6257626"/>
            <a:ext cx="2183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1|+1 = 2  -&gt;  2</a:t>
            </a:r>
          </a:p>
          <a:p>
            <a:r>
              <a:rPr lang="en-US" sz="1400" dirty="0">
                <a:solidFill>
                  <a:srgbClr val="2B91AF"/>
                </a:solidFill>
              </a:rPr>
              <a:t>1|+2 = 3  -&gt;  </a:t>
            </a:r>
            <a:r>
              <a:rPr lang="ru-RU" sz="1400" dirty="0">
                <a:solidFill>
                  <a:srgbClr val="2B91AF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DF58EDDE-8920-441A-8CA8-0880965439A7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9291B82C-638D-4918-9124-709DBD2F2EFA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3C7A5702-26A6-4FFF-BD91-62FF65170AD3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914D1D-07A3-429F-8F91-9EA26D923301}"/>
              </a:ext>
            </a:extLst>
          </p:cNvPr>
          <p:cNvCxnSpPr>
            <a:cxnSpLocks/>
            <a:stCxn id="2" idx="5"/>
            <a:endCxn id="21" idx="3"/>
          </p:cNvCxnSpPr>
          <p:nvPr/>
        </p:nvCxnSpPr>
        <p:spPr>
          <a:xfrm>
            <a:off x="5146894" y="6250097"/>
            <a:ext cx="16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DFDC02-BF18-456D-876F-D92A4870388B}"/>
              </a:ext>
            </a:extLst>
          </p:cNvPr>
          <p:cNvSpPr txBox="1"/>
          <p:nvPr/>
        </p:nvSpPr>
        <p:spPr>
          <a:xfrm>
            <a:off x="5640329" y="5999211"/>
            <a:ext cx="1802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</a:rPr>
              <a:t>Join(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0D8BEF7-1494-4E35-857B-6B45B7DC6B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6" name="Picture 2" descr="Ready icon png 3 » PNG Image">
            <a:extLst>
              <a:ext uri="{FF2B5EF4-FFF2-40B4-BE49-F238E27FC236}">
                <a16:creationId xmlns:a16="http://schemas.microsoft.com/office/drawing/2014/main" id="{0BA88DB6-224D-4079-A986-33C198C3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ady icon png 3 » PNG Image">
            <a:extLst>
              <a:ext uri="{FF2B5EF4-FFF2-40B4-BE49-F238E27FC236}">
                <a16:creationId xmlns:a16="http://schemas.microsoft.com/office/drawing/2014/main" id="{E9C4616D-178D-4E4B-8059-496C5F66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E0526E6-CF41-447A-8007-486E802AE1F0}"/>
              </a:ext>
            </a:extLst>
          </p:cNvPr>
          <p:cNvPicPr/>
          <p:nvPr/>
        </p:nvPicPr>
        <p:blipFill rotWithShape="1">
          <a:blip r:embed="rId7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C2E6B97-CC60-4420-AFBE-E9CCFEF50BBE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AE59B51-1F66-44A0-BB1F-44ABEEE5CDC5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5321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17309" y="1181497"/>
            <a:ext cx="8301319" cy="2853420"/>
          </a:xfrm>
          <a:prstGeom prst="rect">
            <a:avLst/>
          </a:prstGeom>
          <a:ln>
            <a:noFill/>
          </a:ln>
          <a:effectLst/>
        </p:spPr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3523681" y="4181257"/>
            <a:ext cx="0" cy="367966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391507" y="4173637"/>
            <a:ext cx="0" cy="367967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4228932" y="5889395"/>
            <a:ext cx="358796" cy="1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64CE85-FBD4-4DF5-A3C5-527E420D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04" y="2735564"/>
            <a:ext cx="4313636" cy="3566176"/>
          </a:xfrm>
          <a:prstGeom prst="rect">
            <a:avLst/>
          </a:prstGeom>
          <a:ln>
            <a:solidFill>
              <a:srgbClr val="005AAA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F82956-5D10-44DB-B06A-BEACC4FE5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46" y="3088726"/>
            <a:ext cx="4008836" cy="3351445"/>
          </a:xfrm>
          <a:prstGeom prst="rect">
            <a:avLst/>
          </a:prstGeom>
          <a:ln>
            <a:solidFill>
              <a:srgbClr val="005AAA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27E3D27-1E98-4E87-9A64-AC4D8F9008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E10CE02-FB59-4122-917D-C1A0C316067B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4893A178-E32D-4225-B409-A70A0B98ECA9}"/>
              </a:ext>
            </a:extLst>
          </p:cNvPr>
          <p:cNvSpPr txBox="1">
            <a:spLocks/>
          </p:cNvSpPr>
          <p:nvPr/>
        </p:nvSpPr>
        <p:spPr>
          <a:xfrm>
            <a:off x="8473" y="1047254"/>
            <a:ext cx="9158509" cy="1959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900" dirty="0">
                <a:latin typeface="Roboto" pitchFamily="2" charset="0"/>
                <a:ea typeface="Roboto" pitchFamily="2" charset="0"/>
              </a:rPr>
              <a:t>Отсутствуют материалы по Хорде</a:t>
            </a:r>
          </a:p>
          <a:p>
            <a:pPr>
              <a:lnSpc>
                <a:spcPct val="100000"/>
              </a:lnSpc>
            </a:pPr>
            <a:r>
              <a:rPr lang="ru-RU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Выполнен научно-технический поиск:</a:t>
            </a:r>
          </a:p>
          <a:p>
            <a:pPr marL="449263" lvl="1" indent="-182563">
              <a:lnSpc>
                <a:spcPct val="100000"/>
              </a:lnSpc>
            </a:pP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Обзорные материалы про 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p2p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алгоритмов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– 2 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книги, научные публикации:</a:t>
            </a: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Tarkoma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S.</a:t>
            </a:r>
            <a:r>
              <a:rPr lang="en-US" sz="1200" dirty="0">
                <a:latin typeface="Martel-Regular"/>
              </a:rPr>
              <a:t> Publish/Subscribe Systems. Design and Principles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John Wiley &amp; Sons Ltd. 2012. 346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Korzun</a:t>
            </a:r>
            <a:r>
              <a:rPr lang="en-US" sz="1200" i="1" dirty="0">
                <a:latin typeface="Martel-Regular"/>
              </a:rPr>
              <a:t> D., </a:t>
            </a:r>
            <a:r>
              <a:rPr lang="en-US" sz="1200" i="1" dirty="0" err="1">
                <a:latin typeface="Martel-Regular"/>
              </a:rPr>
              <a:t>Gurtov</a:t>
            </a:r>
            <a:r>
              <a:rPr lang="en-US" sz="1200" i="1" dirty="0">
                <a:latin typeface="Martel-Regular"/>
              </a:rPr>
              <a:t> A.</a:t>
            </a:r>
            <a:r>
              <a:rPr lang="en-US" sz="1200" dirty="0">
                <a:latin typeface="Martel-Regular"/>
              </a:rPr>
              <a:t> Structured Peer-to-peer Systems //Springer New York. 2013. 375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Dhara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K. , Guo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Y., </a:t>
            </a:r>
            <a:r>
              <a:rPr lang="en-US" sz="1200" i="1" dirty="0" err="1">
                <a:latin typeface="Martel-Regular"/>
              </a:rPr>
              <a:t>Kolberg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M., Wu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X.</a:t>
            </a:r>
            <a:r>
              <a:rPr lang="en-US" sz="1200" dirty="0">
                <a:latin typeface="Martel-Regular"/>
              </a:rPr>
              <a:t> Overview of Structured Peer-to-Peer Overlay Algorithms</a:t>
            </a:r>
            <a:r>
              <a:rPr lang="ru-RU" sz="1200" dirty="0">
                <a:latin typeface="Martel-Regular"/>
              </a:rPr>
              <a:t> //</a:t>
            </a:r>
            <a:r>
              <a:rPr lang="en-US" sz="1200" i="1" dirty="0">
                <a:latin typeface="Martel-Regular"/>
              </a:rPr>
              <a:t>Handbook of Peer-to-Peer Networking. </a:t>
            </a:r>
            <a:r>
              <a:rPr lang="en-US" sz="1200" dirty="0">
                <a:latin typeface="Martel-Regular"/>
              </a:rPr>
              <a:t>2010. pp.223-256.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1200" dirty="0">
                <a:latin typeface="Martel-Regular"/>
              </a:rPr>
              <a:t> Другие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endParaRPr lang="en-US" sz="1600" dirty="0">
              <a:solidFill>
                <a:srgbClr val="005AAA"/>
              </a:solidFill>
              <a:latin typeface="Roboto" pitchFamily="2" charset="0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5815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F8DA530-CCA0-49F6-93C0-8B1FB2E74CE6}"/>
              </a:ext>
            </a:extLst>
          </p:cNvPr>
          <p:cNvPicPr/>
          <p:nvPr/>
        </p:nvPicPr>
        <p:blipFill rotWithShape="1">
          <a:blip r:embed="rId3"/>
          <a:srcRect l="1654" t="67907" r="17102" b="13018"/>
          <a:stretch/>
        </p:blipFill>
        <p:spPr>
          <a:xfrm>
            <a:off x="3649980" y="5646420"/>
            <a:ext cx="4284390" cy="1211580"/>
          </a:xfrm>
          <a:prstGeom prst="rect">
            <a:avLst/>
          </a:prstGeom>
        </p:spPr>
      </p:pic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7531E3E3-A7CE-449A-82A5-8976C56668C9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30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6B7F4A4-9BC6-40A8-B1B8-FC4D05894038}"/>
              </a:ext>
            </a:extLst>
          </p:cNvPr>
          <p:cNvSpPr txBox="1">
            <a:spLocks/>
          </p:cNvSpPr>
          <p:nvPr/>
        </p:nvSpPr>
        <p:spPr>
          <a:xfrm>
            <a:off x="-59366" y="469411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r>
              <a:rPr lang="ru-RU" sz="1800" dirty="0">
                <a:latin typeface="Martel-Regular"/>
              </a:rPr>
              <a:t>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Принудительно обновляю </a:t>
            </a:r>
            <a:r>
              <a:rPr lang="en-US" sz="1800" dirty="0">
                <a:solidFill>
                  <a:srgbClr val="008E40"/>
                </a:solidFill>
                <a:latin typeface="Martel-Regular"/>
              </a:rPr>
              <a:t>fingers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узла 2 при </a:t>
            </a:r>
            <a:br>
              <a:rPr lang="ru-RU" sz="1800" dirty="0">
                <a:solidFill>
                  <a:srgbClr val="008E40"/>
                </a:solidFill>
                <a:latin typeface="Martel-Regular"/>
              </a:rPr>
            </a:br>
            <a:r>
              <a:rPr lang="en-US" sz="1800" dirty="0">
                <a:solidFill>
                  <a:srgbClr val="008E40"/>
                </a:solidFill>
                <a:latin typeface="Martel-Regular"/>
              </a:rPr>
              <a:t>                                              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  добавлении узла 1, запускаю </a:t>
            </a:r>
            <a:r>
              <a:rPr lang="en-US" sz="1800" dirty="0" err="1">
                <a:solidFill>
                  <a:srgbClr val="008E40"/>
                </a:solidFill>
                <a:latin typeface="Martel-Regular"/>
              </a:rPr>
              <a:t>fix_fingers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DF58EDDE-8920-441A-8CA8-0880965439A7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9291B82C-638D-4918-9124-709DBD2F2EFA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3C7A5702-26A6-4FFF-BD91-62FF65170AD3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pic>
        <p:nvPicPr>
          <p:cNvPr id="32" name="Picture 2" descr="Ready icon png 3 » PNG Image">
            <a:extLst>
              <a:ext uri="{FF2B5EF4-FFF2-40B4-BE49-F238E27FC236}">
                <a16:creationId xmlns:a16="http://schemas.microsoft.com/office/drawing/2014/main" id="{272F1961-9053-4611-BE66-DD13C096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88" y="496248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9771CD5-8E9F-4E46-BEDC-273A35F937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7" name="Picture 2" descr="Ready icon png 3 » PNG Image">
            <a:extLst>
              <a:ext uri="{FF2B5EF4-FFF2-40B4-BE49-F238E27FC236}">
                <a16:creationId xmlns:a16="http://schemas.microsoft.com/office/drawing/2014/main" id="{C72A7AE6-E6A6-4838-B89D-8947C6ED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ady icon png 3 » PNG Image">
            <a:extLst>
              <a:ext uri="{FF2B5EF4-FFF2-40B4-BE49-F238E27FC236}">
                <a16:creationId xmlns:a16="http://schemas.microsoft.com/office/drawing/2014/main" id="{D041B313-B202-4528-997F-2822DB52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BD6982-90A3-46DC-92F0-AF45E165345D}"/>
              </a:ext>
            </a:extLst>
          </p:cNvPr>
          <p:cNvPicPr/>
          <p:nvPr/>
        </p:nvPicPr>
        <p:blipFill rotWithShape="1">
          <a:blip r:embed="rId3"/>
          <a:srcRect t="18953" r="40708" b="69499"/>
          <a:stretch/>
        </p:blipFill>
        <p:spPr>
          <a:xfrm>
            <a:off x="9231" y="5402244"/>
            <a:ext cx="3377336" cy="974928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6DB75F9-E310-497D-A47F-CF59D92214FB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63C190E-3E82-4A69-9B99-FEEA24CE4BFC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46896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A63A9EB-7B85-4CF7-A6B4-80A6BFA362C3}"/>
              </a:ext>
            </a:extLst>
          </p:cNvPr>
          <p:cNvPicPr/>
          <p:nvPr/>
        </p:nvPicPr>
        <p:blipFill rotWithShape="1">
          <a:blip r:embed="rId3"/>
          <a:srcRect l="1654" t="67907" r="17102" b="13018"/>
          <a:stretch/>
        </p:blipFill>
        <p:spPr>
          <a:xfrm>
            <a:off x="3619500" y="5646420"/>
            <a:ext cx="4284390" cy="1211580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41743" y="6470400"/>
            <a:ext cx="2057400" cy="365125"/>
          </a:xfrm>
        </p:spPr>
        <p:txBody>
          <a:bodyPr/>
          <a:lstStyle/>
          <a:p>
            <a:fld id="{C48ADA8B-0ADE-4233-B2AE-FB434FAB7505}" type="slidenum">
              <a:rPr lang="en-US" smtClean="0"/>
              <a:t>31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735FBA0-46DA-47AB-8DC7-C42217DA03BB}"/>
              </a:ext>
            </a:extLst>
          </p:cNvPr>
          <p:cNvSpPr txBox="1">
            <a:spLocks/>
          </p:cNvSpPr>
          <p:nvPr/>
        </p:nvSpPr>
        <p:spPr>
          <a:xfrm>
            <a:off x="-14509" y="227806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Обнаруженные ошибки в описании Хорды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Нет запрета на обновление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у самого себя 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</a:p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2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Не видит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finger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, хотя он есть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   </a:t>
            </a:r>
            <a:r>
              <a:rPr lang="ru-RU" sz="1800" b="1" dirty="0">
                <a:solidFill>
                  <a:schemeClr val="bg1">
                    <a:lumMod val="75000"/>
                  </a:schemeClr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Martel-Regular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6B7F4A4-9BC6-40A8-B1B8-FC4D05894038}"/>
              </a:ext>
            </a:extLst>
          </p:cNvPr>
          <p:cNvSpPr txBox="1">
            <a:spLocks/>
          </p:cNvSpPr>
          <p:nvPr/>
        </p:nvSpPr>
        <p:spPr>
          <a:xfrm>
            <a:off x="-59366" y="4709353"/>
            <a:ext cx="9158509" cy="1387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5AAA"/>
              </a:buClr>
              <a:buFont typeface="+mj-lt"/>
              <a:buAutoNum type="arabicPeriod" startAt="4"/>
            </a:pPr>
            <a:r>
              <a:rPr lang="ru-RU" sz="1800" dirty="0">
                <a:latin typeface="Martel-Regular"/>
              </a:rPr>
              <a:t>Механизм подключения узла к сети не позволяет в полной мере добавить узел в кольцо </a:t>
            </a:r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r>
              <a:rPr lang="ru-RU" sz="1800" dirty="0">
                <a:latin typeface="Martel-Regular"/>
              </a:rPr>
              <a:t>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Принудительно обновляю </a:t>
            </a:r>
            <a:r>
              <a:rPr lang="en-US" sz="1800" dirty="0">
                <a:solidFill>
                  <a:srgbClr val="008E40"/>
                </a:solidFill>
                <a:latin typeface="Martel-Regular"/>
              </a:rPr>
              <a:t>fingers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узла 2 при </a:t>
            </a:r>
            <a:br>
              <a:rPr lang="ru-RU" sz="1800" dirty="0">
                <a:solidFill>
                  <a:srgbClr val="008E40"/>
                </a:solidFill>
                <a:latin typeface="Martel-Regular"/>
              </a:rPr>
            </a:br>
            <a:r>
              <a:rPr lang="en-US" sz="1800" dirty="0">
                <a:solidFill>
                  <a:srgbClr val="008E40"/>
                </a:solidFill>
                <a:latin typeface="Martel-Regular"/>
              </a:rPr>
              <a:t>                                                         </a:t>
            </a:r>
            <a:r>
              <a:rPr lang="ru-RU" sz="1800" dirty="0">
                <a:solidFill>
                  <a:srgbClr val="008E40"/>
                </a:solidFill>
                <a:latin typeface="Martel-Regular"/>
              </a:rPr>
              <a:t>  добавлении узла 1, запускаю </a:t>
            </a:r>
            <a:r>
              <a:rPr lang="en-US" sz="1800" dirty="0" err="1">
                <a:solidFill>
                  <a:srgbClr val="008E40"/>
                </a:solidFill>
                <a:latin typeface="Martel-Regular"/>
              </a:rPr>
              <a:t>fix_fingers</a:t>
            </a:r>
            <a:endParaRPr lang="ru-RU" sz="1800" dirty="0">
              <a:solidFill>
                <a:srgbClr val="008E40"/>
              </a:solidFill>
              <a:latin typeface="Martel-Regular"/>
            </a:endParaRPr>
          </a:p>
        </p:txBody>
      </p:sp>
      <p:pic>
        <p:nvPicPr>
          <p:cNvPr id="32" name="Picture 2" descr="Ready icon png 3 » PNG Image">
            <a:extLst>
              <a:ext uri="{FF2B5EF4-FFF2-40B4-BE49-F238E27FC236}">
                <a16:creationId xmlns:a16="http://schemas.microsoft.com/office/drawing/2014/main" id="{272F1961-9053-4611-BE66-DD13C096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21" y="4950666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7531E3E3-A7CE-449A-82A5-8976C56668C9}"/>
              </a:ext>
            </a:extLst>
          </p:cNvPr>
          <p:cNvSpPr/>
          <p:nvPr/>
        </p:nvSpPr>
        <p:spPr>
          <a:xfrm>
            <a:off x="7934370" y="5383768"/>
            <a:ext cx="942930" cy="959514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DF58EDDE-8920-441A-8CA8-0880965439A7}"/>
              </a:ext>
            </a:extLst>
          </p:cNvPr>
          <p:cNvSpPr/>
          <p:nvPr/>
        </p:nvSpPr>
        <p:spPr>
          <a:xfrm>
            <a:off x="8194785" y="511655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1</a:t>
            </a:r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9291B82C-638D-4918-9124-709DBD2F2EFA}"/>
              </a:ext>
            </a:extLst>
          </p:cNvPr>
          <p:cNvSpPr/>
          <p:nvPr/>
        </p:nvSpPr>
        <p:spPr>
          <a:xfrm>
            <a:off x="8557783" y="5784090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3C7A5702-26A6-4FFF-BD91-62FF65170AD3}"/>
              </a:ext>
            </a:extLst>
          </p:cNvPr>
          <p:cNvSpPr/>
          <p:nvPr/>
        </p:nvSpPr>
        <p:spPr>
          <a:xfrm>
            <a:off x="7824958" y="5726492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F037C8-BEBA-41D0-B830-773039842504}"/>
              </a:ext>
            </a:extLst>
          </p:cNvPr>
          <p:cNvSpPr txBox="1"/>
          <p:nvPr/>
        </p:nvSpPr>
        <p:spPr>
          <a:xfrm>
            <a:off x="6801713" y="6106328"/>
            <a:ext cx="1899859" cy="523220"/>
          </a:xfrm>
          <a:prstGeom prst="rect">
            <a:avLst/>
          </a:prstGeom>
          <a:solidFill>
            <a:schemeClr val="bg1"/>
          </a:solidFill>
          <a:ln>
            <a:solidFill>
              <a:srgbClr val="E3013B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3013B"/>
                </a:solidFill>
              </a:rPr>
              <a:t>n = 14</a:t>
            </a:r>
            <a:br>
              <a:rPr lang="en-US" sz="1400" dirty="0">
                <a:solidFill>
                  <a:srgbClr val="E3013B"/>
                </a:solidFill>
              </a:rPr>
            </a:br>
            <a:r>
              <a:rPr lang="en-US" sz="1400" dirty="0" err="1">
                <a:solidFill>
                  <a:srgbClr val="E3013B"/>
                </a:solidFill>
              </a:rPr>
              <a:t>find_successor</a:t>
            </a:r>
            <a:r>
              <a:rPr lang="en-US" sz="1400" dirty="0">
                <a:solidFill>
                  <a:srgbClr val="E3013B"/>
                </a:solidFill>
              </a:rPr>
              <a:t>(</a:t>
            </a:r>
            <a:r>
              <a:rPr lang="ru-RU" sz="1400" dirty="0">
                <a:solidFill>
                  <a:srgbClr val="E3013B"/>
                </a:solidFill>
              </a:rPr>
              <a:t> 14</a:t>
            </a:r>
            <a:r>
              <a:rPr lang="en-US" sz="1400" dirty="0">
                <a:solidFill>
                  <a:srgbClr val="E3013B"/>
                </a:solidFill>
              </a:rPr>
              <a:t>+2</a:t>
            </a:r>
            <a:r>
              <a:rPr lang="en-US" sz="1400" baseline="30000" dirty="0">
                <a:solidFill>
                  <a:srgbClr val="E3013B"/>
                </a:solidFill>
              </a:rPr>
              <a:t>0</a:t>
            </a:r>
            <a:r>
              <a:rPr lang="en-US" sz="1400" dirty="0">
                <a:solidFill>
                  <a:srgbClr val="E3013B"/>
                </a:solidFill>
              </a:rPr>
              <a:t> )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9FB9244-B0AF-4AB1-9923-3C01DE28158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397633" y="6367938"/>
            <a:ext cx="404080" cy="299242"/>
          </a:xfrm>
          <a:prstGeom prst="straightConnector1">
            <a:avLst/>
          </a:prstGeom>
          <a:ln>
            <a:solidFill>
              <a:srgbClr val="E301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D6705F-CA33-47A3-AB42-4AFF63A956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rcRect b="37325"/>
          <a:stretch/>
        </p:blipFill>
        <p:spPr>
          <a:xfrm>
            <a:off x="1717965" y="3495848"/>
            <a:ext cx="6012872" cy="1180093"/>
          </a:xfrm>
          <a:prstGeom prst="rect">
            <a:avLst/>
          </a:prstGeom>
        </p:spPr>
      </p:pic>
      <p:pic>
        <p:nvPicPr>
          <p:cNvPr id="34" name="Picture 2" descr="Ready icon png 3 » PNG Image">
            <a:extLst>
              <a:ext uri="{FF2B5EF4-FFF2-40B4-BE49-F238E27FC236}">
                <a16:creationId xmlns:a16="http://schemas.microsoft.com/office/drawing/2014/main" id="{D789E3BC-7BD6-4804-906B-8DC77E36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01" y="2618703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eady icon png 3 » PNG Image">
            <a:extLst>
              <a:ext uri="{FF2B5EF4-FFF2-40B4-BE49-F238E27FC236}">
                <a16:creationId xmlns:a16="http://schemas.microsoft.com/office/drawing/2014/main" id="{C7887E63-C87B-48A1-A5EB-8DF90A8D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0360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0553F47-1A05-4B0E-9C69-AA57ABC3338B}"/>
              </a:ext>
            </a:extLst>
          </p:cNvPr>
          <p:cNvPicPr/>
          <p:nvPr/>
        </p:nvPicPr>
        <p:blipFill rotWithShape="1">
          <a:blip r:embed="rId3"/>
          <a:srcRect t="18953" r="40880" b="69499"/>
          <a:stretch/>
        </p:blipFill>
        <p:spPr>
          <a:xfrm>
            <a:off x="4381" y="5402244"/>
            <a:ext cx="3375516" cy="974928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244551A-FE47-4D52-866D-E622F4C2BC15}"/>
              </a:ext>
            </a:extLst>
          </p:cNvPr>
          <p:cNvSpPr/>
          <p:nvPr/>
        </p:nvSpPr>
        <p:spPr>
          <a:xfrm>
            <a:off x="21701" y="1322342"/>
            <a:ext cx="9122299" cy="630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30 ноября </a:t>
            </a:r>
            <a:r>
              <a:rPr lang="ru-RU" dirty="0">
                <a:latin typeface="Roboto"/>
              </a:rPr>
              <a:t>– сделано механизм установки Хорды + другие механизмы.</a:t>
            </a:r>
            <a:br>
              <a:rPr lang="ru-RU" dirty="0">
                <a:latin typeface="Roboto"/>
              </a:rPr>
            </a:br>
            <a:r>
              <a:rPr lang="ru-RU" dirty="0">
                <a:latin typeface="Roboto"/>
              </a:rPr>
              <a:t>                                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не устанавливаются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ошибки в описании Хорды</a:t>
            </a: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FC52CE1-7C13-4D0A-9D1F-E5C814D933C9}"/>
              </a:ext>
            </a:extLst>
          </p:cNvPr>
          <p:cNvSpPr/>
          <p:nvPr/>
        </p:nvSpPr>
        <p:spPr>
          <a:xfrm>
            <a:off x="-7395" y="654810"/>
            <a:ext cx="9122299" cy="690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"/>
              </a:rPr>
              <a:t>4 ноября </a:t>
            </a:r>
            <a:r>
              <a:rPr lang="ru-RU" dirty="0">
                <a:latin typeface="Roboto"/>
              </a:rPr>
              <a:t>– ставится задача –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через 4-5 недель </a:t>
            </a:r>
            <a:r>
              <a:rPr lang="ru-RU" dirty="0">
                <a:latin typeface="Roboto"/>
              </a:rPr>
              <a:t>продемонстрировать механизм установки </a:t>
            </a:r>
            <a:r>
              <a:rPr lang="en-US" dirty="0">
                <a:latin typeface="Roboto"/>
              </a:rPr>
              <a:t>fingers</a:t>
            </a:r>
            <a:r>
              <a:rPr lang="ru-RU" dirty="0">
                <a:latin typeface="Roboto"/>
              </a:rPr>
              <a:t> Хорды, отложить другие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33562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291779B-4450-407D-8CD3-2C9C859F491A}"/>
              </a:ext>
            </a:extLst>
          </p:cNvPr>
          <p:cNvSpPr/>
          <p:nvPr/>
        </p:nvSpPr>
        <p:spPr>
          <a:xfrm>
            <a:off x="4324632" y="2415346"/>
            <a:ext cx="1093752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32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3AF33D-4C1D-4A74-A036-8C85DD9A484B}"/>
              </a:ext>
            </a:extLst>
          </p:cNvPr>
          <p:cNvSpPr/>
          <p:nvPr/>
        </p:nvSpPr>
        <p:spPr>
          <a:xfrm>
            <a:off x="3706618" y="641554"/>
            <a:ext cx="5112456" cy="185018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 1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:</a:t>
            </a: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узел 2 спрашивает </a:t>
            </a:r>
            <a:r>
              <a:rPr lang="en-US" sz="1600" dirty="0" err="1">
                <a:solidFill>
                  <a:srgbClr val="005AAA"/>
                </a:solidFill>
                <a:latin typeface="Roboto"/>
              </a:rPr>
              <a:t>find_succ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(6) 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у узла 4</a:t>
            </a:r>
            <a:br>
              <a:rPr lang="en-US" sz="1600" dirty="0">
                <a:solidFill>
                  <a:srgbClr val="005AAA"/>
                </a:solidFill>
                <a:latin typeface="Roboto"/>
              </a:rPr>
            </a:br>
            <a:r>
              <a:rPr lang="en-US" sz="1400" dirty="0">
                <a:latin typeface="Roboto"/>
              </a:rPr>
              <a:t>id = 6, n = 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, </a:t>
            </a:r>
            <a:r>
              <a:rPr lang="en-US" sz="1400" dirty="0" err="1">
                <a:latin typeface="Roboto"/>
              </a:rPr>
              <a:t>succ</a:t>
            </a:r>
            <a:r>
              <a:rPr lang="en-US" sz="1400" dirty="0">
                <a:latin typeface="Roboto"/>
              </a:rPr>
              <a:t> = </a:t>
            </a:r>
            <a:r>
              <a:rPr lang="ru-RU" sz="1400" dirty="0">
                <a:latin typeface="Roboto"/>
              </a:rPr>
              <a:t>2</a:t>
            </a:r>
            <a:br>
              <a:rPr lang="ru-RU" sz="1600" dirty="0">
                <a:latin typeface="Roboto"/>
              </a:rPr>
            </a:br>
            <a:br>
              <a:rPr lang="ru-RU" sz="1600" dirty="0"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вызов 4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.find_successor(6)</a:t>
            </a:r>
            <a:endParaRPr lang="en-US" sz="1600" dirty="0">
              <a:latin typeface="Roboto"/>
            </a:endParaRPr>
          </a:p>
          <a:p>
            <a:r>
              <a:rPr lang="en-US" sz="1400" dirty="0">
                <a:latin typeface="Roboto"/>
              </a:rPr>
              <a:t>6 ∈ (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; </a:t>
            </a:r>
            <a:r>
              <a:rPr lang="ru-RU" sz="1400" dirty="0">
                <a:latin typeface="Roboto"/>
              </a:rPr>
              <a:t>2</a:t>
            </a:r>
            <a:r>
              <a:rPr lang="en-US" sz="1400" dirty="0">
                <a:latin typeface="Roboto"/>
              </a:rPr>
              <a:t>]  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false</a:t>
            </a: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BAD3FED-2DDD-45DC-8FD5-9E7660C57AB2}"/>
              </a:ext>
            </a:extLst>
          </p:cNvPr>
          <p:cNvCxnSpPr>
            <a:cxnSpLocks/>
          </p:cNvCxnSpPr>
          <p:nvPr/>
        </p:nvCxnSpPr>
        <p:spPr>
          <a:xfrm flipV="1">
            <a:off x="3996178" y="2720699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9F988C73-5966-4BE2-B813-B7DF230F20B0}"/>
              </a:ext>
            </a:extLst>
          </p:cNvPr>
          <p:cNvSpPr/>
          <p:nvPr/>
        </p:nvSpPr>
        <p:spPr>
          <a:xfrm>
            <a:off x="4218746" y="2598779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31782E6F-C894-4A72-8DB4-C2D5427BF71A}"/>
              </a:ext>
            </a:extLst>
          </p:cNvPr>
          <p:cNvSpPr/>
          <p:nvPr/>
        </p:nvSpPr>
        <p:spPr>
          <a:xfrm>
            <a:off x="5312498" y="2609944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94674A7-F782-4D7B-9077-30FA94C64878}"/>
              </a:ext>
            </a:extLst>
          </p:cNvPr>
          <p:cNvSpPr/>
          <p:nvPr/>
        </p:nvSpPr>
        <p:spPr>
          <a:xfrm>
            <a:off x="4275384" y="2844256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A793A36-BD86-4239-9D65-C361036CE19A}"/>
              </a:ext>
            </a:extLst>
          </p:cNvPr>
          <p:cNvSpPr/>
          <p:nvPr/>
        </p:nvSpPr>
        <p:spPr>
          <a:xfrm>
            <a:off x="5288844" y="2844256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spc="-50" dirty="0">
                <a:latin typeface="Roboto"/>
              </a:rPr>
              <a:t>4</a:t>
            </a:r>
            <a:endParaRPr lang="ru-RU" sz="1400" spc="-50" dirty="0">
              <a:latin typeface="Roboto"/>
            </a:endParaRPr>
          </a:p>
        </p:txBody>
      </p:sp>
      <p:sp>
        <p:nvSpPr>
          <p:cNvPr id="28" name="Знак умножения 27">
            <a:extLst>
              <a:ext uri="{FF2B5EF4-FFF2-40B4-BE49-F238E27FC236}">
                <a16:creationId xmlns:a16="http://schemas.microsoft.com/office/drawing/2014/main" id="{63F246C7-DAA0-439F-86BB-C7D05B44739A}"/>
              </a:ext>
            </a:extLst>
          </p:cNvPr>
          <p:cNvSpPr/>
          <p:nvPr/>
        </p:nvSpPr>
        <p:spPr>
          <a:xfrm>
            <a:off x="5620597" y="2562275"/>
            <a:ext cx="266383" cy="290854"/>
          </a:xfrm>
          <a:prstGeom prst="mathMultipl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86E4484-4F04-467D-B378-E40D3E541492}"/>
              </a:ext>
            </a:extLst>
          </p:cNvPr>
          <p:cNvSpPr/>
          <p:nvPr/>
        </p:nvSpPr>
        <p:spPr>
          <a:xfrm>
            <a:off x="5694193" y="2844256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559239E8-E3B9-4E21-A497-6C09E93CA89E}"/>
              </a:ext>
            </a:extLst>
          </p:cNvPr>
          <p:cNvSpPr/>
          <p:nvPr/>
        </p:nvSpPr>
        <p:spPr>
          <a:xfrm>
            <a:off x="7378793" y="1561656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41BB06D5-4654-4776-980E-8D5AD92BB0A7}"/>
              </a:ext>
            </a:extLst>
          </p:cNvPr>
          <p:cNvSpPr/>
          <p:nvPr/>
        </p:nvSpPr>
        <p:spPr>
          <a:xfrm>
            <a:off x="7741791" y="222918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5D2A983E-FA91-4630-BFDD-4457CEBFE2A6}"/>
              </a:ext>
            </a:extLst>
          </p:cNvPr>
          <p:cNvSpPr/>
          <p:nvPr/>
        </p:nvSpPr>
        <p:spPr>
          <a:xfrm>
            <a:off x="7008966" y="2171590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6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1E4F4-17CA-4E9C-AAA7-09BC98562A95}"/>
              </a:ext>
            </a:extLst>
          </p:cNvPr>
          <p:cNvSpPr txBox="1"/>
          <p:nvPr/>
        </p:nvSpPr>
        <p:spPr>
          <a:xfrm>
            <a:off x="6916795" y="819213"/>
            <a:ext cx="2137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highlight>
                  <a:srgbClr val="FFFF00"/>
                </a:highlight>
              </a:rPr>
              <a:t>2</a:t>
            </a:r>
            <a:r>
              <a:rPr lang="en-US" sz="1400" dirty="0">
                <a:highlight>
                  <a:srgbClr val="FFFF00"/>
                </a:highlight>
              </a:rPr>
              <a:t>|+4 = 6</a:t>
            </a:r>
            <a:r>
              <a:rPr lang="ru-RU" sz="1400" dirty="0"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 -&gt;??</a:t>
            </a:r>
            <a:endParaRPr lang="ru-RU" sz="1400" dirty="0">
              <a:highlight>
                <a:srgbClr val="FFFF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88C0A-0543-4FDC-B333-470172DEB2C2}"/>
              </a:ext>
            </a:extLst>
          </p:cNvPr>
          <p:cNvSpPr txBox="1"/>
          <p:nvPr/>
        </p:nvSpPr>
        <p:spPr>
          <a:xfrm>
            <a:off x="7608631" y="2696946"/>
            <a:ext cx="1611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D8A8427C-E1DD-4377-B0A8-5304A920361F}"/>
              </a:ext>
            </a:extLst>
          </p:cNvPr>
          <p:cNvCxnSpPr>
            <a:cxnSpLocks/>
            <a:stCxn id="33" idx="6"/>
            <a:endCxn id="34" idx="0"/>
          </p:cNvCxnSpPr>
          <p:nvPr/>
        </p:nvCxnSpPr>
        <p:spPr>
          <a:xfrm>
            <a:off x="7797894" y="1771206"/>
            <a:ext cx="153448" cy="4579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40C4F17-D9D5-459B-843D-EA2AC44D845A}"/>
              </a:ext>
            </a:extLst>
          </p:cNvPr>
          <p:cNvSpPr/>
          <p:nvPr/>
        </p:nvSpPr>
        <p:spPr>
          <a:xfrm>
            <a:off x="7882330" y="1683278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find_succ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(6) ?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81CC27-1B12-49A1-855D-D86791001850}"/>
              </a:ext>
            </a:extLst>
          </p:cNvPr>
          <p:cNvSpPr txBox="1"/>
          <p:nvPr/>
        </p:nvSpPr>
        <p:spPr>
          <a:xfrm>
            <a:off x="3790366" y="3247247"/>
            <a:ext cx="4107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Затем 4.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closest_preceding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4.</a:t>
            </a:r>
            <a:r>
              <a:rPr lang="en-US" sz="1400" dirty="0">
                <a:latin typeface="Roboto"/>
              </a:rPr>
              <a:t>finger[1]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2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</a:t>
            </a:r>
            <a:r>
              <a:rPr lang="en-US" sz="1400" dirty="0">
                <a:latin typeface="Roboto"/>
              </a:rPr>
              <a:t>4</a:t>
            </a:r>
            <a:r>
              <a:rPr lang="ru-RU" sz="1400" dirty="0">
                <a:latin typeface="Roboto"/>
              </a:rPr>
              <a:t>;  </a:t>
            </a:r>
            <a:r>
              <a:rPr lang="en-US" sz="1400" dirty="0">
                <a:latin typeface="Roboto"/>
              </a:rPr>
              <a:t>6)   false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return n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правильно</a:t>
            </a:r>
            <a:b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65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291779B-4450-407D-8CD3-2C9C859F491A}"/>
              </a:ext>
            </a:extLst>
          </p:cNvPr>
          <p:cNvSpPr/>
          <p:nvPr/>
        </p:nvSpPr>
        <p:spPr>
          <a:xfrm>
            <a:off x="4324632" y="2415346"/>
            <a:ext cx="1093752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33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3AF33D-4C1D-4A74-A036-8C85DD9A484B}"/>
              </a:ext>
            </a:extLst>
          </p:cNvPr>
          <p:cNvSpPr/>
          <p:nvPr/>
        </p:nvSpPr>
        <p:spPr>
          <a:xfrm>
            <a:off x="3706618" y="641554"/>
            <a:ext cx="5112456" cy="185018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 1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:</a:t>
            </a: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узел 2 спрашивает </a:t>
            </a:r>
            <a:r>
              <a:rPr lang="en-US" sz="1600" dirty="0" err="1">
                <a:solidFill>
                  <a:srgbClr val="005AAA"/>
                </a:solidFill>
                <a:latin typeface="Roboto"/>
              </a:rPr>
              <a:t>find_succ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(6) 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у узла 4</a:t>
            </a:r>
            <a:br>
              <a:rPr lang="en-US" sz="1600" dirty="0">
                <a:solidFill>
                  <a:srgbClr val="005AAA"/>
                </a:solidFill>
                <a:latin typeface="Roboto"/>
              </a:rPr>
            </a:br>
            <a:r>
              <a:rPr lang="en-US" sz="1400" dirty="0">
                <a:latin typeface="Roboto"/>
              </a:rPr>
              <a:t>id = 6, n = 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, </a:t>
            </a:r>
            <a:r>
              <a:rPr lang="en-US" sz="1400" dirty="0" err="1">
                <a:latin typeface="Roboto"/>
              </a:rPr>
              <a:t>succ</a:t>
            </a:r>
            <a:r>
              <a:rPr lang="en-US" sz="1400" dirty="0">
                <a:latin typeface="Roboto"/>
              </a:rPr>
              <a:t> = </a:t>
            </a:r>
            <a:r>
              <a:rPr lang="ru-RU" sz="1400" dirty="0">
                <a:latin typeface="Roboto"/>
              </a:rPr>
              <a:t>2</a:t>
            </a:r>
            <a:br>
              <a:rPr lang="ru-RU" sz="1600" dirty="0">
                <a:latin typeface="Roboto"/>
              </a:rPr>
            </a:br>
            <a:br>
              <a:rPr lang="ru-RU" sz="1600" dirty="0"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вызов 4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.find_successor(6)</a:t>
            </a:r>
            <a:endParaRPr lang="en-US" sz="1600" dirty="0">
              <a:latin typeface="Roboto"/>
            </a:endParaRPr>
          </a:p>
          <a:p>
            <a:r>
              <a:rPr lang="en-US" sz="1400" dirty="0">
                <a:latin typeface="Roboto"/>
              </a:rPr>
              <a:t>6 ∈ (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; </a:t>
            </a:r>
            <a:r>
              <a:rPr lang="ru-RU" sz="1400" dirty="0">
                <a:latin typeface="Roboto"/>
              </a:rPr>
              <a:t>2</a:t>
            </a:r>
            <a:r>
              <a:rPr lang="en-US" sz="1400" dirty="0">
                <a:latin typeface="Roboto"/>
              </a:rPr>
              <a:t>]  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false</a:t>
            </a: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BAD3FED-2DDD-45DC-8FD5-9E7660C57AB2}"/>
              </a:ext>
            </a:extLst>
          </p:cNvPr>
          <p:cNvCxnSpPr>
            <a:cxnSpLocks/>
          </p:cNvCxnSpPr>
          <p:nvPr/>
        </p:nvCxnSpPr>
        <p:spPr>
          <a:xfrm flipV="1">
            <a:off x="3996178" y="2720699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9F988C73-5966-4BE2-B813-B7DF230F20B0}"/>
              </a:ext>
            </a:extLst>
          </p:cNvPr>
          <p:cNvSpPr/>
          <p:nvPr/>
        </p:nvSpPr>
        <p:spPr>
          <a:xfrm>
            <a:off x="4218746" y="2598779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31782E6F-C894-4A72-8DB4-C2D5427BF71A}"/>
              </a:ext>
            </a:extLst>
          </p:cNvPr>
          <p:cNvSpPr/>
          <p:nvPr/>
        </p:nvSpPr>
        <p:spPr>
          <a:xfrm>
            <a:off x="5312498" y="2609944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94674A7-F782-4D7B-9077-30FA94C64878}"/>
              </a:ext>
            </a:extLst>
          </p:cNvPr>
          <p:cNvSpPr/>
          <p:nvPr/>
        </p:nvSpPr>
        <p:spPr>
          <a:xfrm>
            <a:off x="4275384" y="2844256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A793A36-BD86-4239-9D65-C361036CE19A}"/>
              </a:ext>
            </a:extLst>
          </p:cNvPr>
          <p:cNvSpPr/>
          <p:nvPr/>
        </p:nvSpPr>
        <p:spPr>
          <a:xfrm>
            <a:off x="5288844" y="2844256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spc="-50" dirty="0">
                <a:latin typeface="Roboto"/>
              </a:rPr>
              <a:t>4</a:t>
            </a:r>
            <a:endParaRPr lang="ru-RU" sz="1400" spc="-50" dirty="0">
              <a:latin typeface="Roboto"/>
            </a:endParaRPr>
          </a:p>
        </p:txBody>
      </p:sp>
      <p:sp>
        <p:nvSpPr>
          <p:cNvPr id="28" name="Знак умножения 27">
            <a:extLst>
              <a:ext uri="{FF2B5EF4-FFF2-40B4-BE49-F238E27FC236}">
                <a16:creationId xmlns:a16="http://schemas.microsoft.com/office/drawing/2014/main" id="{63F246C7-DAA0-439F-86BB-C7D05B44739A}"/>
              </a:ext>
            </a:extLst>
          </p:cNvPr>
          <p:cNvSpPr/>
          <p:nvPr/>
        </p:nvSpPr>
        <p:spPr>
          <a:xfrm>
            <a:off x="5620597" y="2562275"/>
            <a:ext cx="266383" cy="290854"/>
          </a:xfrm>
          <a:prstGeom prst="mathMultipl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86E4484-4F04-467D-B378-E40D3E541492}"/>
              </a:ext>
            </a:extLst>
          </p:cNvPr>
          <p:cNvSpPr/>
          <p:nvPr/>
        </p:nvSpPr>
        <p:spPr>
          <a:xfrm>
            <a:off x="5694193" y="2844256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559239E8-E3B9-4E21-A497-6C09E93CA89E}"/>
              </a:ext>
            </a:extLst>
          </p:cNvPr>
          <p:cNvSpPr/>
          <p:nvPr/>
        </p:nvSpPr>
        <p:spPr>
          <a:xfrm>
            <a:off x="7378793" y="1561656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41BB06D5-4654-4776-980E-8D5AD92BB0A7}"/>
              </a:ext>
            </a:extLst>
          </p:cNvPr>
          <p:cNvSpPr/>
          <p:nvPr/>
        </p:nvSpPr>
        <p:spPr>
          <a:xfrm>
            <a:off x="7741791" y="2229188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5D2A983E-FA91-4630-BFDD-4457CEBFE2A6}"/>
              </a:ext>
            </a:extLst>
          </p:cNvPr>
          <p:cNvSpPr/>
          <p:nvPr/>
        </p:nvSpPr>
        <p:spPr>
          <a:xfrm>
            <a:off x="7008966" y="2171590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6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1E4F4-17CA-4E9C-AAA7-09BC98562A95}"/>
              </a:ext>
            </a:extLst>
          </p:cNvPr>
          <p:cNvSpPr txBox="1"/>
          <p:nvPr/>
        </p:nvSpPr>
        <p:spPr>
          <a:xfrm>
            <a:off x="6916795" y="819213"/>
            <a:ext cx="2137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highlight>
                  <a:srgbClr val="FFFF00"/>
                </a:highlight>
              </a:rPr>
              <a:t>2</a:t>
            </a:r>
            <a:r>
              <a:rPr lang="en-US" sz="1400" dirty="0">
                <a:highlight>
                  <a:srgbClr val="FFFF00"/>
                </a:highlight>
              </a:rPr>
              <a:t>|+4 = 6</a:t>
            </a:r>
            <a:r>
              <a:rPr lang="ru-RU" sz="1400" dirty="0"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 -&gt;??</a:t>
            </a:r>
            <a:endParaRPr lang="ru-RU" sz="1400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182FD-3AF8-4746-AC71-DADE1DD120BB}"/>
              </a:ext>
            </a:extLst>
          </p:cNvPr>
          <p:cNvSpPr txBox="1"/>
          <p:nvPr/>
        </p:nvSpPr>
        <p:spPr>
          <a:xfrm>
            <a:off x="335280" y="3952428"/>
            <a:ext cx="488874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/>
              </a:rPr>
              <a:t>Сергей предложил:</a:t>
            </a:r>
            <a:br>
              <a:rPr lang="ru-RU" sz="1600" dirty="0">
                <a:latin typeface="Roboto"/>
              </a:rPr>
            </a:br>
            <a:r>
              <a:rPr lang="en-US" sz="1400" dirty="0">
                <a:latin typeface="Roboto"/>
              </a:rPr>
              <a:t>6 ∈ (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; </a:t>
            </a:r>
            <a:r>
              <a:rPr lang="ru-RU" sz="1400" dirty="0">
                <a:solidFill>
                  <a:srgbClr val="9900CC"/>
                </a:solidFill>
                <a:latin typeface="Roboto"/>
              </a:rPr>
              <a:t>макс размер кольца + </a:t>
            </a:r>
            <a:r>
              <a:rPr lang="ru-RU" sz="1400" dirty="0">
                <a:latin typeface="Roboto"/>
              </a:rPr>
              <a:t>2</a:t>
            </a:r>
            <a:r>
              <a:rPr lang="en-US" sz="1400" dirty="0">
                <a:latin typeface="Roboto"/>
              </a:rPr>
              <a:t>]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6 ∈ (</a:t>
            </a:r>
            <a:r>
              <a:rPr lang="ru-RU" sz="1400" dirty="0">
                <a:latin typeface="Roboto"/>
              </a:rPr>
              <a:t>4</a:t>
            </a:r>
            <a:r>
              <a:rPr lang="en-US" sz="1400" dirty="0">
                <a:latin typeface="Roboto"/>
              </a:rPr>
              <a:t>; </a:t>
            </a:r>
            <a:r>
              <a:rPr lang="en-US" sz="1400" dirty="0">
                <a:solidFill>
                  <a:srgbClr val="9900CC"/>
                </a:solidFill>
                <a:latin typeface="Roboto"/>
              </a:rPr>
              <a:t>16</a:t>
            </a:r>
            <a:r>
              <a:rPr lang="ru-RU" sz="1400" dirty="0">
                <a:solidFill>
                  <a:srgbClr val="9900CC"/>
                </a:solidFill>
                <a:latin typeface="Roboto"/>
              </a:rPr>
              <a:t> + </a:t>
            </a:r>
            <a:r>
              <a:rPr lang="ru-RU" sz="1400" dirty="0">
                <a:latin typeface="Roboto"/>
              </a:rPr>
              <a:t>2</a:t>
            </a:r>
            <a:r>
              <a:rPr lang="en-US" sz="1400" dirty="0">
                <a:latin typeface="Roboto"/>
              </a:rPr>
              <a:t>] </a:t>
            </a: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 true</a:t>
            </a:r>
            <a:r>
              <a:rPr lang="ru-RU" sz="1400" dirty="0">
                <a:latin typeface="Roboto"/>
              </a:rPr>
              <a:t>	</a:t>
            </a:r>
            <a:r>
              <a:rPr lang="ru-RU" sz="1600" dirty="0">
                <a:latin typeface="Roboto"/>
              </a:rPr>
              <a:t>		</a:t>
            </a:r>
            <a:endParaRPr lang="en-US" b="1" dirty="0">
              <a:solidFill>
                <a:srgbClr val="008E4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88C0A-0543-4FDC-B333-470172DEB2C2}"/>
              </a:ext>
            </a:extLst>
          </p:cNvPr>
          <p:cNvSpPr txBox="1"/>
          <p:nvPr/>
        </p:nvSpPr>
        <p:spPr>
          <a:xfrm>
            <a:off x="7608631" y="2696946"/>
            <a:ext cx="1611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CF4DFB9-261D-433D-9108-5E4ED440FF9F}"/>
              </a:ext>
            </a:extLst>
          </p:cNvPr>
          <p:cNvSpPr/>
          <p:nvPr/>
        </p:nvSpPr>
        <p:spPr>
          <a:xfrm>
            <a:off x="663733" y="4903047"/>
            <a:ext cx="2259048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6EC4055-F927-46D7-A203-11A396385A77}"/>
              </a:ext>
            </a:extLst>
          </p:cNvPr>
          <p:cNvCxnSpPr>
            <a:cxnSpLocks/>
          </p:cNvCxnSpPr>
          <p:nvPr/>
        </p:nvCxnSpPr>
        <p:spPr>
          <a:xfrm flipV="1">
            <a:off x="335279" y="5208400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Блок-схема: узел 42">
            <a:extLst>
              <a:ext uri="{FF2B5EF4-FFF2-40B4-BE49-F238E27FC236}">
                <a16:creationId xmlns:a16="http://schemas.microsoft.com/office/drawing/2014/main" id="{66D444B9-6F9C-42B6-A0B6-F39A8BE90FD9}"/>
              </a:ext>
            </a:extLst>
          </p:cNvPr>
          <p:cNvSpPr/>
          <p:nvPr/>
        </p:nvSpPr>
        <p:spPr>
          <a:xfrm>
            <a:off x="557847" y="5086480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Блок-схема: узел 43">
            <a:extLst>
              <a:ext uri="{FF2B5EF4-FFF2-40B4-BE49-F238E27FC236}">
                <a16:creationId xmlns:a16="http://schemas.microsoft.com/office/drawing/2014/main" id="{5C37A271-2C22-449B-8ED5-51CE8EE4F18D}"/>
              </a:ext>
            </a:extLst>
          </p:cNvPr>
          <p:cNvSpPr/>
          <p:nvPr/>
        </p:nvSpPr>
        <p:spPr>
          <a:xfrm>
            <a:off x="2801758" y="5106224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4C0B7E0-A78E-44DB-9A95-C54520633D24}"/>
              </a:ext>
            </a:extLst>
          </p:cNvPr>
          <p:cNvSpPr/>
          <p:nvPr/>
        </p:nvSpPr>
        <p:spPr>
          <a:xfrm>
            <a:off x="557847" y="5331957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59A1E37-EB35-4F15-BDF0-FDB923D78315}"/>
              </a:ext>
            </a:extLst>
          </p:cNvPr>
          <p:cNvSpPr/>
          <p:nvPr/>
        </p:nvSpPr>
        <p:spPr>
          <a:xfrm>
            <a:off x="2564078" y="5350064"/>
            <a:ext cx="579684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16+2</a:t>
            </a:r>
          </a:p>
        </p:txBody>
      </p:sp>
      <p:sp>
        <p:nvSpPr>
          <p:cNvPr id="47" name="Знак умножения 46">
            <a:extLst>
              <a:ext uri="{FF2B5EF4-FFF2-40B4-BE49-F238E27FC236}">
                <a16:creationId xmlns:a16="http://schemas.microsoft.com/office/drawing/2014/main" id="{88E53DC3-9BCB-4421-8EF6-F52F4A7FAF7D}"/>
              </a:ext>
            </a:extLst>
          </p:cNvPr>
          <p:cNvSpPr/>
          <p:nvPr/>
        </p:nvSpPr>
        <p:spPr>
          <a:xfrm>
            <a:off x="1959698" y="5049976"/>
            <a:ext cx="266383" cy="290854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A39F0F5-A916-4EEA-A915-187FB18CDB5C}"/>
              </a:ext>
            </a:extLst>
          </p:cNvPr>
          <p:cNvSpPr/>
          <p:nvPr/>
        </p:nvSpPr>
        <p:spPr>
          <a:xfrm>
            <a:off x="1976656" y="5341485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D8A8427C-E1DD-4377-B0A8-5304A920361F}"/>
              </a:ext>
            </a:extLst>
          </p:cNvPr>
          <p:cNvCxnSpPr>
            <a:cxnSpLocks/>
            <a:stCxn id="33" idx="6"/>
            <a:endCxn id="34" idx="0"/>
          </p:cNvCxnSpPr>
          <p:nvPr/>
        </p:nvCxnSpPr>
        <p:spPr>
          <a:xfrm>
            <a:off x="7797894" y="1771206"/>
            <a:ext cx="153448" cy="4579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40C4F17-D9D5-459B-843D-EA2AC44D845A}"/>
              </a:ext>
            </a:extLst>
          </p:cNvPr>
          <p:cNvSpPr/>
          <p:nvPr/>
        </p:nvSpPr>
        <p:spPr>
          <a:xfrm>
            <a:off x="7882330" y="1683278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find_succ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(6) ?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51" name="Блок-схема: узел 50">
            <a:extLst>
              <a:ext uri="{FF2B5EF4-FFF2-40B4-BE49-F238E27FC236}">
                <a16:creationId xmlns:a16="http://schemas.microsoft.com/office/drawing/2014/main" id="{87DEEC93-5526-4CBE-A055-FA661CCB0F90}"/>
              </a:ext>
            </a:extLst>
          </p:cNvPr>
          <p:cNvSpPr/>
          <p:nvPr/>
        </p:nvSpPr>
        <p:spPr>
          <a:xfrm>
            <a:off x="5642059" y="4781618"/>
            <a:ext cx="399097" cy="3839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52" name="Блок-схема: узел 51">
            <a:extLst>
              <a:ext uri="{FF2B5EF4-FFF2-40B4-BE49-F238E27FC236}">
                <a16:creationId xmlns:a16="http://schemas.microsoft.com/office/drawing/2014/main" id="{F8D75C02-F9B2-4627-9695-067BA655BE98}"/>
              </a:ext>
            </a:extLst>
          </p:cNvPr>
          <p:cNvSpPr/>
          <p:nvPr/>
        </p:nvSpPr>
        <p:spPr>
          <a:xfrm>
            <a:off x="6005057" y="5449150"/>
            <a:ext cx="399097" cy="3839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B9F79C27-86BD-4567-BCD8-A31B7E162FDB}"/>
              </a:ext>
            </a:extLst>
          </p:cNvPr>
          <p:cNvCxnSpPr>
            <a:stCxn id="51" idx="6"/>
            <a:endCxn id="52" idx="0"/>
          </p:cNvCxnSpPr>
          <p:nvPr/>
        </p:nvCxnSpPr>
        <p:spPr>
          <a:xfrm>
            <a:off x="6041156" y="4973606"/>
            <a:ext cx="163450" cy="475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DA1DBEDD-963A-4DC4-87F0-ADD0335AA857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10800000">
            <a:off x="5642059" y="4973606"/>
            <a:ext cx="362998" cy="667532"/>
          </a:xfrm>
          <a:prstGeom prst="curvedConnector3">
            <a:avLst>
              <a:gd name="adj1" fmla="val 162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AF4DF12-F280-480F-AF8D-3C87C215E56E}"/>
              </a:ext>
            </a:extLst>
          </p:cNvPr>
          <p:cNvSpPr/>
          <p:nvPr/>
        </p:nvSpPr>
        <p:spPr>
          <a:xfrm>
            <a:off x="5240216" y="5260160"/>
            <a:ext cx="822424" cy="315299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</a:t>
            </a:r>
            <a:r>
              <a:rPr lang="en-US" sz="1400" b="1" dirty="0">
                <a:solidFill>
                  <a:srgbClr val="008E40"/>
                </a:solidFill>
                <a:highlight>
                  <a:srgbClr val="FFFF00"/>
                </a:highlight>
                <a:latin typeface="Roboto"/>
              </a:rPr>
              <a:t>2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)!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185D6FD-97D6-4DB4-B672-1E1D6E539291}"/>
              </a:ext>
            </a:extLst>
          </p:cNvPr>
          <p:cNvSpPr/>
          <p:nvPr/>
        </p:nvSpPr>
        <p:spPr>
          <a:xfrm>
            <a:off x="6137884" y="4850295"/>
            <a:ext cx="1235265" cy="315299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latin typeface="Roboto"/>
              </a:rPr>
              <a:t>find_succ</a:t>
            </a:r>
            <a:r>
              <a:rPr lang="en-US" sz="1400" dirty="0">
                <a:latin typeface="Roboto"/>
              </a:rPr>
              <a:t>(6) ?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C140A5-1A59-4778-8D03-556AE63A7223}"/>
              </a:ext>
            </a:extLst>
          </p:cNvPr>
          <p:cNvSpPr txBox="1"/>
          <p:nvPr/>
        </p:nvSpPr>
        <p:spPr>
          <a:xfrm>
            <a:off x="3535430" y="4464691"/>
            <a:ext cx="20351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</a:p>
          <a:p>
            <a:pPr algn="r"/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   </a:t>
            </a:r>
            <a:r>
              <a:rPr lang="ru-RU" sz="1400" dirty="0">
                <a:solidFill>
                  <a:srgbClr val="2B91AF"/>
                </a:solidFill>
                <a:highlight>
                  <a:srgbClr val="FFFF00"/>
                </a:highlight>
              </a:rPr>
              <a:t>2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|+4 = 6</a:t>
            </a:r>
            <a:r>
              <a:rPr lang="ru-RU" sz="1400" dirty="0">
                <a:solidFill>
                  <a:srgbClr val="2B91AF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-&gt;  </a:t>
            </a:r>
            <a:r>
              <a:rPr lang="en-US" sz="1400" b="1" dirty="0">
                <a:solidFill>
                  <a:srgbClr val="008E40"/>
                </a:solidFill>
                <a:highlight>
                  <a:srgbClr val="FFFF00"/>
                </a:highlight>
              </a:rPr>
              <a:t>2</a:t>
            </a:r>
            <a:endParaRPr lang="ru-RU" sz="1400" b="1" dirty="0">
              <a:solidFill>
                <a:srgbClr val="008E40"/>
              </a:solidFill>
              <a:highlight>
                <a:srgbClr val="FFFF00"/>
              </a:highligh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E0B8A-73E0-475B-AAF2-651D5DC4DFA9}"/>
              </a:ext>
            </a:extLst>
          </p:cNvPr>
          <p:cNvSpPr txBox="1"/>
          <p:nvPr/>
        </p:nvSpPr>
        <p:spPr>
          <a:xfrm>
            <a:off x="319352" y="5685626"/>
            <a:ext cx="4674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/>
              </a:rPr>
              <a:t>Затем </a:t>
            </a:r>
            <a:r>
              <a:rPr lang="en-US" sz="1400" dirty="0">
                <a:solidFill>
                  <a:srgbClr val="008E40"/>
                </a:solidFill>
                <a:latin typeface="Roboto"/>
              </a:rPr>
              <a:t>return successor </a:t>
            </a:r>
            <a:r>
              <a:rPr lang="en-US" sz="1400" dirty="0">
                <a:latin typeface="Roboto"/>
              </a:rPr>
              <a:t>//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2</a:t>
            </a:r>
            <a:r>
              <a:rPr lang="ru-RU" sz="1400" b="1" dirty="0">
                <a:solidFill>
                  <a:srgbClr val="008E40"/>
                </a:solidFill>
                <a:latin typeface="Roboto"/>
              </a:rPr>
              <a:t> работает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A0FA6-4F1A-4FF2-90C9-F0BE801D3B0F}"/>
              </a:ext>
            </a:extLst>
          </p:cNvPr>
          <p:cNvSpPr txBox="1"/>
          <p:nvPr/>
        </p:nvSpPr>
        <p:spPr>
          <a:xfrm>
            <a:off x="3790366" y="3247247"/>
            <a:ext cx="4107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Затем 4.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closest_preceding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400" dirty="0">
                <a:latin typeface="Roboto"/>
              </a:rPr>
              <a:t>finger[1]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2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</a:t>
            </a:r>
            <a:r>
              <a:rPr lang="en-US" sz="1400" dirty="0">
                <a:latin typeface="Roboto"/>
              </a:rPr>
              <a:t>4</a:t>
            </a:r>
            <a:r>
              <a:rPr lang="ru-RU" sz="1400" dirty="0">
                <a:latin typeface="Roboto"/>
              </a:rPr>
              <a:t>;  </a:t>
            </a:r>
            <a:r>
              <a:rPr lang="en-US" sz="1400" dirty="0">
                <a:latin typeface="Roboto"/>
              </a:rPr>
              <a:t>6)   false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return n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правильно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51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34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86E4484-4F04-467D-B378-E40D3E541492}"/>
              </a:ext>
            </a:extLst>
          </p:cNvPr>
          <p:cNvSpPr/>
          <p:nvPr/>
        </p:nvSpPr>
        <p:spPr>
          <a:xfrm>
            <a:off x="5424930" y="2930003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559239E8-E3B9-4E21-A497-6C09E93CA89E}"/>
              </a:ext>
            </a:extLst>
          </p:cNvPr>
          <p:cNvSpPr/>
          <p:nvPr/>
        </p:nvSpPr>
        <p:spPr>
          <a:xfrm>
            <a:off x="7254790" y="1900969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41BB06D5-4654-4776-980E-8D5AD92BB0A7}"/>
              </a:ext>
            </a:extLst>
          </p:cNvPr>
          <p:cNvSpPr/>
          <p:nvPr/>
        </p:nvSpPr>
        <p:spPr>
          <a:xfrm>
            <a:off x="7617788" y="2568501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5D2A983E-FA91-4630-BFDD-4457CEBFE2A6}"/>
              </a:ext>
            </a:extLst>
          </p:cNvPr>
          <p:cNvSpPr/>
          <p:nvPr/>
        </p:nvSpPr>
        <p:spPr>
          <a:xfrm>
            <a:off x="6884963" y="2510903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6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1E4F4-17CA-4E9C-AAA7-09BC98562A95}"/>
              </a:ext>
            </a:extLst>
          </p:cNvPr>
          <p:cNvSpPr txBox="1"/>
          <p:nvPr/>
        </p:nvSpPr>
        <p:spPr>
          <a:xfrm>
            <a:off x="6960054" y="1431121"/>
            <a:ext cx="2137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 -&gt; 2</a:t>
            </a:r>
            <a:endParaRPr lang="ru-RU" sz="1400" dirty="0">
              <a:solidFill>
                <a:srgbClr val="2B91A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182FD-3AF8-4746-AC71-DADE1DD120BB}"/>
              </a:ext>
            </a:extLst>
          </p:cNvPr>
          <p:cNvSpPr txBox="1"/>
          <p:nvPr/>
        </p:nvSpPr>
        <p:spPr>
          <a:xfrm>
            <a:off x="3747781" y="3461998"/>
            <a:ext cx="4055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/>
              </a:rPr>
              <a:t>Затем </a:t>
            </a:r>
            <a:r>
              <a:rPr lang="en-US" sz="1400" dirty="0">
                <a:latin typeface="Roboto"/>
              </a:rPr>
              <a:t>return successor //</a:t>
            </a:r>
            <a:r>
              <a:rPr lang="ru-RU" sz="1400" b="1" dirty="0">
                <a:solidFill>
                  <a:srgbClr val="FF0000"/>
                </a:solidFill>
                <a:latin typeface="Roboto"/>
              </a:rPr>
              <a:t>4</a:t>
            </a:r>
            <a:r>
              <a:rPr lang="en-US" sz="1400" b="1" dirty="0">
                <a:solidFill>
                  <a:srgbClr val="E3013B"/>
                </a:solidFill>
                <a:latin typeface="Roboto"/>
              </a:rPr>
              <a:t>  </a:t>
            </a:r>
            <a:r>
              <a:rPr lang="ru-RU" sz="1400" b="1" dirty="0">
                <a:solidFill>
                  <a:srgbClr val="FF0000"/>
                </a:solidFill>
                <a:latin typeface="Roboto"/>
              </a:rPr>
              <a:t>не правильно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88C0A-0543-4FDC-B333-470172DEB2C2}"/>
              </a:ext>
            </a:extLst>
          </p:cNvPr>
          <p:cNvSpPr txBox="1"/>
          <p:nvPr/>
        </p:nvSpPr>
        <p:spPr>
          <a:xfrm>
            <a:off x="7366237" y="2978227"/>
            <a:ext cx="1611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4|+2 = 6 -&gt;??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</a:t>
            </a:r>
          </a:p>
          <a:p>
            <a:endParaRPr lang="en-US" sz="1400" dirty="0">
              <a:solidFill>
                <a:srgbClr val="2B91AF"/>
              </a:solidFill>
            </a:endParaRPr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D8A8427C-E1DD-4377-B0A8-5304A920361F}"/>
              </a:ext>
            </a:extLst>
          </p:cNvPr>
          <p:cNvCxnSpPr>
            <a:cxnSpLocks/>
            <a:stCxn id="34" idx="7"/>
            <a:endCxn id="33" idx="6"/>
          </p:cNvCxnSpPr>
          <p:nvPr/>
        </p:nvCxnSpPr>
        <p:spPr>
          <a:xfrm rot="16200000" flipV="1">
            <a:off x="7565023" y="2219387"/>
            <a:ext cx="519358" cy="301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40C4F17-D9D5-459B-843D-EA2AC44D845A}"/>
              </a:ext>
            </a:extLst>
          </p:cNvPr>
          <p:cNvSpPr/>
          <p:nvPr/>
        </p:nvSpPr>
        <p:spPr>
          <a:xfrm>
            <a:off x="7605023" y="2182543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find_succ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(6) ?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51" name="Блок-схема: узел 50">
            <a:extLst>
              <a:ext uri="{FF2B5EF4-FFF2-40B4-BE49-F238E27FC236}">
                <a16:creationId xmlns:a16="http://schemas.microsoft.com/office/drawing/2014/main" id="{87DEEC93-5526-4CBE-A055-FA661CCB0F90}"/>
              </a:ext>
            </a:extLst>
          </p:cNvPr>
          <p:cNvSpPr/>
          <p:nvPr/>
        </p:nvSpPr>
        <p:spPr>
          <a:xfrm>
            <a:off x="7174206" y="4196783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52" name="Блок-схема: узел 51">
            <a:extLst>
              <a:ext uri="{FF2B5EF4-FFF2-40B4-BE49-F238E27FC236}">
                <a16:creationId xmlns:a16="http://schemas.microsoft.com/office/drawing/2014/main" id="{F8D75C02-F9B2-4627-9695-067BA655BE98}"/>
              </a:ext>
            </a:extLst>
          </p:cNvPr>
          <p:cNvSpPr/>
          <p:nvPr/>
        </p:nvSpPr>
        <p:spPr>
          <a:xfrm>
            <a:off x="7537204" y="4864315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B9F79C27-86BD-4567-BCD8-A31B7E162FDB}"/>
              </a:ext>
            </a:extLst>
          </p:cNvPr>
          <p:cNvCxnSpPr>
            <a:cxnSpLocks/>
            <a:stCxn id="52" idx="7"/>
            <a:endCxn id="51" idx="6"/>
          </p:cNvCxnSpPr>
          <p:nvPr/>
        </p:nvCxnSpPr>
        <p:spPr>
          <a:xfrm rot="16200000" flipV="1">
            <a:off x="7484439" y="4515201"/>
            <a:ext cx="519358" cy="301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DA1DBEDD-963A-4DC4-87F0-ADD0335AA857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10800000">
            <a:off x="7174206" y="4406333"/>
            <a:ext cx="362998" cy="667532"/>
          </a:xfrm>
          <a:prstGeom prst="curvedConnector3">
            <a:avLst>
              <a:gd name="adj1" fmla="val 1021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AF4DF12-F280-480F-AF8D-3C87C215E56E}"/>
              </a:ext>
            </a:extLst>
          </p:cNvPr>
          <p:cNvSpPr/>
          <p:nvPr/>
        </p:nvSpPr>
        <p:spPr>
          <a:xfrm>
            <a:off x="6591295" y="4729724"/>
            <a:ext cx="863646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</a:t>
            </a:r>
            <a:r>
              <a:rPr lang="ru-RU" sz="1400" b="1" dirty="0">
                <a:solidFill>
                  <a:srgbClr val="E3013B"/>
                </a:solidFill>
                <a:highlight>
                  <a:srgbClr val="FFFF00"/>
                </a:highlight>
                <a:latin typeface="Roboto"/>
              </a:rPr>
              <a:t>4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)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185D6FD-97D6-4DB4-B672-1E1D6E539291}"/>
              </a:ext>
            </a:extLst>
          </p:cNvPr>
          <p:cNvSpPr/>
          <p:nvPr/>
        </p:nvSpPr>
        <p:spPr>
          <a:xfrm>
            <a:off x="7688993" y="4316407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latin typeface="Roboto"/>
              </a:rPr>
              <a:t>find_succ</a:t>
            </a:r>
            <a:r>
              <a:rPr lang="en-US" sz="1400" dirty="0">
                <a:latin typeface="Roboto"/>
              </a:rPr>
              <a:t>(6) ?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A5C21797-2D40-4B3E-A7DB-0339D443C1F2}"/>
              </a:ext>
            </a:extLst>
          </p:cNvPr>
          <p:cNvSpPr/>
          <p:nvPr/>
        </p:nvSpPr>
        <p:spPr>
          <a:xfrm>
            <a:off x="4076235" y="2642178"/>
            <a:ext cx="2259048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1E287CD-0A7C-49CD-BE8B-E1A7F09A73CD}"/>
              </a:ext>
            </a:extLst>
          </p:cNvPr>
          <p:cNvCxnSpPr>
            <a:cxnSpLocks/>
          </p:cNvCxnSpPr>
          <p:nvPr/>
        </p:nvCxnSpPr>
        <p:spPr>
          <a:xfrm flipV="1">
            <a:off x="3747781" y="2947531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Блок-схема: узел 60">
            <a:extLst>
              <a:ext uri="{FF2B5EF4-FFF2-40B4-BE49-F238E27FC236}">
                <a16:creationId xmlns:a16="http://schemas.microsoft.com/office/drawing/2014/main" id="{A0FE780B-F29C-425B-9EA9-7F134D76C5FC}"/>
              </a:ext>
            </a:extLst>
          </p:cNvPr>
          <p:cNvSpPr/>
          <p:nvPr/>
        </p:nvSpPr>
        <p:spPr>
          <a:xfrm>
            <a:off x="3970349" y="2825611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Блок-схема: узел 61">
            <a:extLst>
              <a:ext uri="{FF2B5EF4-FFF2-40B4-BE49-F238E27FC236}">
                <a16:creationId xmlns:a16="http://schemas.microsoft.com/office/drawing/2014/main" id="{CAF4F513-DAD4-4391-9891-843E4FD008C3}"/>
              </a:ext>
            </a:extLst>
          </p:cNvPr>
          <p:cNvSpPr/>
          <p:nvPr/>
        </p:nvSpPr>
        <p:spPr>
          <a:xfrm>
            <a:off x="6214260" y="2845355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ECBEC74-CC0C-4F65-A5A1-96B58E0D0BE8}"/>
              </a:ext>
            </a:extLst>
          </p:cNvPr>
          <p:cNvSpPr/>
          <p:nvPr/>
        </p:nvSpPr>
        <p:spPr>
          <a:xfrm>
            <a:off x="3970349" y="3071088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64" name="Знак умножения 63">
            <a:extLst>
              <a:ext uri="{FF2B5EF4-FFF2-40B4-BE49-F238E27FC236}">
                <a16:creationId xmlns:a16="http://schemas.microsoft.com/office/drawing/2014/main" id="{37EB5D69-C93C-4614-9B97-9FAEC7F599C2}"/>
              </a:ext>
            </a:extLst>
          </p:cNvPr>
          <p:cNvSpPr/>
          <p:nvPr/>
        </p:nvSpPr>
        <p:spPr>
          <a:xfrm>
            <a:off x="5372200" y="2789107"/>
            <a:ext cx="266383" cy="290854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509DB5C-0082-4844-A0FD-7BC9407C7EB5}"/>
              </a:ext>
            </a:extLst>
          </p:cNvPr>
          <p:cNvSpPr/>
          <p:nvPr/>
        </p:nvSpPr>
        <p:spPr>
          <a:xfrm>
            <a:off x="5372200" y="3104282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E2A02D49-2305-4777-BB83-B08A57A50605}"/>
              </a:ext>
            </a:extLst>
          </p:cNvPr>
          <p:cNvSpPr/>
          <p:nvPr/>
        </p:nvSpPr>
        <p:spPr>
          <a:xfrm>
            <a:off x="6066016" y="3071087"/>
            <a:ext cx="628377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16+4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C4BD28-F4C2-4F98-9326-5BF1E4D6132D}"/>
              </a:ext>
            </a:extLst>
          </p:cNvPr>
          <p:cNvSpPr txBox="1"/>
          <p:nvPr/>
        </p:nvSpPr>
        <p:spPr>
          <a:xfrm>
            <a:off x="6066016" y="5173878"/>
            <a:ext cx="1611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4|+2 = 6 -&gt;</a:t>
            </a:r>
            <a:r>
              <a:rPr lang="ru-RU" sz="1400" b="1" dirty="0">
                <a:solidFill>
                  <a:srgbClr val="E3013B"/>
                </a:solidFill>
                <a:highlight>
                  <a:srgbClr val="FFFF00"/>
                </a:highlight>
              </a:rPr>
              <a:t>4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</a:t>
            </a:r>
          </a:p>
          <a:p>
            <a:endParaRPr lang="en-US" sz="1400" dirty="0">
              <a:solidFill>
                <a:srgbClr val="2B91AF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4E79F35-07E6-4FA7-AB8A-B4BDC6BC3609}"/>
              </a:ext>
            </a:extLst>
          </p:cNvPr>
          <p:cNvSpPr/>
          <p:nvPr/>
        </p:nvSpPr>
        <p:spPr>
          <a:xfrm>
            <a:off x="3706618" y="641554"/>
            <a:ext cx="5112456" cy="185018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 2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: в обратную сторону</a:t>
            </a: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узел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4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 спрашивает </a:t>
            </a:r>
            <a:r>
              <a:rPr lang="en-US" sz="1600" dirty="0" err="1">
                <a:solidFill>
                  <a:srgbClr val="005AAA"/>
                </a:solidFill>
                <a:latin typeface="Roboto"/>
              </a:rPr>
              <a:t>find_succ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(6) 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у узла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</a:t>
            </a:r>
            <a:br>
              <a:rPr lang="en-US" sz="1600" dirty="0">
                <a:solidFill>
                  <a:srgbClr val="005AAA"/>
                </a:solidFill>
                <a:latin typeface="Roboto"/>
              </a:rPr>
            </a:br>
            <a:r>
              <a:rPr lang="en-US" sz="1400" dirty="0">
                <a:latin typeface="Roboto"/>
              </a:rPr>
              <a:t>id = 6, n = 2, </a:t>
            </a:r>
            <a:r>
              <a:rPr lang="en-US" sz="1400" dirty="0" err="1">
                <a:latin typeface="Roboto"/>
              </a:rPr>
              <a:t>succ</a:t>
            </a:r>
            <a:r>
              <a:rPr lang="en-US" sz="1400" dirty="0">
                <a:latin typeface="Roboto"/>
              </a:rPr>
              <a:t> = 4</a:t>
            </a:r>
            <a:br>
              <a:rPr lang="ru-RU" sz="1600" dirty="0">
                <a:latin typeface="Roboto"/>
              </a:rPr>
            </a:br>
            <a:br>
              <a:rPr lang="ru-RU" sz="1600" dirty="0"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вызов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2.find_successor(6)</a:t>
            </a:r>
            <a:endParaRPr lang="en-US" sz="1600" dirty="0">
              <a:latin typeface="Roboto"/>
            </a:endParaRPr>
          </a:p>
          <a:p>
            <a:r>
              <a:rPr lang="en-US" sz="1400" dirty="0">
                <a:latin typeface="Roboto"/>
              </a:rPr>
              <a:t>6 ∈ (2; </a:t>
            </a:r>
            <a:r>
              <a:rPr lang="en-US" sz="1400" dirty="0">
                <a:solidFill>
                  <a:srgbClr val="9900CC"/>
                </a:solidFill>
                <a:latin typeface="Roboto"/>
              </a:rPr>
              <a:t>16+</a:t>
            </a:r>
            <a:r>
              <a:rPr lang="en-US" sz="1400" dirty="0">
                <a:latin typeface="Roboto"/>
              </a:rPr>
              <a:t>4]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 true</a:t>
            </a: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889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35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559239E8-E3B9-4E21-A497-6C09E93CA89E}"/>
              </a:ext>
            </a:extLst>
          </p:cNvPr>
          <p:cNvSpPr/>
          <p:nvPr/>
        </p:nvSpPr>
        <p:spPr>
          <a:xfrm>
            <a:off x="7254790" y="1900969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41BB06D5-4654-4776-980E-8D5AD92BB0A7}"/>
              </a:ext>
            </a:extLst>
          </p:cNvPr>
          <p:cNvSpPr/>
          <p:nvPr/>
        </p:nvSpPr>
        <p:spPr>
          <a:xfrm>
            <a:off x="7617788" y="2568501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5D2A983E-FA91-4630-BFDD-4457CEBFE2A6}"/>
              </a:ext>
            </a:extLst>
          </p:cNvPr>
          <p:cNvSpPr/>
          <p:nvPr/>
        </p:nvSpPr>
        <p:spPr>
          <a:xfrm>
            <a:off x="6884963" y="2510903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6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1E4F4-17CA-4E9C-AAA7-09BC98562A95}"/>
              </a:ext>
            </a:extLst>
          </p:cNvPr>
          <p:cNvSpPr txBox="1"/>
          <p:nvPr/>
        </p:nvSpPr>
        <p:spPr>
          <a:xfrm>
            <a:off x="6960054" y="1431121"/>
            <a:ext cx="2137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 -&gt; 2</a:t>
            </a:r>
            <a:endParaRPr lang="ru-RU" sz="1400" dirty="0">
              <a:solidFill>
                <a:srgbClr val="2B91AF"/>
              </a:solidFill>
            </a:endParaRPr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D8A8427C-E1DD-4377-B0A8-5304A920361F}"/>
              </a:ext>
            </a:extLst>
          </p:cNvPr>
          <p:cNvCxnSpPr>
            <a:cxnSpLocks/>
            <a:stCxn id="34" idx="7"/>
            <a:endCxn id="33" idx="6"/>
          </p:cNvCxnSpPr>
          <p:nvPr/>
        </p:nvCxnSpPr>
        <p:spPr>
          <a:xfrm rot="16200000" flipV="1">
            <a:off x="7565023" y="2219387"/>
            <a:ext cx="519358" cy="301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40C4F17-D9D5-459B-843D-EA2AC44D845A}"/>
              </a:ext>
            </a:extLst>
          </p:cNvPr>
          <p:cNvSpPr/>
          <p:nvPr/>
        </p:nvSpPr>
        <p:spPr>
          <a:xfrm>
            <a:off x="7605023" y="2182543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find_succ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(6)?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509DB5C-0082-4844-A0FD-7BC9407C7EB5}"/>
              </a:ext>
            </a:extLst>
          </p:cNvPr>
          <p:cNvSpPr/>
          <p:nvPr/>
        </p:nvSpPr>
        <p:spPr>
          <a:xfrm>
            <a:off x="5372200" y="3104282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4E79F35-07E6-4FA7-AB8A-B4BDC6BC3609}"/>
              </a:ext>
            </a:extLst>
          </p:cNvPr>
          <p:cNvSpPr/>
          <p:nvPr/>
        </p:nvSpPr>
        <p:spPr>
          <a:xfrm>
            <a:off x="3706618" y="641554"/>
            <a:ext cx="5112456" cy="185018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 2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: в обратную сторону</a:t>
            </a: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узел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4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 спрашивает </a:t>
            </a:r>
            <a:r>
              <a:rPr lang="en-US" sz="1600" dirty="0" err="1">
                <a:solidFill>
                  <a:srgbClr val="005AAA"/>
                </a:solidFill>
                <a:latin typeface="Roboto"/>
              </a:rPr>
              <a:t>find_succ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(6) 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у узла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</a:t>
            </a:r>
            <a:br>
              <a:rPr lang="en-US" sz="1600" dirty="0">
                <a:solidFill>
                  <a:srgbClr val="005AAA"/>
                </a:solidFill>
                <a:latin typeface="Roboto"/>
              </a:rPr>
            </a:br>
            <a:r>
              <a:rPr lang="en-US" sz="1400" dirty="0">
                <a:latin typeface="Roboto"/>
              </a:rPr>
              <a:t>id = 6, n = 2, </a:t>
            </a:r>
            <a:r>
              <a:rPr lang="en-US" sz="1400" dirty="0" err="1">
                <a:latin typeface="Roboto"/>
              </a:rPr>
              <a:t>succ</a:t>
            </a:r>
            <a:r>
              <a:rPr lang="en-US" sz="1400" dirty="0">
                <a:latin typeface="Roboto"/>
              </a:rPr>
              <a:t> = 4</a:t>
            </a:r>
            <a:br>
              <a:rPr lang="ru-RU" sz="1600" dirty="0">
                <a:latin typeface="Roboto"/>
              </a:rPr>
            </a:br>
            <a:br>
              <a:rPr lang="ru-RU" sz="1600" dirty="0"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вызов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2.find_successor(6)</a:t>
            </a:r>
            <a:endParaRPr lang="en-US" sz="1600" dirty="0">
              <a:latin typeface="Roboto"/>
            </a:endParaRPr>
          </a:p>
          <a:p>
            <a:r>
              <a:rPr lang="en-US" sz="1400" dirty="0">
                <a:latin typeface="Roboto"/>
              </a:rPr>
              <a:t>6 ∈ (2; 4]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false</a:t>
            </a: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2B09EAB-5804-484C-801C-CEFC9B2A97BD}"/>
              </a:ext>
            </a:extLst>
          </p:cNvPr>
          <p:cNvSpPr/>
          <p:nvPr/>
        </p:nvSpPr>
        <p:spPr>
          <a:xfrm>
            <a:off x="4199903" y="2752652"/>
            <a:ext cx="1093752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9AF44E6-9267-469F-893E-B506514BDF9F}"/>
              </a:ext>
            </a:extLst>
          </p:cNvPr>
          <p:cNvCxnSpPr>
            <a:cxnSpLocks/>
          </p:cNvCxnSpPr>
          <p:nvPr/>
        </p:nvCxnSpPr>
        <p:spPr>
          <a:xfrm flipV="1">
            <a:off x="3871449" y="3058005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узел 40">
            <a:extLst>
              <a:ext uri="{FF2B5EF4-FFF2-40B4-BE49-F238E27FC236}">
                <a16:creationId xmlns:a16="http://schemas.microsoft.com/office/drawing/2014/main" id="{02110212-AF34-4A90-91FC-0597C0931BF3}"/>
              </a:ext>
            </a:extLst>
          </p:cNvPr>
          <p:cNvSpPr/>
          <p:nvPr/>
        </p:nvSpPr>
        <p:spPr>
          <a:xfrm>
            <a:off x="4094017" y="2936085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Блок-схема: узел 41">
            <a:extLst>
              <a:ext uri="{FF2B5EF4-FFF2-40B4-BE49-F238E27FC236}">
                <a16:creationId xmlns:a16="http://schemas.microsoft.com/office/drawing/2014/main" id="{ADCC1E94-4DB3-48B4-9232-88395625FA4E}"/>
              </a:ext>
            </a:extLst>
          </p:cNvPr>
          <p:cNvSpPr/>
          <p:nvPr/>
        </p:nvSpPr>
        <p:spPr>
          <a:xfrm>
            <a:off x="5187769" y="2947250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39A4367-A7A7-4BB9-94C0-C2D9B5A96C5B}"/>
              </a:ext>
            </a:extLst>
          </p:cNvPr>
          <p:cNvSpPr/>
          <p:nvPr/>
        </p:nvSpPr>
        <p:spPr>
          <a:xfrm>
            <a:off x="4150655" y="3181562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F202D13-6423-49FD-9584-4B031D0897E2}"/>
              </a:ext>
            </a:extLst>
          </p:cNvPr>
          <p:cNvSpPr/>
          <p:nvPr/>
        </p:nvSpPr>
        <p:spPr>
          <a:xfrm>
            <a:off x="5164115" y="3181562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spc="-50" dirty="0">
                <a:latin typeface="Roboto"/>
              </a:rPr>
              <a:t>4</a:t>
            </a:r>
            <a:endParaRPr lang="ru-RU" sz="1400" spc="-50" dirty="0">
              <a:latin typeface="Roboto"/>
            </a:endParaRPr>
          </a:p>
        </p:txBody>
      </p:sp>
      <p:sp>
        <p:nvSpPr>
          <p:cNvPr id="45" name="Знак умножения 44">
            <a:extLst>
              <a:ext uri="{FF2B5EF4-FFF2-40B4-BE49-F238E27FC236}">
                <a16:creationId xmlns:a16="http://schemas.microsoft.com/office/drawing/2014/main" id="{438DCBA2-DF9B-43C5-B0E5-57E0762CD096}"/>
              </a:ext>
            </a:extLst>
          </p:cNvPr>
          <p:cNvSpPr/>
          <p:nvPr/>
        </p:nvSpPr>
        <p:spPr>
          <a:xfrm>
            <a:off x="5495868" y="2899581"/>
            <a:ext cx="266383" cy="290854"/>
          </a:xfrm>
          <a:prstGeom prst="mathMultipl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514B45C-B1C0-454D-8D5B-761D696E97C2}"/>
              </a:ext>
            </a:extLst>
          </p:cNvPr>
          <p:cNvSpPr/>
          <p:nvPr/>
        </p:nvSpPr>
        <p:spPr>
          <a:xfrm>
            <a:off x="5569464" y="3181562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2314C9-C035-4287-A33B-5E340C97DDEF}"/>
              </a:ext>
            </a:extLst>
          </p:cNvPr>
          <p:cNvSpPr txBox="1"/>
          <p:nvPr/>
        </p:nvSpPr>
        <p:spPr>
          <a:xfrm>
            <a:off x="3802585" y="3559930"/>
            <a:ext cx="4107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/>
              </a:rPr>
              <a:t>Затем </a:t>
            </a:r>
            <a:r>
              <a:rPr lang="en-US" sz="1400" dirty="0" err="1">
                <a:latin typeface="Roboto"/>
              </a:rPr>
              <a:t>closest_preceding</a:t>
            </a:r>
            <a:r>
              <a:rPr lang="ru-RU" sz="1400" dirty="0"/>
              <a:t>_</a:t>
            </a:r>
            <a:r>
              <a:rPr lang="en-US" sz="1400" dirty="0">
                <a:latin typeface="Roboto"/>
              </a:rPr>
              <a:t>node </a:t>
            </a:r>
            <a:r>
              <a:rPr lang="ru-RU" sz="1400" dirty="0">
                <a:latin typeface="Roboto"/>
              </a:rPr>
              <a:t>выполнит</a:t>
            </a:r>
            <a:br>
              <a:rPr lang="en-US" sz="1400" dirty="0">
                <a:latin typeface="Roboto"/>
              </a:rPr>
            </a:br>
            <a:r>
              <a:rPr lang="ru-RU" sz="1400" dirty="0">
                <a:latin typeface="Roboto"/>
              </a:rPr>
              <a:t>   </a:t>
            </a:r>
            <a:r>
              <a:rPr lang="en-US" sz="1400" dirty="0">
                <a:latin typeface="Roboto"/>
              </a:rPr>
              <a:t>finger[</a:t>
            </a:r>
            <a:r>
              <a:rPr lang="ru-RU" sz="1400" dirty="0">
                <a:latin typeface="Roboto"/>
              </a:rPr>
              <a:t>3</a:t>
            </a:r>
            <a:r>
              <a:rPr lang="en-US" sz="1400" dirty="0">
                <a:latin typeface="Roboto"/>
              </a:rPr>
              <a:t>]</a:t>
            </a:r>
            <a:r>
              <a:rPr lang="ru-RU" sz="1400" dirty="0">
                <a:latin typeface="Roboto"/>
              </a:rPr>
              <a:t>  2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(2;  6)</a:t>
            </a:r>
            <a:r>
              <a:rPr lang="en-US" sz="1400" dirty="0">
                <a:latin typeface="Roboto"/>
              </a:rPr>
              <a:t>  false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  </a:t>
            </a: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finger[2]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4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(2;  6)</a:t>
            </a:r>
            <a:r>
              <a:rPr lang="en-US" sz="1400" dirty="0">
                <a:latin typeface="Roboto"/>
              </a:rPr>
              <a:t>  true</a:t>
            </a:r>
            <a:br>
              <a:rPr lang="ru-RU" sz="1400" dirty="0"/>
            </a:br>
            <a:r>
              <a:rPr lang="ru-RU" sz="1400" dirty="0"/>
              <a:t> </a:t>
            </a:r>
            <a:r>
              <a:rPr lang="en-US" sz="1400" dirty="0">
                <a:latin typeface="Roboto"/>
              </a:rPr>
              <a:t>return finger[2]  //</a:t>
            </a:r>
            <a:r>
              <a:rPr lang="en-US" sz="1400" dirty="0">
                <a:solidFill>
                  <a:srgbClr val="FF0000"/>
                </a:solidFill>
                <a:latin typeface="Roboto"/>
              </a:rPr>
              <a:t>4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 </a:t>
            </a:r>
            <a:r>
              <a:rPr lang="ru-RU" sz="1400" b="1" dirty="0">
                <a:solidFill>
                  <a:srgbClr val="008E40"/>
                </a:solidFill>
                <a:latin typeface="Roboto"/>
              </a:rPr>
              <a:t> </a:t>
            </a:r>
            <a:r>
              <a:rPr lang="ru-RU" sz="1400" b="1" dirty="0">
                <a:solidFill>
                  <a:srgbClr val="FF0000"/>
                </a:solidFill>
                <a:latin typeface="Roboto"/>
              </a:rPr>
              <a:t>не правильно</a:t>
            </a:r>
            <a:endParaRPr lang="en-US" sz="1400" b="1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08669-0074-443D-90A4-876AC93082DD}"/>
              </a:ext>
            </a:extLst>
          </p:cNvPr>
          <p:cNvSpPr txBox="1"/>
          <p:nvPr/>
        </p:nvSpPr>
        <p:spPr>
          <a:xfrm>
            <a:off x="7366237" y="2978227"/>
            <a:ext cx="1611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4|+2 = 6 -&gt;??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</a:t>
            </a:r>
          </a:p>
          <a:p>
            <a:endParaRPr lang="en-US" sz="1400" dirty="0">
              <a:solidFill>
                <a:srgbClr val="2B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8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36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559239E8-E3B9-4E21-A497-6C09E93CA89E}"/>
              </a:ext>
            </a:extLst>
          </p:cNvPr>
          <p:cNvSpPr/>
          <p:nvPr/>
        </p:nvSpPr>
        <p:spPr>
          <a:xfrm>
            <a:off x="7254790" y="1900969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4" name="Блок-схема: узел 33">
            <a:extLst>
              <a:ext uri="{FF2B5EF4-FFF2-40B4-BE49-F238E27FC236}">
                <a16:creationId xmlns:a16="http://schemas.microsoft.com/office/drawing/2014/main" id="{41BB06D5-4654-4776-980E-8D5AD92BB0A7}"/>
              </a:ext>
            </a:extLst>
          </p:cNvPr>
          <p:cNvSpPr/>
          <p:nvPr/>
        </p:nvSpPr>
        <p:spPr>
          <a:xfrm>
            <a:off x="7617788" y="2568501"/>
            <a:ext cx="419101" cy="419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5D2A983E-FA91-4630-BFDD-4457CEBFE2A6}"/>
              </a:ext>
            </a:extLst>
          </p:cNvPr>
          <p:cNvSpPr/>
          <p:nvPr/>
        </p:nvSpPr>
        <p:spPr>
          <a:xfrm>
            <a:off x="6884963" y="2510903"/>
            <a:ext cx="419101" cy="419100"/>
          </a:xfrm>
          <a:prstGeom prst="flowChartConnector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6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1E4F4-17CA-4E9C-AAA7-09BC98562A95}"/>
              </a:ext>
            </a:extLst>
          </p:cNvPr>
          <p:cNvSpPr txBox="1"/>
          <p:nvPr/>
        </p:nvSpPr>
        <p:spPr>
          <a:xfrm>
            <a:off x="6960054" y="1431121"/>
            <a:ext cx="2137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</a:t>
            </a:r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|+1 = 3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|+2 = 4  -&gt;  </a:t>
            </a:r>
            <a:r>
              <a:rPr lang="ru-RU" sz="1400" dirty="0">
                <a:solidFill>
                  <a:srgbClr val="2B91AF"/>
                </a:solidFill>
              </a:rPr>
              <a:t>4</a:t>
            </a:r>
            <a:endParaRPr lang="en-US" sz="1400" dirty="0">
              <a:solidFill>
                <a:srgbClr val="2B91AF"/>
              </a:solidFill>
            </a:endParaRPr>
          </a:p>
          <a:p>
            <a:pPr algn="r"/>
            <a:r>
              <a:rPr lang="ru-RU" sz="1400" dirty="0">
                <a:solidFill>
                  <a:srgbClr val="2B91AF"/>
                </a:solidFill>
              </a:rPr>
              <a:t>2</a:t>
            </a:r>
            <a:r>
              <a:rPr lang="en-US" sz="1400" dirty="0">
                <a:solidFill>
                  <a:srgbClr val="2B91AF"/>
                </a:solidFill>
              </a:rPr>
              <a:t>|+4 = 6   -&gt; 2</a:t>
            </a:r>
            <a:endParaRPr lang="ru-RU" sz="1400" dirty="0">
              <a:solidFill>
                <a:srgbClr val="2B91A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88C0A-0543-4FDC-B333-470172DEB2C2}"/>
              </a:ext>
            </a:extLst>
          </p:cNvPr>
          <p:cNvSpPr txBox="1"/>
          <p:nvPr/>
        </p:nvSpPr>
        <p:spPr>
          <a:xfrm>
            <a:off x="6392816" y="6151709"/>
            <a:ext cx="16114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4|+2 = 6 -&gt;</a:t>
            </a:r>
            <a:r>
              <a:rPr lang="en-US" b="1" dirty="0">
                <a:solidFill>
                  <a:srgbClr val="008E40"/>
                </a:solidFill>
                <a:highlight>
                  <a:srgbClr val="FFFF00"/>
                </a:highlight>
              </a:rPr>
              <a:t>2</a:t>
            </a:r>
            <a:endParaRPr lang="en-US" sz="1400" b="1" dirty="0">
              <a:solidFill>
                <a:srgbClr val="008E40"/>
              </a:solidFill>
              <a:highlight>
                <a:srgbClr val="FFFF00"/>
              </a:highlight>
            </a:endParaRPr>
          </a:p>
          <a:p>
            <a:endParaRPr lang="en-US" sz="1400" dirty="0">
              <a:solidFill>
                <a:srgbClr val="2B91AF"/>
              </a:solidFill>
            </a:endParaRPr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D8A8427C-E1DD-4377-B0A8-5304A920361F}"/>
              </a:ext>
            </a:extLst>
          </p:cNvPr>
          <p:cNvCxnSpPr>
            <a:cxnSpLocks/>
            <a:stCxn id="34" idx="7"/>
            <a:endCxn id="33" idx="6"/>
          </p:cNvCxnSpPr>
          <p:nvPr/>
        </p:nvCxnSpPr>
        <p:spPr>
          <a:xfrm rot="16200000" flipV="1">
            <a:off x="7565023" y="2219387"/>
            <a:ext cx="519358" cy="301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40C4F17-D9D5-459B-843D-EA2AC44D845A}"/>
              </a:ext>
            </a:extLst>
          </p:cNvPr>
          <p:cNvSpPr/>
          <p:nvPr/>
        </p:nvSpPr>
        <p:spPr>
          <a:xfrm>
            <a:off x="7605023" y="2182543"/>
            <a:ext cx="1297180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find_succ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(6)?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509DB5C-0082-4844-A0FD-7BC9407C7EB5}"/>
              </a:ext>
            </a:extLst>
          </p:cNvPr>
          <p:cNvSpPr/>
          <p:nvPr/>
        </p:nvSpPr>
        <p:spPr>
          <a:xfrm>
            <a:off x="5372200" y="3104282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4E79F35-07E6-4FA7-AB8A-B4BDC6BC3609}"/>
              </a:ext>
            </a:extLst>
          </p:cNvPr>
          <p:cNvSpPr/>
          <p:nvPr/>
        </p:nvSpPr>
        <p:spPr>
          <a:xfrm>
            <a:off x="3706618" y="641554"/>
            <a:ext cx="5112456" cy="185018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 2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: в обратную сторону</a:t>
            </a: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br>
              <a:rPr lang="ru-RU" sz="1600" dirty="0">
                <a:solidFill>
                  <a:srgbClr val="005AAA"/>
                </a:solidFill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узел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4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 спрашивает </a:t>
            </a:r>
            <a:r>
              <a:rPr lang="en-US" sz="1600" dirty="0" err="1">
                <a:solidFill>
                  <a:srgbClr val="005AAA"/>
                </a:solidFill>
                <a:latin typeface="Roboto"/>
              </a:rPr>
              <a:t>find_succ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(6) </a:t>
            </a:r>
            <a:r>
              <a:rPr lang="ru-RU" sz="1600" dirty="0">
                <a:solidFill>
                  <a:srgbClr val="005AAA"/>
                </a:solidFill>
                <a:latin typeface="Roboto"/>
              </a:rPr>
              <a:t>у узла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</a:t>
            </a:r>
            <a:br>
              <a:rPr lang="en-US" sz="1600" dirty="0">
                <a:solidFill>
                  <a:srgbClr val="005AAA"/>
                </a:solidFill>
                <a:latin typeface="Roboto"/>
              </a:rPr>
            </a:br>
            <a:r>
              <a:rPr lang="en-US" sz="1400" dirty="0">
                <a:latin typeface="Roboto"/>
              </a:rPr>
              <a:t>id = 6, n = 2, </a:t>
            </a:r>
            <a:r>
              <a:rPr lang="en-US" sz="1400" dirty="0" err="1">
                <a:latin typeface="Roboto"/>
              </a:rPr>
              <a:t>succ</a:t>
            </a:r>
            <a:r>
              <a:rPr lang="en-US" sz="1400" dirty="0">
                <a:latin typeface="Roboto"/>
              </a:rPr>
              <a:t> = 4</a:t>
            </a:r>
            <a:br>
              <a:rPr lang="ru-RU" sz="1600" dirty="0">
                <a:latin typeface="Roboto"/>
              </a:rPr>
            </a:br>
            <a:br>
              <a:rPr lang="ru-RU" sz="1600" dirty="0">
                <a:latin typeface="Roboto"/>
              </a:rPr>
            </a:br>
            <a:r>
              <a:rPr lang="ru-RU" sz="1600" dirty="0">
                <a:solidFill>
                  <a:srgbClr val="005AAA"/>
                </a:solidFill>
                <a:latin typeface="Roboto"/>
              </a:rPr>
              <a:t>вызов </a:t>
            </a:r>
            <a:r>
              <a:rPr lang="en-US" sz="1600" dirty="0">
                <a:solidFill>
                  <a:srgbClr val="005AAA"/>
                </a:solidFill>
                <a:latin typeface="Roboto"/>
              </a:rPr>
              <a:t>2.find_successor(6)</a:t>
            </a:r>
            <a:endParaRPr lang="en-US" sz="1600" dirty="0">
              <a:latin typeface="Roboto"/>
            </a:endParaRPr>
          </a:p>
          <a:p>
            <a:r>
              <a:rPr lang="en-US" sz="1400" dirty="0">
                <a:latin typeface="Roboto"/>
              </a:rPr>
              <a:t>6 ∈ (2; 4]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false</a:t>
            </a: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2B09EAB-5804-484C-801C-CEFC9B2A97BD}"/>
              </a:ext>
            </a:extLst>
          </p:cNvPr>
          <p:cNvSpPr/>
          <p:nvPr/>
        </p:nvSpPr>
        <p:spPr>
          <a:xfrm>
            <a:off x="4199903" y="2752652"/>
            <a:ext cx="1093752" cy="31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9AF44E6-9267-469F-893E-B506514BDF9F}"/>
              </a:ext>
            </a:extLst>
          </p:cNvPr>
          <p:cNvCxnSpPr>
            <a:cxnSpLocks/>
          </p:cNvCxnSpPr>
          <p:nvPr/>
        </p:nvCxnSpPr>
        <p:spPr>
          <a:xfrm flipV="1">
            <a:off x="3871449" y="3058005"/>
            <a:ext cx="2984536" cy="1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узел 40">
            <a:extLst>
              <a:ext uri="{FF2B5EF4-FFF2-40B4-BE49-F238E27FC236}">
                <a16:creationId xmlns:a16="http://schemas.microsoft.com/office/drawing/2014/main" id="{02110212-AF34-4A90-91FC-0597C0931BF3}"/>
              </a:ext>
            </a:extLst>
          </p:cNvPr>
          <p:cNvSpPr/>
          <p:nvPr/>
        </p:nvSpPr>
        <p:spPr>
          <a:xfrm>
            <a:off x="4094017" y="2936085"/>
            <a:ext cx="243840" cy="24384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Блок-схема: узел 41">
            <a:extLst>
              <a:ext uri="{FF2B5EF4-FFF2-40B4-BE49-F238E27FC236}">
                <a16:creationId xmlns:a16="http://schemas.microsoft.com/office/drawing/2014/main" id="{ADCC1E94-4DB3-48B4-9232-88395625FA4E}"/>
              </a:ext>
            </a:extLst>
          </p:cNvPr>
          <p:cNvSpPr/>
          <p:nvPr/>
        </p:nvSpPr>
        <p:spPr>
          <a:xfrm>
            <a:off x="5187769" y="2947250"/>
            <a:ext cx="243840" cy="243840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39A4367-A7A7-4BB9-94C0-C2D9B5A96C5B}"/>
              </a:ext>
            </a:extLst>
          </p:cNvPr>
          <p:cNvSpPr/>
          <p:nvPr/>
        </p:nvSpPr>
        <p:spPr>
          <a:xfrm>
            <a:off x="4150655" y="3181562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400" spc="-50" dirty="0">
                <a:latin typeface="Roboto"/>
              </a:rPr>
              <a:t>2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F202D13-6423-49FD-9584-4B031D0897E2}"/>
              </a:ext>
            </a:extLst>
          </p:cNvPr>
          <p:cNvSpPr/>
          <p:nvPr/>
        </p:nvSpPr>
        <p:spPr>
          <a:xfrm>
            <a:off x="5164115" y="3181562"/>
            <a:ext cx="25907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spc="-50" dirty="0">
                <a:latin typeface="Roboto"/>
              </a:rPr>
              <a:t>4</a:t>
            </a:r>
            <a:endParaRPr lang="ru-RU" sz="1400" spc="-50" dirty="0">
              <a:latin typeface="Roboto"/>
            </a:endParaRPr>
          </a:p>
        </p:txBody>
      </p:sp>
      <p:sp>
        <p:nvSpPr>
          <p:cNvPr id="45" name="Знак умножения 44">
            <a:extLst>
              <a:ext uri="{FF2B5EF4-FFF2-40B4-BE49-F238E27FC236}">
                <a16:creationId xmlns:a16="http://schemas.microsoft.com/office/drawing/2014/main" id="{438DCBA2-DF9B-43C5-B0E5-57E0762CD096}"/>
              </a:ext>
            </a:extLst>
          </p:cNvPr>
          <p:cNvSpPr/>
          <p:nvPr/>
        </p:nvSpPr>
        <p:spPr>
          <a:xfrm>
            <a:off x="5495868" y="2899581"/>
            <a:ext cx="266383" cy="290854"/>
          </a:xfrm>
          <a:prstGeom prst="mathMultipl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514B45C-B1C0-454D-8D5B-761D696E97C2}"/>
              </a:ext>
            </a:extLst>
          </p:cNvPr>
          <p:cNvSpPr/>
          <p:nvPr/>
        </p:nvSpPr>
        <p:spPr>
          <a:xfrm>
            <a:off x="5569464" y="3181562"/>
            <a:ext cx="331619" cy="344141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>
                <a:latin typeface="Roboto"/>
              </a:rPr>
              <a:t>6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2314C9-C035-4287-A33B-5E340C97DDEF}"/>
              </a:ext>
            </a:extLst>
          </p:cNvPr>
          <p:cNvSpPr txBox="1"/>
          <p:nvPr/>
        </p:nvSpPr>
        <p:spPr>
          <a:xfrm>
            <a:off x="3802585" y="3559930"/>
            <a:ext cx="4107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/>
              </a:rPr>
              <a:t>Затем </a:t>
            </a:r>
            <a:r>
              <a:rPr lang="en-US" sz="1400" dirty="0" err="1">
                <a:latin typeface="Roboto"/>
              </a:rPr>
              <a:t>closest_preceding</a:t>
            </a:r>
            <a:r>
              <a:rPr lang="ru-RU" sz="1400" dirty="0"/>
              <a:t>_</a:t>
            </a:r>
            <a:r>
              <a:rPr lang="en-US" sz="1400" dirty="0">
                <a:latin typeface="Roboto"/>
              </a:rPr>
              <a:t>node </a:t>
            </a:r>
            <a:r>
              <a:rPr lang="ru-RU" sz="1400" dirty="0">
                <a:latin typeface="Roboto"/>
              </a:rPr>
              <a:t>выполнит</a:t>
            </a:r>
            <a:br>
              <a:rPr lang="en-US" sz="1400" dirty="0">
                <a:latin typeface="Roboto"/>
              </a:rPr>
            </a:br>
            <a:r>
              <a:rPr lang="ru-RU" sz="1400" dirty="0">
                <a:latin typeface="Roboto"/>
              </a:rPr>
              <a:t>   </a:t>
            </a:r>
            <a:r>
              <a:rPr lang="en-US" sz="1400" dirty="0">
                <a:latin typeface="Roboto"/>
              </a:rPr>
              <a:t>finger[</a:t>
            </a:r>
            <a:r>
              <a:rPr lang="ru-RU" sz="1400" dirty="0">
                <a:latin typeface="Roboto"/>
              </a:rPr>
              <a:t>3</a:t>
            </a:r>
            <a:r>
              <a:rPr lang="en-US" sz="1400" dirty="0">
                <a:latin typeface="Roboto"/>
              </a:rPr>
              <a:t>]</a:t>
            </a:r>
            <a:r>
              <a:rPr lang="ru-RU" sz="1400" dirty="0">
                <a:latin typeface="Roboto"/>
              </a:rPr>
              <a:t>  2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(2;  6)</a:t>
            </a:r>
            <a:r>
              <a:rPr lang="en-US" sz="1400" dirty="0">
                <a:latin typeface="Roboto"/>
              </a:rPr>
              <a:t>  false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  </a:t>
            </a: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finger[2]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4</a:t>
            </a:r>
            <a:r>
              <a:rPr lang="ru-RU" sz="1400" dirty="0">
                <a:latin typeface="Roboto"/>
              </a:rPr>
              <a:t>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(2;  6)</a:t>
            </a:r>
            <a:r>
              <a:rPr lang="en-US" sz="1400" dirty="0">
                <a:latin typeface="Roboto"/>
              </a:rPr>
              <a:t>  true</a:t>
            </a:r>
            <a:br>
              <a:rPr lang="ru-RU" sz="1400" dirty="0"/>
            </a:br>
            <a:r>
              <a:rPr lang="ru-RU" sz="1400" dirty="0"/>
              <a:t> </a:t>
            </a:r>
            <a:r>
              <a:rPr lang="en-US" sz="1400" dirty="0">
                <a:latin typeface="Roboto"/>
              </a:rPr>
              <a:t>return finger[2]  //</a:t>
            </a:r>
            <a:r>
              <a:rPr lang="en-US" sz="1400" dirty="0">
                <a:solidFill>
                  <a:srgbClr val="FF0000"/>
                </a:solidFill>
                <a:latin typeface="Roboto"/>
              </a:rPr>
              <a:t>4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 </a:t>
            </a:r>
            <a:r>
              <a:rPr lang="ru-RU" sz="1400" b="1" dirty="0">
                <a:solidFill>
                  <a:srgbClr val="008E40"/>
                </a:solidFill>
                <a:latin typeface="Roboto"/>
              </a:rPr>
              <a:t> </a:t>
            </a:r>
            <a:r>
              <a:rPr lang="ru-RU" sz="1400" b="1" dirty="0">
                <a:solidFill>
                  <a:srgbClr val="FF0000"/>
                </a:solidFill>
                <a:latin typeface="Roboto"/>
              </a:rPr>
              <a:t>не правильно</a:t>
            </a:r>
            <a:endParaRPr lang="en-US" sz="1400" b="1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69" name="Блок-схема: узел 68">
            <a:extLst>
              <a:ext uri="{FF2B5EF4-FFF2-40B4-BE49-F238E27FC236}">
                <a16:creationId xmlns:a16="http://schemas.microsoft.com/office/drawing/2014/main" id="{D123DF65-989F-4771-8A71-1B57058F83A9}"/>
              </a:ext>
            </a:extLst>
          </p:cNvPr>
          <p:cNvSpPr/>
          <p:nvPr/>
        </p:nvSpPr>
        <p:spPr>
          <a:xfrm>
            <a:off x="6105662" y="5023604"/>
            <a:ext cx="399097" cy="3839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384450"/>
                </a:solidFill>
              </a:rPr>
              <a:t>2</a:t>
            </a:r>
            <a:endParaRPr lang="en-US" dirty="0">
              <a:solidFill>
                <a:srgbClr val="384450"/>
              </a:solidFill>
            </a:endParaRPr>
          </a:p>
        </p:txBody>
      </p:sp>
      <p:sp>
        <p:nvSpPr>
          <p:cNvPr id="70" name="Блок-схема: узел 69">
            <a:extLst>
              <a:ext uri="{FF2B5EF4-FFF2-40B4-BE49-F238E27FC236}">
                <a16:creationId xmlns:a16="http://schemas.microsoft.com/office/drawing/2014/main" id="{939CDB0E-4A10-40A3-B4B2-1CBDC1BAB875}"/>
              </a:ext>
            </a:extLst>
          </p:cNvPr>
          <p:cNvSpPr/>
          <p:nvPr/>
        </p:nvSpPr>
        <p:spPr>
          <a:xfrm>
            <a:off x="6468660" y="5691136"/>
            <a:ext cx="399097" cy="3839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4450"/>
                </a:solidFill>
              </a:rPr>
              <a:t>4</a:t>
            </a:r>
          </a:p>
        </p:txBody>
      </p:sp>
      <p:cxnSp>
        <p:nvCxnSpPr>
          <p:cNvPr id="71" name="Соединитель: изогнутый 70">
            <a:extLst>
              <a:ext uri="{FF2B5EF4-FFF2-40B4-BE49-F238E27FC236}">
                <a16:creationId xmlns:a16="http://schemas.microsoft.com/office/drawing/2014/main" id="{D307FB23-5FFB-43C4-80E4-3BD403B76766}"/>
              </a:ext>
            </a:extLst>
          </p:cNvPr>
          <p:cNvCxnSpPr>
            <a:stCxn id="69" idx="6"/>
            <a:endCxn id="70" idx="0"/>
          </p:cNvCxnSpPr>
          <p:nvPr/>
        </p:nvCxnSpPr>
        <p:spPr>
          <a:xfrm>
            <a:off x="6504759" y="5215592"/>
            <a:ext cx="163450" cy="475544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: изогнутый 71">
            <a:extLst>
              <a:ext uri="{FF2B5EF4-FFF2-40B4-BE49-F238E27FC236}">
                <a16:creationId xmlns:a16="http://schemas.microsoft.com/office/drawing/2014/main" id="{1489AE1C-E3D5-421E-BCCE-A2660A11DBED}"/>
              </a:ext>
            </a:extLst>
          </p:cNvPr>
          <p:cNvCxnSpPr>
            <a:cxnSpLocks/>
            <a:stCxn id="70" idx="2"/>
            <a:endCxn id="69" idx="2"/>
          </p:cNvCxnSpPr>
          <p:nvPr/>
        </p:nvCxnSpPr>
        <p:spPr>
          <a:xfrm rot="10800000">
            <a:off x="6105662" y="5215592"/>
            <a:ext cx="362998" cy="667532"/>
          </a:xfrm>
          <a:prstGeom prst="curvedConnector3">
            <a:avLst>
              <a:gd name="adj1" fmla="val 16297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E74F12E-7AAB-4866-B37E-EF6E8D7F4306}"/>
              </a:ext>
            </a:extLst>
          </p:cNvPr>
          <p:cNvSpPr/>
          <p:nvPr/>
        </p:nvSpPr>
        <p:spPr>
          <a:xfrm>
            <a:off x="5703819" y="5502146"/>
            <a:ext cx="822424" cy="315299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highlight>
                  <a:srgbClr val="FFFF00"/>
                </a:highlight>
                <a:latin typeface="Roboto"/>
              </a:rPr>
              <a:t>succ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(</a:t>
            </a:r>
            <a:r>
              <a:rPr lang="en-US" sz="1400" b="1" dirty="0">
                <a:solidFill>
                  <a:srgbClr val="008E40"/>
                </a:solidFill>
                <a:highlight>
                  <a:srgbClr val="FFFF00"/>
                </a:highlight>
                <a:latin typeface="Roboto"/>
              </a:rPr>
              <a:t>2</a:t>
            </a:r>
            <a:r>
              <a:rPr lang="en-US" sz="1400" dirty="0">
                <a:highlight>
                  <a:srgbClr val="FFFF00"/>
                </a:highlight>
                <a:latin typeface="Roboto"/>
              </a:rPr>
              <a:t>)!</a:t>
            </a:r>
            <a:endParaRPr lang="ru-RU" sz="1400" spc="-50" dirty="0">
              <a:solidFill>
                <a:srgbClr val="005AAA"/>
              </a:solidFill>
              <a:highlight>
                <a:srgbClr val="FFFF00"/>
              </a:highlight>
              <a:latin typeface="Roboto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16DB3D5-8A79-47BF-BCB6-BD981C1190B9}"/>
              </a:ext>
            </a:extLst>
          </p:cNvPr>
          <p:cNvSpPr/>
          <p:nvPr/>
        </p:nvSpPr>
        <p:spPr>
          <a:xfrm>
            <a:off x="6601487" y="5092281"/>
            <a:ext cx="1498225" cy="315299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en-US" sz="1400" dirty="0" err="1">
                <a:latin typeface="Roboto"/>
              </a:rPr>
              <a:t>find_succ</a:t>
            </a:r>
            <a:r>
              <a:rPr lang="en-US" sz="1400" dirty="0">
                <a:latin typeface="Roboto"/>
              </a:rPr>
              <a:t>(6)?</a:t>
            </a:r>
            <a:endParaRPr lang="ru-RU" sz="14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08669-0074-443D-90A4-876AC93082DD}"/>
              </a:ext>
            </a:extLst>
          </p:cNvPr>
          <p:cNvSpPr txBox="1"/>
          <p:nvPr/>
        </p:nvSpPr>
        <p:spPr>
          <a:xfrm>
            <a:off x="7366237" y="2978227"/>
            <a:ext cx="1611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</a:rPr>
              <a:t>succ</a:t>
            </a:r>
            <a:r>
              <a:rPr lang="en-US" sz="1400" dirty="0">
                <a:solidFill>
                  <a:srgbClr val="2B91AF"/>
                </a:solidFill>
              </a:rPr>
              <a:t> = 4|+1 = 5 -&gt; 2 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4|+2 = 6 -&gt;??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</a:rPr>
              <a:t> </a:t>
            </a:r>
          </a:p>
          <a:p>
            <a:endParaRPr lang="en-US" sz="1400" dirty="0">
              <a:solidFill>
                <a:srgbClr val="2B91A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D5C716-18E8-45B4-82BF-3531D22EC93D}"/>
              </a:ext>
            </a:extLst>
          </p:cNvPr>
          <p:cNvSpPr txBox="1"/>
          <p:nvPr/>
        </p:nvSpPr>
        <p:spPr>
          <a:xfrm>
            <a:off x="1787390" y="4623278"/>
            <a:ext cx="68007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E40"/>
                </a:solidFill>
                <a:latin typeface="Roboto"/>
              </a:rPr>
              <a:t>добавлено:</a:t>
            </a:r>
            <a:r>
              <a:rPr lang="ru-RU" sz="1400" dirty="0">
                <a:latin typeface="Roboto"/>
              </a:rPr>
              <a:t> если проверять так</a:t>
            </a:r>
            <a:r>
              <a:rPr lang="en-US" sz="1400" dirty="0">
                <a:latin typeface="Roboto"/>
              </a:rPr>
              <a:t>:</a:t>
            </a:r>
            <a:br>
              <a:rPr lang="en-US" sz="1400" dirty="0">
                <a:latin typeface="Roboto"/>
              </a:rPr>
            </a:b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finger[</a:t>
            </a:r>
            <a:r>
              <a:rPr lang="ru-RU" sz="1400" dirty="0">
                <a:latin typeface="Roboto"/>
              </a:rPr>
              <a:t>3</a:t>
            </a:r>
            <a:r>
              <a:rPr lang="en-US" sz="1400" dirty="0">
                <a:latin typeface="Roboto"/>
              </a:rPr>
              <a:t>]</a:t>
            </a:r>
            <a:r>
              <a:rPr lang="ru-RU" sz="1400" dirty="0">
                <a:latin typeface="Roboto"/>
              </a:rPr>
              <a:t>  2  </a:t>
            </a:r>
            <a:r>
              <a:rPr lang="en-US" sz="1400" dirty="0">
                <a:latin typeface="Roboto"/>
              </a:rPr>
              <a:t>∈</a:t>
            </a: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[</a:t>
            </a:r>
            <a:r>
              <a:rPr lang="ru-RU" sz="1400" dirty="0">
                <a:latin typeface="Roboto"/>
              </a:rPr>
              <a:t>2;  6)</a:t>
            </a:r>
            <a:r>
              <a:rPr lang="en-US" sz="1400" dirty="0">
                <a:latin typeface="Roboto"/>
              </a:rPr>
              <a:t> true, </a:t>
            </a:r>
            <a:endParaRPr lang="ru-RU" sz="1400" dirty="0">
              <a:latin typeface="Roboto"/>
            </a:endParaRPr>
          </a:p>
          <a:p>
            <a:r>
              <a:rPr lang="en-US" sz="1400" dirty="0">
                <a:latin typeface="Roboto"/>
              </a:rPr>
              <a:t> if finger[3] == n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    return REPLY </a:t>
            </a:r>
            <a:r>
              <a:rPr lang="ru-RU" sz="1400" dirty="0">
                <a:latin typeface="Roboto"/>
              </a:rPr>
              <a:t> </a:t>
            </a:r>
            <a:r>
              <a:rPr lang="en-US" sz="1400" dirty="0">
                <a:latin typeface="Roboto"/>
              </a:rPr>
              <a:t>finger[3] //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2 </a:t>
            </a:r>
            <a:r>
              <a:rPr lang="ru-RU" sz="1400" b="1" dirty="0">
                <a:solidFill>
                  <a:srgbClr val="008E40"/>
                </a:solidFill>
                <a:latin typeface="Roboto"/>
              </a:rPr>
              <a:t>работает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 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else</a:t>
            </a:r>
            <a:br>
              <a:rPr lang="en-US" sz="1400" dirty="0">
                <a:latin typeface="Roboto"/>
              </a:rPr>
            </a:br>
            <a:r>
              <a:rPr lang="en-US" sz="1400" dirty="0">
                <a:latin typeface="Roboto"/>
              </a:rPr>
              <a:t>    return n0.find_successor(finger[3])</a:t>
            </a:r>
            <a:br>
              <a:rPr lang="ru-RU" sz="1400" b="1" dirty="0">
                <a:solidFill>
                  <a:srgbClr val="008E40"/>
                </a:solidFill>
                <a:latin typeface="Roboto"/>
              </a:rPr>
            </a:br>
            <a:br>
              <a:rPr lang="ru-RU" sz="1400" b="1" dirty="0">
                <a:solidFill>
                  <a:srgbClr val="008E40"/>
                </a:solidFill>
                <a:latin typeface="Roboto"/>
              </a:rPr>
            </a:br>
            <a:r>
              <a:rPr lang="ru-RU" sz="1400" b="1" dirty="0">
                <a:solidFill>
                  <a:srgbClr val="008E40"/>
                </a:solidFill>
                <a:latin typeface="Roboto"/>
              </a:rPr>
              <a:t>+</a:t>
            </a:r>
            <a:br>
              <a:rPr lang="ru-RU" sz="1400" b="1" dirty="0">
                <a:solidFill>
                  <a:srgbClr val="008E40"/>
                </a:solidFill>
                <a:latin typeface="Roboto"/>
              </a:rPr>
            </a:br>
            <a:r>
              <a:rPr lang="ru-RU" sz="1400" b="1" dirty="0">
                <a:solidFill>
                  <a:srgbClr val="008E40"/>
                </a:solidFill>
                <a:latin typeface="Roboto"/>
              </a:rPr>
              <a:t>предыдущие исправления для </a:t>
            </a:r>
            <a:r>
              <a:rPr lang="en-US" sz="1400" b="1" dirty="0">
                <a:solidFill>
                  <a:srgbClr val="008E40"/>
                </a:solidFill>
                <a:latin typeface="Roboto"/>
              </a:rPr>
              <a:t>fingers</a:t>
            </a:r>
            <a:br>
              <a:rPr lang="en-US" sz="1400" b="1" dirty="0">
                <a:solidFill>
                  <a:srgbClr val="008E40"/>
                </a:solidFill>
                <a:latin typeface="Roboto"/>
              </a:rPr>
            </a:br>
            <a:r>
              <a:rPr lang="ru-RU" sz="1400" b="1" dirty="0">
                <a:solidFill>
                  <a:srgbClr val="008E40"/>
                </a:solidFill>
                <a:latin typeface="Roboto"/>
              </a:rPr>
              <a:t>при подключении нового узла</a:t>
            </a:r>
            <a:br>
              <a:rPr lang="ru-RU" sz="1400" b="1" dirty="0">
                <a:solidFill>
                  <a:srgbClr val="008E40"/>
                </a:solidFill>
                <a:latin typeface="Roboto"/>
              </a:rPr>
            </a:br>
            <a:endParaRPr lang="en-US" sz="1400" b="1" dirty="0">
              <a:solidFill>
                <a:srgbClr val="008E4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15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37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4E0B9BB-2E4F-4FF6-B171-50E92B4E7472}"/>
              </a:ext>
            </a:extLst>
          </p:cNvPr>
          <p:cNvSpPr/>
          <p:nvPr/>
        </p:nvSpPr>
        <p:spPr>
          <a:xfrm>
            <a:off x="3706618" y="641554"/>
            <a:ext cx="5112456" cy="408284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 3: не работает предложенное решение</a:t>
            </a:r>
          </a:p>
          <a:p>
            <a:endParaRPr lang="ru-RU" sz="1600" dirty="0">
              <a:solidFill>
                <a:srgbClr val="005AAA"/>
              </a:solidFill>
              <a:latin typeface="Roboto"/>
            </a:endParaRPr>
          </a:p>
          <a:p>
            <a:r>
              <a:rPr lang="ru-RU" dirty="0">
                <a:latin typeface="Roboto"/>
              </a:rPr>
              <a:t>узел n = 4</a:t>
            </a:r>
          </a:p>
          <a:p>
            <a:r>
              <a:rPr lang="ru-RU" dirty="0" err="1">
                <a:latin typeface="Roboto"/>
              </a:rPr>
              <a:t>successor</a:t>
            </a:r>
            <a:r>
              <a:rPr lang="ru-RU" dirty="0">
                <a:latin typeface="Roboto"/>
              </a:rPr>
              <a:t> = 2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получается условие:</a:t>
            </a:r>
          </a:p>
          <a:p>
            <a:r>
              <a:rPr lang="ru-RU" dirty="0">
                <a:latin typeface="Roboto"/>
              </a:rPr>
              <a:t>(4; 2] 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по предложенному решению должно быть:</a:t>
            </a:r>
          </a:p>
          <a:p>
            <a:r>
              <a:rPr lang="ru-RU" dirty="0">
                <a:latin typeface="Roboto"/>
              </a:rPr>
              <a:t>(4; 2]  -&gt; (4; 16+2]  -&gt; (4; 18]</a:t>
            </a:r>
          </a:p>
          <a:p>
            <a:endParaRPr lang="ru-RU" dirty="0">
              <a:solidFill>
                <a:srgbClr val="005AAA"/>
              </a:solidFill>
              <a:latin typeface="Roboto"/>
            </a:endParaRPr>
          </a:p>
          <a:p>
            <a:endParaRPr lang="ru-RU" dirty="0">
              <a:solidFill>
                <a:srgbClr val="005AAA"/>
              </a:solidFill>
              <a:latin typeface="Roboto"/>
            </a:endParaRPr>
          </a:p>
          <a:p>
            <a:r>
              <a:rPr lang="ru-RU" dirty="0">
                <a:solidFill>
                  <a:srgbClr val="005AAA"/>
                </a:solidFill>
                <a:latin typeface="Roboto"/>
              </a:rPr>
              <a:t>не работает в ситуации, когда  надо проверить </a:t>
            </a:r>
            <a:r>
              <a:rPr lang="ru-RU" dirty="0" err="1">
                <a:solidFill>
                  <a:srgbClr val="005AAA"/>
                </a:solidFill>
                <a:latin typeface="Roboto"/>
              </a:rPr>
              <a:t>id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 =  1</a:t>
            </a:r>
            <a:br>
              <a:rPr lang="ru-RU" dirty="0">
                <a:solidFill>
                  <a:srgbClr val="005AAA"/>
                </a:solidFill>
                <a:latin typeface="Roboto"/>
              </a:rPr>
            </a:br>
            <a:br>
              <a:rPr lang="ru-RU" dirty="0">
                <a:solidFill>
                  <a:srgbClr val="005AAA"/>
                </a:solidFill>
                <a:latin typeface="Roboto"/>
              </a:rPr>
            </a:br>
            <a:r>
              <a:rPr lang="ru-RU" dirty="0">
                <a:solidFill>
                  <a:srgbClr val="005AAA"/>
                </a:solidFill>
                <a:latin typeface="Roboto"/>
              </a:rPr>
              <a:t>получается </a:t>
            </a:r>
            <a:r>
              <a:rPr lang="ru-RU" dirty="0" err="1">
                <a:solidFill>
                  <a:srgbClr val="005AAA"/>
                </a:solidFill>
                <a:latin typeface="Roboto"/>
              </a:rPr>
              <a:t>id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=1 НЕ принадлежит интервалу (4; 18]</a:t>
            </a:r>
          </a:p>
          <a:p>
            <a:endParaRPr lang="ru-RU" dirty="0">
              <a:solidFill>
                <a:srgbClr val="005AAA"/>
              </a:solidFill>
              <a:latin typeface="Roboto"/>
            </a:endParaRPr>
          </a:p>
          <a:p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9852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38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Проблема перехода через 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0E63D3-7463-4BF8-BD28-8B5915475743}"/>
              </a:ext>
            </a:extLst>
          </p:cNvPr>
          <p:cNvPicPr/>
          <p:nvPr/>
        </p:nvPicPr>
        <p:blipFill rotWithShape="1">
          <a:blip r:embed="rId5"/>
          <a:srcRect t="10464" r="44240" b="1328"/>
          <a:stretch/>
        </p:blipFill>
        <p:spPr>
          <a:xfrm>
            <a:off x="35366" y="633996"/>
            <a:ext cx="3721294" cy="32293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3BCA32-E0C8-4D99-8418-BEB1551A7F30}"/>
              </a:ext>
            </a:extLst>
          </p:cNvPr>
          <p:cNvSpPr/>
          <p:nvPr/>
        </p:nvSpPr>
        <p:spPr>
          <a:xfrm>
            <a:off x="335280" y="1435276"/>
            <a:ext cx="2339340" cy="34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4E0B9BB-2E4F-4FF6-B171-50E92B4E7472}"/>
              </a:ext>
            </a:extLst>
          </p:cNvPr>
          <p:cNvSpPr/>
          <p:nvPr/>
        </p:nvSpPr>
        <p:spPr>
          <a:xfrm>
            <a:off x="3706618" y="641554"/>
            <a:ext cx="5112456" cy="4082846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600" dirty="0">
                <a:solidFill>
                  <a:srgbClr val="005AAA"/>
                </a:solidFill>
                <a:latin typeface="Roboto"/>
              </a:rPr>
              <a:t>Пример 3: не работает предложенное решение</a:t>
            </a:r>
          </a:p>
          <a:p>
            <a:endParaRPr lang="ru-RU" sz="1600" dirty="0">
              <a:solidFill>
                <a:srgbClr val="005AAA"/>
              </a:solidFill>
              <a:latin typeface="Roboto"/>
            </a:endParaRPr>
          </a:p>
          <a:p>
            <a:r>
              <a:rPr lang="ru-RU" dirty="0">
                <a:latin typeface="Roboto"/>
              </a:rPr>
              <a:t>узел n = 4</a:t>
            </a:r>
          </a:p>
          <a:p>
            <a:r>
              <a:rPr lang="ru-RU" dirty="0" err="1">
                <a:latin typeface="Roboto"/>
              </a:rPr>
              <a:t>successor</a:t>
            </a:r>
            <a:r>
              <a:rPr lang="ru-RU" dirty="0">
                <a:latin typeface="Roboto"/>
              </a:rPr>
              <a:t> = 2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получается условие:</a:t>
            </a:r>
          </a:p>
          <a:p>
            <a:r>
              <a:rPr lang="ru-RU" dirty="0">
                <a:latin typeface="Roboto"/>
              </a:rPr>
              <a:t>(4; 2] 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по предложенному решению должно быть:</a:t>
            </a:r>
          </a:p>
          <a:p>
            <a:r>
              <a:rPr lang="ru-RU" dirty="0">
                <a:latin typeface="Roboto"/>
              </a:rPr>
              <a:t>(4; 2]  -&gt; (4; 16+2]  -&gt; (4; 18]</a:t>
            </a:r>
          </a:p>
          <a:p>
            <a:endParaRPr lang="ru-RU" dirty="0">
              <a:solidFill>
                <a:srgbClr val="005AAA"/>
              </a:solidFill>
              <a:latin typeface="Roboto"/>
            </a:endParaRPr>
          </a:p>
          <a:p>
            <a:endParaRPr lang="ru-RU" dirty="0">
              <a:solidFill>
                <a:srgbClr val="005AAA"/>
              </a:solidFill>
              <a:latin typeface="Roboto"/>
            </a:endParaRPr>
          </a:p>
          <a:p>
            <a:r>
              <a:rPr lang="ru-RU" dirty="0">
                <a:solidFill>
                  <a:srgbClr val="005AAA"/>
                </a:solidFill>
                <a:latin typeface="Roboto"/>
              </a:rPr>
              <a:t>не работает в ситуации, когда  надо проверить </a:t>
            </a:r>
            <a:r>
              <a:rPr lang="ru-RU" dirty="0" err="1">
                <a:solidFill>
                  <a:srgbClr val="005AAA"/>
                </a:solidFill>
                <a:latin typeface="Roboto"/>
              </a:rPr>
              <a:t>id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 =  1</a:t>
            </a:r>
            <a:br>
              <a:rPr lang="ru-RU" dirty="0">
                <a:solidFill>
                  <a:srgbClr val="005AAA"/>
                </a:solidFill>
                <a:latin typeface="Roboto"/>
              </a:rPr>
            </a:br>
            <a:br>
              <a:rPr lang="ru-RU" dirty="0">
                <a:solidFill>
                  <a:srgbClr val="005AAA"/>
                </a:solidFill>
                <a:latin typeface="Roboto"/>
              </a:rPr>
            </a:br>
            <a:r>
              <a:rPr lang="ru-RU" dirty="0">
                <a:solidFill>
                  <a:srgbClr val="005AAA"/>
                </a:solidFill>
                <a:latin typeface="Roboto"/>
              </a:rPr>
              <a:t>получается </a:t>
            </a:r>
            <a:r>
              <a:rPr lang="ru-RU" dirty="0" err="1">
                <a:solidFill>
                  <a:srgbClr val="005AAA"/>
                </a:solidFill>
                <a:latin typeface="Roboto"/>
              </a:rPr>
              <a:t>id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=1 НЕ принадлежит интервалу (4; 18]</a:t>
            </a:r>
          </a:p>
          <a:p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</a:p>
          <a:p>
            <a:r>
              <a:rPr lang="ru-RU" b="1" dirty="0">
                <a:solidFill>
                  <a:srgbClr val="008E40"/>
                </a:solidFill>
                <a:latin typeface="Martel-Regular"/>
              </a:rPr>
              <a:t>Придуман другой способ проверки (см. функцию </a:t>
            </a:r>
            <a:r>
              <a:rPr lang="en-US" b="1" dirty="0" err="1">
                <a:solidFill>
                  <a:srgbClr val="008E40"/>
                </a:solidFill>
                <a:latin typeface="Martel-Regular"/>
              </a:rPr>
              <a:t>isInRangeOverZero</a:t>
            </a:r>
            <a:r>
              <a:rPr lang="en-US" b="1" dirty="0">
                <a:solidFill>
                  <a:srgbClr val="008E40"/>
                </a:solidFill>
                <a:latin typeface="Martel-Regular"/>
              </a:rPr>
              <a:t> </a:t>
            </a:r>
            <a:r>
              <a:rPr lang="ru-RU" b="1" dirty="0">
                <a:solidFill>
                  <a:srgbClr val="008E40"/>
                </a:solidFill>
                <a:latin typeface="Martel-Regular"/>
              </a:rPr>
              <a:t>в </a:t>
            </a:r>
            <a:r>
              <a:rPr lang="en-US" b="1" dirty="0" err="1">
                <a:solidFill>
                  <a:srgbClr val="008E40"/>
                </a:solidFill>
                <a:latin typeface="Martel-Regular"/>
              </a:rPr>
              <a:t>inc.h</a:t>
            </a:r>
            <a:r>
              <a:rPr lang="en-US" b="1" dirty="0">
                <a:solidFill>
                  <a:srgbClr val="008E40"/>
                </a:solidFill>
                <a:latin typeface="Martel-Regular"/>
              </a:rPr>
              <a:t>)</a:t>
            </a:r>
            <a:r>
              <a:rPr lang="ru-RU" b="1" dirty="0">
                <a:solidFill>
                  <a:srgbClr val="008E40"/>
                </a:solidFill>
                <a:latin typeface="Martel-Regular"/>
              </a:rPr>
              <a:t>.</a:t>
            </a:r>
          </a:p>
          <a:p>
            <a:r>
              <a:rPr lang="ru-RU" b="1" dirty="0">
                <a:solidFill>
                  <a:srgbClr val="008E40"/>
                </a:solidFill>
                <a:latin typeface="Martel-Regular"/>
              </a:rPr>
              <a:t>В Хорде на</a:t>
            </a:r>
            <a:r>
              <a:rPr lang="en-US" b="1" dirty="0">
                <a:solidFill>
                  <a:srgbClr val="008E40"/>
                </a:solidFill>
                <a:latin typeface="Martel-Regular"/>
              </a:rPr>
              <a:t> JAVA</a:t>
            </a:r>
            <a:r>
              <a:rPr lang="ru-RU" b="1" dirty="0">
                <a:solidFill>
                  <a:srgbClr val="008E40"/>
                </a:solidFill>
                <a:latin typeface="Martel-Regular"/>
              </a:rPr>
              <a:t> также не правильно будет проверяться</a:t>
            </a:r>
            <a:br>
              <a:rPr lang="ru-RU" sz="1800" b="1" dirty="0">
                <a:solidFill>
                  <a:srgbClr val="008E40"/>
                </a:solidFill>
                <a:latin typeface="Martel-Regular"/>
              </a:rPr>
            </a:br>
            <a:br>
              <a:rPr lang="en-US" dirty="0">
                <a:solidFill>
                  <a:srgbClr val="005AAA"/>
                </a:solidFill>
                <a:latin typeface="Roboto"/>
              </a:rPr>
            </a:br>
            <a:endParaRPr lang="ru-RU" spc="-50" dirty="0">
              <a:solidFill>
                <a:srgbClr val="005AAA"/>
              </a:solidFill>
              <a:latin typeface="Roboto"/>
            </a:endParaRPr>
          </a:p>
        </p:txBody>
      </p:sp>
      <p:pic>
        <p:nvPicPr>
          <p:cNvPr id="47" name="Picture 2" descr="Ready icon png 3 » PNG Image">
            <a:extLst>
              <a:ext uri="{FF2B5EF4-FFF2-40B4-BE49-F238E27FC236}">
                <a16:creationId xmlns:a16="http://schemas.microsoft.com/office/drawing/2014/main" id="{2EEF7E59-7C52-42B4-BAA5-8D5B3C35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43" y="5209157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63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39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479984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Циклится по внутреннему кольцу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AA58E-EBF1-4B04-84F5-77A505AA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456"/>
            <a:ext cx="8479984" cy="57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17309" y="1181497"/>
            <a:ext cx="8301319" cy="2853420"/>
          </a:xfrm>
          <a:prstGeom prst="rect">
            <a:avLst/>
          </a:prstGeom>
          <a:ln>
            <a:noFill/>
          </a:ln>
          <a:effectLst/>
        </p:spPr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3523681" y="4181257"/>
            <a:ext cx="0" cy="367966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391507" y="4173637"/>
            <a:ext cx="0" cy="367967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4228932" y="5889395"/>
            <a:ext cx="358796" cy="1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DEABA0A2-82E3-4EBA-96B9-9764BEB85536}"/>
              </a:ext>
            </a:extLst>
          </p:cNvPr>
          <p:cNvSpPr txBox="1">
            <a:spLocks/>
          </p:cNvSpPr>
          <p:nvPr/>
        </p:nvSpPr>
        <p:spPr>
          <a:xfrm>
            <a:off x="8473" y="1047254"/>
            <a:ext cx="9158509" cy="1959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900" dirty="0">
                <a:latin typeface="Roboto" pitchFamily="2" charset="0"/>
                <a:ea typeface="Roboto" pitchFamily="2" charset="0"/>
              </a:rPr>
              <a:t>Отсутствуют материалы по Хорде</a:t>
            </a:r>
          </a:p>
          <a:p>
            <a:pPr>
              <a:lnSpc>
                <a:spcPct val="100000"/>
              </a:lnSpc>
            </a:pPr>
            <a:r>
              <a:rPr lang="ru-RU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Выполнен научно-технический поиск:</a:t>
            </a:r>
          </a:p>
          <a:p>
            <a:pPr marL="449263" lvl="1" indent="-182563">
              <a:lnSpc>
                <a:spcPct val="100000"/>
              </a:lnSpc>
            </a:pP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Обзорные материалы про 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p2p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алгоритмов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– 2 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книги, научные публикации:</a:t>
            </a: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Tarkoma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S.</a:t>
            </a:r>
            <a:r>
              <a:rPr lang="en-US" sz="1200" dirty="0">
                <a:latin typeface="Martel-Regular"/>
              </a:rPr>
              <a:t> Publish/Subscribe Systems. Design and Principles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John Wiley &amp; Sons Ltd. 2012. 346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Korzun</a:t>
            </a:r>
            <a:r>
              <a:rPr lang="en-US" sz="1200" i="1" dirty="0">
                <a:latin typeface="Martel-Regular"/>
              </a:rPr>
              <a:t> D., </a:t>
            </a:r>
            <a:r>
              <a:rPr lang="en-US" sz="1200" i="1" dirty="0" err="1">
                <a:latin typeface="Martel-Regular"/>
              </a:rPr>
              <a:t>Gurtov</a:t>
            </a:r>
            <a:r>
              <a:rPr lang="en-US" sz="1200" i="1" dirty="0">
                <a:latin typeface="Martel-Regular"/>
              </a:rPr>
              <a:t> A.</a:t>
            </a:r>
            <a:r>
              <a:rPr lang="en-US" sz="1200" dirty="0">
                <a:latin typeface="Martel-Regular"/>
              </a:rPr>
              <a:t> Structured Peer-to-peer Systems //Springer New York. 2013. 375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Dhara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K. , Guo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Y., </a:t>
            </a:r>
            <a:r>
              <a:rPr lang="en-US" sz="1200" i="1" dirty="0" err="1">
                <a:latin typeface="Martel-Regular"/>
              </a:rPr>
              <a:t>Kolberg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M., Wu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X.</a:t>
            </a:r>
            <a:r>
              <a:rPr lang="en-US" sz="1200" dirty="0">
                <a:latin typeface="Martel-Regular"/>
              </a:rPr>
              <a:t> Overview of Structured Peer-to-Peer Overlay Algorithms</a:t>
            </a:r>
            <a:r>
              <a:rPr lang="ru-RU" sz="1200" dirty="0">
                <a:latin typeface="Martel-Regular"/>
              </a:rPr>
              <a:t> //</a:t>
            </a:r>
            <a:r>
              <a:rPr lang="en-US" sz="1200" i="1" dirty="0">
                <a:latin typeface="Martel-Regular"/>
              </a:rPr>
              <a:t>Handbook of Peer-to-Peer Networking. </a:t>
            </a:r>
            <a:r>
              <a:rPr lang="en-US" sz="1200" dirty="0">
                <a:latin typeface="Martel-Regular"/>
              </a:rPr>
              <a:t>2010. pp.223-256.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1200" dirty="0">
                <a:latin typeface="Martel-Regular"/>
              </a:rPr>
              <a:t> Другие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endParaRPr lang="en-US" sz="1600" dirty="0">
              <a:solidFill>
                <a:srgbClr val="005AAA"/>
              </a:solidFill>
              <a:latin typeface="Roboto" pitchFamily="2" charset="0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endParaRPr lang="en-US" sz="1200" dirty="0">
              <a:latin typeface="Martel-Regular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017D8A-4C5F-4A3A-B543-328D45FE6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2FA198-2237-4D16-8D20-497EE33B9C47}"/>
              </a:ext>
            </a:extLst>
          </p:cNvPr>
          <p:cNvSpPr txBox="1"/>
          <p:nvPr/>
        </p:nvSpPr>
        <p:spPr>
          <a:xfrm>
            <a:off x="24253" y="3057787"/>
            <a:ext cx="4777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1900" spc="-5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Найдено улучшение Хорды для уменьшения задержек</a:t>
            </a:r>
          </a:p>
          <a:p>
            <a:r>
              <a:rPr lang="en-US" sz="1200" i="1" dirty="0" err="1">
                <a:latin typeface="Martel-Regular"/>
              </a:rPr>
              <a:t>JiangYi,Jinyuan</a:t>
            </a:r>
            <a:r>
              <a:rPr lang="en-US" sz="1200" i="1" dirty="0">
                <a:latin typeface="Martel-Regular"/>
              </a:rPr>
              <a:t> Y.</a:t>
            </a:r>
            <a:r>
              <a:rPr lang="en-US" sz="1200" dirty="0">
                <a:latin typeface="Martel-Regular"/>
              </a:rPr>
              <a:t> A Low Latency Chord Routing Algo for DHT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1</a:t>
            </a:r>
            <a:r>
              <a:rPr lang="en-US" sz="1200" baseline="30000" dirty="0">
                <a:latin typeface="Martel-Regular"/>
              </a:rPr>
              <a:t>st</a:t>
            </a:r>
            <a:r>
              <a:rPr lang="en-US" sz="1200" dirty="0">
                <a:latin typeface="Martel-Regular"/>
              </a:rPr>
              <a:t> Int. </a:t>
            </a:r>
            <a:r>
              <a:rPr lang="en-US" sz="1200" dirty="0" err="1">
                <a:latin typeface="Martel-Regular"/>
              </a:rPr>
              <a:t>Symp</a:t>
            </a:r>
            <a:r>
              <a:rPr lang="en-US" sz="1200" dirty="0">
                <a:latin typeface="Martel-Regular"/>
              </a:rPr>
              <a:t>. on Pervasive Computing and App. 2006. pp. 825-830</a:t>
            </a:r>
            <a:endParaRPr lang="en-US" sz="16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349D412-7B50-4610-9E99-1C34E64F0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04" y="2735564"/>
            <a:ext cx="4313636" cy="3566176"/>
          </a:xfrm>
          <a:prstGeom prst="rect">
            <a:avLst/>
          </a:prstGeom>
          <a:ln>
            <a:solidFill>
              <a:srgbClr val="005AAA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0606464-E77C-49D8-8C69-478E3D538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146" y="3088726"/>
            <a:ext cx="4008836" cy="3351445"/>
          </a:xfrm>
          <a:prstGeom prst="rect">
            <a:avLst/>
          </a:prstGeom>
          <a:ln>
            <a:solidFill>
              <a:srgbClr val="005AAA"/>
            </a:solidFill>
          </a:ln>
        </p:spPr>
      </p:pic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A480AAEA-C7E1-4592-A4C3-733FEA26FD07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7129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479984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Циклится по внутреннему кольцу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AA58E-EBF1-4B04-84F5-77A505AA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456"/>
            <a:ext cx="8479984" cy="5747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27EDA5-31A7-4AC8-8593-83BCE997F47D}"/>
              </a:ext>
            </a:extLst>
          </p:cNvPr>
          <p:cNvSpPr txBox="1"/>
          <p:nvPr/>
        </p:nvSpPr>
        <p:spPr>
          <a:xfrm>
            <a:off x="2029357" y="4962794"/>
            <a:ext cx="7024588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8E40"/>
                </a:solidFill>
                <a:latin typeface="Martel-Regular"/>
              </a:rPr>
              <a:t>Исправлено</a:t>
            </a:r>
            <a:endParaRPr lang="en-US" sz="1800" b="1" dirty="0">
              <a:solidFill>
                <a:srgbClr val="008E40"/>
              </a:solidFill>
              <a:latin typeface="Martel-Regular"/>
            </a:endParaRPr>
          </a:p>
          <a:p>
            <a:pPr marL="342900" indent="-342900">
              <a:buAutoNum type="arabicPeriod"/>
            </a:pP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Добавлен </a:t>
            </a:r>
            <a:r>
              <a:rPr lang="en-US" sz="1400" b="1" dirty="0">
                <a:solidFill>
                  <a:srgbClr val="008E40"/>
                </a:solidFill>
                <a:latin typeface="Martel-Regular"/>
              </a:rPr>
              <a:t>retransmit counter </a:t>
            </a: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в сообщение. Если сообщение пересылается больше раз, чем размерность </a:t>
            </a:r>
            <a:r>
              <a:rPr lang="en-US" sz="1400" b="1" dirty="0" err="1">
                <a:solidFill>
                  <a:srgbClr val="008E40"/>
                </a:solidFill>
                <a:latin typeface="Martel-Regular"/>
              </a:rPr>
              <a:t>logN</a:t>
            </a: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, то сообщение отбрасывается.</a:t>
            </a:r>
          </a:p>
          <a:p>
            <a:pPr marL="342900" indent="-342900">
              <a:buAutoNum type="arabicPeriod"/>
            </a:pP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Если истек таймер</a:t>
            </a:r>
            <a:r>
              <a:rPr lang="en-US" sz="1400" b="1" dirty="0">
                <a:solidFill>
                  <a:srgbClr val="008E40"/>
                </a:solidFill>
                <a:latin typeface="Martel-Regular"/>
              </a:rPr>
              <a:t>,</a:t>
            </a: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 а ответ так и не был получен (сообщение было отброшено по </a:t>
            </a:r>
            <a:r>
              <a:rPr lang="en-US" sz="1400" b="1" dirty="0">
                <a:solidFill>
                  <a:srgbClr val="008E40"/>
                </a:solidFill>
                <a:latin typeface="Martel-Regular"/>
              </a:rPr>
              <a:t>retransmit counter),</a:t>
            </a:r>
            <a:br>
              <a:rPr lang="en-US" sz="1400" b="1" dirty="0">
                <a:solidFill>
                  <a:srgbClr val="008E40"/>
                </a:solidFill>
                <a:latin typeface="Martel-Regular"/>
              </a:rPr>
            </a:b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то запускается </a:t>
            </a:r>
            <a:r>
              <a:rPr lang="en-US" sz="1400" b="1" dirty="0">
                <a:solidFill>
                  <a:srgbClr val="008E40"/>
                </a:solidFill>
                <a:latin typeface="Martel-Regular"/>
              </a:rPr>
              <a:t>stabilize</a:t>
            </a: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 в узле. Также и в узле10  будет выполнено </a:t>
            </a:r>
            <a:r>
              <a:rPr lang="en-US" sz="1400" b="1" dirty="0">
                <a:solidFill>
                  <a:srgbClr val="008E40"/>
                </a:solidFill>
                <a:latin typeface="Martel-Regular"/>
              </a:rPr>
              <a:t>stabilize </a:t>
            </a:r>
            <a:r>
              <a:rPr lang="ru-RU" sz="1400" b="1" dirty="0">
                <a:solidFill>
                  <a:srgbClr val="008E40"/>
                </a:solidFill>
                <a:latin typeface="Martel-Regular"/>
              </a:rPr>
              <a:t>для своих сообщений и сообщения правильно будут передаваться по кольцу.</a:t>
            </a:r>
            <a:endParaRPr lang="en-US" sz="1400" dirty="0"/>
          </a:p>
        </p:txBody>
      </p:sp>
      <p:pic>
        <p:nvPicPr>
          <p:cNvPr id="12" name="Picture 2" descr="Ready icon png 3 » PNG Image">
            <a:extLst>
              <a:ext uri="{FF2B5EF4-FFF2-40B4-BE49-F238E27FC236}">
                <a16:creationId xmlns:a16="http://schemas.microsoft.com/office/drawing/2014/main" id="{0F4DFFE9-5688-4FE5-8786-445940C91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09" y="4954516"/>
            <a:ext cx="375441" cy="3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808453" y="2842622"/>
            <a:ext cx="5849257" cy="21093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800" b="1" kern="12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Вопросы?</a:t>
            </a:r>
          </a:p>
          <a:p>
            <a:pPr algn="ctr"/>
            <a:endParaRPr lang="ru-RU" sz="3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41</a:t>
            </a:fld>
            <a:endParaRPr lang="en-US"/>
          </a:p>
        </p:txBody>
      </p:sp>
      <p:sp>
        <p:nvSpPr>
          <p:cNvPr id="11" name="Title Placeholder 1"/>
          <p:cNvSpPr txBox="1">
            <a:spLocks/>
          </p:cNvSpPr>
          <p:nvPr/>
        </p:nvSpPr>
        <p:spPr>
          <a:xfrm>
            <a:off x="1944914" y="4121314"/>
            <a:ext cx="5849257" cy="21093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800" b="1" kern="12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pPr algn="ctr"/>
            <a:endParaRPr lang="en-US" sz="36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521FF79-1DB9-4BE9-A3EA-8710988955C6}"/>
              </a:ext>
            </a:extLst>
          </p:cNvPr>
          <p:cNvCxnSpPr/>
          <p:nvPr/>
        </p:nvCxnSpPr>
        <p:spPr>
          <a:xfrm>
            <a:off x="636588" y="1438268"/>
            <a:ext cx="7894638" cy="0"/>
          </a:xfrm>
          <a:prstGeom prst="line">
            <a:avLst/>
          </a:prstGeom>
          <a:ln w="508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481D11-DCFA-428D-B8A6-117AF56A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914" y="689050"/>
            <a:ext cx="5210266" cy="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17309" y="1181497"/>
            <a:ext cx="8301319" cy="2853420"/>
          </a:xfrm>
          <a:prstGeom prst="rect">
            <a:avLst/>
          </a:prstGeom>
          <a:ln>
            <a:noFill/>
          </a:ln>
          <a:effectLst/>
        </p:spPr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3523681" y="4181257"/>
            <a:ext cx="0" cy="367966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391507" y="4173637"/>
            <a:ext cx="0" cy="367967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4228932" y="5889395"/>
            <a:ext cx="358796" cy="1"/>
          </a:xfrm>
          <a:prstGeom prst="straightConnector1">
            <a:avLst/>
          </a:prstGeom>
          <a:noFill/>
          <a:ln w="76200">
            <a:solidFill>
              <a:schemeClr val="bg1"/>
            </a:solidFill>
            <a:tailEnd type="triangle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C34C8-4593-4017-82A5-C8F7ABDD507B}"/>
              </a:ext>
            </a:extLst>
          </p:cNvPr>
          <p:cNvSpPr txBox="1"/>
          <p:nvPr/>
        </p:nvSpPr>
        <p:spPr>
          <a:xfrm>
            <a:off x="24253" y="3057787"/>
            <a:ext cx="47777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1900" spc="-5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Найдено улучшение Хорды для уменьшения задержек</a:t>
            </a:r>
          </a:p>
          <a:p>
            <a:r>
              <a:rPr lang="en-US" sz="1200" i="1" dirty="0" err="1">
                <a:latin typeface="Martel-Regular"/>
              </a:rPr>
              <a:t>JiangYi,Jinyuan</a:t>
            </a:r>
            <a:r>
              <a:rPr lang="en-US" sz="1200" i="1" dirty="0">
                <a:latin typeface="Martel-Regular"/>
              </a:rPr>
              <a:t> Y.</a:t>
            </a:r>
            <a:r>
              <a:rPr lang="en-US" sz="1200" dirty="0">
                <a:latin typeface="Martel-Regular"/>
              </a:rPr>
              <a:t> A Low Latency Chord Routing Algo for DHT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1</a:t>
            </a:r>
            <a:r>
              <a:rPr lang="en-US" sz="1200" baseline="30000" dirty="0">
                <a:latin typeface="Martel-Regular"/>
              </a:rPr>
              <a:t>st</a:t>
            </a:r>
            <a:r>
              <a:rPr lang="en-US" sz="1200" dirty="0">
                <a:latin typeface="Martel-Regular"/>
              </a:rPr>
              <a:t> Int. </a:t>
            </a:r>
            <a:r>
              <a:rPr lang="en-US" sz="1200" dirty="0" err="1">
                <a:latin typeface="Martel-Regular"/>
              </a:rPr>
              <a:t>Symp</a:t>
            </a:r>
            <a:r>
              <a:rPr lang="en-US" sz="1200" dirty="0">
                <a:latin typeface="Martel-Regular"/>
              </a:rPr>
              <a:t>. on Pervasive Computing and App. 2006. pp. 825-830/</a:t>
            </a:r>
            <a:endParaRPr lang="ru-RU" sz="20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5AAA"/>
              </a:solidFill>
              <a:latin typeface="Roboto" pitchFamily="2" charset="0"/>
              <a:ea typeface="Roboto" pitchFamily="2" charset="0"/>
            </a:endParaRPr>
          </a:p>
          <a:p>
            <a:pPr indent="-182563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Найден алгоритм</a:t>
            </a:r>
            <a:r>
              <a:rPr lang="en-US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широковещания Хорды</a:t>
            </a:r>
            <a:br>
              <a:rPr lang="ru-RU" sz="20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</a:br>
            <a:r>
              <a:rPr lang="en-US" sz="1200" i="1" dirty="0">
                <a:latin typeface="Martel-Regular"/>
              </a:rPr>
              <a:t>Huang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K., Zhang D. </a:t>
            </a:r>
            <a:r>
              <a:rPr lang="en-US" sz="1200" dirty="0">
                <a:latin typeface="Martel-Regular"/>
              </a:rPr>
              <a:t>DHT-based lightweight broadcast algorithms in large-scale computing </a:t>
            </a:r>
            <a:r>
              <a:rPr lang="en-US" sz="1200" dirty="0" err="1">
                <a:latin typeface="Martel-Regular"/>
              </a:rPr>
              <a:t>infrastractures</a:t>
            </a:r>
            <a:r>
              <a:rPr lang="en-US" sz="1200" dirty="0">
                <a:latin typeface="Martel-Regular"/>
              </a:rPr>
              <a:t> // Future Generation Computer Systems. 2010. pp.291-303</a:t>
            </a:r>
            <a:br>
              <a:rPr lang="ru-RU" sz="20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</a:br>
            <a:endParaRPr lang="en-US" sz="16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48A051-757A-434B-9A80-F4C2A50E3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2C93462-9498-4E0B-A959-0A9AA3D9E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04" y="2735564"/>
            <a:ext cx="4313636" cy="3566176"/>
          </a:xfrm>
          <a:prstGeom prst="rect">
            <a:avLst/>
          </a:prstGeom>
          <a:ln>
            <a:solidFill>
              <a:srgbClr val="005AAA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64B4277-2B38-412E-A9C1-E4638B203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146" y="3088726"/>
            <a:ext cx="4008836" cy="3351445"/>
          </a:xfrm>
          <a:prstGeom prst="rect">
            <a:avLst/>
          </a:prstGeom>
          <a:ln>
            <a:solidFill>
              <a:srgbClr val="005AAA"/>
            </a:solidFill>
          </a:ln>
        </p:spPr>
      </p:pic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ACCE6594-7DAA-4C6E-936D-4FCA90DBC56A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23CF15B-782B-420F-A6EE-DA9EBC921BE4}"/>
              </a:ext>
            </a:extLst>
          </p:cNvPr>
          <p:cNvSpPr txBox="1">
            <a:spLocks/>
          </p:cNvSpPr>
          <p:nvPr/>
        </p:nvSpPr>
        <p:spPr>
          <a:xfrm>
            <a:off x="8473" y="1047254"/>
            <a:ext cx="9158509" cy="1959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900" dirty="0">
                <a:latin typeface="Roboto" pitchFamily="2" charset="0"/>
                <a:ea typeface="Roboto" pitchFamily="2" charset="0"/>
              </a:rPr>
              <a:t>Отсутствуют материалы по Хорде</a:t>
            </a:r>
          </a:p>
          <a:p>
            <a:pPr>
              <a:lnSpc>
                <a:spcPct val="100000"/>
              </a:lnSpc>
            </a:pPr>
            <a:r>
              <a:rPr lang="ru-RU" sz="19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Выполнен научно-технический поиск:</a:t>
            </a:r>
          </a:p>
          <a:p>
            <a:pPr marL="449263" lvl="1" indent="-182563">
              <a:lnSpc>
                <a:spcPct val="100000"/>
              </a:lnSpc>
            </a:pP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Обзорные материалы про 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p2p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алгоритмов</a:t>
            </a:r>
            <a:r>
              <a:rPr lang="en-US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 – 2 </a:t>
            </a:r>
            <a:r>
              <a:rPr lang="ru-RU" sz="16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книги, научные публикации:</a:t>
            </a: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Tarkoma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S.</a:t>
            </a:r>
            <a:r>
              <a:rPr lang="en-US" sz="1200" dirty="0">
                <a:latin typeface="Martel-Regular"/>
              </a:rPr>
              <a:t> Publish/Subscribe Systems. Design and Principles</a:t>
            </a:r>
            <a:r>
              <a:rPr lang="ru-RU" sz="1200" dirty="0">
                <a:solidFill>
                  <a:srgbClr val="0070C0"/>
                </a:solidFill>
                <a:latin typeface="Martel-Regular"/>
              </a:rPr>
              <a:t> </a:t>
            </a:r>
            <a:r>
              <a:rPr lang="en-US" sz="1200" dirty="0">
                <a:latin typeface="Martel-Regular"/>
              </a:rPr>
              <a:t>// John Wiley &amp; Sons Ltd. 2012. 346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Korzun</a:t>
            </a:r>
            <a:r>
              <a:rPr lang="en-US" sz="1200" i="1" dirty="0">
                <a:latin typeface="Martel-Regular"/>
              </a:rPr>
              <a:t> D., </a:t>
            </a:r>
            <a:r>
              <a:rPr lang="en-US" sz="1200" i="1" dirty="0" err="1">
                <a:latin typeface="Martel-Regular"/>
              </a:rPr>
              <a:t>Gurtov</a:t>
            </a:r>
            <a:r>
              <a:rPr lang="en-US" sz="1200" i="1" dirty="0">
                <a:latin typeface="Martel-Regular"/>
              </a:rPr>
              <a:t> A.</a:t>
            </a:r>
            <a:r>
              <a:rPr lang="en-US" sz="1200" dirty="0">
                <a:latin typeface="Martel-Regular"/>
              </a:rPr>
              <a:t> Structured Peer-to-peer Systems //Springer New York. 2013. 375 p.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en-US" sz="1200" i="1" dirty="0" err="1">
                <a:latin typeface="Martel-Regular"/>
              </a:rPr>
              <a:t>Dhara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K. , Guo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Y., </a:t>
            </a:r>
            <a:r>
              <a:rPr lang="en-US" sz="1200" i="1" dirty="0" err="1">
                <a:latin typeface="Martel-Regular"/>
              </a:rPr>
              <a:t>Kolberg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M., Wu</a:t>
            </a:r>
            <a:r>
              <a:rPr lang="ru-RU" sz="1200" i="1" dirty="0">
                <a:latin typeface="Martel-Regular"/>
              </a:rPr>
              <a:t> </a:t>
            </a:r>
            <a:r>
              <a:rPr lang="en-US" sz="1200" i="1" dirty="0">
                <a:latin typeface="Martel-Regular"/>
              </a:rPr>
              <a:t>X.</a:t>
            </a:r>
            <a:r>
              <a:rPr lang="en-US" sz="1200" dirty="0">
                <a:latin typeface="Martel-Regular"/>
              </a:rPr>
              <a:t> Overview of Structured Peer-to-Peer Overlay Algorithms</a:t>
            </a:r>
            <a:r>
              <a:rPr lang="ru-RU" sz="1200" dirty="0">
                <a:latin typeface="Martel-Regular"/>
              </a:rPr>
              <a:t> //</a:t>
            </a:r>
            <a:r>
              <a:rPr lang="en-US" sz="1200" i="1" dirty="0">
                <a:latin typeface="Martel-Regular"/>
              </a:rPr>
              <a:t>Handbook of Peer-to-Peer Networking. </a:t>
            </a:r>
            <a:r>
              <a:rPr lang="en-US" sz="1200" dirty="0">
                <a:latin typeface="Martel-Regular"/>
              </a:rPr>
              <a:t>2010. pp.223-256.</a:t>
            </a:r>
            <a:endParaRPr lang="ru-RU" sz="1200" dirty="0">
              <a:latin typeface="Martel-Regular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r>
              <a:rPr lang="ru-RU" sz="1200" dirty="0">
                <a:latin typeface="Martel-Regular"/>
              </a:rPr>
              <a:t> Другие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541338" algn="l"/>
              </a:tabLst>
            </a:pPr>
            <a:endParaRPr lang="en-US" sz="1600" dirty="0">
              <a:solidFill>
                <a:srgbClr val="005AAA"/>
              </a:solidFill>
              <a:latin typeface="Roboto" pitchFamily="2" charset="0"/>
            </a:endParaRPr>
          </a:p>
          <a:p>
            <a:pPr marL="541338" lvl="1" indent="-841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541338" algn="l"/>
              </a:tabLst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202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632B1C-2D3F-4F9F-86B0-E92BBBFA974C}"/>
              </a:ext>
            </a:extLst>
          </p:cNvPr>
          <p:cNvSpPr/>
          <p:nvPr/>
        </p:nvSpPr>
        <p:spPr>
          <a:xfrm>
            <a:off x="429950" y="3791739"/>
            <a:ext cx="3235270" cy="36418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DDEF52-DF7E-48FB-A6C4-A6BAD11E8952}"/>
              </a:ext>
            </a:extLst>
          </p:cNvPr>
          <p:cNvSpPr/>
          <p:nvPr/>
        </p:nvSpPr>
        <p:spPr>
          <a:xfrm>
            <a:off x="429950" y="3334260"/>
            <a:ext cx="3235270" cy="364182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75212A-53C3-4F5E-8D6D-2A03002F3533}"/>
              </a:ext>
            </a:extLst>
          </p:cNvPr>
          <p:cNvSpPr/>
          <p:nvPr/>
        </p:nvSpPr>
        <p:spPr>
          <a:xfrm>
            <a:off x="429950" y="2902661"/>
            <a:ext cx="3235270" cy="36418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5366" y="1200422"/>
            <a:ext cx="9108634" cy="395831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900" dirty="0">
                <a:solidFill>
                  <a:srgbClr val="005AAA"/>
                </a:solidFill>
                <a:latin typeface="Roboto"/>
              </a:rPr>
              <a:t>Выполнено: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Подготовлен черновик укрупненного описания Хорды, конечный автомат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Разработка кода началась 27 сентября, первый </a:t>
            </a:r>
            <a:r>
              <a:rPr lang="ru-RU" sz="1900" dirty="0" err="1">
                <a:latin typeface="Roboto"/>
              </a:rPr>
              <a:t>камит</a:t>
            </a:r>
            <a:endParaRPr lang="ru-RU" sz="1900" dirty="0">
              <a:latin typeface="Roboto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Модель состоит из:</a:t>
            </a:r>
            <a:endParaRPr lang="en-US" sz="1900" dirty="0">
              <a:latin typeface="Roboto"/>
            </a:endParaRP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Трафик генератора</a:t>
            </a: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Хорды</a:t>
            </a: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упрощенной сети</a:t>
            </a:r>
            <a:br>
              <a:rPr lang="ru-RU" sz="1900" dirty="0">
                <a:latin typeface="Roboto"/>
              </a:rPr>
            </a:br>
            <a:endParaRPr lang="ru-RU" sz="1900" dirty="0">
              <a:latin typeface="Roboto"/>
            </a:endParaRP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90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6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D91AE4-1513-41FF-A098-C265847C1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1" y="2545349"/>
            <a:ext cx="4405338" cy="37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632B1C-2D3F-4F9F-86B0-E92BBBFA974C}"/>
              </a:ext>
            </a:extLst>
          </p:cNvPr>
          <p:cNvSpPr/>
          <p:nvPr/>
        </p:nvSpPr>
        <p:spPr>
          <a:xfrm>
            <a:off x="429950" y="3791739"/>
            <a:ext cx="3235270" cy="36418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DDEF52-DF7E-48FB-A6C4-A6BAD11E8952}"/>
              </a:ext>
            </a:extLst>
          </p:cNvPr>
          <p:cNvSpPr/>
          <p:nvPr/>
        </p:nvSpPr>
        <p:spPr>
          <a:xfrm>
            <a:off x="429950" y="3334260"/>
            <a:ext cx="3235270" cy="364182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75212A-53C3-4F5E-8D6D-2A03002F3533}"/>
              </a:ext>
            </a:extLst>
          </p:cNvPr>
          <p:cNvSpPr/>
          <p:nvPr/>
        </p:nvSpPr>
        <p:spPr>
          <a:xfrm>
            <a:off x="429950" y="2902661"/>
            <a:ext cx="3235270" cy="36418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5366" y="1200422"/>
            <a:ext cx="9108634" cy="395831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sz="1900" dirty="0">
                <a:solidFill>
                  <a:srgbClr val="005AAA"/>
                </a:solidFill>
                <a:latin typeface="Roboto"/>
              </a:rPr>
              <a:t>Выполнено: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Подготовлен черновик укрупненного описания Хорды, конечный автомат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Разработка кода началась 27 сентября, первый </a:t>
            </a:r>
            <a:r>
              <a:rPr lang="ru-RU" sz="1900" dirty="0" err="1">
                <a:latin typeface="Roboto"/>
              </a:rPr>
              <a:t>камит</a:t>
            </a:r>
            <a:endParaRPr lang="ru-RU" sz="1900" dirty="0">
              <a:latin typeface="Roboto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Roboto"/>
              </a:rPr>
              <a:t>Модель состоит из:</a:t>
            </a:r>
            <a:endParaRPr lang="en-US" sz="1900" dirty="0">
              <a:latin typeface="Roboto"/>
            </a:endParaRP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Трафик генератора</a:t>
            </a: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Хорды</a:t>
            </a: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900" dirty="0">
                <a:latin typeface="Roboto"/>
              </a:rPr>
              <a:t>Модель упрощенной сети</a:t>
            </a:r>
            <a:endParaRPr lang="en-US" sz="1900" dirty="0">
              <a:latin typeface="Roboto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ru-RU" sz="1900" dirty="0">
                <a:latin typeface="Roboto"/>
              </a:rPr>
              <a:t>Модель выводит детальные </a:t>
            </a:r>
            <a:r>
              <a:rPr lang="ru-RU" sz="1900" dirty="0" err="1">
                <a:latin typeface="Roboto"/>
              </a:rPr>
              <a:t>логи</a:t>
            </a:r>
            <a:br>
              <a:rPr lang="ru-RU" sz="1900" dirty="0">
                <a:latin typeface="Roboto"/>
              </a:rPr>
            </a:br>
            <a:r>
              <a:rPr lang="ru-RU" sz="1900" dirty="0">
                <a:latin typeface="Roboto"/>
              </a:rPr>
              <a:t>о работе Хорды</a:t>
            </a:r>
            <a:br>
              <a:rPr lang="ru-RU" sz="1900" dirty="0">
                <a:latin typeface="Roboto"/>
              </a:rPr>
            </a:br>
            <a:r>
              <a:rPr lang="ru-RU" sz="1900" dirty="0">
                <a:latin typeface="Roboto"/>
              </a:rPr>
              <a:t>и скриншоты </a:t>
            </a:r>
            <a:r>
              <a:rPr lang="en-US" sz="1900" i="1" dirty="0">
                <a:latin typeface="Roboto"/>
              </a:rPr>
              <a:t>fingers</a:t>
            </a:r>
            <a:r>
              <a:rPr lang="ru-RU" sz="1900" dirty="0">
                <a:latin typeface="Roboto"/>
              </a:rPr>
              <a:t> с подсветкой</a:t>
            </a:r>
            <a:br>
              <a:rPr lang="en-US" sz="1900" dirty="0">
                <a:latin typeface="Roboto"/>
              </a:rPr>
            </a:br>
            <a:br>
              <a:rPr lang="ru-RU" sz="1900" dirty="0">
                <a:latin typeface="Roboto"/>
              </a:rPr>
            </a:br>
            <a:endParaRPr lang="ru-RU" sz="1900" dirty="0">
              <a:latin typeface="Roboto"/>
            </a:endParaRPr>
          </a:p>
          <a:p>
            <a:pPr marL="182563" lvl="1" indent="79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90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7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900" spc="-7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900" spc="-7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900" spc="-7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07E2D-9E01-4575-8D82-00545D2A90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19"/>
          <a:stretch/>
        </p:blipFill>
        <p:spPr>
          <a:xfrm>
            <a:off x="4147487" y="2484120"/>
            <a:ext cx="4961147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3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1701" y="1200422"/>
            <a:ext cx="9274699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8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E3EB0-363C-4117-963A-67E87A0D98C0}"/>
              </a:ext>
            </a:extLst>
          </p:cNvPr>
          <p:cNvSpPr txBox="1"/>
          <p:nvPr/>
        </p:nvSpPr>
        <p:spPr>
          <a:xfrm>
            <a:off x="327660" y="2970014"/>
            <a:ext cx="4693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JOIN = 1,</a:t>
            </a:r>
            <a:r>
              <a:rPr lang="ru-RU" sz="1800" dirty="0">
                <a:solidFill>
                  <a:srgbClr val="2B91AF"/>
                </a:solidFill>
                <a:latin typeface="Roboto"/>
              </a:rPr>
              <a:t>   наивысший приоритет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NOTIFY,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B91AF"/>
                </a:solidFill>
                <a:latin typeface="Roboto"/>
              </a:rPr>
              <a:t>ACK,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SUCCESSOR,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B91AF"/>
                </a:solidFill>
                <a:latin typeface="Roboto"/>
              </a:rPr>
              <a:t>FIND_SUCCESSOR,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PREDECESSOR,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B91AF"/>
                </a:solidFill>
                <a:latin typeface="Roboto"/>
              </a:rPr>
              <a:t>FIND_PREDECESSOR,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BROADCAST,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B91AF"/>
                </a:solidFill>
                <a:latin typeface="Roboto"/>
              </a:rPr>
              <a:t>MULTICAST,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B91AF"/>
                </a:solidFill>
                <a:latin typeface="Roboto"/>
              </a:rPr>
              <a:t>S</a:t>
            </a:r>
            <a:r>
              <a:rPr lang="en-US" dirty="0">
                <a:solidFill>
                  <a:srgbClr val="2B91AF"/>
                </a:solidFill>
                <a:latin typeface="Roboto"/>
              </a:rPr>
              <a:t>INGLE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3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cxnSpLocks/>
          </p:cNvCxnSpPr>
          <p:nvPr/>
        </p:nvCxnSpPr>
        <p:spPr>
          <a:xfrm>
            <a:off x="35366" y="480828"/>
            <a:ext cx="9018579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1200422"/>
            <a:ext cx="9235440" cy="4087858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Roboto"/>
              </a:rPr>
              <a:t>Разработка началась </a:t>
            </a:r>
            <a:r>
              <a:rPr lang="ru-RU" dirty="0">
                <a:solidFill>
                  <a:srgbClr val="005AAA"/>
                </a:solidFill>
                <a:latin typeface="Roboto"/>
              </a:rPr>
              <a:t>27 сентября</a:t>
            </a:r>
          </a:p>
          <a:p>
            <a:r>
              <a:rPr lang="ru-RU" dirty="0">
                <a:latin typeface="Roboto"/>
              </a:rPr>
              <a:t>Простота описания Хорды ввела в заблуждение.</a:t>
            </a:r>
          </a:p>
          <a:p>
            <a:endParaRPr lang="ru-RU" sz="1900" dirty="0">
              <a:latin typeface="Roboto"/>
            </a:endParaRPr>
          </a:p>
          <a:p>
            <a:r>
              <a:rPr lang="ru-RU" sz="1900" spc="-50" dirty="0">
                <a:solidFill>
                  <a:srgbClr val="005AAA"/>
                </a:solidFill>
                <a:latin typeface="Roboto"/>
              </a:rPr>
              <a:t>Для работы Хорды в мерцающей сети были добавлены:</a:t>
            </a: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70C0"/>
                </a:solidFill>
                <a:latin typeface="Roboto"/>
              </a:rPr>
              <a:t>1</a:t>
            </a:r>
            <a:r>
              <a:rPr lang="en-US" sz="1700" spc="-50" dirty="0">
                <a:solidFill>
                  <a:srgbClr val="0070C0"/>
                </a:solidFill>
                <a:latin typeface="Roboto"/>
              </a:rPr>
              <a:t>0</a:t>
            </a:r>
            <a:r>
              <a:rPr lang="ru-RU" sz="1700" spc="-50" dirty="0"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приоритетов</a:t>
            </a:r>
            <a:r>
              <a:rPr lang="en-US" sz="1700" spc="-50" dirty="0">
                <a:solidFill>
                  <a:srgbClr val="005AAA"/>
                </a:solidFill>
                <a:latin typeface="Roboto"/>
              </a:rPr>
              <a:t> </a:t>
            </a:r>
            <a:r>
              <a:rPr lang="ru-RU" sz="1700" spc="-50" dirty="0">
                <a:solidFill>
                  <a:srgbClr val="005AAA"/>
                </a:solidFill>
                <a:latin typeface="Roboto"/>
              </a:rPr>
              <a:t>сообщений </a:t>
            </a:r>
            <a:r>
              <a:rPr lang="ru-RU" sz="1700" spc="-50" dirty="0">
                <a:latin typeface="Roboto"/>
              </a:rPr>
              <a:t>– срочная отправка сообщений при подключении узла и обновлении </a:t>
            </a:r>
            <a:r>
              <a:rPr lang="en-US" sz="1700" spc="-50" dirty="0">
                <a:latin typeface="Roboto"/>
              </a:rPr>
              <a:t>fingers</a:t>
            </a:r>
            <a:endParaRPr lang="ru-RU" sz="1700" spc="-50" dirty="0">
              <a:latin typeface="Roboto"/>
            </a:endParaRPr>
          </a:p>
          <a:p>
            <a:pPr marL="266700" lvl="1" indent="-841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spc="-50" dirty="0">
                <a:solidFill>
                  <a:srgbClr val="005AAA"/>
                </a:solidFill>
                <a:latin typeface="Roboto"/>
              </a:rPr>
              <a:t> 5 таймеров, счетчики, буферизация запросных сообщений повторной отправки </a:t>
            </a:r>
            <a:r>
              <a:rPr lang="ru-RU" sz="1700" spc="-50" dirty="0">
                <a:latin typeface="Roboto"/>
              </a:rPr>
              <a:t>–гарантированная доставка сообщений с подтверждением для мерцающей сети</a:t>
            </a:r>
            <a:endParaRPr lang="ru-RU" sz="1700" spc="-50" dirty="0">
              <a:solidFill>
                <a:srgbClr val="005AAA"/>
              </a:solidFill>
              <a:latin typeface="Roboto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DA8B-0ADE-4233-B2AE-FB434FAB7505}" type="slidenum">
              <a:rPr lang="en-US" smtClean="0"/>
              <a:t>9</a:t>
            </a:fld>
            <a:endParaRPr lang="en-US" dirty="0"/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B22E560D-3110-4762-8713-8CBEC6562C24}"/>
              </a:ext>
            </a:extLst>
          </p:cNvPr>
          <p:cNvSpPr txBox="1">
            <a:spLocks/>
          </p:cNvSpPr>
          <p:nvPr/>
        </p:nvSpPr>
        <p:spPr>
          <a:xfrm>
            <a:off x="35366" y="-120156"/>
            <a:ext cx="8075612" cy="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Проект Хорда</a:t>
            </a:r>
            <a:r>
              <a:rPr lang="en-US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r>
              <a:rPr lang="ru-RU" sz="2800" b="1" spc="-100" dirty="0">
                <a:solidFill>
                  <a:srgbClr val="005AAA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Разработка модели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6A8FE3F-24C5-4937-986E-982657E2FF08}"/>
              </a:ext>
            </a:extLst>
          </p:cNvPr>
          <p:cNvSpPr txBox="1">
            <a:spLocks/>
          </p:cNvSpPr>
          <p:nvPr/>
        </p:nvSpPr>
        <p:spPr>
          <a:xfrm>
            <a:off x="8473" y="719594"/>
            <a:ext cx="9158509" cy="4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005AAA"/>
                </a:solidFill>
                <a:latin typeface="Roboto" pitchFamily="2" charset="0"/>
                <a:ea typeface="Roboto" pitchFamily="2" charset="0"/>
              </a:rPr>
              <a:t>Задача</a:t>
            </a:r>
            <a:r>
              <a:rPr lang="ru-RU" sz="1800" dirty="0">
                <a:latin typeface="Roboto" pitchFamily="2" charset="0"/>
                <a:ea typeface="Roboto" pitchFamily="2" charset="0"/>
              </a:rPr>
              <a:t>: разработка Хорды с широковещанием для мерцающей сети 2000+ узлов</a:t>
            </a:r>
            <a:endParaRPr lang="en-US" sz="1800" dirty="0">
              <a:latin typeface="Martel-Regular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71B5D8-EA81-4203-9F2F-EF79F3D8B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41" y="6475674"/>
            <a:ext cx="1357518" cy="126477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4BA2763E-74A2-421B-B5D5-7B71468EE9BE}"/>
              </a:ext>
            </a:extLst>
          </p:cNvPr>
          <p:cNvSpPr txBox="1">
            <a:spLocks/>
          </p:cNvSpPr>
          <p:nvPr/>
        </p:nvSpPr>
        <p:spPr>
          <a:xfrm>
            <a:off x="8473" y="1273401"/>
            <a:ext cx="9158509" cy="63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1967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5601</TotalTime>
  <Words>4365</Words>
  <Application>Microsoft Office PowerPoint</Application>
  <PresentationFormat>Экран (4:3)</PresentationFormat>
  <Paragraphs>586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Martel-Regular</vt:lpstr>
      <vt:lpstr>Roboto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</dc:creator>
  <cp:lastModifiedBy>Илья Коробков</cp:lastModifiedBy>
  <cp:revision>344</cp:revision>
  <cp:lastPrinted>2019-02-19T10:30:45Z</cp:lastPrinted>
  <dcterms:created xsi:type="dcterms:W3CDTF">2017-10-30T15:02:28Z</dcterms:created>
  <dcterms:modified xsi:type="dcterms:W3CDTF">2022-01-31T21:31:41Z</dcterms:modified>
</cp:coreProperties>
</file>