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259" r:id="rId3"/>
    <p:sldId id="257" r:id="rId4"/>
    <p:sldId id="258"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51"/>
    <p:restoredTop sz="96438"/>
  </p:normalViewPr>
  <p:slideViewPr>
    <p:cSldViewPr snapToGrid="0" showGuides="1">
      <p:cViewPr>
        <p:scale>
          <a:sx n="112" d="100"/>
          <a:sy n="112" d="100"/>
        </p:scale>
        <p:origin x="81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947DA-9654-5B4D-B4E9-B8F7060DFA21}" type="datetimeFigureOut">
              <a:rPr lang="en-RO" smtClean="0"/>
              <a:t>11.06.2024</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5A3A1-0861-6B45-82B3-1409F9FD4523}" type="slidenum">
              <a:rPr lang="en-RO" smtClean="0"/>
              <a:t>‹#›</a:t>
            </a:fld>
            <a:endParaRPr lang="en-RO"/>
          </a:p>
        </p:txBody>
      </p:sp>
    </p:spTree>
    <p:extLst>
      <p:ext uri="{BB962C8B-B14F-4D97-AF65-F5344CB8AC3E}">
        <p14:creationId xmlns:p14="http://schemas.microsoft.com/office/powerpoint/2010/main" val="35929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Helvetica Neue" panose="02000503000000020004" pitchFamily="2" charset="0"/>
              </a:rPr>
              <a:t>hello everyone, my presentation is about Salary Prediction.</a:t>
            </a:r>
          </a:p>
          <a:p>
            <a:r>
              <a:rPr lang="en-GB" b="0" i="0" dirty="0">
                <a:solidFill>
                  <a:srgbClr val="000000"/>
                </a:solidFill>
                <a:effectLst/>
                <a:latin typeface="Helvetica Neue" panose="02000503000000020004" pitchFamily="2" charset="0"/>
              </a:rPr>
              <a:t>Salaries in the field of data professions vary widely based on factors such as experience, job role, and performance. Accurately predicting salaries for data professionals is essential for both job seekers and employers. </a:t>
            </a:r>
          </a:p>
          <a:p>
            <a:r>
              <a:rPr lang="en-GB" b="0" i="0" dirty="0">
                <a:solidFill>
                  <a:srgbClr val="000000"/>
                </a:solidFill>
                <a:effectLst/>
                <a:latin typeface="Helvetica Neue" panose="02000503000000020004" pitchFamily="2" charset="0"/>
              </a:rPr>
              <a:t>Using the given dataset, I have trained a model to predict the salary of an employee with high accuracy. </a:t>
            </a:r>
            <a:r>
              <a:rPr lang="en-GB" dirty="0"/>
              <a:t>Before presenting the </a:t>
            </a:r>
            <a:r>
              <a:rPr lang="en-GB" dirty="0" err="1"/>
              <a:t>modeling</a:t>
            </a:r>
            <a:r>
              <a:rPr lang="en-GB" dirty="0"/>
              <a:t> results, I would like to share some information using graphs so that you gain a basic understanding of our data."</a:t>
            </a:r>
            <a:endParaRPr lang="en-RO" dirty="0"/>
          </a:p>
        </p:txBody>
      </p:sp>
      <p:sp>
        <p:nvSpPr>
          <p:cNvPr id="4" name="Slide Number Placeholder 3"/>
          <p:cNvSpPr>
            <a:spLocks noGrp="1"/>
          </p:cNvSpPr>
          <p:nvPr>
            <p:ph type="sldNum" sz="quarter" idx="5"/>
          </p:nvPr>
        </p:nvSpPr>
        <p:spPr/>
        <p:txBody>
          <a:bodyPr/>
          <a:lstStyle/>
          <a:p>
            <a:fld id="{C4C5A3A1-0861-6B45-82B3-1409F9FD4523}" type="slidenum">
              <a:rPr lang="en-RO" smtClean="0"/>
              <a:t>1</a:t>
            </a:fld>
            <a:endParaRPr lang="en-RO"/>
          </a:p>
        </p:txBody>
      </p:sp>
    </p:spTree>
    <p:extLst>
      <p:ext uri="{BB962C8B-B14F-4D97-AF65-F5344CB8AC3E}">
        <p14:creationId xmlns:p14="http://schemas.microsoft.com/office/powerpoint/2010/main" val="20788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C4C5A3A1-0861-6B45-82B3-1409F9FD4523}" type="slidenum">
              <a:rPr lang="en-RO" smtClean="0"/>
              <a:t>2</a:t>
            </a:fld>
            <a:endParaRPr lang="en-RO"/>
          </a:p>
        </p:txBody>
      </p:sp>
    </p:spTree>
    <p:extLst>
      <p:ext uri="{BB962C8B-B14F-4D97-AF65-F5344CB8AC3E}">
        <p14:creationId xmlns:p14="http://schemas.microsoft.com/office/powerpoint/2010/main" val="199576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C4C5A3A1-0861-6B45-82B3-1409F9FD4523}" type="slidenum">
              <a:rPr lang="en-RO" smtClean="0"/>
              <a:t>5</a:t>
            </a:fld>
            <a:endParaRPr lang="en-RO"/>
          </a:p>
        </p:txBody>
      </p:sp>
    </p:spTree>
    <p:extLst>
      <p:ext uri="{BB962C8B-B14F-4D97-AF65-F5344CB8AC3E}">
        <p14:creationId xmlns:p14="http://schemas.microsoft.com/office/powerpoint/2010/main" val="380815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391733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358654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2B896-DB4D-5643-8F79-206694C718F2}" type="slidenum">
              <a:rPr lang="en-RO" smtClean="0"/>
              <a:t>‹#›</a:t>
            </a:fld>
            <a:endParaRPr lang="en-R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2494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DEDAEB1-5632-4E49-8473-96528A5DA05D}" type="datetimeFigureOut">
              <a:rPr lang="en-RO" smtClean="0"/>
              <a:t>11.06.2024</a:t>
            </a:fld>
            <a:endParaRPr lang="en-RO"/>
          </a:p>
        </p:txBody>
      </p:sp>
      <p:sp>
        <p:nvSpPr>
          <p:cNvPr id="6" name="Footer Placeholder 5"/>
          <p:cNvSpPr>
            <a:spLocks noGrp="1"/>
          </p:cNvSpPr>
          <p:nvPr>
            <p:ph type="ftr" sz="quarter" idx="11"/>
          </p:nvPr>
        </p:nvSpPr>
        <p:spPr/>
        <p:txBody>
          <a:bodyPr/>
          <a:lstStyle/>
          <a:p>
            <a:endParaRPr lang="en-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137009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DEDAEB1-5632-4E49-8473-96528A5DA05D}" type="datetimeFigureOut">
              <a:rPr lang="en-RO" smtClean="0"/>
              <a:t>11.06.2024</a:t>
            </a:fld>
            <a:endParaRPr lang="en-RO"/>
          </a:p>
        </p:txBody>
      </p:sp>
      <p:sp>
        <p:nvSpPr>
          <p:cNvPr id="6" name="Footer Placeholder 5"/>
          <p:cNvSpPr>
            <a:spLocks noGrp="1"/>
          </p:cNvSpPr>
          <p:nvPr>
            <p:ph type="ftr" sz="quarter" idx="11"/>
          </p:nvPr>
        </p:nvSpPr>
        <p:spPr/>
        <p:txBody>
          <a:bodyPr/>
          <a:lstStyle/>
          <a:p>
            <a:endParaRPr lang="en-R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2B896-DB4D-5643-8F79-206694C718F2}" type="slidenum">
              <a:rPr lang="en-RO" smtClean="0"/>
              <a:t>‹#›</a:t>
            </a:fld>
            <a:endParaRPr lang="en-R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497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DEDAEB1-5632-4E49-8473-96528A5DA05D}" type="datetimeFigureOut">
              <a:rPr lang="en-RO" smtClean="0"/>
              <a:t>11.06.2024</a:t>
            </a:fld>
            <a:endParaRPr lang="en-RO"/>
          </a:p>
        </p:txBody>
      </p:sp>
      <p:sp>
        <p:nvSpPr>
          <p:cNvPr id="6" name="Footer Placeholder 5"/>
          <p:cNvSpPr>
            <a:spLocks noGrp="1"/>
          </p:cNvSpPr>
          <p:nvPr>
            <p:ph type="ftr" sz="quarter" idx="11"/>
          </p:nvPr>
        </p:nvSpPr>
        <p:spPr/>
        <p:txBody>
          <a:bodyPr/>
          <a:lstStyle/>
          <a:p>
            <a:endParaRPr lang="en-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426810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4069757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270436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15932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EDAEB1-5632-4E49-8473-96528A5DA05D}" type="datetimeFigureOut">
              <a:rPr lang="en-RO" smtClean="0"/>
              <a:t>11.06.2024</a:t>
            </a:fld>
            <a:endParaRPr lang="en-RO"/>
          </a:p>
        </p:txBody>
      </p:sp>
      <p:sp>
        <p:nvSpPr>
          <p:cNvPr id="5" name="Footer Placeholder 4"/>
          <p:cNvSpPr>
            <a:spLocks noGrp="1"/>
          </p:cNvSpPr>
          <p:nvPr>
            <p:ph type="ftr" sz="quarter" idx="11"/>
          </p:nvPr>
        </p:nvSpPr>
        <p:spPr/>
        <p:txBody>
          <a:bodyPr/>
          <a:lstStyle/>
          <a:p>
            <a:endParaRPr lang="en-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247366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EDAEB1-5632-4E49-8473-96528A5DA05D}" type="datetimeFigureOut">
              <a:rPr lang="en-RO" smtClean="0"/>
              <a:t>11.06.2024</a:t>
            </a:fld>
            <a:endParaRPr lang="en-RO"/>
          </a:p>
        </p:txBody>
      </p:sp>
      <p:sp>
        <p:nvSpPr>
          <p:cNvPr id="6" name="Footer Placeholder 5"/>
          <p:cNvSpPr>
            <a:spLocks noGrp="1"/>
          </p:cNvSpPr>
          <p:nvPr>
            <p:ph type="ftr" sz="quarter" idx="11"/>
          </p:nvPr>
        </p:nvSpPr>
        <p:spPr/>
        <p:txBody>
          <a:bodyPr/>
          <a:lstStyle/>
          <a:p>
            <a:endParaRPr lang="en-R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131488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EDAEB1-5632-4E49-8473-96528A5DA05D}" type="datetimeFigureOut">
              <a:rPr lang="en-RO" smtClean="0"/>
              <a:t>11.06.2024</a:t>
            </a:fld>
            <a:endParaRPr lang="en-RO"/>
          </a:p>
        </p:txBody>
      </p:sp>
      <p:sp>
        <p:nvSpPr>
          <p:cNvPr id="8" name="Footer Placeholder 7"/>
          <p:cNvSpPr>
            <a:spLocks noGrp="1"/>
          </p:cNvSpPr>
          <p:nvPr>
            <p:ph type="ftr" sz="quarter" idx="11"/>
          </p:nvPr>
        </p:nvSpPr>
        <p:spPr/>
        <p:txBody>
          <a:bodyPr/>
          <a:lstStyle/>
          <a:p>
            <a:endParaRPr lang="en-R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166728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EDAEB1-5632-4E49-8473-96528A5DA05D}" type="datetimeFigureOut">
              <a:rPr lang="en-RO" smtClean="0"/>
              <a:t>11.06.2024</a:t>
            </a:fld>
            <a:endParaRPr lang="en-RO"/>
          </a:p>
        </p:txBody>
      </p:sp>
      <p:sp>
        <p:nvSpPr>
          <p:cNvPr id="4" name="Footer Placeholder 3"/>
          <p:cNvSpPr>
            <a:spLocks noGrp="1"/>
          </p:cNvSpPr>
          <p:nvPr>
            <p:ph type="ftr" sz="quarter" idx="11"/>
          </p:nvPr>
        </p:nvSpPr>
        <p:spPr/>
        <p:txBody>
          <a:bodyPr/>
          <a:lstStyle/>
          <a:p>
            <a:endParaRPr lang="en-R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29887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DAEB1-5632-4E49-8473-96528A5DA05D}" type="datetimeFigureOut">
              <a:rPr lang="en-RO" smtClean="0"/>
              <a:t>11.06.2024</a:t>
            </a:fld>
            <a:endParaRPr lang="en-RO"/>
          </a:p>
        </p:txBody>
      </p:sp>
      <p:sp>
        <p:nvSpPr>
          <p:cNvPr id="3" name="Footer Placeholder 2"/>
          <p:cNvSpPr>
            <a:spLocks noGrp="1"/>
          </p:cNvSpPr>
          <p:nvPr>
            <p:ph type="ftr" sz="quarter" idx="11"/>
          </p:nvPr>
        </p:nvSpPr>
        <p:spPr/>
        <p:txBody>
          <a:bodyPr/>
          <a:lstStyle/>
          <a:p>
            <a:endParaRPr lang="en-R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398289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DEDAEB1-5632-4E49-8473-96528A5DA05D}" type="datetimeFigureOut">
              <a:rPr lang="en-RO" smtClean="0"/>
              <a:t>11.06.2024</a:t>
            </a:fld>
            <a:endParaRPr lang="en-RO"/>
          </a:p>
        </p:txBody>
      </p:sp>
      <p:sp>
        <p:nvSpPr>
          <p:cNvPr id="6" name="Footer Placeholder 5"/>
          <p:cNvSpPr>
            <a:spLocks noGrp="1"/>
          </p:cNvSpPr>
          <p:nvPr>
            <p:ph type="ftr" sz="quarter" idx="11"/>
          </p:nvPr>
        </p:nvSpPr>
        <p:spPr/>
        <p:txBody>
          <a:bodyPr/>
          <a:lstStyle/>
          <a:p>
            <a:endParaRPr lang="en-R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19854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DEDAEB1-5632-4E49-8473-96528A5DA05D}" type="datetimeFigureOut">
              <a:rPr lang="en-RO" smtClean="0"/>
              <a:t>11.06.2024</a:t>
            </a:fld>
            <a:endParaRPr lang="en-RO"/>
          </a:p>
        </p:txBody>
      </p:sp>
      <p:sp>
        <p:nvSpPr>
          <p:cNvPr id="6" name="Footer Placeholder 5"/>
          <p:cNvSpPr>
            <a:spLocks noGrp="1"/>
          </p:cNvSpPr>
          <p:nvPr>
            <p:ph type="ftr" sz="quarter" idx="11"/>
          </p:nvPr>
        </p:nvSpPr>
        <p:spPr/>
        <p:txBody>
          <a:bodyPr/>
          <a:lstStyle/>
          <a:p>
            <a:endParaRPr lang="en-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2B896-DB4D-5643-8F79-206694C718F2}" type="slidenum">
              <a:rPr lang="en-RO" smtClean="0"/>
              <a:t>‹#›</a:t>
            </a:fld>
            <a:endParaRPr lang="en-RO"/>
          </a:p>
        </p:txBody>
      </p:sp>
    </p:spTree>
    <p:extLst>
      <p:ext uri="{BB962C8B-B14F-4D97-AF65-F5344CB8AC3E}">
        <p14:creationId xmlns:p14="http://schemas.microsoft.com/office/powerpoint/2010/main" val="256954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EDAEB1-5632-4E49-8473-96528A5DA05D}" type="datetimeFigureOut">
              <a:rPr lang="en-RO" smtClean="0"/>
              <a:t>11.06.2024</a:t>
            </a:fld>
            <a:endParaRPr lang="en-R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R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22B896-DB4D-5643-8F79-206694C718F2}" type="slidenum">
              <a:rPr lang="en-RO" smtClean="0"/>
              <a:t>‹#›</a:t>
            </a:fld>
            <a:endParaRPr lang="en-RO"/>
          </a:p>
        </p:txBody>
      </p:sp>
    </p:spTree>
    <p:extLst>
      <p:ext uri="{BB962C8B-B14F-4D97-AF65-F5344CB8AC3E}">
        <p14:creationId xmlns:p14="http://schemas.microsoft.com/office/powerpoint/2010/main" val="30595766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ployment-6sye.onrende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05A4-5437-8F32-25EA-2E49CA6F0E03}"/>
              </a:ext>
            </a:extLst>
          </p:cNvPr>
          <p:cNvSpPr>
            <a:spLocks noGrp="1"/>
          </p:cNvSpPr>
          <p:nvPr>
            <p:ph type="ctrTitle"/>
          </p:nvPr>
        </p:nvSpPr>
        <p:spPr>
          <a:xfrm>
            <a:off x="1946031" y="1614498"/>
            <a:ext cx="9144000" cy="1120965"/>
          </a:xfrm>
        </p:spPr>
        <p:txBody>
          <a:bodyPr/>
          <a:lstStyle/>
          <a:p>
            <a:pPr algn="ctr"/>
            <a:r>
              <a:rPr lang="en-RO" b="1" dirty="0"/>
              <a:t>SALARY PREDICTION</a:t>
            </a:r>
          </a:p>
        </p:txBody>
      </p:sp>
    </p:spTree>
    <p:extLst>
      <p:ext uri="{BB962C8B-B14F-4D97-AF65-F5344CB8AC3E}">
        <p14:creationId xmlns:p14="http://schemas.microsoft.com/office/powerpoint/2010/main" val="404013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B20540-FF07-70F4-8489-3CBD75BE732D}"/>
              </a:ext>
            </a:extLst>
          </p:cNvPr>
          <p:cNvPicPr>
            <a:picLocks noGrp="1" noChangeAspect="1"/>
          </p:cNvPicPr>
          <p:nvPr>
            <p:ph idx="1"/>
          </p:nvPr>
        </p:nvPicPr>
        <p:blipFill>
          <a:blip r:embed="rId3"/>
          <a:stretch>
            <a:fillRect/>
          </a:stretch>
        </p:blipFill>
        <p:spPr>
          <a:xfrm>
            <a:off x="1648065" y="1019908"/>
            <a:ext cx="10226180" cy="54160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2079426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FE11FB3-FC01-567F-0C27-2ABCCF8E0B96}"/>
              </a:ext>
            </a:extLst>
          </p:cNvPr>
          <p:cNvPicPr>
            <a:picLocks noGrp="1" noChangeAspect="1"/>
          </p:cNvPicPr>
          <p:nvPr>
            <p:ph idx="1"/>
          </p:nvPr>
        </p:nvPicPr>
        <p:blipFill>
          <a:blip r:embed="rId2"/>
          <a:stretch>
            <a:fillRect/>
          </a:stretch>
        </p:blipFill>
        <p:spPr>
          <a:xfrm>
            <a:off x="1773304" y="937846"/>
            <a:ext cx="9955180" cy="55157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6112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5E72-3967-9D90-52C2-C145785C43FF}"/>
              </a:ext>
            </a:extLst>
          </p:cNvPr>
          <p:cNvSpPr>
            <a:spLocks noGrp="1"/>
          </p:cNvSpPr>
          <p:nvPr>
            <p:ph idx="1"/>
          </p:nvPr>
        </p:nvSpPr>
        <p:spPr>
          <a:xfrm>
            <a:off x="1638300" y="2555631"/>
            <a:ext cx="8915400" cy="1295400"/>
          </a:xfrm>
        </p:spPr>
        <p:txBody>
          <a:bodyPr>
            <a:normAutofit/>
          </a:bodyPr>
          <a:lstStyle/>
          <a:p>
            <a:pPr marL="0" indent="0" algn="ctr">
              <a:buNone/>
            </a:pPr>
            <a:r>
              <a:rPr lang="en-GB" sz="4400" b="1" dirty="0">
                <a:hlinkClick r:id="rId2"/>
              </a:rPr>
              <a:t>Predict Salary</a:t>
            </a:r>
            <a:endParaRPr lang="en-RO" sz="4400" b="1" dirty="0"/>
          </a:p>
        </p:txBody>
      </p:sp>
    </p:spTree>
    <p:extLst>
      <p:ext uri="{BB962C8B-B14F-4D97-AF65-F5344CB8AC3E}">
        <p14:creationId xmlns:p14="http://schemas.microsoft.com/office/powerpoint/2010/main" val="289934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0505-BF47-5623-DA50-B4565E948817}"/>
              </a:ext>
            </a:extLst>
          </p:cNvPr>
          <p:cNvSpPr>
            <a:spLocks noGrp="1"/>
          </p:cNvSpPr>
          <p:nvPr>
            <p:ph type="title"/>
          </p:nvPr>
        </p:nvSpPr>
        <p:spPr/>
        <p:txBody>
          <a:bodyPr/>
          <a:lstStyle/>
          <a:p>
            <a:r>
              <a:rPr lang="en-GB" b="1" dirty="0"/>
              <a:t>Suggestions for Future Steps</a:t>
            </a:r>
            <a:endParaRPr lang="en-RO" dirty="0"/>
          </a:p>
        </p:txBody>
      </p:sp>
      <p:sp>
        <p:nvSpPr>
          <p:cNvPr id="3" name="Content Placeholder 2">
            <a:extLst>
              <a:ext uri="{FF2B5EF4-FFF2-40B4-BE49-F238E27FC236}">
                <a16:creationId xmlns:a16="http://schemas.microsoft.com/office/drawing/2014/main" id="{0C1FA333-54AA-59DC-5FB8-A600C121FA74}"/>
              </a:ext>
            </a:extLst>
          </p:cNvPr>
          <p:cNvSpPr>
            <a:spLocks noGrp="1"/>
          </p:cNvSpPr>
          <p:nvPr>
            <p:ph idx="1"/>
          </p:nvPr>
        </p:nvSpPr>
        <p:spPr>
          <a:xfrm>
            <a:off x="743712" y="1499616"/>
            <a:ext cx="10936224" cy="4993259"/>
          </a:xfrm>
        </p:spPr>
        <p:txBody>
          <a:bodyPr>
            <a:normAutofit fontScale="92500" lnSpcReduction="20000"/>
          </a:bodyPr>
          <a:lstStyle/>
          <a:p>
            <a:r>
              <a:rPr lang="en-GB" b="1" dirty="0"/>
              <a:t>1. Regular Updates and Maintenance:</a:t>
            </a:r>
            <a:endParaRPr lang="en-GB" dirty="0"/>
          </a:p>
          <a:p>
            <a:pPr>
              <a:buFont typeface="Arial" panose="020B0604020202020204" pitchFamily="34" charset="0"/>
              <a:buChar char="•"/>
            </a:pPr>
            <a:r>
              <a:rPr lang="en-GB" b="1" dirty="0"/>
              <a:t>Ongoing Data Collection:</a:t>
            </a:r>
            <a:r>
              <a:rPr lang="en-GB" dirty="0"/>
              <a:t> "We will regularly update our dataset with new salary data and trends from industry reports and surveys."</a:t>
            </a:r>
          </a:p>
          <a:p>
            <a:pPr>
              <a:buFont typeface="Arial" panose="020B0604020202020204" pitchFamily="34" charset="0"/>
              <a:buChar char="•"/>
            </a:pPr>
            <a:r>
              <a:rPr lang="en-GB" b="1" dirty="0"/>
              <a:t>Model Retraining:</a:t>
            </a:r>
            <a:r>
              <a:rPr lang="en-GB" dirty="0"/>
              <a:t> "Schedule quarterly model retraining sessions to adapt to changing market conditions."</a:t>
            </a:r>
          </a:p>
          <a:p>
            <a:r>
              <a:rPr lang="en-GB" b="1" dirty="0"/>
              <a:t>2. Expand Feature Set:</a:t>
            </a:r>
            <a:endParaRPr lang="en-GB" dirty="0"/>
          </a:p>
          <a:p>
            <a:pPr>
              <a:buFont typeface="Arial" panose="020B0604020202020204" pitchFamily="34" charset="0"/>
              <a:buChar char="•"/>
            </a:pPr>
            <a:r>
              <a:rPr lang="en-GB" b="1" dirty="0"/>
              <a:t>Additional Data Sources:</a:t>
            </a:r>
            <a:r>
              <a:rPr lang="en-GB" dirty="0"/>
              <a:t> "Integrate economic indicators and industry-specific data to capture broader market influences on salary trends."</a:t>
            </a:r>
          </a:p>
          <a:p>
            <a:pPr>
              <a:buFont typeface="Arial" panose="020B0604020202020204" pitchFamily="34" charset="0"/>
              <a:buChar char="•"/>
            </a:pPr>
            <a:r>
              <a:rPr lang="en-GB" b="1" dirty="0"/>
              <a:t>Domain-Specific Features:</a:t>
            </a:r>
            <a:r>
              <a:rPr lang="en-GB" dirty="0"/>
              <a:t> "Collaborate with department heads to identify and include more relevant features specific to each tech role."</a:t>
            </a:r>
          </a:p>
          <a:p>
            <a:r>
              <a:rPr lang="en-GB" b="1" dirty="0"/>
              <a:t>3. User Engagement:</a:t>
            </a:r>
            <a:endParaRPr lang="en-GB" dirty="0"/>
          </a:p>
          <a:p>
            <a:pPr>
              <a:buFont typeface="Arial" panose="020B0604020202020204" pitchFamily="34" charset="0"/>
              <a:buChar char="•"/>
            </a:pPr>
            <a:r>
              <a:rPr lang="en-GB" b="1" dirty="0"/>
              <a:t>Feedback Loop:</a:t>
            </a:r>
            <a:r>
              <a:rPr lang="en-GB" dirty="0"/>
              <a:t> "Establish a formal process for employees to provide feedback on salary predictions and adjust the model accordingly."</a:t>
            </a:r>
          </a:p>
          <a:p>
            <a:pPr>
              <a:buFont typeface="Arial" panose="020B0604020202020204" pitchFamily="34" charset="0"/>
              <a:buChar char="•"/>
            </a:pPr>
            <a:r>
              <a:rPr lang="en-GB" b="1" dirty="0"/>
              <a:t>Transparency:</a:t>
            </a:r>
            <a:r>
              <a:rPr lang="en-GB" dirty="0"/>
              <a:t> "Create a user-friendly dashboard that explains how salary predictions are made, increasing transparency and trust."</a:t>
            </a:r>
          </a:p>
          <a:p>
            <a:r>
              <a:rPr lang="en-GB" b="1" dirty="0"/>
              <a:t>with HR Systems:</a:t>
            </a:r>
            <a:r>
              <a:rPr lang="en-GB" dirty="0"/>
              <a:t> "Integrate the model with our existing HR systems to streamline operations and improve data utilization.”</a:t>
            </a:r>
          </a:p>
        </p:txBody>
      </p:sp>
    </p:spTree>
    <p:extLst>
      <p:ext uri="{BB962C8B-B14F-4D97-AF65-F5344CB8AC3E}">
        <p14:creationId xmlns:p14="http://schemas.microsoft.com/office/powerpoint/2010/main" val="156566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44DC6-3DE2-EA3B-37FC-561B15D28DC0}"/>
              </a:ext>
            </a:extLst>
          </p:cNvPr>
          <p:cNvSpPr>
            <a:spLocks noGrp="1"/>
          </p:cNvSpPr>
          <p:nvPr>
            <p:ph idx="1"/>
          </p:nvPr>
        </p:nvSpPr>
        <p:spPr>
          <a:xfrm>
            <a:off x="1780320" y="885093"/>
            <a:ext cx="9649680" cy="5322276"/>
          </a:xfrm>
        </p:spPr>
        <p:txBody>
          <a:bodyPr>
            <a:normAutofit/>
          </a:bodyPr>
          <a:lstStyle/>
          <a:p>
            <a:pPr marL="0" indent="0">
              <a:buNone/>
            </a:pPr>
            <a:r>
              <a:rPr lang="en-GB" b="1" dirty="0"/>
              <a:t>4. Bias and Fairness Audits:</a:t>
            </a:r>
            <a:endParaRPr lang="en-GB" dirty="0"/>
          </a:p>
          <a:p>
            <a:r>
              <a:rPr lang="en-GB" b="1" dirty="0"/>
              <a:t>Regular Audits:</a:t>
            </a:r>
            <a:r>
              <a:rPr lang="en-GB" dirty="0"/>
              <a:t> "Conduct bi-annual audits to detect and mitigate any potential biases, ensuring equitable salary predictions."</a:t>
            </a:r>
          </a:p>
          <a:p>
            <a:r>
              <a:rPr lang="en-GB" b="1" dirty="0"/>
              <a:t>Ethical Guidelines:</a:t>
            </a:r>
            <a:r>
              <a:rPr lang="en-GB" dirty="0"/>
              <a:t> "Develop ethical guidelines for the use of our salary prediction model, focusing on fairness and transparency."</a:t>
            </a:r>
          </a:p>
          <a:p>
            <a:pPr marL="0" indent="0">
              <a:buNone/>
            </a:pPr>
            <a:r>
              <a:rPr lang="en-GB" b="1" dirty="0"/>
              <a:t>5. Scalability and Deployment:</a:t>
            </a:r>
            <a:endParaRPr lang="en-GB" dirty="0"/>
          </a:p>
          <a:p>
            <a:r>
              <a:rPr lang="en-GB" b="1" dirty="0"/>
              <a:t>Scalable Infrastructure:</a:t>
            </a:r>
            <a:r>
              <a:rPr lang="en-GB" dirty="0"/>
              <a:t> "Upgrade our infrastructure to handle larger datasets and increased user load efficiently."</a:t>
            </a:r>
          </a:p>
          <a:p>
            <a:r>
              <a:rPr lang="en-GB" b="1" dirty="0"/>
              <a:t>Integration</a:t>
            </a:r>
          </a:p>
          <a:p>
            <a:pPr marL="0" indent="0">
              <a:buNone/>
            </a:pPr>
            <a:endParaRPr lang="en-GB" b="1" dirty="0"/>
          </a:p>
          <a:p>
            <a:pPr marL="0" indent="0">
              <a:buNone/>
            </a:pPr>
            <a:r>
              <a:rPr lang="en-GB" b="1" dirty="0"/>
              <a:t>*** Future Roadmap:</a:t>
            </a:r>
            <a:endParaRPr lang="en-GB" dirty="0"/>
          </a:p>
          <a:p>
            <a:pPr marL="0" indent="0">
              <a:buNone/>
            </a:pPr>
            <a:r>
              <a:rPr lang="en-GB" dirty="0"/>
              <a:t>"Our roadmap includes integrating broader economic data, enhancing model transparency, and ensuring continuous improvements through regular updates and user feedback."</a:t>
            </a:r>
          </a:p>
          <a:p>
            <a:pPr>
              <a:buFont typeface="Arial" panose="020B0604020202020204" pitchFamily="34" charset="0"/>
              <a:buChar char="•"/>
            </a:pPr>
            <a:endParaRPr lang="en-RO" dirty="0"/>
          </a:p>
        </p:txBody>
      </p:sp>
    </p:spTree>
    <p:extLst>
      <p:ext uri="{BB962C8B-B14F-4D97-AF65-F5344CB8AC3E}">
        <p14:creationId xmlns:p14="http://schemas.microsoft.com/office/powerpoint/2010/main" val="348085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84710E-70F9-9D9C-5E86-A0C0FEE6D7D2}"/>
              </a:ext>
            </a:extLst>
          </p:cNvPr>
          <p:cNvPicPr>
            <a:picLocks noGrp="1" noChangeAspect="1"/>
          </p:cNvPicPr>
          <p:nvPr>
            <p:ph idx="1"/>
          </p:nvPr>
        </p:nvPicPr>
        <p:blipFill>
          <a:blip r:embed="rId3"/>
          <a:stretch>
            <a:fillRect/>
          </a:stretch>
        </p:blipFill>
        <p:spPr>
          <a:xfrm>
            <a:off x="2795752" y="372323"/>
            <a:ext cx="7403326" cy="61133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09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876BA0-54AD-AE07-405D-48F9ACB7741E}"/>
              </a:ext>
            </a:extLst>
          </p:cNvPr>
          <p:cNvPicPr>
            <a:picLocks noGrp="1" noChangeAspect="1"/>
          </p:cNvPicPr>
          <p:nvPr>
            <p:ph idx="1"/>
          </p:nvPr>
        </p:nvPicPr>
        <p:blipFill>
          <a:blip r:embed="rId2"/>
          <a:stretch>
            <a:fillRect/>
          </a:stretch>
        </p:blipFill>
        <p:spPr>
          <a:xfrm>
            <a:off x="2283421" y="291856"/>
            <a:ext cx="7876031" cy="62742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4752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3BCD5E-073E-5503-0FB8-8B95F499CDCD}"/>
              </a:ext>
            </a:extLst>
          </p:cNvPr>
          <p:cNvPicPr>
            <a:picLocks noGrp="1" noChangeAspect="1"/>
          </p:cNvPicPr>
          <p:nvPr>
            <p:ph idx="1"/>
          </p:nvPr>
        </p:nvPicPr>
        <p:blipFill>
          <a:blip r:embed="rId2"/>
          <a:stretch>
            <a:fillRect/>
          </a:stretch>
        </p:blipFill>
        <p:spPr>
          <a:xfrm>
            <a:off x="2268254" y="650315"/>
            <a:ext cx="8429213" cy="58387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77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885E20-3B2F-6D09-C8F8-51A147153C4E}"/>
              </a:ext>
            </a:extLst>
          </p:cNvPr>
          <p:cNvPicPr>
            <a:picLocks noGrp="1" noChangeAspect="1"/>
          </p:cNvPicPr>
          <p:nvPr>
            <p:ph idx="1"/>
          </p:nvPr>
        </p:nvPicPr>
        <p:blipFill>
          <a:blip r:embed="rId3"/>
          <a:stretch>
            <a:fillRect/>
          </a:stretch>
        </p:blipFill>
        <p:spPr>
          <a:xfrm>
            <a:off x="2001487" y="564319"/>
            <a:ext cx="8795466" cy="57293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220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60FA63-78B1-B67F-10BB-A0C43E155E3F}"/>
              </a:ext>
            </a:extLst>
          </p:cNvPr>
          <p:cNvPicPr>
            <a:picLocks noGrp="1" noChangeAspect="1"/>
          </p:cNvPicPr>
          <p:nvPr>
            <p:ph idx="1"/>
          </p:nvPr>
        </p:nvPicPr>
        <p:blipFill>
          <a:blip r:embed="rId2"/>
          <a:stretch>
            <a:fillRect/>
          </a:stretch>
        </p:blipFill>
        <p:spPr>
          <a:xfrm>
            <a:off x="1693412" y="989745"/>
            <a:ext cx="10185154" cy="4878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0464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A7B43D-FE32-B762-4999-06CB9445A8F0}"/>
              </a:ext>
            </a:extLst>
          </p:cNvPr>
          <p:cNvPicPr>
            <a:picLocks noGrp="1" noChangeAspect="1"/>
          </p:cNvPicPr>
          <p:nvPr>
            <p:ph idx="1"/>
          </p:nvPr>
        </p:nvPicPr>
        <p:blipFill>
          <a:blip r:embed="rId2"/>
          <a:stretch>
            <a:fillRect/>
          </a:stretch>
        </p:blipFill>
        <p:spPr>
          <a:xfrm>
            <a:off x="1506904" y="1254367"/>
            <a:ext cx="10362127" cy="51288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617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B8E09F-900C-FB59-AE33-5D99F6B30B6A}"/>
              </a:ext>
            </a:extLst>
          </p:cNvPr>
          <p:cNvPicPr>
            <a:picLocks noChangeAspect="1"/>
          </p:cNvPicPr>
          <p:nvPr/>
        </p:nvPicPr>
        <p:blipFill>
          <a:blip r:embed="rId2"/>
          <a:stretch>
            <a:fillRect/>
          </a:stretch>
        </p:blipFill>
        <p:spPr>
          <a:xfrm>
            <a:off x="1795217" y="604363"/>
            <a:ext cx="9608101" cy="58140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14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0EBF-A5AB-DB28-B638-CDFACF304DA1}"/>
              </a:ext>
            </a:extLst>
          </p:cNvPr>
          <p:cNvSpPr>
            <a:spLocks noGrp="1"/>
          </p:cNvSpPr>
          <p:nvPr>
            <p:ph type="title"/>
          </p:nvPr>
        </p:nvSpPr>
        <p:spPr>
          <a:xfrm>
            <a:off x="2100555" y="607574"/>
            <a:ext cx="8911687" cy="677152"/>
          </a:xfrm>
        </p:spPr>
        <p:txBody>
          <a:bodyPr/>
          <a:lstStyle/>
          <a:p>
            <a:pPr algn="ctr"/>
            <a:r>
              <a:rPr lang="en-RO" dirty="0"/>
              <a:t>Model Comparing</a:t>
            </a:r>
          </a:p>
        </p:txBody>
      </p:sp>
      <p:pic>
        <p:nvPicPr>
          <p:cNvPr id="4" name="Content Placeholder 3">
            <a:extLst>
              <a:ext uri="{FF2B5EF4-FFF2-40B4-BE49-F238E27FC236}">
                <a16:creationId xmlns:a16="http://schemas.microsoft.com/office/drawing/2014/main" id="{96911DE0-8AB0-1FBE-0DC7-A25E326A6992}"/>
              </a:ext>
            </a:extLst>
          </p:cNvPr>
          <p:cNvPicPr>
            <a:picLocks noGrp="1" noChangeAspect="1"/>
          </p:cNvPicPr>
          <p:nvPr>
            <p:ph idx="1"/>
          </p:nvPr>
        </p:nvPicPr>
        <p:blipFill>
          <a:blip r:embed="rId3"/>
          <a:stretch>
            <a:fillRect/>
          </a:stretch>
        </p:blipFill>
        <p:spPr>
          <a:xfrm>
            <a:off x="2100555" y="1570892"/>
            <a:ext cx="9048091" cy="50385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140820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499</TotalTime>
  <Words>369</Words>
  <Application>Microsoft Macintosh PowerPoint</Application>
  <PresentationFormat>Widescreen</PresentationFormat>
  <Paragraphs>29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Helvetica Neue</vt:lpstr>
      <vt:lpstr>Wingdings 3</vt:lpstr>
      <vt:lpstr>Wisp</vt:lpstr>
      <vt:lpstr>SALARY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Comparing</vt:lpstr>
      <vt:lpstr>PowerPoint Presentation</vt:lpstr>
      <vt:lpstr>PowerPoint Presentation</vt:lpstr>
      <vt:lpstr>PowerPoint Presentation</vt:lpstr>
      <vt:lpstr>Suggestions for Future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dc:title>
  <dc:creator>katerina borisovna</dc:creator>
  <cp:lastModifiedBy>katerina borisovna</cp:lastModifiedBy>
  <cp:revision>1</cp:revision>
  <dcterms:created xsi:type="dcterms:W3CDTF">2024-06-11T13:42:52Z</dcterms:created>
  <dcterms:modified xsi:type="dcterms:W3CDTF">2024-06-11T22:02:12Z</dcterms:modified>
</cp:coreProperties>
</file>