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60" r:id="rId5"/>
    <p:sldId id="261" r:id="rId6"/>
    <p:sldId id="262" r:id="rId7"/>
    <p:sldId id="264" r:id="rId8"/>
    <p:sldId id="266" r:id="rId9"/>
    <p:sldId id="267" r:id="rId10"/>
    <p:sldId id="269"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E0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51"/>
    <p:restoredTop sz="96029"/>
  </p:normalViewPr>
  <p:slideViewPr>
    <p:cSldViewPr snapToGrid="0" showGuides="1">
      <p:cViewPr varScale="1">
        <p:scale>
          <a:sx n="96" d="100"/>
          <a:sy n="96" d="100"/>
        </p:scale>
        <p:origin x="200"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a:t>6/22/24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a:t>6/22/24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a:t>6/22/24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a:t>6/22/24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a:t>6/22/24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a:t>6/22/24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a:t>6/22/24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a:t>6/22/24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a:t>6/22/24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a:t>6/22/24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a:t>6/22/24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a:t>6/22/24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AA3DE-F677-55C4-0017-7D1F8679809B}"/>
              </a:ext>
            </a:extLst>
          </p:cNvPr>
          <p:cNvSpPr>
            <a:spLocks noGrp="1"/>
          </p:cNvSpPr>
          <p:nvPr>
            <p:ph type="ctrTitle"/>
          </p:nvPr>
        </p:nvSpPr>
        <p:spPr/>
        <p:txBody>
          <a:bodyPr/>
          <a:lstStyle/>
          <a:p>
            <a:r>
              <a:rPr lang="en-GB" dirty="0"/>
              <a:t>Fastag Fraud Detection</a:t>
            </a:r>
            <a:endParaRPr lang="en-RO" dirty="0"/>
          </a:p>
        </p:txBody>
      </p:sp>
      <p:sp>
        <p:nvSpPr>
          <p:cNvPr id="3" name="Subtitle 2">
            <a:extLst>
              <a:ext uri="{FF2B5EF4-FFF2-40B4-BE49-F238E27FC236}">
                <a16:creationId xmlns:a16="http://schemas.microsoft.com/office/drawing/2014/main" id="{18CF1DFE-244E-328A-B932-E17B12A0E5F3}"/>
              </a:ext>
            </a:extLst>
          </p:cNvPr>
          <p:cNvSpPr>
            <a:spLocks noGrp="1"/>
          </p:cNvSpPr>
          <p:nvPr>
            <p:ph type="subTitle" idx="1"/>
          </p:nvPr>
        </p:nvSpPr>
        <p:spPr/>
        <p:txBody>
          <a:bodyPr>
            <a:normAutofit fontScale="70000" lnSpcReduction="20000"/>
          </a:bodyPr>
          <a:lstStyle/>
          <a:p>
            <a:r>
              <a:rPr lang="en-GB" b="0" i="1" dirty="0">
                <a:solidFill>
                  <a:srgbClr val="000000"/>
                </a:solidFill>
                <a:effectLst/>
                <a:latin typeface="Helvetica Neue" panose="02000503000000020004" pitchFamily="2" charset="0"/>
              </a:rPr>
              <a:t>This project focuses on leveraging machine learning classification techniques to develop an effective fraud detection system for Fastag transactions. The dataset comprises key features such as transaction details, vehicle information, geographical location, and transaction amounts. The goal is to create a robust model that can accurately identify instances of fraudulent activity, ensuring the integrity and security of Fastag transactions.</a:t>
            </a:r>
            <a:endParaRPr lang="en-RO" dirty="0"/>
          </a:p>
        </p:txBody>
      </p:sp>
    </p:spTree>
    <p:extLst>
      <p:ext uri="{BB962C8B-B14F-4D97-AF65-F5344CB8AC3E}">
        <p14:creationId xmlns:p14="http://schemas.microsoft.com/office/powerpoint/2010/main" val="3926978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7E0E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0504-E039-DD71-C1E5-2F130C681D5C}"/>
              </a:ext>
            </a:extLst>
          </p:cNvPr>
          <p:cNvSpPr>
            <a:spLocks noGrp="1"/>
          </p:cNvSpPr>
          <p:nvPr>
            <p:ph type="title"/>
          </p:nvPr>
        </p:nvSpPr>
        <p:spPr/>
        <p:txBody>
          <a:bodyPr>
            <a:normAutofit/>
          </a:bodyPr>
          <a:lstStyle/>
          <a:p>
            <a:r>
              <a:rPr lang="en-GB" b="1" i="0" dirty="0">
                <a:solidFill>
                  <a:srgbClr val="000000"/>
                </a:solidFill>
                <a:effectLst/>
                <a:latin typeface="Helvetica Neue" panose="02000503000000020004" pitchFamily="2" charset="0"/>
              </a:rPr>
              <a:t>Final Model - LightGBM</a:t>
            </a:r>
            <a:endParaRPr lang="en-RO" dirty="0"/>
          </a:p>
        </p:txBody>
      </p:sp>
    </p:spTree>
    <p:extLst>
      <p:ext uri="{BB962C8B-B14F-4D97-AF65-F5344CB8AC3E}">
        <p14:creationId xmlns:p14="http://schemas.microsoft.com/office/powerpoint/2010/main" val="26734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7E0E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1C49-A870-07E4-D529-4F93BFFC7F97}"/>
              </a:ext>
            </a:extLst>
          </p:cNvPr>
          <p:cNvSpPr>
            <a:spLocks noGrp="1"/>
          </p:cNvSpPr>
          <p:nvPr>
            <p:ph type="title"/>
          </p:nvPr>
        </p:nvSpPr>
        <p:spPr>
          <a:xfrm>
            <a:off x="2231136" y="394849"/>
            <a:ext cx="7729728" cy="1188720"/>
          </a:xfrm>
        </p:spPr>
        <p:txBody>
          <a:bodyPr/>
          <a:lstStyle/>
          <a:p>
            <a:r>
              <a:rPr lang="en-GB" dirty="0"/>
              <a:t>Model saving and Prediction</a:t>
            </a:r>
            <a:endParaRPr lang="en-RO" dirty="0"/>
          </a:p>
        </p:txBody>
      </p:sp>
      <p:pic>
        <p:nvPicPr>
          <p:cNvPr id="5" name="Content Placeholder 4">
            <a:extLst>
              <a:ext uri="{FF2B5EF4-FFF2-40B4-BE49-F238E27FC236}">
                <a16:creationId xmlns:a16="http://schemas.microsoft.com/office/drawing/2014/main" id="{36BFAB6F-5393-06EA-3126-D23658D4DC3A}"/>
              </a:ext>
            </a:extLst>
          </p:cNvPr>
          <p:cNvPicPr>
            <a:picLocks noGrp="1" noChangeAspect="1"/>
          </p:cNvPicPr>
          <p:nvPr>
            <p:ph idx="1"/>
          </p:nvPr>
        </p:nvPicPr>
        <p:blipFill>
          <a:blip r:embed="rId2"/>
          <a:stretch>
            <a:fillRect/>
          </a:stretch>
        </p:blipFill>
        <p:spPr>
          <a:xfrm>
            <a:off x="4627934" y="1727186"/>
            <a:ext cx="3020714" cy="48723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1344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7E0E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8EFB-0B50-1C88-159E-1BE0A200102E}"/>
              </a:ext>
            </a:extLst>
          </p:cNvPr>
          <p:cNvSpPr>
            <a:spLocks noGrp="1"/>
          </p:cNvSpPr>
          <p:nvPr>
            <p:ph type="title"/>
          </p:nvPr>
        </p:nvSpPr>
        <p:spPr/>
        <p:txBody>
          <a:bodyPr/>
          <a:lstStyle/>
          <a:p>
            <a:r>
              <a:rPr lang="en-RO" dirty="0"/>
              <a:t>Conclusion</a:t>
            </a:r>
          </a:p>
        </p:txBody>
      </p:sp>
      <p:sp>
        <p:nvSpPr>
          <p:cNvPr id="3" name="Content Placeholder 2">
            <a:extLst>
              <a:ext uri="{FF2B5EF4-FFF2-40B4-BE49-F238E27FC236}">
                <a16:creationId xmlns:a16="http://schemas.microsoft.com/office/drawing/2014/main" id="{332CA75A-C9A1-F8C7-597D-DACA3F9122CD}"/>
              </a:ext>
            </a:extLst>
          </p:cNvPr>
          <p:cNvSpPr>
            <a:spLocks noGrp="1"/>
          </p:cNvSpPr>
          <p:nvPr>
            <p:ph idx="1"/>
          </p:nvPr>
        </p:nvSpPr>
        <p:spPr/>
        <p:txBody>
          <a:bodyPr/>
          <a:lstStyle/>
          <a:p>
            <a:r>
              <a:rPr lang="en-RO" dirty="0"/>
              <a:t>It gives better result when we use all features that left in our new saved file, insead of choosing important features.</a:t>
            </a:r>
          </a:p>
        </p:txBody>
      </p:sp>
    </p:spTree>
    <p:extLst>
      <p:ext uri="{BB962C8B-B14F-4D97-AF65-F5344CB8AC3E}">
        <p14:creationId xmlns:p14="http://schemas.microsoft.com/office/powerpoint/2010/main" val="382570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7E0E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A008AF-81DB-127D-F1ED-72ACD968DCF3}"/>
              </a:ext>
            </a:extLst>
          </p:cNvPr>
          <p:cNvSpPr>
            <a:spLocks noGrp="1"/>
          </p:cNvSpPr>
          <p:nvPr>
            <p:ph type="title"/>
          </p:nvPr>
        </p:nvSpPr>
        <p:spPr>
          <a:xfrm>
            <a:off x="2231136" y="549965"/>
            <a:ext cx="7729728" cy="1188720"/>
          </a:xfrm>
        </p:spPr>
        <p:txBody>
          <a:bodyPr/>
          <a:lstStyle/>
          <a:p>
            <a:r>
              <a:rPr lang="en-RO" dirty="0"/>
              <a:t>Steps:</a:t>
            </a:r>
          </a:p>
        </p:txBody>
      </p:sp>
      <p:sp>
        <p:nvSpPr>
          <p:cNvPr id="3" name="Content Placeholder 2">
            <a:extLst>
              <a:ext uri="{FF2B5EF4-FFF2-40B4-BE49-F238E27FC236}">
                <a16:creationId xmlns:a16="http://schemas.microsoft.com/office/drawing/2014/main" id="{90D24807-BE5B-9B9F-EF03-329AA98761AD}"/>
              </a:ext>
            </a:extLst>
          </p:cNvPr>
          <p:cNvSpPr>
            <a:spLocks noGrp="1"/>
          </p:cNvSpPr>
          <p:nvPr>
            <p:ph idx="1"/>
          </p:nvPr>
        </p:nvSpPr>
        <p:spPr>
          <a:xfrm>
            <a:off x="2231136" y="2001940"/>
            <a:ext cx="7729728" cy="3669991"/>
          </a:xfrm>
        </p:spPr>
        <p:txBody>
          <a:bodyPr>
            <a:normAutofit/>
          </a:bodyPr>
          <a:lstStyle/>
          <a:p>
            <a:r>
              <a:rPr lang="en-GB" dirty="0"/>
              <a:t>Import</a:t>
            </a:r>
            <a:r>
              <a:rPr lang="en-GB" b="1" i="0" dirty="0">
                <a:solidFill>
                  <a:srgbClr val="000000"/>
                </a:solidFill>
                <a:effectLst/>
                <a:latin typeface="Helvetica Neue" panose="02000503000000020004" pitchFamily="2" charset="0"/>
              </a:rPr>
              <a:t> </a:t>
            </a:r>
            <a:r>
              <a:rPr lang="en-GB" dirty="0"/>
              <a:t>Libraries</a:t>
            </a:r>
            <a:endParaRPr lang="en-GB" b="1" i="0" dirty="0">
              <a:solidFill>
                <a:srgbClr val="000000"/>
              </a:solidFill>
              <a:effectLst/>
              <a:latin typeface="Helvetica Neue" panose="02000503000000020004" pitchFamily="2" charset="0"/>
            </a:endParaRPr>
          </a:p>
          <a:p>
            <a:r>
              <a:rPr lang="en-RO" dirty="0"/>
              <a:t>Read the data set</a:t>
            </a:r>
          </a:p>
          <a:p>
            <a:r>
              <a:rPr lang="en-RO" dirty="0"/>
              <a:t>EDA </a:t>
            </a:r>
          </a:p>
          <a:p>
            <a:r>
              <a:rPr lang="en-GB" dirty="0"/>
              <a:t>S</a:t>
            </a:r>
            <a:r>
              <a:rPr lang="en-RO" dirty="0"/>
              <a:t>ave the file</a:t>
            </a:r>
          </a:p>
          <a:p>
            <a:r>
              <a:rPr lang="en-RO" dirty="0"/>
              <a:t>Train Test Split </a:t>
            </a:r>
          </a:p>
          <a:p>
            <a:r>
              <a:rPr lang="en-RO" dirty="0"/>
              <a:t>Model training</a:t>
            </a:r>
          </a:p>
          <a:p>
            <a:r>
              <a:rPr lang="en-RO" dirty="0"/>
              <a:t>Model comparing</a:t>
            </a:r>
          </a:p>
          <a:p>
            <a:r>
              <a:rPr lang="en-GB" dirty="0"/>
              <a:t>Final Model – LightGBM</a:t>
            </a:r>
          </a:p>
          <a:p>
            <a:r>
              <a:rPr lang="en-GB" dirty="0"/>
              <a:t>Model saving and Prediction</a:t>
            </a:r>
            <a:endParaRPr lang="en-RO" dirty="0"/>
          </a:p>
        </p:txBody>
      </p:sp>
    </p:spTree>
    <p:extLst>
      <p:ext uri="{BB962C8B-B14F-4D97-AF65-F5344CB8AC3E}">
        <p14:creationId xmlns:p14="http://schemas.microsoft.com/office/powerpoint/2010/main" val="375625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7E0E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FF75-7B35-F4CE-AC2E-006CCC281620}"/>
              </a:ext>
            </a:extLst>
          </p:cNvPr>
          <p:cNvSpPr>
            <a:spLocks noGrp="1"/>
          </p:cNvSpPr>
          <p:nvPr>
            <p:ph type="title"/>
          </p:nvPr>
        </p:nvSpPr>
        <p:spPr>
          <a:xfrm>
            <a:off x="2323901" y="205409"/>
            <a:ext cx="7729728" cy="669234"/>
          </a:xfrm>
        </p:spPr>
        <p:txBody>
          <a:bodyPr>
            <a:normAutofit fontScale="90000"/>
          </a:bodyPr>
          <a:lstStyle/>
          <a:p>
            <a:r>
              <a:rPr lang="en-RO" dirty="0"/>
              <a:t>EDA:</a:t>
            </a:r>
          </a:p>
        </p:txBody>
      </p:sp>
      <p:pic>
        <p:nvPicPr>
          <p:cNvPr id="5" name="Content Placeholder 4">
            <a:extLst>
              <a:ext uri="{FF2B5EF4-FFF2-40B4-BE49-F238E27FC236}">
                <a16:creationId xmlns:a16="http://schemas.microsoft.com/office/drawing/2014/main" id="{191F1C4A-019A-6FA0-4636-8C629D550CD4}"/>
              </a:ext>
            </a:extLst>
          </p:cNvPr>
          <p:cNvPicPr>
            <a:picLocks noGrp="1" noChangeAspect="1"/>
          </p:cNvPicPr>
          <p:nvPr>
            <p:ph idx="1"/>
          </p:nvPr>
        </p:nvPicPr>
        <p:blipFill>
          <a:blip r:embed="rId2"/>
          <a:stretch>
            <a:fillRect/>
          </a:stretch>
        </p:blipFill>
        <p:spPr>
          <a:xfrm>
            <a:off x="217511" y="1033460"/>
            <a:ext cx="4978949" cy="4521243"/>
          </a:xfrm>
          <a:prstGeom prst="rect">
            <a:avLst/>
          </a:prstGeom>
          <a:ln>
            <a:noFill/>
          </a:ln>
          <a:effectLst>
            <a:outerShdw blurRad="292100" dist="139700" dir="2700000" algn="tl" rotWithShape="0">
              <a:srgbClr val="333333">
                <a:alpha val="65000"/>
              </a:srgbClr>
            </a:outerShdw>
          </a:effectLst>
        </p:spPr>
      </p:pic>
      <p:pic>
        <p:nvPicPr>
          <p:cNvPr id="6" name="Content Placeholder 4">
            <a:extLst>
              <a:ext uri="{FF2B5EF4-FFF2-40B4-BE49-F238E27FC236}">
                <a16:creationId xmlns:a16="http://schemas.microsoft.com/office/drawing/2014/main" id="{609FED0B-123F-E439-B37F-89C68AC5663C}"/>
              </a:ext>
            </a:extLst>
          </p:cNvPr>
          <p:cNvPicPr>
            <a:picLocks noChangeAspect="1"/>
          </p:cNvPicPr>
          <p:nvPr/>
        </p:nvPicPr>
        <p:blipFill>
          <a:blip r:embed="rId3"/>
          <a:stretch>
            <a:fillRect/>
          </a:stretch>
        </p:blipFill>
        <p:spPr>
          <a:xfrm>
            <a:off x="6995541" y="1033460"/>
            <a:ext cx="3193869" cy="342364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DABA48D-2DBB-0213-DFA4-B0EB9E21EADD}"/>
              </a:ext>
            </a:extLst>
          </p:cNvPr>
          <p:cNvPicPr>
            <a:picLocks noChangeAspect="1"/>
          </p:cNvPicPr>
          <p:nvPr/>
        </p:nvPicPr>
        <p:blipFill>
          <a:blip r:embed="rId4"/>
          <a:stretch>
            <a:fillRect/>
          </a:stretch>
        </p:blipFill>
        <p:spPr>
          <a:xfrm>
            <a:off x="5280943" y="4566595"/>
            <a:ext cx="6911057" cy="24371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706766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E0E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9A5E3-C279-32B3-3AD1-1876333F0220}"/>
              </a:ext>
            </a:extLst>
          </p:cNvPr>
          <p:cNvSpPr>
            <a:spLocks noGrp="1"/>
          </p:cNvSpPr>
          <p:nvPr>
            <p:ph type="title"/>
          </p:nvPr>
        </p:nvSpPr>
        <p:spPr>
          <a:xfrm>
            <a:off x="2231136" y="275578"/>
            <a:ext cx="7729728" cy="1274925"/>
          </a:xfrm>
        </p:spPr>
        <p:txBody>
          <a:bodyPr/>
          <a:lstStyle/>
          <a:p>
            <a:r>
              <a:rPr lang="en-RO" dirty="0"/>
              <a:t>Visualization</a:t>
            </a:r>
          </a:p>
        </p:txBody>
      </p:sp>
      <p:pic>
        <p:nvPicPr>
          <p:cNvPr id="5" name="Content Placeholder 4">
            <a:extLst>
              <a:ext uri="{FF2B5EF4-FFF2-40B4-BE49-F238E27FC236}">
                <a16:creationId xmlns:a16="http://schemas.microsoft.com/office/drawing/2014/main" id="{19690001-C787-0BD9-10AD-7DE202AC4099}"/>
              </a:ext>
            </a:extLst>
          </p:cNvPr>
          <p:cNvPicPr>
            <a:picLocks noGrp="1" noChangeAspect="1"/>
          </p:cNvPicPr>
          <p:nvPr>
            <p:ph idx="1"/>
          </p:nvPr>
        </p:nvPicPr>
        <p:blipFill>
          <a:blip r:embed="rId2"/>
          <a:stretch>
            <a:fillRect/>
          </a:stretch>
        </p:blipFill>
        <p:spPr>
          <a:xfrm>
            <a:off x="6144887" y="2345635"/>
            <a:ext cx="6124361" cy="423678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138AB268-8DC6-75AE-9274-EC8633194887}"/>
              </a:ext>
            </a:extLst>
          </p:cNvPr>
          <p:cNvPicPr>
            <a:picLocks noChangeAspect="1"/>
          </p:cNvPicPr>
          <p:nvPr/>
        </p:nvPicPr>
        <p:blipFill>
          <a:blip r:embed="rId3"/>
          <a:stretch>
            <a:fillRect/>
          </a:stretch>
        </p:blipFill>
        <p:spPr>
          <a:xfrm>
            <a:off x="195569" y="1650274"/>
            <a:ext cx="5851546" cy="37963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864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E0E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20B70-09EE-C553-2F3F-DFDE09711E69}"/>
              </a:ext>
            </a:extLst>
          </p:cNvPr>
          <p:cNvSpPr>
            <a:spLocks noGrp="1"/>
          </p:cNvSpPr>
          <p:nvPr>
            <p:ph type="title"/>
          </p:nvPr>
        </p:nvSpPr>
        <p:spPr>
          <a:xfrm>
            <a:off x="2172763" y="129805"/>
            <a:ext cx="7729728" cy="691830"/>
          </a:xfrm>
        </p:spPr>
        <p:txBody>
          <a:bodyPr>
            <a:normAutofit fontScale="90000"/>
          </a:bodyPr>
          <a:lstStyle/>
          <a:p>
            <a:r>
              <a:rPr lang="en-GB" dirty="0"/>
              <a:t>O</a:t>
            </a:r>
            <a:r>
              <a:rPr lang="en-RO" dirty="0"/>
              <a:t>ther controls</a:t>
            </a:r>
          </a:p>
        </p:txBody>
      </p:sp>
      <p:pic>
        <p:nvPicPr>
          <p:cNvPr id="5" name="Content Placeholder 4">
            <a:extLst>
              <a:ext uri="{FF2B5EF4-FFF2-40B4-BE49-F238E27FC236}">
                <a16:creationId xmlns:a16="http://schemas.microsoft.com/office/drawing/2014/main" id="{97CB3AE4-F32C-0C93-AE7B-2C17D2CB7A5D}"/>
              </a:ext>
            </a:extLst>
          </p:cNvPr>
          <p:cNvPicPr>
            <a:picLocks noGrp="1" noChangeAspect="1"/>
          </p:cNvPicPr>
          <p:nvPr>
            <p:ph idx="1"/>
          </p:nvPr>
        </p:nvPicPr>
        <p:blipFill>
          <a:blip r:embed="rId2"/>
          <a:stretch>
            <a:fillRect/>
          </a:stretch>
        </p:blipFill>
        <p:spPr>
          <a:xfrm>
            <a:off x="111085" y="955399"/>
            <a:ext cx="6909820" cy="563093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A9E2A254-7B8D-A34E-E5D4-8ADC94272956}"/>
              </a:ext>
            </a:extLst>
          </p:cNvPr>
          <p:cNvPicPr>
            <a:picLocks noChangeAspect="1"/>
          </p:cNvPicPr>
          <p:nvPr/>
        </p:nvPicPr>
        <p:blipFill>
          <a:blip r:embed="rId3"/>
          <a:stretch>
            <a:fillRect/>
          </a:stretch>
        </p:blipFill>
        <p:spPr>
          <a:xfrm>
            <a:off x="5352400" y="2474099"/>
            <a:ext cx="6728515" cy="42540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160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E0E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1AA32FE-4612-0372-7232-9365539859E4}"/>
              </a:ext>
            </a:extLst>
          </p:cNvPr>
          <p:cNvSpPr>
            <a:spLocks noGrp="1"/>
          </p:cNvSpPr>
          <p:nvPr>
            <p:ph type="title"/>
          </p:nvPr>
        </p:nvSpPr>
        <p:spPr>
          <a:xfrm>
            <a:off x="2138371" y="328588"/>
            <a:ext cx="7729728" cy="691829"/>
          </a:xfrm>
        </p:spPr>
        <p:txBody>
          <a:bodyPr>
            <a:normAutofit fontScale="90000"/>
          </a:bodyPr>
          <a:lstStyle/>
          <a:p>
            <a:r>
              <a:rPr lang="en-GB" dirty="0"/>
              <a:t>other operations</a:t>
            </a:r>
            <a:endParaRPr lang="en-RO" dirty="0"/>
          </a:p>
        </p:txBody>
      </p:sp>
      <p:pic>
        <p:nvPicPr>
          <p:cNvPr id="5" name="Content Placeholder 4">
            <a:extLst>
              <a:ext uri="{FF2B5EF4-FFF2-40B4-BE49-F238E27FC236}">
                <a16:creationId xmlns:a16="http://schemas.microsoft.com/office/drawing/2014/main" id="{704C22E2-D603-DED2-6718-96EABF2B6789}"/>
              </a:ext>
            </a:extLst>
          </p:cNvPr>
          <p:cNvPicPr>
            <a:picLocks noGrp="1" noChangeAspect="1"/>
          </p:cNvPicPr>
          <p:nvPr>
            <p:ph idx="1"/>
          </p:nvPr>
        </p:nvPicPr>
        <p:blipFill>
          <a:blip r:embed="rId2"/>
          <a:stretch>
            <a:fillRect/>
          </a:stretch>
        </p:blipFill>
        <p:spPr>
          <a:xfrm>
            <a:off x="252034" y="1154181"/>
            <a:ext cx="5924977" cy="4871648"/>
          </a:xfrm>
          <a:prstGeom prst="rect">
            <a:avLst/>
          </a:prstGeom>
          <a:ln>
            <a:noFill/>
          </a:ln>
          <a:effectLst>
            <a:outerShdw blurRad="292100" dist="139700" dir="2700000" algn="tl" rotWithShape="0">
              <a:srgbClr val="333333">
                <a:alpha val="65000"/>
              </a:srgbClr>
            </a:outerShdw>
          </a:effectLst>
        </p:spPr>
      </p:pic>
      <p:pic>
        <p:nvPicPr>
          <p:cNvPr id="9" name="Content Placeholder 4">
            <a:extLst>
              <a:ext uri="{FF2B5EF4-FFF2-40B4-BE49-F238E27FC236}">
                <a16:creationId xmlns:a16="http://schemas.microsoft.com/office/drawing/2014/main" id="{8EAAB48B-A4E8-2C9C-58C9-683FC90A83D0}"/>
              </a:ext>
            </a:extLst>
          </p:cNvPr>
          <p:cNvPicPr>
            <a:picLocks noChangeAspect="1"/>
          </p:cNvPicPr>
          <p:nvPr/>
        </p:nvPicPr>
        <p:blipFill>
          <a:blip r:embed="rId3"/>
          <a:stretch>
            <a:fillRect/>
          </a:stretch>
        </p:blipFill>
        <p:spPr>
          <a:xfrm>
            <a:off x="5266198" y="2351586"/>
            <a:ext cx="6673768" cy="44985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648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7E0E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9A0AF-4E41-D693-63AD-E5A91A91E7BA}"/>
              </a:ext>
            </a:extLst>
          </p:cNvPr>
          <p:cNvSpPr>
            <a:spLocks noGrp="1"/>
          </p:cNvSpPr>
          <p:nvPr>
            <p:ph type="title"/>
          </p:nvPr>
        </p:nvSpPr>
        <p:spPr/>
        <p:txBody>
          <a:bodyPr/>
          <a:lstStyle/>
          <a:p>
            <a:r>
              <a:rPr lang="en-GB" dirty="0"/>
              <a:t>S</a:t>
            </a:r>
            <a:r>
              <a:rPr lang="en-RO" dirty="0"/>
              <a:t>ave the file</a:t>
            </a:r>
          </a:p>
        </p:txBody>
      </p:sp>
      <p:sp>
        <p:nvSpPr>
          <p:cNvPr id="3" name="Content Placeholder 2">
            <a:extLst>
              <a:ext uri="{FF2B5EF4-FFF2-40B4-BE49-F238E27FC236}">
                <a16:creationId xmlns:a16="http://schemas.microsoft.com/office/drawing/2014/main" id="{26E822FE-58B6-49F5-565B-8EF1FF777342}"/>
              </a:ext>
            </a:extLst>
          </p:cNvPr>
          <p:cNvSpPr>
            <a:spLocks noGrp="1"/>
          </p:cNvSpPr>
          <p:nvPr>
            <p:ph idx="1"/>
          </p:nvPr>
        </p:nvSpPr>
        <p:spPr/>
        <p:txBody>
          <a:bodyPr/>
          <a:lstStyle/>
          <a:p>
            <a:pPr marL="0" indent="0">
              <a:buNone/>
            </a:pPr>
            <a:r>
              <a:rPr lang="en-GB" dirty="0"/>
              <a:t>df.to_csv("fastag_eda.csv")</a:t>
            </a:r>
            <a:endParaRPr lang="en-RO" dirty="0"/>
          </a:p>
        </p:txBody>
      </p:sp>
    </p:spTree>
    <p:extLst>
      <p:ext uri="{BB962C8B-B14F-4D97-AF65-F5344CB8AC3E}">
        <p14:creationId xmlns:p14="http://schemas.microsoft.com/office/powerpoint/2010/main" val="943967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7E0E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25E7-5507-9039-A28C-271CE86374DA}"/>
              </a:ext>
            </a:extLst>
          </p:cNvPr>
          <p:cNvSpPr>
            <a:spLocks noGrp="1"/>
          </p:cNvSpPr>
          <p:nvPr>
            <p:ph type="title"/>
          </p:nvPr>
        </p:nvSpPr>
        <p:spPr>
          <a:xfrm>
            <a:off x="1470991" y="341841"/>
            <a:ext cx="9210261" cy="775760"/>
          </a:xfrm>
        </p:spPr>
        <p:txBody>
          <a:bodyPr>
            <a:normAutofit/>
          </a:bodyPr>
          <a:lstStyle/>
          <a:p>
            <a:r>
              <a:rPr lang="en-RO" dirty="0"/>
              <a:t>Train Test Split and model training</a:t>
            </a:r>
          </a:p>
        </p:txBody>
      </p:sp>
      <p:pic>
        <p:nvPicPr>
          <p:cNvPr id="5" name="Content Placeholder 4">
            <a:extLst>
              <a:ext uri="{FF2B5EF4-FFF2-40B4-BE49-F238E27FC236}">
                <a16:creationId xmlns:a16="http://schemas.microsoft.com/office/drawing/2014/main" id="{7BB64F16-4F25-BC8E-57A6-410DB98489CF}"/>
              </a:ext>
            </a:extLst>
          </p:cNvPr>
          <p:cNvPicPr>
            <a:picLocks noGrp="1" noChangeAspect="1"/>
          </p:cNvPicPr>
          <p:nvPr>
            <p:ph idx="1"/>
          </p:nvPr>
        </p:nvPicPr>
        <p:blipFill rotWithShape="1">
          <a:blip r:embed="rId2"/>
          <a:srcRect b="56231"/>
          <a:stretch/>
        </p:blipFill>
        <p:spPr>
          <a:xfrm>
            <a:off x="408130" y="1428051"/>
            <a:ext cx="4749861" cy="5088107"/>
          </a:xfrm>
          <a:prstGeom prst="rect">
            <a:avLst/>
          </a:prstGeom>
          <a:ln>
            <a:noFill/>
          </a:ln>
          <a:effectLst>
            <a:outerShdw blurRad="292100" dist="139700" dir="2700000" algn="tl" rotWithShape="0">
              <a:srgbClr val="333333">
                <a:alpha val="65000"/>
              </a:srgbClr>
            </a:outerShdw>
          </a:effectLst>
        </p:spPr>
      </p:pic>
      <p:pic>
        <p:nvPicPr>
          <p:cNvPr id="6" name="Content Placeholder 4">
            <a:extLst>
              <a:ext uri="{FF2B5EF4-FFF2-40B4-BE49-F238E27FC236}">
                <a16:creationId xmlns:a16="http://schemas.microsoft.com/office/drawing/2014/main" id="{94030BF0-DADE-8422-618F-E18F707CEAAD}"/>
              </a:ext>
            </a:extLst>
          </p:cNvPr>
          <p:cNvPicPr>
            <a:picLocks noChangeAspect="1"/>
          </p:cNvPicPr>
          <p:nvPr/>
        </p:nvPicPr>
        <p:blipFill rotWithShape="1">
          <a:blip r:embed="rId2"/>
          <a:srcRect t="43411"/>
          <a:stretch/>
        </p:blipFill>
        <p:spPr>
          <a:xfrm>
            <a:off x="6540377" y="1561470"/>
            <a:ext cx="4140875" cy="50881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1392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7E0E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DAEC-163E-A7A8-EE35-65603D6D4571}"/>
              </a:ext>
            </a:extLst>
          </p:cNvPr>
          <p:cNvSpPr>
            <a:spLocks noGrp="1"/>
          </p:cNvSpPr>
          <p:nvPr>
            <p:ph type="title"/>
          </p:nvPr>
        </p:nvSpPr>
        <p:spPr>
          <a:xfrm>
            <a:off x="2231136" y="143057"/>
            <a:ext cx="7729728" cy="758091"/>
          </a:xfrm>
        </p:spPr>
        <p:txBody>
          <a:bodyPr/>
          <a:lstStyle/>
          <a:p>
            <a:r>
              <a:rPr lang="en-RO" dirty="0"/>
              <a:t>Model comparing</a:t>
            </a:r>
          </a:p>
        </p:txBody>
      </p:sp>
      <p:pic>
        <p:nvPicPr>
          <p:cNvPr id="5" name="Content Placeholder 4">
            <a:extLst>
              <a:ext uri="{FF2B5EF4-FFF2-40B4-BE49-F238E27FC236}">
                <a16:creationId xmlns:a16="http://schemas.microsoft.com/office/drawing/2014/main" id="{73F1DE74-54FC-E837-0CB1-6499730D70E5}"/>
              </a:ext>
            </a:extLst>
          </p:cNvPr>
          <p:cNvPicPr>
            <a:picLocks noGrp="1" noChangeAspect="1"/>
          </p:cNvPicPr>
          <p:nvPr>
            <p:ph idx="1"/>
          </p:nvPr>
        </p:nvPicPr>
        <p:blipFill>
          <a:blip r:embed="rId2"/>
          <a:stretch>
            <a:fillRect/>
          </a:stretch>
        </p:blipFill>
        <p:spPr>
          <a:xfrm>
            <a:off x="185045" y="1351722"/>
            <a:ext cx="5910955" cy="5181600"/>
          </a:xfrm>
          <a:prstGeom prst="rect">
            <a:avLst/>
          </a:prstGeom>
          <a:ln>
            <a:noFill/>
          </a:ln>
          <a:effectLst>
            <a:outerShdw blurRad="292100" dist="139700" dir="2700000" algn="tl" rotWithShape="0">
              <a:srgbClr val="333333">
                <a:alpha val="65000"/>
              </a:srgbClr>
            </a:outerShdw>
          </a:effectLst>
        </p:spPr>
      </p:pic>
      <p:pic>
        <p:nvPicPr>
          <p:cNvPr id="6" name="Content Placeholder 4">
            <a:extLst>
              <a:ext uri="{FF2B5EF4-FFF2-40B4-BE49-F238E27FC236}">
                <a16:creationId xmlns:a16="http://schemas.microsoft.com/office/drawing/2014/main" id="{9DFA81C4-6640-5A1F-81F6-890D188228C9}"/>
              </a:ext>
            </a:extLst>
          </p:cNvPr>
          <p:cNvPicPr>
            <a:picLocks noChangeAspect="1"/>
          </p:cNvPicPr>
          <p:nvPr/>
        </p:nvPicPr>
        <p:blipFill>
          <a:blip r:embed="rId3"/>
          <a:stretch>
            <a:fillRect/>
          </a:stretch>
        </p:blipFill>
        <p:spPr>
          <a:xfrm>
            <a:off x="6294794" y="1351721"/>
            <a:ext cx="5832280" cy="51815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2080679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41</TotalTime>
  <Words>161</Words>
  <Application>Microsoft Macintosh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Helvetica Neue</vt:lpstr>
      <vt:lpstr>Parcel</vt:lpstr>
      <vt:lpstr>Fastag Fraud Detection</vt:lpstr>
      <vt:lpstr>Steps:</vt:lpstr>
      <vt:lpstr>EDA:</vt:lpstr>
      <vt:lpstr>Visualization</vt:lpstr>
      <vt:lpstr>Other controls</vt:lpstr>
      <vt:lpstr>other operations</vt:lpstr>
      <vt:lpstr>Save the file</vt:lpstr>
      <vt:lpstr>Train Test Split and model training</vt:lpstr>
      <vt:lpstr>Model comparing</vt:lpstr>
      <vt:lpstr>Final Model - LightGBM</vt:lpstr>
      <vt:lpstr>Model saving and Prediction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Fastag Fraud Detection</dc:title>
  <dc:creator>katerina borisovna</dc:creator>
  <cp:lastModifiedBy>katerina borisovna</cp:lastModifiedBy>
  <cp:revision>1</cp:revision>
  <dcterms:created xsi:type="dcterms:W3CDTF">2024-06-21T21:44:52Z</dcterms:created>
  <dcterms:modified xsi:type="dcterms:W3CDTF">2024-06-21T22:26:16Z</dcterms:modified>
</cp:coreProperties>
</file>