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7" r:id="rId4"/>
    <p:sldId id="268" r:id="rId5"/>
    <p:sldId id="266" r:id="rId6"/>
    <p:sldId id="265" r:id="rId7"/>
    <p:sldId id="264" r:id="rId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/>
    <p:restoredTop sz="82868"/>
  </p:normalViewPr>
  <p:slideViewPr>
    <p:cSldViewPr snapToGrid="0" showGuides="1">
      <p:cViewPr varScale="1">
        <p:scale>
          <a:sx n="96" d="100"/>
          <a:sy n="9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D8BEE6-0A42-0C14-302E-A087870C7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9146-0906-AF68-2F3D-B7E6C4215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F44-7056-1B43-A526-4E0C3EAF78EF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B729-E38C-01CE-FA29-314CD9DC1C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7FA1-7DB6-9771-7BF5-E4724E44DA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2256-2843-E640-8A70-335A80FDCEA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1069605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4047-3BC8-8D40-90B9-7C06599DC917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635AF-4E98-5D4C-AE5C-F352608CCD1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3861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Here, I have shared detailed information for each model type, so for now, I'm skipping them.    If you want to review, you can pause the video and take a look.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To make the differences between these models more clear and concise, I will continue through a website. </a:t>
            </a:r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35AF-4E98-5D4C-AE5C-F352608CCD1C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578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Here, I have shared detailed information for each model type, so for now, I'm skipping them. If you want to review, you can pause the video and take a look. To make the differences between these models more clear and concise, I will continue through a website. </a:t>
            </a:r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35AF-4E98-5D4C-AE5C-F352608CCD1C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6856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Here, I have shared detailed information for each model type, so for now, I'm skipping them. If you want to review, you can pause the video and take a look. To make the differences between these models more clear and concise, I will continue through a website. </a:t>
            </a:r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35AF-4E98-5D4C-AE5C-F352608CCD1C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7681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Here, I have shared detailed information for each model type, so for now, I'm skipping them. If you want to review, you can pause the video and take a look. To make the differences between these models more clear and concise, I will continue through a website. </a:t>
            </a:r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35AF-4E98-5D4C-AE5C-F352608CCD1C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756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Here, I have shared detailed information for each model type, so for now, I'm skipping them. If you want to review, you can pause the video and take a look. To make the differences between these models more clear and concise, I will continue through a website.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35AF-4E98-5D4C-AE5C-F352608CCD1C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4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EADF-DB8D-A054-CEF1-3957D14D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C071-4A62-6E5E-A575-A97A5211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9AA4-D42B-214B-63F4-C4CEBC1B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091C-4744-FB4B-5F7F-5C0D1929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A95F-4F97-0E62-170D-9E41C8C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6821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10EB-4A3A-BE50-8227-E020EA2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5A99-337A-DEB3-0A97-33B9A40B0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1BE0-9A04-6C86-ED32-66DC50FC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F66A-37F3-763F-0B0D-E7310BF4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F6C2-1C29-5DBC-FF15-CEBF01F2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465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62519-8877-8D96-3581-98A6B910A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A304-9485-B4D6-F0A1-160BDBBB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C82E-5945-A243-B4FB-F2E6CDF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E203-98ED-5A7E-0383-2E214065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27A3-98BA-8067-6EC0-B1C2D62D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61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B1C7-D415-10F8-01A0-41323562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7C1D-2CE9-F5C5-306B-2BB16DC3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4C42-CB21-FF00-B9E2-82E7B2B0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2705-2AF5-A645-32E7-C0378C2D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9556-3679-C289-B85B-78DDC1F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55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09A4-D7E9-6676-402D-172C519D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2C87-91E6-45A4-FC46-9BCF962C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468A-E186-7A93-D8B5-5D4C39A9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AC59-639A-26E4-3DFA-ECC7E6A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79B9-1F39-6070-94C4-CE45D477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430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7060-FE35-0C2F-D97C-8FC10CA3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3E09-4B89-423C-B83C-D3F158E7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08E1A-28EB-0FBD-B1C2-7D42EAB7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636A-E9AF-EDCB-36E5-03E7C584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D23B-2459-721E-BC73-4992D6E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8B8A-EA0D-74B2-CD2F-504A162A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158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AB9C-5CCD-4102-6D51-C1C5BF94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25CC-9D0F-A426-3C93-317D0E5B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D9567-64E9-0372-0DAB-6DC48CBF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DD31A-BF78-AEEB-E7C9-34FDA1E3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EBCDD-CD49-6BD5-2CC8-3AC8816F4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F2E55-E1DF-CDE7-7565-DDAFDD33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B387-CBD6-D840-A067-EEB8DB70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A519-3341-3F4A-EB6C-556A95C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778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7550-F59D-810C-7E1D-09EEE3C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0F5A-59C8-1094-FB1F-0DD589C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EE856-2C75-2E17-8129-945E0500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6DB5-AE89-AB79-149F-F6ECA269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9381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73B03-6985-5CAA-262A-BA15B53E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1BD49-131E-BAB8-BE6E-EA966C80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348A2-CD05-ABE0-2D1D-A514EFD2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3947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E295-8167-DFBF-A351-03DDBEEF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ADFE-FF11-2A15-3672-B3ED943D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B74C7-F022-9027-ED7D-3F650DAE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D25E-7A45-1464-AF80-7E55717E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EC85-4901-0D0C-8E3E-1FCFF7A2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FA16-6BCB-0227-351F-85EA904E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52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423-32DB-0E54-38FE-11A4D1AD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E5400-B162-3305-ABB4-3139F414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3C371-DE5D-BB51-AF01-2D6F98B2E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4F6B-199D-B10B-D8A9-57022731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C707A-098A-A825-420E-ECD2F590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79DF-6EE5-A8D1-787F-E097BF2E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431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CD53D-B694-DF22-783E-CF7ED667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512D-650A-F8DC-A869-3439274E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FA0-3585-F174-D046-5F8E69507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4E91-138E-C041-9ACC-39C0EAB57FE3}" type="datetimeFigureOut">
              <a:rPr lang="en-RO" smtClean="0"/>
              <a:t>04.06.2024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8166-EFD0-6618-8D95-8910A67F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EE7B-2BB3-3C57-0194-200B43D3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655C-7949-0243-B668-8893FDA825E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553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ustering-visualizer.web.app/kmea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71957-DDB9-C60F-C4E4-EC1352DA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888" y="2255520"/>
            <a:ext cx="9144000" cy="13289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difference between </a:t>
            </a:r>
            <a:r>
              <a:rPr lang="en-GB" b="1" dirty="0">
                <a:solidFill>
                  <a:srgbClr val="002060"/>
                </a:solidFill>
              </a:rPr>
              <a:t>K-means, Hierarchical clustering</a:t>
            </a:r>
            <a:r>
              <a:rPr lang="en-GB" dirty="0"/>
              <a:t>, and </a:t>
            </a:r>
            <a:r>
              <a:rPr lang="en-GB" b="1" dirty="0">
                <a:solidFill>
                  <a:srgbClr val="002060"/>
                </a:solidFill>
              </a:rPr>
              <a:t>DBSCAN:</a:t>
            </a:r>
            <a:r>
              <a:rPr lang="en-GB" dirty="0"/>
              <a:t> </a:t>
            </a:r>
          </a:p>
          <a:p>
            <a:r>
              <a:rPr lang="en-GB" dirty="0"/>
              <a:t>These are all unsupervised learning algorithms used for clustering, </a:t>
            </a:r>
          </a:p>
          <a:p>
            <a:r>
              <a:rPr lang="en-GB" dirty="0"/>
              <a:t>but they differ significantly in their approaches and use cases.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2267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693-B49D-97FB-3CAA-6100C189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11"/>
            <a:ext cx="10515600" cy="890651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1. K-means Clustering</a:t>
            </a:r>
            <a:endParaRPr lang="en-RO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49C9-6112-FC60-A380-1BCB2B58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" y="1491941"/>
            <a:ext cx="5240439" cy="452431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K-means is a centroid-based clustering algorithm where the aim is to partition the data into  K  clusters, each represented by the mean of the points in the cluster (centroid).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Algorithm Steps:</a:t>
            </a:r>
          </a:p>
          <a:p>
            <a:pPr marL="0" indent="0">
              <a:buNone/>
            </a:pPr>
            <a:r>
              <a:rPr lang="en-GB" sz="1800" dirty="0"/>
              <a:t>1. Initialization: </a:t>
            </a:r>
            <a:r>
              <a:rPr lang="en-GB" sz="1800" i="1" dirty="0"/>
              <a:t>Select K  initial centroids randomly.</a:t>
            </a:r>
          </a:p>
          <a:p>
            <a:pPr marL="0" indent="0">
              <a:buNone/>
            </a:pPr>
            <a:r>
              <a:rPr lang="en-GB" sz="1800" dirty="0"/>
              <a:t>2. Assignment: </a:t>
            </a:r>
            <a:r>
              <a:rPr lang="en-GB" sz="1800" i="1" dirty="0"/>
              <a:t>Assign each data point to the nearest centroid based on the Euclidean distance.</a:t>
            </a:r>
          </a:p>
          <a:p>
            <a:pPr marL="0" indent="0">
              <a:buNone/>
            </a:pPr>
            <a:r>
              <a:rPr lang="en-GB" sz="1800" dirty="0"/>
              <a:t>3. Update: </a:t>
            </a:r>
            <a:r>
              <a:rPr lang="en-GB" sz="1800" i="1" dirty="0"/>
              <a:t>Calculate the new centroids as the mean of all data points assigned to each centroid.</a:t>
            </a:r>
          </a:p>
          <a:p>
            <a:pPr marL="0" indent="0">
              <a:buNone/>
            </a:pPr>
            <a:r>
              <a:rPr lang="en-GB" sz="1800" dirty="0"/>
              <a:t>4. Repeat: </a:t>
            </a:r>
            <a:r>
              <a:rPr lang="en-GB" sz="1800" i="1" dirty="0"/>
              <a:t>Repeat the assignment and update steps until the centroids no longer change significantly (convergence).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E6074-CFC0-DF07-3ADE-F21913BD9765}"/>
              </a:ext>
            </a:extLst>
          </p:cNvPr>
          <p:cNvSpPr txBox="1"/>
          <p:nvPr/>
        </p:nvSpPr>
        <p:spPr>
          <a:xfrm>
            <a:off x="6255026" y="1491942"/>
            <a:ext cx="5412717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Advantages:</a:t>
            </a:r>
          </a:p>
          <a:p>
            <a:pPr marL="0" indent="0">
              <a:buNone/>
            </a:pPr>
            <a:r>
              <a:rPr lang="en-GB" sz="1800" dirty="0"/>
              <a:t>- Simple and easy to implement.</a:t>
            </a:r>
          </a:p>
          <a:p>
            <a:pPr marL="0" indent="0">
              <a:buNone/>
            </a:pPr>
            <a:r>
              <a:rPr lang="en-GB" sz="1800" dirty="0"/>
              <a:t>- Computationally efficient, especially for large datasets.</a:t>
            </a:r>
          </a:p>
          <a:p>
            <a:pPr marL="0" indent="0">
              <a:buNone/>
            </a:pPr>
            <a:r>
              <a:rPr lang="en-GB" sz="1800" dirty="0"/>
              <a:t>- Works well when clusters are spherical and evenly sized.</a:t>
            </a:r>
          </a:p>
          <a:p>
            <a:pPr marL="0" indent="0">
              <a:buNone/>
            </a:pPr>
            <a:r>
              <a:rPr lang="en-GB" sz="1800" b="1" dirty="0"/>
              <a:t>Disadvantages:</a:t>
            </a:r>
          </a:p>
          <a:p>
            <a:pPr marL="0" indent="0">
              <a:buNone/>
            </a:pPr>
            <a:r>
              <a:rPr lang="en-GB" sz="1800" dirty="0"/>
              <a:t>- The number of clusters K must be specified in advance.</a:t>
            </a:r>
          </a:p>
          <a:p>
            <a:pPr marL="0" indent="0">
              <a:buNone/>
            </a:pPr>
            <a:r>
              <a:rPr lang="en-GB" sz="1800" dirty="0"/>
              <a:t>- Sensitive to the initial placement of centroids.</a:t>
            </a:r>
          </a:p>
          <a:p>
            <a:pPr marL="0" indent="0">
              <a:buNone/>
            </a:pPr>
            <a:r>
              <a:rPr lang="en-GB" sz="1800" dirty="0"/>
              <a:t>- Does not work well with clusters of varying shapes and densities.</a:t>
            </a:r>
          </a:p>
          <a:p>
            <a:pPr marL="0" indent="0">
              <a:buNone/>
            </a:pPr>
            <a:r>
              <a:rPr lang="en-GB" sz="1800" dirty="0"/>
              <a:t>- Can get stuck in local optima (though techniques like K-means++ help).</a:t>
            </a:r>
          </a:p>
          <a:p>
            <a:pPr marL="0" indent="0">
              <a:buNone/>
            </a:pPr>
            <a:r>
              <a:rPr lang="en-GB" sz="1800" b="1" dirty="0"/>
              <a:t>Use Cases:</a:t>
            </a:r>
          </a:p>
          <a:p>
            <a:pPr marL="0" indent="0">
              <a:buNone/>
            </a:pPr>
            <a:r>
              <a:rPr lang="en-GB" sz="1800" dirty="0"/>
              <a:t>- Market segmentation.</a:t>
            </a:r>
          </a:p>
          <a:p>
            <a:pPr marL="0" indent="0">
              <a:buNone/>
            </a:pPr>
            <a:r>
              <a:rPr lang="en-GB" sz="1800" dirty="0"/>
              <a:t>- Document clustering.</a:t>
            </a:r>
          </a:p>
          <a:p>
            <a:pPr marL="0" indent="0">
              <a:buNone/>
            </a:pPr>
            <a:r>
              <a:rPr lang="en-GB" sz="1800" dirty="0"/>
              <a:t>- Image compression.</a:t>
            </a:r>
          </a:p>
        </p:txBody>
      </p:sp>
    </p:spTree>
    <p:extLst>
      <p:ext uri="{BB962C8B-B14F-4D97-AF65-F5344CB8AC3E}">
        <p14:creationId xmlns:p14="http://schemas.microsoft.com/office/powerpoint/2010/main" val="13559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693-B49D-97FB-3CAA-6100C189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39" y="103189"/>
            <a:ext cx="10515600" cy="890651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 2. Hierarchical</a:t>
            </a:r>
            <a:r>
              <a:rPr lang="en-GB" sz="4800" dirty="0"/>
              <a:t> </a:t>
            </a:r>
            <a:r>
              <a:rPr lang="en-GB" sz="4800" b="1" dirty="0">
                <a:solidFill>
                  <a:srgbClr val="002060"/>
                </a:solidFill>
              </a:rPr>
              <a:t>Clustering</a:t>
            </a:r>
            <a:endParaRPr lang="en-RO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49C9-6112-FC60-A380-1BCB2B58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" y="1325217"/>
            <a:ext cx="5240439" cy="5078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/>
              <a:t>Hierarchical clustering creates a tree of clusters (dendrogram). It can be either agglomerative (bottom-up approach) or divisive (top-down approach).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Algorithm Steps (Agglomerative):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1. Initialization: Start with each data point as its own cluster.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2. Merge Clusters: Find the pair of clusters that are closest together and merge them into a single cluster.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3. Repeat: Repeat the merging step until all points are in a single cluster.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1" dirty="0"/>
              <a:t>Types of Linkages: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- Single Linkage: Distance between the closest points of the clusters.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- Complete Linkage: Distance between the farthest points of the clusters.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- Average Linkage: Average distance between all points in the clusters.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/>
              <a:t>- Ward's Method: Minimize the variance within clusters.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E6074-CFC0-DF07-3ADE-F21913BD9765}"/>
              </a:ext>
            </a:extLst>
          </p:cNvPr>
          <p:cNvSpPr txBox="1"/>
          <p:nvPr/>
        </p:nvSpPr>
        <p:spPr>
          <a:xfrm>
            <a:off x="6288952" y="1325216"/>
            <a:ext cx="537879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Advantages:</a:t>
            </a:r>
          </a:p>
          <a:p>
            <a:pPr marL="0" indent="0">
              <a:buNone/>
            </a:pPr>
            <a:r>
              <a:rPr lang="en-GB" dirty="0"/>
              <a:t>- Does not require the number of clusters to be specified in advance.</a:t>
            </a:r>
          </a:p>
          <a:p>
            <a:pPr marL="0" indent="0">
              <a:buNone/>
            </a:pPr>
            <a:r>
              <a:rPr lang="en-GB" dirty="0"/>
              <a:t>- Produces a dendrogram, which can be a useful tool for determining the number of clusters.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Disadvantages:</a:t>
            </a:r>
          </a:p>
          <a:p>
            <a:pPr marL="0" indent="0">
              <a:buNone/>
            </a:pPr>
            <a:r>
              <a:rPr lang="en-GB" dirty="0"/>
              <a:t>- Computationally intensive for large datasets (complexity \ O(n^3) )).</a:t>
            </a:r>
          </a:p>
          <a:p>
            <a:pPr marL="0" indent="0">
              <a:buNone/>
            </a:pPr>
            <a:r>
              <a:rPr lang="en-GB" dirty="0"/>
              <a:t>- Sensitive to noise and outliers.</a:t>
            </a:r>
          </a:p>
          <a:p>
            <a:pPr marL="0" indent="0">
              <a:buNone/>
            </a:pPr>
            <a:r>
              <a:rPr lang="en-GB" dirty="0"/>
              <a:t>- Once a merge or split is made, it cannot be undone (greedy approach).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Use Cases:</a:t>
            </a:r>
          </a:p>
          <a:p>
            <a:pPr marL="0" indent="0">
              <a:buNone/>
            </a:pPr>
            <a:r>
              <a:rPr lang="en-GB" dirty="0"/>
              <a:t>- Gene expression data analysis.</a:t>
            </a:r>
          </a:p>
          <a:p>
            <a:pPr marL="0" indent="0">
              <a:buNone/>
            </a:pPr>
            <a:r>
              <a:rPr lang="en-GB" dirty="0"/>
              <a:t>- Social network analysis.</a:t>
            </a:r>
          </a:p>
          <a:p>
            <a:pPr marL="0" indent="0">
              <a:buNone/>
            </a:pPr>
            <a:r>
              <a:rPr lang="en-GB" dirty="0"/>
              <a:t>- Document and text clustering.</a:t>
            </a:r>
          </a:p>
        </p:txBody>
      </p:sp>
    </p:spTree>
    <p:extLst>
      <p:ext uri="{BB962C8B-B14F-4D97-AF65-F5344CB8AC3E}">
        <p14:creationId xmlns:p14="http://schemas.microsoft.com/office/powerpoint/2010/main" val="183694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693-B49D-97FB-3CAA-6100C189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235711"/>
            <a:ext cx="11516138" cy="890651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</a:rPr>
              <a:t> 3. DBSCAN (Density-Based Spatial Clustering of Applications with Noise)</a:t>
            </a:r>
            <a:endParaRPr lang="en-RO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949C9-6112-FC60-A380-1BCB2B58B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256" y="1491941"/>
                <a:ext cx="5240439" cy="452431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DBSCAN is a density-based clustering algorithm that groups together points that are closely packed together, marking points in low-density regions as outliers.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b="1" dirty="0"/>
                  <a:t>Algorithm Steps:</a:t>
                </a:r>
              </a:p>
              <a:p>
                <a:pPr marL="0" indent="0">
                  <a:buNone/>
                </a:pPr>
                <a:r>
                  <a:rPr lang="en-GB" sz="2000" dirty="0"/>
                  <a:t>1. Core Points: Identify points that have at least </a:t>
                </a:r>
                <a:r>
                  <a:rPr lang="en-GB" sz="2000" dirty="0" err="1">
                    <a:latin typeface="Lucida Calligraphy" panose="03010101010101010101" pitchFamily="66" charset="77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minPts</a:t>
                </a:r>
                <a:r>
                  <a:rPr lang="en-GB" sz="2000" dirty="0"/>
                  <a:t> neighbours within a radius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000" dirty="0"/>
                  <a:t> (eps).</a:t>
                </a:r>
              </a:p>
              <a:p>
                <a:pPr marL="0" indent="0">
                  <a:buNone/>
                </a:pPr>
                <a:r>
                  <a:rPr lang="en-GB" sz="2000" dirty="0"/>
                  <a:t>2. Clusters: Form a cluster by starting from a core point and recursively visiting all its neighbours that are also core points.</a:t>
                </a:r>
              </a:p>
              <a:p>
                <a:pPr marL="0" indent="0">
                  <a:buNone/>
                </a:pPr>
                <a:r>
                  <a:rPr lang="en-GB" sz="2000" dirty="0"/>
                  <a:t>3. Outliers: Points that are not reachable from any core point are classified as outliers.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949C9-6112-FC60-A380-1BCB2B58B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256" y="1491941"/>
                <a:ext cx="5240439" cy="4524315"/>
              </a:xfrm>
              <a:blipFill>
                <a:blip r:embed="rId3"/>
                <a:stretch>
                  <a:fillRect l="-964" t="-167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E6074-CFC0-DF07-3ADE-F21913BD9765}"/>
                  </a:ext>
                </a:extLst>
              </p:cNvPr>
              <p:cNvSpPr txBox="1"/>
              <p:nvPr/>
            </p:nvSpPr>
            <p:spPr>
              <a:xfrm>
                <a:off x="6255026" y="1491942"/>
                <a:ext cx="5412717" cy="45243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Advantages:</a:t>
                </a:r>
              </a:p>
              <a:p>
                <a:pPr marL="0" indent="0">
                  <a:buNone/>
                </a:pPr>
                <a:r>
                  <a:rPr lang="en-GB" dirty="0"/>
                  <a:t>- Can find arbitrarily shaped clusters.</a:t>
                </a:r>
              </a:p>
              <a:p>
                <a:pPr marL="0" indent="0">
                  <a:buNone/>
                </a:pPr>
                <a:r>
                  <a:rPr lang="en-GB" dirty="0"/>
                  <a:t>- Does not require the number of clusters to be specified in advance.</a:t>
                </a:r>
              </a:p>
              <a:p>
                <a:pPr marL="0" indent="0">
                  <a:buNone/>
                </a:pPr>
                <a:r>
                  <a:rPr lang="en-GB" dirty="0"/>
                  <a:t>- Can handle noise and outliers effectively.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Disadvantages:</a:t>
                </a:r>
              </a:p>
              <a:p>
                <a:pPr marL="0" indent="0">
                  <a:buNone/>
                </a:pPr>
                <a:r>
                  <a:rPr lang="en-GB" dirty="0"/>
                  <a:t>- The performance is sensitive to the selection of  </a:t>
                </a:r>
                <a:r>
                  <a:rPr lang="en-GB" dirty="0" err="1">
                    <a:latin typeface="Lucida Calligraphy" panose="03010101010101010101" pitchFamily="66" charset="77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minPts</a:t>
                </a:r>
                <a:r>
                  <a:rPr lang="en-GB" dirty="0"/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- Struggles with clusters of varying densities.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Use Cases:</a:t>
                </a:r>
              </a:p>
              <a:p>
                <a:pPr marL="0" indent="0">
                  <a:buNone/>
                </a:pPr>
                <a:r>
                  <a:rPr lang="en-GB" dirty="0"/>
                  <a:t>- Spatial data analysis (e.g., identifying clusters of houses or stars).</a:t>
                </a:r>
              </a:p>
              <a:p>
                <a:pPr marL="0" indent="0">
                  <a:buNone/>
                </a:pPr>
                <a:r>
                  <a:rPr lang="en-GB" dirty="0"/>
                  <a:t>- Anomaly detection in financial data.</a:t>
                </a:r>
              </a:p>
              <a:p>
                <a:pPr marL="0" indent="0">
                  <a:buNone/>
                </a:pPr>
                <a:r>
                  <a:rPr lang="en-GB" dirty="0"/>
                  <a:t>- Customer segmentation in marketing.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E6074-CFC0-DF07-3ADE-F21913BD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26" y="1491942"/>
                <a:ext cx="5412717" cy="4524315"/>
              </a:xfrm>
              <a:prstGeom prst="rect">
                <a:avLst/>
              </a:prstGeom>
              <a:blipFill>
                <a:blip r:embed="rId4"/>
                <a:stretch>
                  <a:fillRect l="-935" t="-559" b="-111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5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F97AC-19AA-0FCC-A30A-69DDE469F31B}"/>
              </a:ext>
            </a:extLst>
          </p:cNvPr>
          <p:cNvSpPr txBox="1"/>
          <p:nvPr/>
        </p:nvSpPr>
        <p:spPr>
          <a:xfrm>
            <a:off x="207264" y="219456"/>
            <a:ext cx="20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clustering-visualizer</a:t>
            </a:r>
            <a:endParaRPr lang="en-RO" dirty="0"/>
          </a:p>
          <a:p>
            <a:endParaRPr lang="en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39AC9-168F-59E4-FC5D-D07D00218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9" b="68851"/>
          <a:stretch/>
        </p:blipFill>
        <p:spPr>
          <a:xfrm>
            <a:off x="3577417" y="29546"/>
            <a:ext cx="5037165" cy="318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68F43-34E9-7C51-5805-96AADB6CB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309"/>
          <a:stretch/>
        </p:blipFill>
        <p:spPr>
          <a:xfrm>
            <a:off x="6096000" y="3214465"/>
            <a:ext cx="5308882" cy="3520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68C9E-8E63-AC00-B5B4-2906BF430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75" b="34300"/>
          <a:stretch/>
        </p:blipFill>
        <p:spPr>
          <a:xfrm>
            <a:off x="207264" y="3214465"/>
            <a:ext cx="5308882" cy="3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A40B-00AC-0D83-6740-2B035991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15"/>
            <a:ext cx="10515600" cy="1012571"/>
          </a:xfrm>
        </p:spPr>
        <p:txBody>
          <a:bodyPr/>
          <a:lstStyle/>
          <a:p>
            <a:pPr algn="ctr"/>
            <a:r>
              <a:rPr lang="en-GB" dirty="0"/>
              <a:t>S</a:t>
            </a:r>
            <a:r>
              <a:rPr lang="en-RO" dirty="0"/>
              <a:t>ummary Table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25A35-D504-F81E-8848-0FBA91E59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32"/>
          <a:stretch/>
        </p:blipFill>
        <p:spPr>
          <a:xfrm>
            <a:off x="548229" y="894714"/>
            <a:ext cx="11095542" cy="57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645A-F7B5-7595-E2D2-A3DC37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Conclusion</a:t>
            </a:r>
            <a:br>
              <a:rPr lang="en-GB" b="1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E58B-D34B-8F27-604A-971C73A5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Each clustering method has its strengths and weaknesses. The choice of method depends on the specific characteristics of your dataset and the goals of your analysis.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0363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975</Words>
  <Application>Microsoft Macintosh PowerPoint</Application>
  <PresentationFormat>Widescreen</PresentationFormat>
  <Paragraphs>110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1. K-means Clustering</vt:lpstr>
      <vt:lpstr> 2. Hierarchical Clustering</vt:lpstr>
      <vt:lpstr> 3. DBSCAN (Density-Based Spatial Clustering of Applications with Noise)</vt:lpstr>
      <vt:lpstr>PowerPoint Presentation</vt:lpstr>
      <vt:lpstr>Summary Table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borisovna</dc:creator>
  <cp:lastModifiedBy>katerina borisovna</cp:lastModifiedBy>
  <cp:revision>2</cp:revision>
  <dcterms:created xsi:type="dcterms:W3CDTF">2024-05-31T08:05:07Z</dcterms:created>
  <dcterms:modified xsi:type="dcterms:W3CDTF">2024-06-03T21:54:29Z</dcterms:modified>
</cp:coreProperties>
</file>