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823" r:id="rId4"/>
    <p:sldId id="824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E54D3-E451-43E4-9EF4-5D4EB0547F86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B6C14-1029-4C06-85F0-3E74DA654A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484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next step is the creation of a digital twin or a virtualized ICS network on a network simulation software like GNS3 on which, we will integrate the use cases that must be modular. For example, the Tennessee Eastman as a Chemical/Nuclear simulator.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0546F-4DDF-4BE2-8072-0F9175BB784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40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to deploy attacks on the virtualized network.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First, we study the Mitre Attack framework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Next, we search for third party exploits. For example: </a:t>
            </a:r>
            <a:r>
              <a:rPr lang="en-US" dirty="0" err="1"/>
              <a:t>Chernovite</a:t>
            </a:r>
            <a:r>
              <a:rPr lang="en-US" dirty="0"/>
              <a:t> pipedream</a:t>
            </a:r>
          </a:p>
          <a:p>
            <a:pPr marL="171450" indent="-171450">
              <a:buFontTx/>
              <a:buChar char="-"/>
            </a:pPr>
            <a:r>
              <a:rPr lang="en-US" dirty="0"/>
              <a:t>Next, we design and implement proprietaries attack tools</a:t>
            </a:r>
          </a:p>
          <a:p>
            <a:pPr marL="171450" indent="-171450">
              <a:buFontTx/>
              <a:buChar char="-"/>
            </a:pPr>
            <a:r>
              <a:rPr lang="en-US" dirty="0"/>
              <a:t>Finally, we automate the deployment of the tool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There are several protocols of interest for us such as Modbus or OSPF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0546F-4DDF-4BE2-8072-0F9175BB784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26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8E8C-2C34-5272-3AA9-7736EDE62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F2261-EA6B-E59E-6B9C-596661D0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F996E-89CB-1C81-2754-FCDF88D9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9D86-C02F-41E7-9E79-6CA79C718A4D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A4B3-79B2-5F9E-7124-77DD932A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13F1C-BC00-42BF-98A3-132A4D77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EC5F-4C69-415E-99C3-A23F6841B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04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C5DF-FE39-3E19-B17E-7B8B374F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8A71D-029A-385D-E490-A939E32D8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2AF4-21BD-5421-D440-CBAAB75E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9D86-C02F-41E7-9E79-6CA79C718A4D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4C02C-8E1A-B518-D478-026F5A02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B28B1-8317-F54C-794F-1458FC99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EC5F-4C69-415E-99C3-A23F6841B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4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59029-571D-E395-6DB2-B4936ADE2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55458-0154-4615-F61F-B3CB26389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26F94-CA28-07A8-79CB-F8DBD0C7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9D86-C02F-41E7-9E79-6CA79C718A4D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C7DA8-2F07-CBB5-B370-68C02A01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721E1-37DB-BB05-BCF1-6EB5A325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EC5F-4C69-415E-99C3-A23F6841B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258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21" y="323681"/>
            <a:ext cx="10386497" cy="469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F6896F-021A-4AD1-B2B9-AC0E64B82F8E}" type="datetime1">
              <a:rPr lang="es-ES" smtClean="0"/>
              <a:t>25/10/2023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3249D-087E-4016-8A7F-6FD7671F649D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85521" y="793019"/>
            <a:ext cx="8429621" cy="312711"/>
          </a:xfrm>
        </p:spPr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8B0F53"/>
              </a:buClr>
              <a:buSzPct val="70000"/>
              <a:buFont typeface="Wingdings 3" pitchFamily="18" charset="2"/>
              <a:buNone/>
              <a:defRPr lang="es-E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2777-4D8E-6BAC-ADA2-26FDDA7A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11E4-6754-BD1E-01D3-C45923ABD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E2B26-9DA1-EDF2-2FEF-F785C508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9D86-C02F-41E7-9E79-6CA79C718A4D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FCF3C-1326-C30E-8E55-C7C63588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E4400-6BCD-3EA8-AC12-AC9B67BE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EC5F-4C69-415E-99C3-A23F6841B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781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0156-75D5-450A-3A47-78F34BF2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08004-1267-5DC3-0C57-5F112B93B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39DB-DDF8-1470-AD0B-2987202F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9D86-C02F-41E7-9E79-6CA79C718A4D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26393-024C-BE37-D84E-3109453B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F5E58-3A22-0F0F-3A0F-6E136E2A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EC5F-4C69-415E-99C3-A23F6841B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94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79AD-2A8D-80C8-B0CD-4ABA3BA4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1405-B8D0-8201-9F51-0E0184F86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FAD64-5C76-4075-165A-D64C4B5BA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1DB51-DAF7-0A31-3A34-84255A17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9D86-C02F-41E7-9E79-6CA79C718A4D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17DE3-5D5C-8711-065C-6BF19A6D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2FCBE-9CCC-19C0-633C-6AE27B32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EC5F-4C69-415E-99C3-A23F6841B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52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0A4A-9905-0F83-2519-191B5EA5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EF4A2-1A8D-8BEC-F352-B850A0EA6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5F9BD-9E4E-89C5-4642-F9B71191D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77970-BA1E-4559-7307-EB4BC4627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EE1C0-DA48-6F0A-D829-EAD96B7BC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C191B-E389-9375-9FEE-29FAA4D2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9D86-C02F-41E7-9E79-6CA79C718A4D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BFADC-2DB2-F4CB-116E-2DD1CC1C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4C834-AEF1-EB0F-F729-C68523B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EC5F-4C69-415E-99C3-A23F6841B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17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923B-799C-A2F9-36A3-0A7E1191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B533F-8C85-C20A-CB20-A7AAD318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9D86-C02F-41E7-9E79-6CA79C718A4D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152BD-9359-FA95-504B-72076B0F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21562-CEFE-F59E-FCAA-5463A685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EC5F-4C69-415E-99C3-A23F6841B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058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ED268-38CD-5E16-38DD-3A9AF340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9D86-C02F-41E7-9E79-6CA79C718A4D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1BBC3-FFD1-63F5-D422-E053FC04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70796-586C-BBF1-7B20-6AB74583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EC5F-4C69-415E-99C3-A23F6841B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98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97EC-7389-66B1-8429-DCFEEB2F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1B977-766E-6976-B364-C7A44D9D2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3AD30-67EC-D067-9E7B-4263F6861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0388D-1075-1F06-9B71-C5A4E999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9D86-C02F-41E7-9E79-6CA79C718A4D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23D6D-2ECA-664A-8923-31A5F0E1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D87B-4757-2855-DA2F-9A5425BC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EC5F-4C69-415E-99C3-A23F6841B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91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D5CB-F144-A0DA-4B41-EC230FF3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D34D4-9CE5-D364-6CF5-EFBE82D11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18394-02F0-82B0-765B-477508566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64D69-538D-2E42-DFA7-05CC7F55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9D86-C02F-41E7-9E79-6CA79C718A4D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6FDB7-149D-D74F-8FFF-BA022686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77205-AAAE-B07C-0A54-7D3547C4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EC5F-4C69-415E-99C3-A23F6841B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48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D552E-763E-F1C2-F99F-9B994379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27C56-EB1A-A3B5-DC42-1C2530140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5C4A0-ED54-662C-5D9E-A43A5EE92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9D86-C02F-41E7-9E79-6CA79C718A4D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1C76C-C62A-BE8D-5833-14526795E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85F71-71B6-5E84-387F-C05EEFA3A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EC5F-4C69-415E-99C3-A23F6841B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50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E09837-1E75-285E-A2C8-3AC00EFA1463}"/>
              </a:ext>
            </a:extLst>
          </p:cNvPr>
          <p:cNvSpPr/>
          <p:nvPr/>
        </p:nvSpPr>
        <p:spPr>
          <a:xfrm>
            <a:off x="6855832" y="3265055"/>
            <a:ext cx="1529542" cy="59020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7414B-6FD9-48A0-FB1D-129D2E380A9F}"/>
              </a:ext>
            </a:extLst>
          </p:cNvPr>
          <p:cNvSpPr txBox="1"/>
          <p:nvPr/>
        </p:nvSpPr>
        <p:spPr>
          <a:xfrm>
            <a:off x="4937354" y="2033926"/>
            <a:ext cx="2069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cap="all" dirty="0" err="1"/>
              <a:t>plc</a:t>
            </a:r>
            <a:r>
              <a:rPr lang="es-ES" b="1" cap="all" dirty="0"/>
              <a:t> </a:t>
            </a:r>
            <a:r>
              <a:rPr lang="es-ES" b="1" cap="all" dirty="0" err="1"/>
              <a:t>cabinet</a:t>
            </a:r>
            <a:endParaRPr lang="es-ES" b="1" cap="al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B123E8-7690-A4BA-1305-E236800AC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982" y="3098774"/>
            <a:ext cx="1726757" cy="872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F7215-5038-2450-5E51-4959EA96A2B4}"/>
              </a:ext>
            </a:extLst>
          </p:cNvPr>
          <p:cNvSpPr txBox="1"/>
          <p:nvPr/>
        </p:nvSpPr>
        <p:spPr>
          <a:xfrm>
            <a:off x="7983712" y="2729442"/>
            <a:ext cx="2227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cap="all" dirty="0"/>
              <a:t>WWTP </a:t>
            </a:r>
            <a:r>
              <a:rPr lang="es-ES" b="1" cap="all" dirty="0" err="1"/>
              <a:t>on</a:t>
            </a:r>
            <a:r>
              <a:rPr lang="es-ES" b="1" cap="all" dirty="0"/>
              <a:t> </a:t>
            </a:r>
            <a:r>
              <a:rPr lang="es-ES" b="1" cap="all" dirty="0" err="1"/>
              <a:t>Simulink</a:t>
            </a:r>
            <a:endParaRPr lang="es-ES" b="1" cap="al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CAC1F-11B4-D095-DCF3-07A10E28E5BE}"/>
              </a:ext>
            </a:extLst>
          </p:cNvPr>
          <p:cNvSpPr txBox="1"/>
          <p:nvPr/>
        </p:nvSpPr>
        <p:spPr>
          <a:xfrm>
            <a:off x="7007223" y="3344713"/>
            <a:ext cx="11697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cap="all" dirty="0"/>
              <a:t>hardware in </a:t>
            </a:r>
            <a:r>
              <a:rPr lang="es-ES" sz="1100" cap="all" dirty="0" err="1"/>
              <a:t>the</a:t>
            </a:r>
            <a:r>
              <a:rPr lang="es-ES" sz="1100" cap="all" dirty="0"/>
              <a:t> </a:t>
            </a:r>
            <a:r>
              <a:rPr lang="es-ES" sz="1100" cap="all" dirty="0" err="1"/>
              <a:t>loop</a:t>
            </a:r>
            <a:endParaRPr lang="es-ES" sz="1100" cap="al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382A57-8EC6-AC51-A141-B695FC16A7C4}"/>
              </a:ext>
            </a:extLst>
          </p:cNvPr>
          <p:cNvCxnSpPr>
            <a:cxnSpLocks/>
          </p:cNvCxnSpPr>
          <p:nvPr/>
        </p:nvCxnSpPr>
        <p:spPr>
          <a:xfrm>
            <a:off x="5972288" y="1619133"/>
            <a:ext cx="0" cy="33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ntrol cabinet with S7-315 PLC | Download Scientific Diagram">
            <a:extLst>
              <a:ext uri="{FF2B5EF4-FFF2-40B4-BE49-F238E27FC236}">
                <a16:creationId xmlns:a16="http://schemas.microsoft.com/office/drawing/2014/main" id="{2634DED0-FC74-DAD4-9A98-532E1BEAD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t="7352" r="41821" b="2183"/>
          <a:stretch/>
        </p:blipFill>
        <p:spPr bwMode="auto">
          <a:xfrm>
            <a:off x="4937355" y="2403258"/>
            <a:ext cx="2069869" cy="226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CAAA94E-5110-DA4F-0511-3AA728D59859}"/>
              </a:ext>
            </a:extLst>
          </p:cNvPr>
          <p:cNvGrpSpPr/>
          <p:nvPr/>
        </p:nvGrpSpPr>
        <p:grpSpPr>
          <a:xfrm>
            <a:off x="5972288" y="1272532"/>
            <a:ext cx="3988451" cy="404792"/>
            <a:chOff x="5823063" y="459732"/>
            <a:chExt cx="3988451" cy="40479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A07A29-607B-2464-EFAE-329431F7930F}"/>
                </a:ext>
              </a:extLst>
            </p:cNvPr>
            <p:cNvSpPr txBox="1"/>
            <p:nvPr/>
          </p:nvSpPr>
          <p:spPr>
            <a:xfrm>
              <a:off x="6571323" y="459732"/>
              <a:ext cx="23768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b="1" cap="all" dirty="0" err="1"/>
                <a:t>Cybersecurity</a:t>
              </a:r>
              <a:r>
                <a:rPr lang="es-ES" b="1" cap="all" dirty="0"/>
                <a:t> Lab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EA353D5-4CAE-F16C-BD41-FB99790898DF}"/>
                </a:ext>
              </a:extLst>
            </p:cNvPr>
            <p:cNvCxnSpPr/>
            <p:nvPr/>
          </p:nvCxnSpPr>
          <p:spPr>
            <a:xfrm>
              <a:off x="5823063" y="864524"/>
              <a:ext cx="39884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B09714-A158-7D64-322C-32771D4BB7E3}"/>
              </a:ext>
            </a:extLst>
          </p:cNvPr>
          <p:cNvGrpSpPr/>
          <p:nvPr/>
        </p:nvGrpSpPr>
        <p:grpSpPr>
          <a:xfrm>
            <a:off x="1983837" y="1272532"/>
            <a:ext cx="3988451" cy="404792"/>
            <a:chOff x="5823063" y="459732"/>
            <a:chExt cx="3988451" cy="40479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1966F0-D2AC-4667-7650-86AF4DD22778}"/>
                </a:ext>
              </a:extLst>
            </p:cNvPr>
            <p:cNvSpPr txBox="1"/>
            <p:nvPr/>
          </p:nvSpPr>
          <p:spPr>
            <a:xfrm>
              <a:off x="6571323" y="459732"/>
              <a:ext cx="23768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b="1" cap="all" dirty="0"/>
                <a:t>Performance test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6241962-0C91-DD1A-FB2B-FD84AE49B976}"/>
                </a:ext>
              </a:extLst>
            </p:cNvPr>
            <p:cNvCxnSpPr/>
            <p:nvPr/>
          </p:nvCxnSpPr>
          <p:spPr>
            <a:xfrm>
              <a:off x="5823063" y="864524"/>
              <a:ext cx="39884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488496-02B4-F674-385C-03688323E22F}"/>
              </a:ext>
            </a:extLst>
          </p:cNvPr>
          <p:cNvGrpSpPr/>
          <p:nvPr/>
        </p:nvGrpSpPr>
        <p:grpSpPr>
          <a:xfrm>
            <a:off x="2755060" y="3065923"/>
            <a:ext cx="1147360" cy="1064914"/>
            <a:chOff x="2605835" y="2186448"/>
            <a:chExt cx="1147360" cy="106491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BB3892-933D-9189-116E-4F7D30E75613}"/>
                </a:ext>
              </a:extLst>
            </p:cNvPr>
            <p:cNvSpPr/>
            <p:nvPr/>
          </p:nvSpPr>
          <p:spPr>
            <a:xfrm>
              <a:off x="2875738" y="2186448"/>
              <a:ext cx="629893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6B345B-1043-E01F-7BD8-4FD5863819C9}"/>
                </a:ext>
              </a:extLst>
            </p:cNvPr>
            <p:cNvSpPr/>
            <p:nvPr/>
          </p:nvSpPr>
          <p:spPr>
            <a:xfrm>
              <a:off x="2732660" y="2345149"/>
              <a:ext cx="629893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B28C0B-3745-29DB-A4C8-2E69CE9655E4}"/>
                </a:ext>
              </a:extLst>
            </p:cNvPr>
            <p:cNvSpPr/>
            <p:nvPr/>
          </p:nvSpPr>
          <p:spPr>
            <a:xfrm>
              <a:off x="2605835" y="2493819"/>
              <a:ext cx="629893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8" name="Picture 4" descr="About Docker | Docker">
              <a:extLst>
                <a:ext uri="{FF2B5EF4-FFF2-40B4-BE49-F238E27FC236}">
                  <a16:creationId xmlns:a16="http://schemas.microsoft.com/office/drawing/2014/main" id="{DAD526CF-4462-3A07-3242-6F273E599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015" y="2619469"/>
              <a:ext cx="455529" cy="320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D04852-DB71-998F-3A57-C187B1A8F3D9}"/>
                </a:ext>
              </a:extLst>
            </p:cNvPr>
            <p:cNvSpPr txBox="1"/>
            <p:nvPr/>
          </p:nvSpPr>
          <p:spPr>
            <a:xfrm>
              <a:off x="3190684" y="2882030"/>
              <a:ext cx="2953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C4EB16-0943-8430-94A1-79878CAEC04A}"/>
                </a:ext>
              </a:extLst>
            </p:cNvPr>
            <p:cNvSpPr txBox="1"/>
            <p:nvPr/>
          </p:nvSpPr>
          <p:spPr>
            <a:xfrm>
              <a:off x="3457881" y="2536437"/>
              <a:ext cx="2953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n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9CB1E8-378C-9226-C62A-AA18881CAD95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654856" y="3340243"/>
            <a:ext cx="130213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D3894-A2D2-287F-19C1-3228C0B2A9BE}"/>
              </a:ext>
            </a:extLst>
          </p:cNvPr>
          <p:cNvCxnSpPr>
            <a:cxnSpLocks/>
          </p:cNvCxnSpPr>
          <p:nvPr/>
        </p:nvCxnSpPr>
        <p:spPr>
          <a:xfrm>
            <a:off x="3384953" y="3702193"/>
            <a:ext cx="154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B6606D6-1948-AF05-5890-103306D164F8}"/>
              </a:ext>
            </a:extLst>
          </p:cNvPr>
          <p:cNvSpPr txBox="1"/>
          <p:nvPr/>
        </p:nvSpPr>
        <p:spPr>
          <a:xfrm>
            <a:off x="2153307" y="2712152"/>
            <a:ext cx="2463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cap="all" dirty="0"/>
              <a:t>MODBUS Client TOOL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6E5439-2C08-9BF9-061F-88C961BC4538}"/>
              </a:ext>
            </a:extLst>
          </p:cNvPr>
          <p:cNvSpPr txBox="1"/>
          <p:nvPr/>
        </p:nvSpPr>
        <p:spPr>
          <a:xfrm>
            <a:off x="3718815" y="3399119"/>
            <a:ext cx="11697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cap="all" dirty="0"/>
              <a:t>Modbus</a:t>
            </a:r>
          </a:p>
        </p:txBody>
      </p:sp>
    </p:spTree>
    <p:extLst>
      <p:ext uri="{BB962C8B-B14F-4D97-AF65-F5344CB8AC3E}">
        <p14:creationId xmlns:p14="http://schemas.microsoft.com/office/powerpoint/2010/main" val="124954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E09837-1E75-285E-A2C8-3AC00EFA1463}"/>
              </a:ext>
            </a:extLst>
          </p:cNvPr>
          <p:cNvSpPr/>
          <p:nvPr/>
        </p:nvSpPr>
        <p:spPr>
          <a:xfrm>
            <a:off x="6380090" y="3566599"/>
            <a:ext cx="1529542" cy="59020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7414B-6FD9-48A0-FB1D-129D2E380A9F}"/>
              </a:ext>
            </a:extLst>
          </p:cNvPr>
          <p:cNvSpPr txBox="1"/>
          <p:nvPr/>
        </p:nvSpPr>
        <p:spPr>
          <a:xfrm>
            <a:off x="4943983" y="2997588"/>
            <a:ext cx="2069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cap="all" dirty="0"/>
              <a:t>OPEN </a:t>
            </a:r>
            <a:r>
              <a:rPr lang="es-ES" b="1" cap="all" dirty="0" err="1"/>
              <a:t>plc</a:t>
            </a:r>
            <a:endParaRPr lang="es-ES" b="1" cap="al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B123E8-7690-A4BA-1305-E236800AC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240" y="3400318"/>
            <a:ext cx="1726757" cy="872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F7215-5038-2450-5E51-4959EA96A2B4}"/>
              </a:ext>
            </a:extLst>
          </p:cNvPr>
          <p:cNvSpPr txBox="1"/>
          <p:nvPr/>
        </p:nvSpPr>
        <p:spPr>
          <a:xfrm>
            <a:off x="7507970" y="3030986"/>
            <a:ext cx="2227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cap="all" dirty="0"/>
              <a:t>WWTP </a:t>
            </a:r>
            <a:r>
              <a:rPr lang="es-ES" b="1" cap="all" dirty="0" err="1"/>
              <a:t>on</a:t>
            </a:r>
            <a:r>
              <a:rPr lang="es-ES" b="1" cap="all" dirty="0"/>
              <a:t> </a:t>
            </a:r>
            <a:r>
              <a:rPr lang="es-ES" b="1" cap="all" dirty="0" err="1"/>
              <a:t>Simulink</a:t>
            </a:r>
            <a:endParaRPr lang="es-ES" b="1" cap="al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CAC1F-11B4-D095-DCF3-07A10E28E5BE}"/>
              </a:ext>
            </a:extLst>
          </p:cNvPr>
          <p:cNvSpPr txBox="1"/>
          <p:nvPr/>
        </p:nvSpPr>
        <p:spPr>
          <a:xfrm>
            <a:off x="6531481" y="3646257"/>
            <a:ext cx="11697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cap="all" dirty="0"/>
              <a:t>hardware in </a:t>
            </a:r>
            <a:r>
              <a:rPr lang="es-ES" sz="1100" cap="all" dirty="0" err="1"/>
              <a:t>the</a:t>
            </a:r>
            <a:r>
              <a:rPr lang="es-ES" sz="1100" cap="all" dirty="0"/>
              <a:t> </a:t>
            </a:r>
            <a:r>
              <a:rPr lang="es-ES" sz="1100" cap="all" dirty="0" err="1"/>
              <a:t>loop</a:t>
            </a:r>
            <a:endParaRPr lang="es-ES" sz="1100" cap="al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382A57-8EC6-AC51-A141-B695FC16A7C4}"/>
              </a:ext>
            </a:extLst>
          </p:cNvPr>
          <p:cNvCxnSpPr>
            <a:cxnSpLocks/>
          </p:cNvCxnSpPr>
          <p:nvPr/>
        </p:nvCxnSpPr>
        <p:spPr>
          <a:xfrm>
            <a:off x="5981813" y="2600208"/>
            <a:ext cx="0" cy="1872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AAA94E-5110-DA4F-0511-3AA728D59859}"/>
              </a:ext>
            </a:extLst>
          </p:cNvPr>
          <p:cNvGrpSpPr/>
          <p:nvPr/>
        </p:nvGrpSpPr>
        <p:grpSpPr>
          <a:xfrm>
            <a:off x="5981813" y="2293906"/>
            <a:ext cx="3988451" cy="369332"/>
            <a:chOff x="5823063" y="500031"/>
            <a:chExt cx="3988451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A07A29-607B-2464-EFAE-329431F7930F}"/>
                </a:ext>
              </a:extLst>
            </p:cNvPr>
            <p:cNvSpPr txBox="1"/>
            <p:nvPr/>
          </p:nvSpPr>
          <p:spPr>
            <a:xfrm>
              <a:off x="6617548" y="500031"/>
              <a:ext cx="23768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cap="all" dirty="0"/>
                <a:t>Cybersecurity</a:t>
              </a:r>
              <a:r>
                <a:rPr lang="es-ES" b="1" cap="all" dirty="0"/>
                <a:t> Lab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EA353D5-4CAE-F16C-BD41-FB99790898DF}"/>
                </a:ext>
              </a:extLst>
            </p:cNvPr>
            <p:cNvCxnSpPr/>
            <p:nvPr/>
          </p:nvCxnSpPr>
          <p:spPr>
            <a:xfrm>
              <a:off x="5823063" y="864524"/>
              <a:ext cx="39884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B09714-A158-7D64-322C-32771D4BB7E3}"/>
              </a:ext>
            </a:extLst>
          </p:cNvPr>
          <p:cNvGrpSpPr/>
          <p:nvPr/>
        </p:nvGrpSpPr>
        <p:grpSpPr>
          <a:xfrm>
            <a:off x="2326737" y="2320412"/>
            <a:ext cx="3636000" cy="369332"/>
            <a:chOff x="6156438" y="526537"/>
            <a:chExt cx="363600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1966F0-D2AC-4667-7650-86AF4DD22778}"/>
                </a:ext>
              </a:extLst>
            </p:cNvPr>
            <p:cNvSpPr txBox="1"/>
            <p:nvPr/>
          </p:nvSpPr>
          <p:spPr>
            <a:xfrm>
              <a:off x="6846682" y="526537"/>
              <a:ext cx="23768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b="1" cap="all" dirty="0"/>
                <a:t>Performance test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6241962-0C91-DD1A-FB2B-FD84AE49B976}"/>
                </a:ext>
              </a:extLst>
            </p:cNvPr>
            <p:cNvCxnSpPr/>
            <p:nvPr/>
          </p:nvCxnSpPr>
          <p:spPr>
            <a:xfrm>
              <a:off x="6156438" y="864524"/>
              <a:ext cx="3636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488496-02B4-F674-385C-03688323E22F}"/>
              </a:ext>
            </a:extLst>
          </p:cNvPr>
          <p:cNvGrpSpPr/>
          <p:nvPr/>
        </p:nvGrpSpPr>
        <p:grpSpPr>
          <a:xfrm>
            <a:off x="3521558" y="3400200"/>
            <a:ext cx="1147360" cy="1064914"/>
            <a:chOff x="2605835" y="2186448"/>
            <a:chExt cx="1147360" cy="106491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BB3892-933D-9189-116E-4F7D30E75613}"/>
                </a:ext>
              </a:extLst>
            </p:cNvPr>
            <p:cNvSpPr/>
            <p:nvPr/>
          </p:nvSpPr>
          <p:spPr>
            <a:xfrm>
              <a:off x="2875738" y="2186448"/>
              <a:ext cx="629893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6B345B-1043-E01F-7BD8-4FD5863819C9}"/>
                </a:ext>
              </a:extLst>
            </p:cNvPr>
            <p:cNvSpPr/>
            <p:nvPr/>
          </p:nvSpPr>
          <p:spPr>
            <a:xfrm>
              <a:off x="2732660" y="2345149"/>
              <a:ext cx="629893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B28C0B-3745-29DB-A4C8-2E69CE9655E4}"/>
                </a:ext>
              </a:extLst>
            </p:cNvPr>
            <p:cNvSpPr/>
            <p:nvPr/>
          </p:nvSpPr>
          <p:spPr>
            <a:xfrm>
              <a:off x="2605835" y="2493819"/>
              <a:ext cx="629893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8" name="Picture 4" descr="About Docker | Docker">
              <a:extLst>
                <a:ext uri="{FF2B5EF4-FFF2-40B4-BE49-F238E27FC236}">
                  <a16:creationId xmlns:a16="http://schemas.microsoft.com/office/drawing/2014/main" id="{DAD526CF-4462-3A07-3242-6F273E599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015" y="2619469"/>
              <a:ext cx="455529" cy="320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D04852-DB71-998F-3A57-C187B1A8F3D9}"/>
                </a:ext>
              </a:extLst>
            </p:cNvPr>
            <p:cNvSpPr txBox="1"/>
            <p:nvPr/>
          </p:nvSpPr>
          <p:spPr>
            <a:xfrm>
              <a:off x="3190684" y="2882030"/>
              <a:ext cx="2953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C4EB16-0943-8430-94A1-79878CAEC04A}"/>
                </a:ext>
              </a:extLst>
            </p:cNvPr>
            <p:cNvSpPr txBox="1"/>
            <p:nvPr/>
          </p:nvSpPr>
          <p:spPr>
            <a:xfrm>
              <a:off x="3457881" y="2536437"/>
              <a:ext cx="2953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n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9CB1E8-378C-9226-C62A-AA18881CAD95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421354" y="3674520"/>
            <a:ext cx="130213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D3894-A2D2-287F-19C1-3228C0B2A9BE}"/>
              </a:ext>
            </a:extLst>
          </p:cNvPr>
          <p:cNvCxnSpPr>
            <a:cxnSpLocks/>
          </p:cNvCxnSpPr>
          <p:nvPr/>
        </p:nvCxnSpPr>
        <p:spPr>
          <a:xfrm>
            <a:off x="4151451" y="4036470"/>
            <a:ext cx="154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857108C-C75E-CC32-9699-753E338ED5D4}"/>
              </a:ext>
            </a:extLst>
          </p:cNvPr>
          <p:cNvSpPr/>
          <p:nvPr/>
        </p:nvSpPr>
        <p:spPr>
          <a:xfrm>
            <a:off x="5471311" y="3403767"/>
            <a:ext cx="1015214" cy="872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289DEF-430A-E1F8-7DC3-47CB675F1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537" y="3477257"/>
            <a:ext cx="829007" cy="711377"/>
          </a:xfrm>
          <a:prstGeom prst="rect">
            <a:avLst/>
          </a:prstGeom>
        </p:spPr>
      </p:pic>
      <p:pic>
        <p:nvPicPr>
          <p:cNvPr id="3" name="Picture 4" descr="About Docker | Docker">
            <a:extLst>
              <a:ext uri="{FF2B5EF4-FFF2-40B4-BE49-F238E27FC236}">
                <a16:creationId xmlns:a16="http://schemas.microsoft.com/office/drawing/2014/main" id="{DCD6E0CC-9D3A-1961-A359-31BA9DB44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09" y="4028022"/>
            <a:ext cx="455529" cy="32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1877B2-C9D4-9B97-25B6-1916C9C2C781}"/>
              </a:ext>
            </a:extLst>
          </p:cNvPr>
          <p:cNvSpPr txBox="1"/>
          <p:nvPr/>
        </p:nvSpPr>
        <p:spPr>
          <a:xfrm>
            <a:off x="2917862" y="2999524"/>
            <a:ext cx="2376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cap="all" dirty="0"/>
              <a:t>MODBUS Client TOOL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32756-E1C5-83E8-94E1-59A6BD35497B}"/>
              </a:ext>
            </a:extLst>
          </p:cNvPr>
          <p:cNvSpPr txBox="1"/>
          <p:nvPr/>
        </p:nvSpPr>
        <p:spPr>
          <a:xfrm>
            <a:off x="4413836" y="3731810"/>
            <a:ext cx="11697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cap="all" dirty="0"/>
              <a:t>Modbus</a:t>
            </a:r>
          </a:p>
        </p:txBody>
      </p:sp>
    </p:spTree>
    <p:extLst>
      <p:ext uri="{BB962C8B-B14F-4D97-AF65-F5344CB8AC3E}">
        <p14:creationId xmlns:p14="http://schemas.microsoft.com/office/powerpoint/2010/main" val="87803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790F9C4-FC6E-0D7D-4E14-5592ADA81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51" y="4581022"/>
            <a:ext cx="4015689" cy="10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DAE262-0C5D-DB0D-94BE-6A8380946213}"/>
              </a:ext>
            </a:extLst>
          </p:cNvPr>
          <p:cNvCxnSpPr>
            <a:cxnSpLocks/>
          </p:cNvCxnSpPr>
          <p:nvPr/>
        </p:nvCxnSpPr>
        <p:spPr>
          <a:xfrm flipV="1">
            <a:off x="4569980" y="1385448"/>
            <a:ext cx="1539328" cy="3458616"/>
          </a:xfrm>
          <a:prstGeom prst="line">
            <a:avLst/>
          </a:prstGeom>
          <a:ln>
            <a:solidFill>
              <a:srgbClr val="91004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F6D6C41-F5EC-6389-FAB5-3E8405DBB072}"/>
              </a:ext>
            </a:extLst>
          </p:cNvPr>
          <p:cNvSpPr/>
          <p:nvPr/>
        </p:nvSpPr>
        <p:spPr bwMode="auto">
          <a:xfrm>
            <a:off x="429069" y="1754631"/>
            <a:ext cx="180000" cy="156750"/>
          </a:xfrm>
          <a:prstGeom prst="rect">
            <a:avLst/>
          </a:prstGeom>
          <a:solidFill>
            <a:srgbClr val="91004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2D7113B-AB6D-5EE0-9043-DFB69E4370D4}"/>
              </a:ext>
            </a:extLst>
          </p:cNvPr>
          <p:cNvSpPr txBox="1">
            <a:spLocks/>
          </p:cNvSpPr>
          <p:nvPr/>
        </p:nvSpPr>
        <p:spPr>
          <a:xfrm>
            <a:off x="929800" y="1984153"/>
            <a:ext cx="4631875" cy="40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Virtualization environments: </a:t>
            </a:r>
            <a:r>
              <a:rPr lang="es-ES" sz="2000" noProof="1">
                <a:solidFill>
                  <a:prstClr val="black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GNS3</a:t>
            </a:r>
            <a:endParaRPr kumimoji="0" lang="es-ES" sz="20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6469E5-1A48-C231-CCE8-8A0DF053142F}"/>
              </a:ext>
            </a:extLst>
          </p:cNvPr>
          <p:cNvSpPr/>
          <p:nvPr/>
        </p:nvSpPr>
        <p:spPr bwMode="auto">
          <a:xfrm>
            <a:off x="609069" y="2097356"/>
            <a:ext cx="180000" cy="15675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86F1CE-09B4-FE1B-D601-A5CAD07F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3249D-087E-4016-8A7F-6FD7671F649D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DD32E4-ADFA-EBDE-0F66-5595A4BF84E7}"/>
              </a:ext>
            </a:extLst>
          </p:cNvPr>
          <p:cNvSpPr txBox="1">
            <a:spLocks/>
          </p:cNvSpPr>
          <p:nvPr/>
        </p:nvSpPr>
        <p:spPr>
          <a:xfrm>
            <a:off x="815040" y="3829387"/>
            <a:ext cx="5415328" cy="6198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Automate network deployment</a:t>
            </a:r>
            <a:r>
              <a:rPr lang="es-ES" sz="2000" noProof="1">
                <a:solidFill>
                  <a:prstClr val="black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 using</a:t>
            </a:r>
            <a:r>
              <a:rPr kumimoji="0" lang="es-ES" sz="2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 Terraform, Ansible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C2C4E7-DB12-73DF-3D16-8475A02B7CB2}"/>
              </a:ext>
            </a:extLst>
          </p:cNvPr>
          <p:cNvSpPr/>
          <p:nvPr/>
        </p:nvSpPr>
        <p:spPr bwMode="auto">
          <a:xfrm>
            <a:off x="491103" y="3924578"/>
            <a:ext cx="180000" cy="156750"/>
          </a:xfrm>
          <a:prstGeom prst="rect">
            <a:avLst/>
          </a:prstGeom>
          <a:solidFill>
            <a:srgbClr val="910041"/>
          </a:solidFill>
          <a:ln w="9525" cap="flat" cmpd="sng" algn="ctr">
            <a:solidFill>
              <a:srgbClr val="91004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E96EDFF-C34F-DA3F-404F-6DEA59671A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2301"/>
            <a:ext cx="12192000" cy="6962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910041"/>
                </a:solidFill>
                <a:latin typeface="+mn-lt"/>
              </a:rPr>
              <a:t>ICS SECURITY: </a:t>
            </a:r>
            <a:r>
              <a:rPr lang="en-US" sz="3600" b="1">
                <a:solidFill>
                  <a:srgbClr val="910041"/>
                </a:solidFill>
              </a:rPr>
              <a:t>DIGITAL TWIN DEPLOYMENT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F3F5C7-A60B-30CD-B78B-88B19E87AAC3}"/>
              </a:ext>
            </a:extLst>
          </p:cNvPr>
          <p:cNvSpPr txBox="1">
            <a:spLocks/>
          </p:cNvSpPr>
          <p:nvPr/>
        </p:nvSpPr>
        <p:spPr>
          <a:xfrm>
            <a:off x="777947" y="1657338"/>
            <a:ext cx="6132807" cy="40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2000" noProof="1">
                <a:solidFill>
                  <a:prstClr val="black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Digital Twin creation based on Purdue Model</a:t>
            </a:r>
            <a:endParaRPr kumimoji="0" lang="es-ES" sz="20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3E5881-9C02-4396-5A37-4EAD5D6CD3FB}"/>
              </a:ext>
            </a:extLst>
          </p:cNvPr>
          <p:cNvSpPr txBox="1">
            <a:spLocks/>
          </p:cNvSpPr>
          <p:nvPr/>
        </p:nvSpPr>
        <p:spPr>
          <a:xfrm>
            <a:off x="929800" y="2340514"/>
            <a:ext cx="5013723" cy="402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2000" noProof="1">
                <a:solidFill>
                  <a:prstClr val="black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Industrial process (containerized in MatLab)</a:t>
            </a:r>
            <a:endParaRPr kumimoji="0" lang="es-ES" sz="20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6F93FF-2B46-C7E0-3C25-40CD30D40B3D}"/>
              </a:ext>
            </a:extLst>
          </p:cNvPr>
          <p:cNvSpPr/>
          <p:nvPr/>
        </p:nvSpPr>
        <p:spPr bwMode="auto">
          <a:xfrm>
            <a:off x="609069" y="2453717"/>
            <a:ext cx="180000" cy="15675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0DB02B-A7F7-0497-79B4-0ED821848460}"/>
              </a:ext>
            </a:extLst>
          </p:cNvPr>
          <p:cNvSpPr txBox="1">
            <a:spLocks/>
          </p:cNvSpPr>
          <p:nvPr/>
        </p:nvSpPr>
        <p:spPr>
          <a:xfrm>
            <a:off x="1275585" y="2696875"/>
            <a:ext cx="4820415" cy="9975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1">
                <a:ln>
                  <a:noFill/>
                </a:ln>
                <a:solidFill>
                  <a:srgbClr val="910041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WWTP</a:t>
            </a:r>
            <a:endParaRPr lang="es-ES" sz="1600" b="1" noProof="1">
              <a:solidFill>
                <a:srgbClr val="910041"/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600" noProof="1">
                <a:solidFill>
                  <a:prstClr val="black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Chemical/Nuclear -&gt; Tennessee Eastman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600" noProof="1">
                <a:solidFill>
                  <a:prstClr val="black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Smart Grids</a:t>
            </a:r>
            <a:endParaRPr kumimoji="0" lang="es-ES" sz="16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DA84B-E750-F430-292E-66BD3C23B5B1}"/>
              </a:ext>
            </a:extLst>
          </p:cNvPr>
          <p:cNvSpPr/>
          <p:nvPr/>
        </p:nvSpPr>
        <p:spPr bwMode="auto">
          <a:xfrm>
            <a:off x="1095585" y="2739918"/>
            <a:ext cx="180000" cy="15675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E3BE9C-F07D-C541-D08A-AA1865A3C3CE}"/>
              </a:ext>
            </a:extLst>
          </p:cNvPr>
          <p:cNvSpPr/>
          <p:nvPr/>
        </p:nvSpPr>
        <p:spPr bwMode="auto">
          <a:xfrm>
            <a:off x="1095585" y="3063047"/>
            <a:ext cx="180000" cy="15675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E74D34-8E55-09E7-2646-969E3FFF01A4}"/>
              </a:ext>
            </a:extLst>
          </p:cNvPr>
          <p:cNvSpPr/>
          <p:nvPr/>
        </p:nvSpPr>
        <p:spPr bwMode="auto">
          <a:xfrm>
            <a:off x="1095585" y="3374809"/>
            <a:ext cx="180000" cy="15675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73E23514-8903-2C5B-2A7F-A707BE257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308" y="1385448"/>
            <a:ext cx="5956193" cy="4144272"/>
          </a:xfrm>
          <a:prstGeom prst="rect">
            <a:avLst/>
          </a:prstGeom>
          <a:ln w="19050">
            <a:solidFill>
              <a:srgbClr val="91004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2A5D49-8888-BB92-1EC6-F4838493A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648" y="5776402"/>
            <a:ext cx="1726757" cy="872885"/>
          </a:xfrm>
          <a:prstGeom prst="rect">
            <a:avLst/>
          </a:prstGeom>
          <a:ln w="19050">
            <a:solidFill>
              <a:srgbClr val="910041"/>
            </a:solidFill>
          </a:ln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504C99-F401-4B56-4172-33ACC9A92AFA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7244026" y="5529720"/>
            <a:ext cx="1" cy="246682"/>
          </a:xfrm>
          <a:prstGeom prst="line">
            <a:avLst/>
          </a:prstGeom>
          <a:ln w="19050">
            <a:solidFill>
              <a:srgbClr val="9100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5D69B1CB-AB7F-2654-E46D-9C51EDBBD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6586" y="6370138"/>
            <a:ext cx="556805" cy="3916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AF1CC01-5C72-681A-7C7E-0F354B4EA7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601" y="5190002"/>
            <a:ext cx="210832" cy="21098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B0656E-D587-9B21-FB59-57D6F5DBEE9C}"/>
              </a:ext>
            </a:extLst>
          </p:cNvPr>
          <p:cNvCxnSpPr>
            <a:cxnSpLocks/>
          </p:cNvCxnSpPr>
          <p:nvPr/>
        </p:nvCxnSpPr>
        <p:spPr>
          <a:xfrm>
            <a:off x="4569980" y="5087222"/>
            <a:ext cx="1801119" cy="1562065"/>
          </a:xfrm>
          <a:prstGeom prst="line">
            <a:avLst/>
          </a:prstGeom>
          <a:ln>
            <a:solidFill>
              <a:srgbClr val="91004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30C4BA0-1DA7-6CC3-178F-E91A13793461}"/>
              </a:ext>
            </a:extLst>
          </p:cNvPr>
          <p:cNvGrpSpPr/>
          <p:nvPr/>
        </p:nvGrpSpPr>
        <p:grpSpPr>
          <a:xfrm>
            <a:off x="24990" y="5102996"/>
            <a:ext cx="825062" cy="1758860"/>
            <a:chOff x="13138" y="5099140"/>
            <a:chExt cx="825062" cy="17588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7438A9-0701-EEFD-5BFA-416462023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644" y="5099140"/>
              <a:ext cx="373859" cy="136043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E4AACF-AC4A-1DE1-C201-D0F2649D2A44}"/>
                </a:ext>
              </a:extLst>
            </p:cNvPr>
            <p:cNvSpPr txBox="1"/>
            <p:nvPr/>
          </p:nvSpPr>
          <p:spPr>
            <a:xfrm>
              <a:off x="13138" y="6596390"/>
              <a:ext cx="762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Current: </a:t>
              </a:r>
              <a:r>
                <a:rPr lang="en-US" sz="1050" b="1" dirty="0">
                  <a:solidFill>
                    <a:srgbClr val="CC591A"/>
                  </a:solidFill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32A6DC-F29E-10E7-1EE4-74646662C1E2}"/>
                </a:ext>
              </a:extLst>
            </p:cNvPr>
            <p:cNvSpPr txBox="1"/>
            <p:nvPr/>
          </p:nvSpPr>
          <p:spPr>
            <a:xfrm>
              <a:off x="13138" y="6400024"/>
              <a:ext cx="82506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Expected: </a:t>
              </a:r>
              <a:r>
                <a:rPr lang="en-US" sz="1050" dirty="0">
                  <a:solidFill>
                    <a:srgbClr val="4CE81A"/>
                  </a:solidFill>
                </a:rPr>
                <a:t>8</a:t>
              </a:r>
              <a:endParaRPr lang="en-US" sz="1050" b="1" dirty="0">
                <a:solidFill>
                  <a:srgbClr val="4CE81A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0770F2-93D7-2775-754A-D52292502B7C}"/>
              </a:ext>
            </a:extLst>
          </p:cNvPr>
          <p:cNvGrpSpPr/>
          <p:nvPr/>
        </p:nvGrpSpPr>
        <p:grpSpPr>
          <a:xfrm>
            <a:off x="20294" y="756147"/>
            <a:ext cx="979278" cy="839721"/>
            <a:chOff x="10917686" y="5690188"/>
            <a:chExt cx="979278" cy="839721"/>
          </a:xfrm>
        </p:grpSpPr>
        <p:pic>
          <p:nvPicPr>
            <p:cNvPr id="28" name="Picture 2" descr="Project icons for free download | Freepik">
              <a:extLst>
                <a:ext uri="{FF2B5EF4-FFF2-40B4-BE49-F238E27FC236}">
                  <a16:creationId xmlns:a16="http://schemas.microsoft.com/office/drawing/2014/main" id="{1ACC0BC0-EB88-3ED9-0C0E-907F7B38A3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2797" y="5690188"/>
              <a:ext cx="476738" cy="476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7AE0B1-DC91-16E3-9EDE-2A49DEE32F9F}"/>
                </a:ext>
              </a:extLst>
            </p:cNvPr>
            <p:cNvSpPr txBox="1"/>
            <p:nvPr/>
          </p:nvSpPr>
          <p:spPr>
            <a:xfrm>
              <a:off x="10917686" y="6114411"/>
              <a:ext cx="97927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Beacon</a:t>
              </a:r>
            </a:p>
            <a:p>
              <a:r>
                <a:rPr lang="en-US" sz="1050" dirty="0"/>
                <a:t>Neuron-</a:t>
              </a:r>
              <a:r>
                <a:rPr lang="en-US" sz="1050" dirty="0" err="1"/>
                <a:t>Dones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969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6D6C41-F5EC-6389-FAB5-3E8405DBB072}"/>
              </a:ext>
            </a:extLst>
          </p:cNvPr>
          <p:cNvSpPr/>
          <p:nvPr/>
        </p:nvSpPr>
        <p:spPr bwMode="auto">
          <a:xfrm>
            <a:off x="1022285" y="1466638"/>
            <a:ext cx="180000" cy="156750"/>
          </a:xfrm>
          <a:prstGeom prst="rect">
            <a:avLst/>
          </a:prstGeom>
          <a:solidFill>
            <a:srgbClr val="91004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B59310-BA40-2F9E-8F52-210B3F0C4264}"/>
              </a:ext>
            </a:extLst>
          </p:cNvPr>
          <p:cNvSpPr txBox="1">
            <a:spLocks/>
          </p:cNvSpPr>
          <p:nvPr/>
        </p:nvSpPr>
        <p:spPr>
          <a:xfrm>
            <a:off x="1269176" y="1845703"/>
            <a:ext cx="8136516" cy="40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noProof="1">
                <a:solidFill>
                  <a:prstClr val="black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Search for third party exploits. E.g.: Chernovite pipedream</a:t>
            </a:r>
            <a:endParaRPr kumimoji="0" lang="es-ES" sz="20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556D3A-85F3-64F7-8A59-D8B327504159}"/>
              </a:ext>
            </a:extLst>
          </p:cNvPr>
          <p:cNvSpPr/>
          <p:nvPr/>
        </p:nvSpPr>
        <p:spPr bwMode="auto">
          <a:xfrm>
            <a:off x="1022286" y="1937239"/>
            <a:ext cx="180000" cy="156750"/>
          </a:xfrm>
          <a:prstGeom prst="rect">
            <a:avLst/>
          </a:prstGeom>
          <a:solidFill>
            <a:srgbClr val="91004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0DB02B-A7F7-0497-79B4-0ED821848460}"/>
              </a:ext>
            </a:extLst>
          </p:cNvPr>
          <p:cNvSpPr txBox="1">
            <a:spLocks/>
          </p:cNvSpPr>
          <p:nvPr/>
        </p:nvSpPr>
        <p:spPr>
          <a:xfrm>
            <a:off x="1269176" y="1363291"/>
            <a:ext cx="8760649" cy="40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2000" noProof="1">
                <a:solidFill>
                  <a:prstClr val="black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Mitre Attack framework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C1782E-AA72-987B-1CAB-68E21F9516E1}"/>
              </a:ext>
            </a:extLst>
          </p:cNvPr>
          <p:cNvSpPr/>
          <p:nvPr/>
        </p:nvSpPr>
        <p:spPr bwMode="auto">
          <a:xfrm>
            <a:off x="1022285" y="2448629"/>
            <a:ext cx="180000" cy="156750"/>
          </a:xfrm>
          <a:prstGeom prst="rect">
            <a:avLst/>
          </a:prstGeom>
          <a:solidFill>
            <a:srgbClr val="91004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 descr="Applsci 12 07942 g008">
            <a:extLst>
              <a:ext uri="{FF2B5EF4-FFF2-40B4-BE49-F238E27FC236}">
                <a16:creationId xmlns:a16="http://schemas.microsoft.com/office/drawing/2014/main" id="{DFBAB85A-57E0-0072-744E-AEAE1344E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744" y="1363290"/>
            <a:ext cx="3871491" cy="409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CD10B58-3653-0E4F-58CC-7FF13B96450D}"/>
              </a:ext>
            </a:extLst>
          </p:cNvPr>
          <p:cNvSpPr txBox="1">
            <a:spLocks/>
          </p:cNvSpPr>
          <p:nvPr/>
        </p:nvSpPr>
        <p:spPr>
          <a:xfrm>
            <a:off x="1269176" y="2336699"/>
            <a:ext cx="8336699" cy="40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noProof="1">
                <a:solidFill>
                  <a:prstClr val="black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Design and implementation of proprietary attack tools</a:t>
            </a:r>
            <a:endParaRPr kumimoji="0" lang="es-ES" sz="20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2C6CE2-564B-0976-020C-D7137EA29726}"/>
              </a:ext>
            </a:extLst>
          </p:cNvPr>
          <p:cNvSpPr/>
          <p:nvPr/>
        </p:nvSpPr>
        <p:spPr bwMode="auto">
          <a:xfrm>
            <a:off x="1022284" y="2960879"/>
            <a:ext cx="180000" cy="156750"/>
          </a:xfrm>
          <a:prstGeom prst="rect">
            <a:avLst/>
          </a:prstGeom>
          <a:solidFill>
            <a:srgbClr val="91004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01DF43-5D7F-B3FA-3187-9B52295DEADD}"/>
              </a:ext>
            </a:extLst>
          </p:cNvPr>
          <p:cNvSpPr txBox="1">
            <a:spLocks/>
          </p:cNvSpPr>
          <p:nvPr/>
        </p:nvSpPr>
        <p:spPr>
          <a:xfrm>
            <a:off x="1269175" y="2848949"/>
            <a:ext cx="8336699" cy="40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noProof="1">
                <a:solidFill>
                  <a:prstClr val="black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Automate the deployment of the tool</a:t>
            </a:r>
            <a:endParaRPr kumimoji="0" lang="es-ES" sz="20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24E8CA-0D02-1BAC-006C-536F7A7C3E36}"/>
              </a:ext>
            </a:extLst>
          </p:cNvPr>
          <p:cNvSpPr/>
          <p:nvPr/>
        </p:nvSpPr>
        <p:spPr bwMode="auto">
          <a:xfrm>
            <a:off x="1020161" y="3490528"/>
            <a:ext cx="180000" cy="15675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E32B97-2FCD-03C3-BA85-A08BF6E14955}"/>
              </a:ext>
            </a:extLst>
          </p:cNvPr>
          <p:cNvSpPr txBox="1">
            <a:spLocks/>
          </p:cNvSpPr>
          <p:nvPr/>
        </p:nvSpPr>
        <p:spPr>
          <a:xfrm>
            <a:off x="1238285" y="3389796"/>
            <a:ext cx="8336699" cy="40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2000" noProof="1">
                <a:solidFill>
                  <a:prstClr val="black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Protocols:</a:t>
            </a:r>
            <a:endParaRPr kumimoji="0" lang="es-ES" sz="20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46C93DC-BB86-F11B-CB7D-362C917E8EA4}"/>
              </a:ext>
            </a:extLst>
          </p:cNvPr>
          <p:cNvSpPr txBox="1">
            <a:spLocks/>
          </p:cNvSpPr>
          <p:nvPr/>
        </p:nvSpPr>
        <p:spPr>
          <a:xfrm>
            <a:off x="1581601" y="3706791"/>
            <a:ext cx="3781324" cy="40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2000" noProof="1">
                <a:solidFill>
                  <a:prstClr val="black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Modbus</a:t>
            </a:r>
            <a:endParaRPr kumimoji="0" lang="es-ES" sz="20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8E9EAA-F223-9DC0-FA9F-46D11AC6054D}"/>
              </a:ext>
            </a:extLst>
          </p:cNvPr>
          <p:cNvSpPr/>
          <p:nvPr/>
        </p:nvSpPr>
        <p:spPr bwMode="auto">
          <a:xfrm>
            <a:off x="1260335" y="3823671"/>
            <a:ext cx="180000" cy="15675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07C67D5-F977-6CCF-B403-CF0EAF76F5AD}"/>
              </a:ext>
            </a:extLst>
          </p:cNvPr>
          <p:cNvSpPr txBox="1">
            <a:spLocks/>
          </p:cNvSpPr>
          <p:nvPr/>
        </p:nvSpPr>
        <p:spPr>
          <a:xfrm>
            <a:off x="1581601" y="4045872"/>
            <a:ext cx="3781324" cy="40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2000" noProof="1">
                <a:solidFill>
                  <a:prstClr val="black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DNP3</a:t>
            </a:r>
            <a:endParaRPr kumimoji="0" lang="es-ES" sz="20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626020-84A5-6991-9705-90D32943CEF9}"/>
              </a:ext>
            </a:extLst>
          </p:cNvPr>
          <p:cNvSpPr/>
          <p:nvPr/>
        </p:nvSpPr>
        <p:spPr bwMode="auto">
          <a:xfrm>
            <a:off x="1260335" y="4150686"/>
            <a:ext cx="180000" cy="15675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3FB2DFC-CED5-033F-AA91-7B004613C2EF}"/>
              </a:ext>
            </a:extLst>
          </p:cNvPr>
          <p:cNvSpPr txBox="1">
            <a:spLocks/>
          </p:cNvSpPr>
          <p:nvPr/>
        </p:nvSpPr>
        <p:spPr>
          <a:xfrm>
            <a:off x="1581601" y="4425081"/>
            <a:ext cx="3781324" cy="40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2000" noProof="1">
                <a:solidFill>
                  <a:prstClr val="black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BACnet</a:t>
            </a:r>
            <a:endParaRPr kumimoji="0" lang="es-ES" sz="20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0EFD9A-7B99-7E54-2773-159C21ECCB61}"/>
              </a:ext>
            </a:extLst>
          </p:cNvPr>
          <p:cNvSpPr/>
          <p:nvPr/>
        </p:nvSpPr>
        <p:spPr bwMode="auto">
          <a:xfrm>
            <a:off x="1260335" y="4537710"/>
            <a:ext cx="180000" cy="15675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032148E-5339-D21F-C006-F183FA21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09"/>
            <a:ext cx="12191999" cy="60048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b="1">
                <a:solidFill>
                  <a:srgbClr val="910041"/>
                </a:solidFill>
                <a:latin typeface="+mn-lt"/>
              </a:rPr>
              <a:t>ICS SECURITY: </a:t>
            </a:r>
            <a:r>
              <a:rPr lang="en-US" sz="3600">
                <a:solidFill>
                  <a:srgbClr val="91004B"/>
                </a:solidFill>
                <a:latin typeface="+mn-lt"/>
              </a:rPr>
              <a:t>ATTACK TOOL INTEGRATION/GENERATION</a:t>
            </a:r>
            <a:endParaRPr lang="es-ES" sz="3600">
              <a:solidFill>
                <a:srgbClr val="91004B"/>
              </a:solidFill>
              <a:latin typeface="+mn-lt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EE8A9A7-261F-4CF2-662F-EA2E96B6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3249D-087E-4016-8A7F-6FD7671F649D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2EF09E3-A041-3E04-3840-35B86E86A305}"/>
              </a:ext>
            </a:extLst>
          </p:cNvPr>
          <p:cNvSpPr txBox="1">
            <a:spLocks/>
          </p:cNvSpPr>
          <p:nvPr/>
        </p:nvSpPr>
        <p:spPr>
          <a:xfrm>
            <a:off x="1581601" y="4810378"/>
            <a:ext cx="3781324" cy="40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2000" noProof="1">
                <a:solidFill>
                  <a:prstClr val="black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Profinet</a:t>
            </a:r>
            <a:endParaRPr kumimoji="0" lang="es-ES" sz="20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0CB269-0D68-9B19-8E9E-89A36E54EDF7}"/>
              </a:ext>
            </a:extLst>
          </p:cNvPr>
          <p:cNvSpPr/>
          <p:nvPr/>
        </p:nvSpPr>
        <p:spPr bwMode="auto">
          <a:xfrm>
            <a:off x="1260335" y="4915192"/>
            <a:ext cx="180000" cy="15675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3D6341-CF25-176A-6FAE-A9207EC156E5}"/>
              </a:ext>
            </a:extLst>
          </p:cNvPr>
          <p:cNvSpPr txBox="1">
            <a:spLocks/>
          </p:cNvSpPr>
          <p:nvPr/>
        </p:nvSpPr>
        <p:spPr>
          <a:xfrm>
            <a:off x="1581601" y="5133969"/>
            <a:ext cx="3781324" cy="40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2000" noProof="1">
                <a:solidFill>
                  <a:prstClr val="black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…</a:t>
            </a:r>
            <a:endParaRPr kumimoji="0" lang="es-ES" sz="20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4AB655-A810-80AA-C40E-5330E39531C4}"/>
              </a:ext>
            </a:extLst>
          </p:cNvPr>
          <p:cNvSpPr/>
          <p:nvPr/>
        </p:nvSpPr>
        <p:spPr bwMode="auto">
          <a:xfrm>
            <a:off x="1268150" y="5285675"/>
            <a:ext cx="180000" cy="15675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1E91C4-4280-8696-A61F-4697FCDBCADA}"/>
              </a:ext>
            </a:extLst>
          </p:cNvPr>
          <p:cNvSpPr txBox="1"/>
          <p:nvPr/>
        </p:nvSpPr>
        <p:spPr>
          <a:xfrm>
            <a:off x="4302163" y="3781279"/>
            <a:ext cx="1863969" cy="369332"/>
          </a:xfrm>
          <a:prstGeom prst="rect">
            <a:avLst/>
          </a:prstGeom>
          <a:solidFill>
            <a:srgbClr val="91004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1" noProof="1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Hybrid scenarios</a:t>
            </a:r>
            <a:endParaRPr lang="es-ES" b="1">
              <a:solidFill>
                <a:schemeClr val="bg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7066A74-2625-8DFD-F176-88009F76F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979" y="4502894"/>
            <a:ext cx="1478128" cy="147812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4CCEEB9-AB12-CFC3-680D-8F7B9A537810}"/>
              </a:ext>
            </a:extLst>
          </p:cNvPr>
          <p:cNvSpPr txBox="1"/>
          <p:nvPr/>
        </p:nvSpPr>
        <p:spPr>
          <a:xfrm>
            <a:off x="3250018" y="4475026"/>
            <a:ext cx="1566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noProof="1">
                <a:solidFill>
                  <a:srgbClr val="91004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Real Devices</a:t>
            </a:r>
            <a:endParaRPr lang="es-ES">
              <a:solidFill>
                <a:srgbClr val="91004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C4249C-C3D3-C030-6FAA-98101C126D94}"/>
              </a:ext>
            </a:extLst>
          </p:cNvPr>
          <p:cNvSpPr txBox="1"/>
          <p:nvPr/>
        </p:nvSpPr>
        <p:spPr>
          <a:xfrm>
            <a:off x="5650447" y="4475026"/>
            <a:ext cx="1741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noProof="1">
                <a:solidFill>
                  <a:srgbClr val="91004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Virtual Devices</a:t>
            </a:r>
            <a:endParaRPr lang="es-ES">
              <a:solidFill>
                <a:srgbClr val="91004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D566C65-AC1E-B7E7-99A7-8FF1AC9EF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044" y="4794652"/>
            <a:ext cx="1012298" cy="868661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E46C5A-25E2-AEF3-F966-0095D46830AB}"/>
              </a:ext>
            </a:extLst>
          </p:cNvPr>
          <p:cNvCxnSpPr>
            <a:stCxn id="27" idx="2"/>
            <a:endCxn id="32" idx="0"/>
          </p:cNvCxnSpPr>
          <p:nvPr/>
        </p:nvCxnSpPr>
        <p:spPr>
          <a:xfrm flipH="1">
            <a:off x="4033043" y="4150611"/>
            <a:ext cx="1201105" cy="324415"/>
          </a:xfrm>
          <a:prstGeom prst="line">
            <a:avLst/>
          </a:prstGeom>
          <a:ln w="19050">
            <a:solidFill>
              <a:srgbClr val="9100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1CC081-F247-5CD9-452A-6E176EE4E694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5234148" y="4150611"/>
            <a:ext cx="1287152" cy="324415"/>
          </a:xfrm>
          <a:prstGeom prst="line">
            <a:avLst/>
          </a:prstGeom>
          <a:ln w="19050">
            <a:solidFill>
              <a:srgbClr val="9100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24EF360-299D-3655-E17F-8D697C5D7CA1}"/>
              </a:ext>
            </a:extLst>
          </p:cNvPr>
          <p:cNvSpPr txBox="1"/>
          <p:nvPr/>
        </p:nvSpPr>
        <p:spPr>
          <a:xfrm>
            <a:off x="3096641" y="5981022"/>
            <a:ext cx="1900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noProof="1">
                <a:solidFill>
                  <a:srgbClr val="91004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Third-party tools</a:t>
            </a:r>
            <a:endParaRPr lang="es-ES">
              <a:solidFill>
                <a:srgbClr val="91004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C2BCAD-4089-D4ED-A5FA-22568E6DE75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046720" y="5663313"/>
            <a:ext cx="0" cy="317709"/>
          </a:xfrm>
          <a:prstGeom prst="line">
            <a:avLst/>
          </a:prstGeom>
          <a:ln w="19050">
            <a:solidFill>
              <a:srgbClr val="9100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F3E002E-13F1-F47A-2CD0-A8CD62857942}"/>
              </a:ext>
            </a:extLst>
          </p:cNvPr>
          <p:cNvSpPr txBox="1"/>
          <p:nvPr/>
        </p:nvSpPr>
        <p:spPr>
          <a:xfrm>
            <a:off x="5243958" y="5980537"/>
            <a:ext cx="2562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noProof="1">
                <a:solidFill>
                  <a:srgbClr val="91004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Proprietary attack tools</a:t>
            </a:r>
            <a:endParaRPr lang="es-ES">
              <a:solidFill>
                <a:srgbClr val="91004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437381-0B70-E371-C55F-736E93928FF4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>
            <a:off x="6525193" y="5663313"/>
            <a:ext cx="0" cy="317224"/>
          </a:xfrm>
          <a:prstGeom prst="line">
            <a:avLst/>
          </a:prstGeom>
          <a:ln w="19050">
            <a:solidFill>
              <a:srgbClr val="9100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5AEA75-941D-F680-E850-302CB31859CC}"/>
              </a:ext>
            </a:extLst>
          </p:cNvPr>
          <p:cNvGrpSpPr/>
          <p:nvPr/>
        </p:nvGrpSpPr>
        <p:grpSpPr>
          <a:xfrm>
            <a:off x="17865" y="5103866"/>
            <a:ext cx="825062" cy="1749088"/>
            <a:chOff x="13138" y="5099140"/>
            <a:chExt cx="825062" cy="174908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061920C-DB46-D480-7FF9-22BCE3E3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644" y="5099140"/>
              <a:ext cx="373859" cy="13604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7F4563-CA85-9B34-0442-7ACDF19E6BFC}"/>
                </a:ext>
              </a:extLst>
            </p:cNvPr>
            <p:cNvSpPr txBox="1"/>
            <p:nvPr/>
          </p:nvSpPr>
          <p:spPr>
            <a:xfrm>
              <a:off x="13138" y="6594312"/>
              <a:ext cx="76200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Current: </a:t>
              </a:r>
              <a:r>
                <a:rPr lang="en-US" sz="1050" b="1" dirty="0">
                  <a:solidFill>
                    <a:srgbClr val="F2113D"/>
                  </a:solidFill>
                </a:rPr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EF5BA5-68A5-6ED9-0FE1-B0281E2A9C9D}"/>
                </a:ext>
              </a:extLst>
            </p:cNvPr>
            <p:cNvSpPr txBox="1"/>
            <p:nvPr/>
          </p:nvSpPr>
          <p:spPr>
            <a:xfrm>
              <a:off x="13138" y="6400024"/>
              <a:ext cx="82506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Expected: </a:t>
              </a:r>
              <a:r>
                <a:rPr lang="en-US" sz="1050" dirty="0">
                  <a:solidFill>
                    <a:srgbClr val="AFD329"/>
                  </a:solidFill>
                </a:rPr>
                <a:t>6</a:t>
              </a:r>
              <a:endParaRPr lang="en-US" sz="1050" b="1" dirty="0">
                <a:solidFill>
                  <a:srgbClr val="AFD329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17BF74-3312-01A1-EB21-0FA692A716F6}"/>
              </a:ext>
            </a:extLst>
          </p:cNvPr>
          <p:cNvGrpSpPr/>
          <p:nvPr/>
        </p:nvGrpSpPr>
        <p:grpSpPr>
          <a:xfrm>
            <a:off x="20294" y="662362"/>
            <a:ext cx="979278" cy="839721"/>
            <a:chOff x="10917686" y="5690188"/>
            <a:chExt cx="979278" cy="839721"/>
          </a:xfrm>
        </p:grpSpPr>
        <p:pic>
          <p:nvPicPr>
            <p:cNvPr id="43" name="Picture 2" descr="Project icons for free download | Freepik">
              <a:extLst>
                <a:ext uri="{FF2B5EF4-FFF2-40B4-BE49-F238E27FC236}">
                  <a16:creationId xmlns:a16="http://schemas.microsoft.com/office/drawing/2014/main" id="{7A381F41-33C3-734E-A754-DBAC03C2B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2797" y="5690188"/>
              <a:ext cx="476738" cy="476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F68C14-52FC-970F-B9BF-6B76E9CE2716}"/>
                </a:ext>
              </a:extLst>
            </p:cNvPr>
            <p:cNvSpPr txBox="1"/>
            <p:nvPr/>
          </p:nvSpPr>
          <p:spPr>
            <a:xfrm>
              <a:off x="10917686" y="6114411"/>
              <a:ext cx="97927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Beacon</a:t>
              </a:r>
            </a:p>
            <a:p>
              <a:r>
                <a:rPr lang="en-US" sz="1050" dirty="0"/>
                <a:t>Neuron-</a:t>
              </a:r>
              <a:r>
                <a:rPr lang="en-US" sz="1050" dirty="0" err="1"/>
                <a:t>Dones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968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263</Words>
  <Application>Microsoft Office PowerPoint</Application>
  <PresentationFormat>Widescreen</PresentationFormat>
  <Paragraphs>62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Symbol</vt:lpstr>
      <vt:lpstr>Wingdings 3</vt:lpstr>
      <vt:lpstr>Office Theme</vt:lpstr>
      <vt:lpstr>PowerPoint Presentation</vt:lpstr>
      <vt:lpstr>PowerPoint Presentation</vt:lpstr>
      <vt:lpstr>ICS SECURITY: DIGITAL TWIN DEPLOYMENT</vt:lpstr>
      <vt:lpstr>ICS SECURITY: ATTACK TOOL INTEGRATION/GENERATION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Figueroa, Santiago</dc:creator>
  <cp:lastModifiedBy>Figueroa, Santiago</cp:lastModifiedBy>
  <cp:revision>1</cp:revision>
  <dcterms:created xsi:type="dcterms:W3CDTF">2023-10-25T21:25:42Z</dcterms:created>
  <dcterms:modified xsi:type="dcterms:W3CDTF">2023-10-25T21:52:54Z</dcterms:modified>
</cp:coreProperties>
</file>