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4d789078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4d789078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54094e6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54094e6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4d789078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4d789078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10fbbea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10fbbea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5340bd51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5340bd51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4d7890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4d7890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4d789078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4d789078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4d789078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4d789078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5340bd5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5340bd5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4d789078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4d789078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4d789078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4d789078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4d789078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4d789078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5340bd5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5340bd5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EnekoFuente/Entrega_Reto_Captacion.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sqlalchemy.org/"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mage.ai/development/docker/connecting-a-database#postgresql-docker-run" TargetMode="External"/><Relationship Id="rId4" Type="http://schemas.openxmlformats.org/officeDocument/2006/relationships/hyperlink" Target="https://forums.docker.com/t/how-to-create-a-network-of-containers-that-can-communicate-with-each-other-interchangably/134292"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Captación de datos mediante MAGE</a:t>
            </a:r>
            <a:endParaRPr/>
          </a:p>
        </p:txBody>
      </p:sp>
      <p:sp>
        <p:nvSpPr>
          <p:cNvPr id="55" name="Google Shape;55;p13"/>
          <p:cNvSpPr txBox="1"/>
          <p:nvPr>
            <p:ph idx="1" type="subTitle"/>
          </p:nvPr>
        </p:nvSpPr>
        <p:spPr>
          <a:xfrm>
            <a:off x="6860750" y="3883200"/>
            <a:ext cx="2114400" cy="7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4800">
                <a:solidFill>
                  <a:schemeClr val="dk1"/>
                </a:solidFill>
              </a:rPr>
              <a:t>Miembros:</a:t>
            </a:r>
            <a:endParaRPr sz="4800">
              <a:solidFill>
                <a:schemeClr val="dk1"/>
              </a:solidFill>
            </a:endParaRPr>
          </a:p>
          <a:p>
            <a:pPr indent="-304800" lvl="0" marL="457200" rtl="0" algn="l">
              <a:spcBef>
                <a:spcPts val="0"/>
              </a:spcBef>
              <a:spcAft>
                <a:spcPts val="0"/>
              </a:spcAft>
              <a:buClr>
                <a:schemeClr val="dk1"/>
              </a:buClr>
              <a:buSzPct val="100000"/>
              <a:buChar char="-"/>
            </a:pPr>
            <a:r>
              <a:rPr lang="es" sz="4800">
                <a:solidFill>
                  <a:schemeClr val="dk1"/>
                </a:solidFill>
              </a:rPr>
              <a:t>Ekaitz Garcia</a:t>
            </a:r>
            <a:endParaRPr sz="4800">
              <a:solidFill>
                <a:schemeClr val="dk1"/>
              </a:solidFill>
            </a:endParaRPr>
          </a:p>
          <a:p>
            <a:pPr indent="-304800" lvl="0" marL="457200" rtl="0" algn="l">
              <a:spcBef>
                <a:spcPts val="0"/>
              </a:spcBef>
              <a:spcAft>
                <a:spcPts val="0"/>
              </a:spcAft>
              <a:buClr>
                <a:schemeClr val="dk1"/>
              </a:buClr>
              <a:buSzPct val="100000"/>
              <a:buChar char="-"/>
            </a:pPr>
            <a:r>
              <a:rPr lang="es" sz="4800">
                <a:solidFill>
                  <a:schemeClr val="dk1"/>
                </a:solidFill>
              </a:rPr>
              <a:t>Eneko Fuente</a:t>
            </a:r>
            <a:endParaRPr sz="4800">
              <a:solidFill>
                <a:schemeClr val="dk1"/>
              </a:solidFill>
            </a:endParaRPr>
          </a:p>
          <a:p>
            <a:pPr indent="-304800" lvl="0" marL="457200" rtl="0" algn="l">
              <a:spcBef>
                <a:spcPts val="0"/>
              </a:spcBef>
              <a:spcAft>
                <a:spcPts val="0"/>
              </a:spcAft>
              <a:buClr>
                <a:schemeClr val="dk1"/>
              </a:buClr>
              <a:buSzPct val="100000"/>
              <a:buChar char="-"/>
            </a:pPr>
            <a:r>
              <a:rPr lang="es" sz="4800">
                <a:solidFill>
                  <a:schemeClr val="dk1"/>
                </a:solidFill>
              </a:rPr>
              <a:t>Gaizka Miranda</a:t>
            </a:r>
            <a:endParaRPr sz="4800">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s" sz="1300">
                <a:solidFill>
                  <a:schemeClr val="dk1"/>
                </a:solidFill>
              </a:rPr>
              <a:t>Requisitos previos: P</a:t>
            </a:r>
            <a:r>
              <a:rPr lang="es" sz="1300">
                <a:solidFill>
                  <a:schemeClr val="dk1"/>
                </a:solidFill>
              </a:rPr>
              <a:t>rimero, se debe de asegurar de tener instalados Docker, Docker-Compose, WSL/Linux y un editor de texto. Luego, clona el repositorio del proyecto con el comando                                                     “git clone h</a:t>
            </a:r>
            <a:r>
              <a:rPr lang="es" sz="1300">
                <a:solidFill>
                  <a:schemeClr val="dk1"/>
                </a:solidFill>
                <a:uFill>
                  <a:noFill/>
                </a:uFill>
                <a:hlinkClick r:id="rId3">
                  <a:extLst>
                    <a:ext uri="{A12FA001-AC4F-418D-AE19-62706E023703}">
                      <ahyp:hlinkClr val="tx"/>
                    </a:ext>
                  </a:extLst>
                </a:hlinkClick>
              </a:rPr>
              <a:t>ttps://github.com/EnekoFuente/Entrega_Reto_Captacion.git</a:t>
            </a:r>
            <a:r>
              <a:rPr lang="es" sz="1300">
                <a:solidFill>
                  <a:schemeClr val="dk1"/>
                </a:solidFill>
              </a:rPr>
              <a:t>”</a:t>
            </a:r>
            <a:endParaRPr sz="1300">
              <a:solidFill>
                <a:schemeClr val="dk1"/>
              </a:solidFill>
            </a:endParaRPr>
          </a:p>
          <a:p>
            <a:pPr indent="-342900" lvl="0" marL="457200" rtl="0" algn="l">
              <a:spcBef>
                <a:spcPts val="0"/>
              </a:spcBef>
              <a:spcAft>
                <a:spcPts val="0"/>
              </a:spcAft>
              <a:buClr>
                <a:schemeClr val="dk1"/>
              </a:buClr>
              <a:buSzPts val="1800"/>
              <a:buChar char="-"/>
            </a:pPr>
            <a:r>
              <a:rPr lang="es" sz="1300">
                <a:solidFill>
                  <a:schemeClr val="dk1"/>
                </a:solidFill>
              </a:rPr>
              <a:t>Debido a un problema a la hora de implementar la base de datos consistente se deberá de añadir la base de datos de forma manual al iniciar el docker-compose. Por ello primero se ejecutará “</a:t>
            </a:r>
            <a:r>
              <a:rPr i="1" lang="es" sz="1100">
                <a:solidFill>
                  <a:schemeClr val="dk1"/>
                </a:solidFill>
              </a:rPr>
              <a:t>docker exec -it postgres-magic psql -U admin -d mage_db”</a:t>
            </a:r>
            <a:r>
              <a:rPr lang="es" sz="1300">
                <a:solidFill>
                  <a:schemeClr val="dk1"/>
                </a:solidFill>
              </a:rPr>
              <a:t>, despues se creará la tabla</a:t>
            </a:r>
            <a:r>
              <a:rPr i="1" lang="es" sz="1300">
                <a:solidFill>
                  <a:schemeClr val="dk1"/>
                </a:solidFill>
              </a:rPr>
              <a:t> “</a:t>
            </a:r>
            <a:r>
              <a:rPr i="1" lang="es" sz="1100">
                <a:solidFill>
                  <a:schemeClr val="dk1"/>
                </a:solidFill>
              </a:rPr>
              <a:t>CREATE TABLE ventas ( id SERIAL PRIMARY KEY, producto VARCHAR(100), cantidad INT, precio DECIMAL(10,2), fecha DATE DEFAULT CURRENT_DATE ); “</a:t>
            </a:r>
            <a:r>
              <a:rPr lang="es" sz="1100">
                <a:solidFill>
                  <a:schemeClr val="dk1"/>
                </a:solidFill>
              </a:rPr>
              <a:t>.</a:t>
            </a:r>
            <a:br>
              <a:rPr lang="es" sz="1300">
                <a:solidFill>
                  <a:schemeClr val="dk1"/>
                </a:solidFill>
              </a:rPr>
            </a:br>
            <a:r>
              <a:rPr lang="es" sz="1300">
                <a:solidFill>
                  <a:schemeClr val="dk1"/>
                </a:solidFill>
              </a:rPr>
              <a:t>Finalmente se introducirá datos a la base de datos </a:t>
            </a:r>
            <a:r>
              <a:rPr b="1" lang="es" sz="1100">
                <a:solidFill>
                  <a:schemeClr val="dk1"/>
                </a:solidFill>
              </a:rPr>
              <a:t>”</a:t>
            </a:r>
            <a:r>
              <a:rPr i="1" lang="es" sz="1100">
                <a:solidFill>
                  <a:schemeClr val="dk1"/>
                </a:solidFill>
              </a:rPr>
              <a:t>INSERT INTO ventas (producto, cantidad, precio) VALUES ('Laptop', 15, 1200.50),('Teléfono', 30, 600.00),('Teclado', 50, 50.75),('Audífonos', 25, 75.00),('Monitor', 20, 250.00),('Mouse', 45, 20.50),('Impresora', 15, 150.00),('Router', 18, 85.00),('Tablet', 22, 210.00),('Cámara Web', 30, 45.00),('Smartwatch', 12, 150.00),('Disco Duro', 25, 90.00),('Mochila', 30, 30.00),('Teclado Mecánico', 18, 120.00),('Monitor Curvo', 14, 350.00),('Silla Ergonómica', 10, 220.00),('Bocina Bluetooth', 28, 65.00),('Cargador Inalámbrico', 35, 25.00),('Estabilizador', 12, 80.00),('Laptop Gaming', 8, 1500.00),('Proyector', 6, 450.00),('Consola de Videojuegos', 9, 350.00),('Soporte para Laptop', 38, 40.00),('Memoria RAM', 27, 85.00),('Ratón Gaming', 17, 55.00),('Cable HDMI', 50, 15.00),('Gafas VR', 8, 250.00),('Kit de Limpieza', 12, 15.00),('Base para Celular', 40, 20.00),('Cámara de Seguridad', 5, 150.00),('Altavoces', 14, 100.00),('Teclado Retroiluminado', 18, 60.00),('Estuche para Laptop', 21, 40.00); “</a:t>
            </a:r>
            <a:endParaRPr i="1" sz="1100">
              <a:solidFill>
                <a:schemeClr val="dk1"/>
              </a:solidFill>
            </a:endParaRPr>
          </a:p>
          <a:p>
            <a:pPr indent="-311150" lvl="0" marL="457200" rtl="0" algn="l">
              <a:spcBef>
                <a:spcPts val="0"/>
              </a:spcBef>
              <a:spcAft>
                <a:spcPts val="0"/>
              </a:spcAft>
              <a:buSzPts val="1300"/>
              <a:buChar char="-"/>
            </a:pPr>
            <a:r>
              <a:rPr lang="es" sz="1300">
                <a:solidFill>
                  <a:schemeClr val="dk1"/>
                </a:solidFill>
              </a:rPr>
              <a:t>El archivo </a:t>
            </a:r>
            <a:r>
              <a:rPr lang="es" sz="1300">
                <a:solidFill>
                  <a:srgbClr val="188038"/>
                </a:solidFill>
                <a:latin typeface="Roboto Mono"/>
                <a:ea typeface="Roboto Mono"/>
                <a:cs typeface="Roboto Mono"/>
                <a:sym typeface="Roboto Mono"/>
              </a:rPr>
              <a:t>.env</a:t>
            </a:r>
            <a:r>
              <a:rPr lang="es" sz="1300">
                <a:solidFill>
                  <a:schemeClr val="dk1"/>
                </a:solidFill>
              </a:rPr>
              <a:t> ya está configurado, por lo que no es necesario modificarlo.</a:t>
            </a:r>
            <a:endParaRPr sz="1300">
              <a:solidFill>
                <a:schemeClr val="dk1"/>
              </a:solidFill>
            </a:endParaRPr>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300">
              <a:solidFill>
                <a:schemeClr val="dk1"/>
              </a:solidFill>
            </a:endParaRPr>
          </a:p>
          <a:p>
            <a:pPr indent="-311150" lvl="0" marL="457200" rtl="0" algn="l">
              <a:spcBef>
                <a:spcPts val="1200"/>
              </a:spcBef>
              <a:spcAft>
                <a:spcPts val="0"/>
              </a:spcAft>
              <a:buClr>
                <a:schemeClr val="dk1"/>
              </a:buClr>
              <a:buSzPts val="1300"/>
              <a:buChar char="-"/>
            </a:pPr>
            <a:r>
              <a:rPr lang="es" sz="1300">
                <a:solidFill>
                  <a:schemeClr val="dk1"/>
                </a:solidFill>
              </a:rPr>
              <a:t>Acceder a Mage AI: Una vez que los servicios estén activos, abre un navegador y accede a la interfaz de Mage AI empleando “http://localhost:6789”</a:t>
            </a:r>
            <a:endParaRPr sz="1300">
              <a:solidFill>
                <a:schemeClr val="dk1"/>
              </a:solidFill>
            </a:endParaRPr>
          </a:p>
          <a:p>
            <a:pPr indent="-311150" lvl="0" marL="457200" rtl="0" algn="l">
              <a:spcBef>
                <a:spcPts val="0"/>
              </a:spcBef>
              <a:spcAft>
                <a:spcPts val="0"/>
              </a:spcAft>
              <a:buClr>
                <a:schemeClr val="dk1"/>
              </a:buClr>
              <a:buSzPts val="1300"/>
              <a:buChar char="-"/>
            </a:pPr>
            <a:r>
              <a:rPr lang="es" sz="1300">
                <a:solidFill>
                  <a:schemeClr val="dk1"/>
                </a:solidFill>
              </a:rPr>
              <a:t>Ejecutar pipeline: Dentro de la interfaz Mage AI se va a proceder a ejecutar los diferentes bloques empleados para la captación, transformación y almacenamiento de datos</a:t>
            </a:r>
            <a:endParaRPr sz="1300">
              <a:solidFill>
                <a:schemeClr val="dk1"/>
              </a:solidFill>
            </a:endParaRPr>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Posibles </a:t>
            </a:r>
            <a:r>
              <a:rPr lang="es"/>
              <a:t>vías</a:t>
            </a:r>
            <a:r>
              <a:rPr lang="es"/>
              <a:t> de mejora</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s" sz="1300">
                <a:solidFill>
                  <a:schemeClr val="dk1"/>
                </a:solidFill>
              </a:rPr>
              <a:t>Optimización del pipeline: en caso de tener una gran cantidad de datos se podría haber estructurado el pipeline de manera paralela para mejorar la eficiencia y reducir los tiempos de procesamiento.</a:t>
            </a:r>
            <a:endParaRPr sz="1300">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25" name="Google Shape;125;p24"/>
          <p:cNvPicPr preferRelativeResize="0"/>
          <p:nvPr/>
        </p:nvPicPr>
        <p:blipFill>
          <a:blip r:embed="rId3">
            <a:alphaModFix/>
          </a:blip>
          <a:stretch>
            <a:fillRect/>
          </a:stretch>
        </p:blipFill>
        <p:spPr>
          <a:xfrm>
            <a:off x="3246813" y="2616676"/>
            <a:ext cx="2650373" cy="108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 o retos encontrados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Clr>
                <a:schemeClr val="dk1"/>
              </a:buClr>
              <a:buSzPts val="1325"/>
              <a:buChar char="-"/>
            </a:pPr>
            <a:r>
              <a:rPr b="1" lang="es" sz="1325">
                <a:solidFill>
                  <a:schemeClr val="dk1"/>
                </a:solidFill>
              </a:rPr>
              <a:t>Persistencia de datos</a:t>
            </a:r>
            <a:r>
              <a:rPr lang="es" sz="1325">
                <a:solidFill>
                  <a:schemeClr val="dk1"/>
                </a:solidFill>
              </a:rPr>
              <a:t>: detectamos que los datos no se mantienen de un usuario a otro, por lo que impide la persistencia. Esto ha podido haber sido por una configuración incorrecta en la base de datos de PostgreSQL dentro de los contenedores de Docker, o la falta de volúmenes persistentes o el uso de una base de datos temporal que se reinicia con cada nueva instancia.</a:t>
            </a:r>
            <a:endParaRPr sz="1325">
              <a:solidFill>
                <a:schemeClr val="dk1"/>
              </a:solidFill>
            </a:endParaRPr>
          </a:p>
          <a:p>
            <a:pPr indent="0" lvl="0" marL="457200" rtl="0" algn="l">
              <a:lnSpc>
                <a:spcPct val="95000"/>
              </a:lnSpc>
              <a:spcBef>
                <a:spcPts val="1200"/>
              </a:spcBef>
              <a:spcAft>
                <a:spcPts val="0"/>
              </a:spcAft>
              <a:buSzPts val="688"/>
              <a:buNone/>
            </a:pPr>
            <a:r>
              <a:t/>
            </a:r>
            <a:endParaRPr sz="1325">
              <a:solidFill>
                <a:schemeClr val="dk1"/>
              </a:solidFill>
            </a:endParaRPr>
          </a:p>
          <a:p>
            <a:pPr indent="-312737" lvl="0" marL="457200" rtl="0" algn="l">
              <a:lnSpc>
                <a:spcPct val="95000"/>
              </a:lnSpc>
              <a:spcBef>
                <a:spcPts val="1200"/>
              </a:spcBef>
              <a:spcAft>
                <a:spcPts val="0"/>
              </a:spcAft>
              <a:buClr>
                <a:schemeClr val="dk1"/>
              </a:buClr>
              <a:buSzPts val="1325"/>
              <a:buChar char="-"/>
            </a:pPr>
            <a:r>
              <a:rPr b="1" lang="es" sz="1325">
                <a:solidFill>
                  <a:schemeClr val="dk1"/>
                </a:solidFill>
              </a:rPr>
              <a:t>Error en ejecución consecutiva</a:t>
            </a:r>
            <a:r>
              <a:rPr lang="es" sz="1325">
                <a:solidFill>
                  <a:schemeClr val="dk1"/>
                </a:solidFill>
              </a:rPr>
              <a:t>: detectamos que al ejecutar más de una vez el pipeline, al transformar los datos y meterlos en la tabla transformada, nos daba error, por lo que tuvimos que hacer “index = False” en el apartado “loader.export(</a:t>
            </a:r>
            <a:endParaRPr sz="1325">
              <a:solidFill>
                <a:schemeClr val="dk1"/>
              </a:solidFill>
            </a:endParaRPr>
          </a:p>
          <a:p>
            <a:pPr indent="0" lvl="0" marL="457200" rtl="0" algn="l">
              <a:lnSpc>
                <a:spcPct val="95000"/>
              </a:lnSpc>
              <a:spcBef>
                <a:spcPts val="1200"/>
              </a:spcBef>
              <a:spcAft>
                <a:spcPts val="0"/>
              </a:spcAft>
              <a:buSzPts val="688"/>
              <a:buNone/>
            </a:pPr>
            <a:r>
              <a:rPr lang="es" sz="1325">
                <a:solidFill>
                  <a:schemeClr val="dk1"/>
                </a:solidFill>
              </a:rPr>
              <a:t>            df=data,  </a:t>
            </a:r>
            <a:endParaRPr sz="1325">
              <a:solidFill>
                <a:schemeClr val="dk1"/>
              </a:solidFill>
            </a:endParaRPr>
          </a:p>
          <a:p>
            <a:pPr indent="0" lvl="0" marL="457200" rtl="0" algn="l">
              <a:lnSpc>
                <a:spcPct val="95000"/>
              </a:lnSpc>
              <a:spcBef>
                <a:spcPts val="1200"/>
              </a:spcBef>
              <a:spcAft>
                <a:spcPts val="0"/>
              </a:spcAft>
              <a:buSzPts val="688"/>
              <a:buNone/>
            </a:pPr>
            <a:r>
              <a:rPr lang="es" sz="1325">
                <a:solidFill>
                  <a:schemeClr val="dk1"/>
                </a:solidFill>
              </a:rPr>
              <a:t>            table_name='ventas_transformado',             </a:t>
            </a:r>
            <a:endParaRPr sz="1325">
              <a:solidFill>
                <a:schemeClr val="dk1"/>
              </a:solidFill>
            </a:endParaRPr>
          </a:p>
          <a:p>
            <a:pPr indent="0" lvl="0" marL="457200" rtl="0" algn="l">
              <a:lnSpc>
                <a:spcPct val="95000"/>
              </a:lnSpc>
              <a:spcBef>
                <a:spcPts val="1200"/>
              </a:spcBef>
              <a:spcAft>
                <a:spcPts val="0"/>
              </a:spcAft>
              <a:buSzPts val="688"/>
              <a:buNone/>
            </a:pPr>
            <a:r>
              <a:rPr lang="es" sz="1325">
                <a:solidFill>
                  <a:schemeClr val="dk1"/>
                </a:solidFill>
              </a:rPr>
              <a:t> if_exists='replace',             </a:t>
            </a:r>
            <a:endParaRPr sz="1325">
              <a:solidFill>
                <a:schemeClr val="dk1"/>
              </a:solidFill>
            </a:endParaRPr>
          </a:p>
          <a:p>
            <a:pPr indent="0" lvl="0" marL="457200" rtl="0" algn="l">
              <a:lnSpc>
                <a:spcPct val="95000"/>
              </a:lnSpc>
              <a:spcBef>
                <a:spcPts val="1200"/>
              </a:spcBef>
              <a:spcAft>
                <a:spcPts val="0"/>
              </a:spcAft>
              <a:buSzPts val="688"/>
              <a:buNone/>
            </a:pPr>
            <a:r>
              <a:rPr lang="es" sz="1325">
                <a:solidFill>
                  <a:schemeClr val="dk1"/>
                </a:solidFill>
              </a:rPr>
              <a:t>index=False  </a:t>
            </a:r>
            <a:endParaRPr sz="1325">
              <a:solidFill>
                <a:schemeClr val="dk1"/>
              </a:solidFill>
            </a:endParaRPr>
          </a:p>
          <a:p>
            <a:pPr indent="0" lvl="0" marL="457200" rtl="0" algn="l">
              <a:lnSpc>
                <a:spcPct val="95000"/>
              </a:lnSpc>
              <a:spcBef>
                <a:spcPts val="1200"/>
              </a:spcBef>
              <a:spcAft>
                <a:spcPts val="1200"/>
              </a:spcAft>
              <a:buSzPts val="688"/>
              <a:buNone/>
            </a:pPr>
            <a:r>
              <a:rPr lang="es" sz="1325">
                <a:solidFill>
                  <a:schemeClr val="dk1"/>
                </a:solidFill>
              </a:rPr>
              <a:t>        )“ .</a:t>
            </a:r>
            <a:endParaRPr sz="132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Alternativas posibles</a:t>
            </a:r>
            <a:endParaRPr/>
          </a:p>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300">
                <a:solidFill>
                  <a:schemeClr val="dk1"/>
                </a:solidFill>
              </a:rPr>
              <a:t>Pandas y </a:t>
            </a:r>
            <a:r>
              <a:rPr lang="es" sz="1300" u="sng">
                <a:solidFill>
                  <a:schemeClr val="hlink"/>
                </a:solidFill>
                <a:hlinkClick r:id="rId3"/>
              </a:rPr>
              <a:t>SQLAlchemy</a:t>
            </a:r>
            <a:endParaRPr sz="1300">
              <a:solidFill>
                <a:schemeClr val="dk1"/>
              </a:solidFill>
            </a:endParaRPr>
          </a:p>
          <a:p>
            <a:pPr indent="0" lvl="0" marL="0" rtl="0" algn="l">
              <a:lnSpc>
                <a:spcPct val="100000"/>
              </a:lnSpc>
              <a:spcBef>
                <a:spcPts val="0"/>
              </a:spcBef>
              <a:spcAft>
                <a:spcPts val="0"/>
              </a:spcAft>
              <a:buNone/>
            </a:pPr>
            <a:r>
              <a:rPr lang="es" sz="1300">
                <a:solidFill>
                  <a:schemeClr val="dk1"/>
                </a:solidFill>
              </a:rPr>
              <a:t>De esta manera, se podría realizar la transformación de datos directamente en Python para interactuar con la base de datos.</a:t>
            </a:r>
            <a:endParaRPr sz="13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spcBef>
                <a:spcPts val="0"/>
              </a:spcBef>
              <a:spcAft>
                <a:spcPts val="1200"/>
              </a:spcAft>
              <a:buNone/>
            </a:pPr>
            <a:r>
              <a:t/>
            </a:r>
            <a:endParaRPr/>
          </a:p>
        </p:txBody>
      </p:sp>
      <p:pic>
        <p:nvPicPr>
          <p:cNvPr id="138" name="Google Shape;138;p26"/>
          <p:cNvPicPr preferRelativeResize="0"/>
          <p:nvPr/>
        </p:nvPicPr>
        <p:blipFill>
          <a:blip r:embed="rId4">
            <a:alphaModFix/>
          </a:blip>
          <a:stretch>
            <a:fillRect/>
          </a:stretch>
        </p:blipFill>
        <p:spPr>
          <a:xfrm>
            <a:off x="842588" y="2664650"/>
            <a:ext cx="3038475" cy="1504950"/>
          </a:xfrm>
          <a:prstGeom prst="rect">
            <a:avLst/>
          </a:prstGeom>
          <a:noFill/>
          <a:ln>
            <a:noFill/>
          </a:ln>
        </p:spPr>
      </p:pic>
      <p:pic>
        <p:nvPicPr>
          <p:cNvPr id="139" name="Google Shape;139;p26"/>
          <p:cNvPicPr preferRelativeResize="0"/>
          <p:nvPr/>
        </p:nvPicPr>
        <p:blipFill>
          <a:blip r:embed="rId5">
            <a:alphaModFix/>
          </a:blip>
          <a:stretch>
            <a:fillRect/>
          </a:stretch>
        </p:blipFill>
        <p:spPr>
          <a:xfrm>
            <a:off x="4784888" y="2571750"/>
            <a:ext cx="3362325" cy="13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a:t>
            </a:r>
            <a:r>
              <a:rPr lang="es"/>
              <a:t> de los pasos seguidos: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500">
                <a:solidFill>
                  <a:schemeClr val="dk1"/>
                </a:solidFill>
              </a:rPr>
              <a:t>1º. Preparación:</a:t>
            </a:r>
            <a:r>
              <a:rPr lang="es" sz="1500">
                <a:solidFill>
                  <a:schemeClr val="dk1"/>
                </a:solidFill>
              </a:rPr>
              <a:t> Lo primero que hicimos fue informarnos bien sobre cómo implementar Docker en el proyecto. Para ello, revisamos la documentación oficial de Docker y Mage AI, para entender cómo instalar y configurar ambos de la manera correcta. También buscamos ejemplos y guías que nos ayudarán a evitar problemas durante la instalación. </a:t>
            </a:r>
            <a:endParaRPr sz="15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s" sz="1400">
                <a:solidFill>
                  <a:schemeClr val="dk1"/>
                </a:solidFill>
              </a:rPr>
              <a:t>Links empleados:</a:t>
            </a:r>
            <a:endParaRPr sz="1400">
              <a:solidFill>
                <a:schemeClr val="dk1"/>
              </a:solidFill>
            </a:endParaRPr>
          </a:p>
          <a:p>
            <a:pPr indent="0" lvl="0" marL="0" rtl="0" algn="l">
              <a:spcBef>
                <a:spcPts val="1200"/>
              </a:spcBef>
              <a:spcAft>
                <a:spcPts val="0"/>
              </a:spcAft>
              <a:buNone/>
            </a:pPr>
            <a:r>
              <a:rPr lang="es" sz="1400" u="sng">
                <a:solidFill>
                  <a:schemeClr val="hlink"/>
                </a:solidFill>
                <a:hlinkClick r:id="rId3"/>
              </a:rPr>
              <a:t>Documentacion oficial Mage AI</a:t>
            </a:r>
            <a:endParaRPr sz="1400">
              <a:solidFill>
                <a:schemeClr val="dk1"/>
              </a:solidFill>
            </a:endParaRPr>
          </a:p>
          <a:p>
            <a:pPr indent="0" lvl="0" marL="0" rtl="0" algn="l">
              <a:spcBef>
                <a:spcPts val="1200"/>
              </a:spcBef>
              <a:spcAft>
                <a:spcPts val="0"/>
              </a:spcAft>
              <a:buNone/>
            </a:pPr>
            <a:r>
              <a:rPr lang="es" sz="1400" u="sng">
                <a:solidFill>
                  <a:schemeClr val="hlink"/>
                </a:solidFill>
                <a:hlinkClick r:id="rId4"/>
              </a:rPr>
              <a:t>Foro oficial Docker</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5">
            <a:alphaModFix/>
          </a:blip>
          <a:stretch>
            <a:fillRect/>
          </a:stretch>
        </p:blipFill>
        <p:spPr>
          <a:xfrm>
            <a:off x="4077250" y="2403750"/>
            <a:ext cx="4194576" cy="236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300">
                <a:solidFill>
                  <a:schemeClr val="dk1"/>
                </a:solidFill>
              </a:rPr>
              <a:t>2º. Creación ,</a:t>
            </a:r>
            <a:r>
              <a:rPr b="1" lang="es" sz="1300">
                <a:solidFill>
                  <a:schemeClr val="dk1"/>
                </a:solidFill>
              </a:rPr>
              <a:t>configuración</a:t>
            </a:r>
            <a:r>
              <a:rPr b="1" lang="es" sz="1300">
                <a:solidFill>
                  <a:schemeClr val="dk1"/>
                </a:solidFill>
              </a:rPr>
              <a:t> y </a:t>
            </a:r>
            <a:r>
              <a:rPr b="1" lang="es" sz="1300">
                <a:solidFill>
                  <a:schemeClr val="dk1"/>
                </a:solidFill>
              </a:rPr>
              <a:t>ejecución</a:t>
            </a:r>
            <a:r>
              <a:rPr b="1" lang="es" sz="1300">
                <a:solidFill>
                  <a:schemeClr val="dk1"/>
                </a:solidFill>
              </a:rPr>
              <a:t> archivo .yml</a:t>
            </a:r>
            <a:r>
              <a:rPr b="1" lang="es" sz="1300">
                <a:solidFill>
                  <a:schemeClr val="dk1"/>
                </a:solidFill>
              </a:rPr>
              <a:t>:</a:t>
            </a:r>
            <a:r>
              <a:rPr lang="es" sz="1300">
                <a:solidFill>
                  <a:schemeClr val="dk1"/>
                </a:solidFill>
              </a:rPr>
              <a:t> </a:t>
            </a:r>
            <a:r>
              <a:rPr lang="es" sz="1300">
                <a:solidFill>
                  <a:schemeClr val="dk1"/>
                </a:solidFill>
              </a:rPr>
              <a:t>Una vez que tenemos claro cómo emplear Docker, pasamos a crear el archivo de configuración </a:t>
            </a:r>
            <a:r>
              <a:rPr lang="es" sz="1300">
                <a:solidFill>
                  <a:srgbClr val="188038"/>
                </a:solidFill>
                <a:latin typeface="Roboto Mono"/>
                <a:ea typeface="Roboto Mono"/>
                <a:cs typeface="Roboto Mono"/>
                <a:sym typeface="Roboto Mono"/>
              </a:rPr>
              <a:t>docker-compose.yml</a:t>
            </a:r>
            <a:r>
              <a:rPr lang="es" sz="1300">
                <a:solidFill>
                  <a:schemeClr val="dk1"/>
                </a:solidFill>
              </a:rPr>
              <a:t>. Este archivo se </a:t>
            </a:r>
            <a:r>
              <a:rPr lang="es" sz="1300">
                <a:solidFill>
                  <a:schemeClr val="dk1"/>
                </a:solidFill>
              </a:rPr>
              <a:t>emplea</a:t>
            </a:r>
            <a:r>
              <a:rPr lang="es" sz="1300">
                <a:solidFill>
                  <a:schemeClr val="dk1"/>
                </a:solidFill>
              </a:rPr>
              <a:t> para definir y gestionar los contenedores necesarios para ejecutar Mage AI y la base de datos PostgreSQL.</a:t>
            </a:r>
            <a:endParaRPr sz="1300">
              <a:solidFill>
                <a:schemeClr val="dk1"/>
              </a:solidFill>
            </a:endParaRPr>
          </a:p>
          <a:p>
            <a:pPr indent="0" lvl="0" marL="0" rtl="0" algn="l">
              <a:spcBef>
                <a:spcPts val="1200"/>
              </a:spcBef>
              <a:spcAft>
                <a:spcPts val="0"/>
              </a:spcAft>
              <a:buClr>
                <a:schemeClr val="dk1"/>
              </a:buClr>
              <a:buSzPts val="358"/>
              <a:buFont typeface="Arial"/>
              <a:buNone/>
            </a:pPr>
            <a:r>
              <a:rPr lang="es" sz="1300">
                <a:solidFill>
                  <a:schemeClr val="dk1"/>
                </a:solidFill>
              </a:rPr>
              <a:t>En el archivo </a:t>
            </a:r>
            <a:r>
              <a:rPr lang="es" sz="1300">
                <a:solidFill>
                  <a:srgbClr val="188038"/>
                </a:solidFill>
                <a:latin typeface="Roboto Mono"/>
                <a:ea typeface="Roboto Mono"/>
                <a:cs typeface="Roboto Mono"/>
                <a:sym typeface="Roboto Mono"/>
              </a:rPr>
              <a:t>docker-compose.yml</a:t>
            </a:r>
            <a:r>
              <a:rPr lang="es" sz="1300">
                <a:solidFill>
                  <a:schemeClr val="dk1"/>
                </a:solidFill>
              </a:rPr>
              <a:t>, configuramos:</a:t>
            </a:r>
            <a:endParaRPr sz="1300">
              <a:solidFill>
                <a:schemeClr val="dk1"/>
              </a:solidFill>
            </a:endParaRPr>
          </a:p>
          <a:p>
            <a:pPr indent="-311150" lvl="0" marL="457200" rtl="0" algn="l">
              <a:spcBef>
                <a:spcPts val="1200"/>
              </a:spcBef>
              <a:spcAft>
                <a:spcPts val="0"/>
              </a:spcAft>
              <a:buClr>
                <a:schemeClr val="dk1"/>
              </a:buClr>
              <a:buSzPts val="1300"/>
              <a:buChar char="●"/>
            </a:pPr>
            <a:r>
              <a:rPr b="1" lang="es" sz="1300">
                <a:solidFill>
                  <a:schemeClr val="dk1"/>
                </a:solidFill>
              </a:rPr>
              <a:t>Los contenedores de Mage AI</a:t>
            </a:r>
            <a:r>
              <a:rPr lang="es" sz="1300">
                <a:solidFill>
                  <a:schemeClr val="dk1"/>
                </a:solidFill>
              </a:rPr>
              <a:t>: Creamos un contenedor Mage AI, especificando las versiones.</a:t>
            </a:r>
            <a:endParaRPr sz="1300">
              <a:solidFill>
                <a:schemeClr val="dk1"/>
              </a:solidFill>
            </a:endParaRPr>
          </a:p>
          <a:p>
            <a:pPr indent="-311150" lvl="0" marL="457200" rtl="0" algn="l">
              <a:spcBef>
                <a:spcPts val="0"/>
              </a:spcBef>
              <a:spcAft>
                <a:spcPts val="0"/>
              </a:spcAft>
              <a:buClr>
                <a:schemeClr val="dk1"/>
              </a:buClr>
              <a:buSzPts val="1300"/>
              <a:buChar char="●"/>
            </a:pPr>
            <a:r>
              <a:rPr b="1" lang="es" sz="1300">
                <a:solidFill>
                  <a:schemeClr val="dk1"/>
                </a:solidFill>
              </a:rPr>
              <a:t>Base de datos PostgreSQL</a:t>
            </a:r>
            <a:r>
              <a:rPr lang="es" sz="1300">
                <a:solidFill>
                  <a:schemeClr val="dk1"/>
                </a:solidFill>
              </a:rPr>
              <a:t>: Configuramos un contenedor PostgreSQL, donde </a:t>
            </a:r>
            <a:r>
              <a:rPr lang="es" sz="1300">
                <a:solidFill>
                  <a:schemeClr val="dk1"/>
                </a:solidFill>
              </a:rPr>
              <a:t>almacenaremos</a:t>
            </a:r>
            <a:r>
              <a:rPr lang="es" sz="1300">
                <a:solidFill>
                  <a:schemeClr val="dk1"/>
                </a:solidFill>
              </a:rPr>
              <a:t> los datos que Mage AI procesara. Definimos el puerto, el usuario, la contraseña y el nombre de la base de datos.</a:t>
            </a:r>
            <a:endParaRPr sz="1300">
              <a:solidFill>
                <a:schemeClr val="dk1"/>
              </a:solidFill>
            </a:endParaRPr>
          </a:p>
          <a:p>
            <a:pPr indent="0" lvl="0" marL="0" rtl="0" algn="l">
              <a:spcBef>
                <a:spcPts val="1200"/>
              </a:spcBef>
              <a:spcAft>
                <a:spcPts val="1200"/>
              </a:spcAft>
              <a:buSzPts val="358"/>
              <a:buNone/>
            </a:pPr>
            <a:r>
              <a:rPr lang="es" sz="1300">
                <a:solidFill>
                  <a:schemeClr val="dk1"/>
                </a:solidFill>
              </a:rPr>
              <a:t>Además, creamos un archivo </a:t>
            </a:r>
            <a:r>
              <a:rPr lang="es" sz="1300">
                <a:solidFill>
                  <a:srgbClr val="188038"/>
                </a:solidFill>
                <a:latin typeface="Roboto Mono"/>
                <a:ea typeface="Roboto Mono"/>
                <a:cs typeface="Roboto Mono"/>
                <a:sym typeface="Roboto Mono"/>
              </a:rPr>
              <a:t>.env</a:t>
            </a:r>
            <a:r>
              <a:rPr lang="es" sz="1300">
                <a:solidFill>
                  <a:schemeClr val="dk1"/>
                </a:solidFill>
              </a:rPr>
              <a:t> para gestionar las variables de entorno. Este archivo nos </a:t>
            </a:r>
            <a:r>
              <a:rPr lang="es" sz="1300">
                <a:solidFill>
                  <a:schemeClr val="dk1"/>
                </a:solidFill>
              </a:rPr>
              <a:t>permitirá</a:t>
            </a:r>
            <a:r>
              <a:rPr lang="es" sz="1300">
                <a:solidFill>
                  <a:schemeClr val="dk1"/>
                </a:solidFill>
              </a:rPr>
              <a:t> definir las credenciales de la base de datos de manera segura y reutilizable.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b="1" lang="es" sz="1300">
                <a:solidFill>
                  <a:schemeClr val="dk1"/>
                </a:solidFill>
              </a:rPr>
              <a:t>2º. </a:t>
            </a:r>
            <a:r>
              <a:rPr b="1" lang="es" sz="1300">
                <a:solidFill>
                  <a:schemeClr val="dk1"/>
                </a:solidFill>
              </a:rPr>
              <a:t>Creación, configuración y ejecución archivo .yml</a:t>
            </a:r>
            <a:r>
              <a:rPr b="1" lang="es" sz="1300">
                <a:solidFill>
                  <a:schemeClr val="dk1"/>
                </a:solidFill>
              </a:rPr>
              <a:t>:</a:t>
            </a:r>
            <a:r>
              <a:rPr lang="es" sz="1300">
                <a:solidFill>
                  <a:schemeClr val="dk1"/>
                </a:solidFill>
              </a:rPr>
              <a:t> </a:t>
            </a:r>
            <a:r>
              <a:rPr lang="es" sz="1300">
                <a:solidFill>
                  <a:schemeClr val="dk1"/>
                </a:solidFill>
              </a:rPr>
              <a:t>Una vez que los archivos </a:t>
            </a:r>
            <a:r>
              <a:rPr lang="es" sz="1300">
                <a:solidFill>
                  <a:srgbClr val="188038"/>
                </a:solidFill>
                <a:latin typeface="Roboto Mono"/>
                <a:ea typeface="Roboto Mono"/>
                <a:cs typeface="Roboto Mono"/>
                <a:sym typeface="Roboto Mono"/>
              </a:rPr>
              <a:t>docker-compose.yml</a:t>
            </a:r>
            <a:r>
              <a:rPr lang="es" sz="1300">
                <a:solidFill>
                  <a:schemeClr val="dk1"/>
                </a:solidFill>
              </a:rPr>
              <a:t> y </a:t>
            </a:r>
            <a:r>
              <a:rPr lang="es" sz="1300">
                <a:solidFill>
                  <a:srgbClr val="188038"/>
                </a:solidFill>
                <a:latin typeface="Roboto Mono"/>
                <a:ea typeface="Roboto Mono"/>
                <a:cs typeface="Roboto Mono"/>
                <a:sym typeface="Roboto Mono"/>
              </a:rPr>
              <a:t>.env</a:t>
            </a:r>
            <a:r>
              <a:rPr lang="es" sz="1300">
                <a:solidFill>
                  <a:schemeClr val="dk1"/>
                </a:solidFill>
              </a:rPr>
              <a:t> </a:t>
            </a:r>
            <a:r>
              <a:rPr lang="es" sz="1300">
                <a:solidFill>
                  <a:schemeClr val="dk1"/>
                </a:solidFill>
              </a:rPr>
              <a:t>están</a:t>
            </a:r>
            <a:r>
              <a:rPr lang="es" sz="1300">
                <a:solidFill>
                  <a:schemeClr val="dk1"/>
                </a:solidFill>
              </a:rPr>
              <a:t> configurados, ejecutamos el comando </a:t>
            </a:r>
            <a:r>
              <a:rPr lang="es" sz="1300">
                <a:solidFill>
                  <a:srgbClr val="188038"/>
                </a:solidFill>
                <a:latin typeface="Roboto Mono"/>
                <a:ea typeface="Roboto Mono"/>
                <a:cs typeface="Roboto Mono"/>
                <a:sym typeface="Roboto Mono"/>
              </a:rPr>
              <a:t>docker-compose up</a:t>
            </a:r>
            <a:r>
              <a:rPr lang="es" sz="1300">
                <a:solidFill>
                  <a:schemeClr val="dk1"/>
                </a:solidFill>
              </a:rPr>
              <a:t> para ejecutar los contenedores. De esta forma ejecutamos el entorno y así poder trabajar con Mage AI y con la base de datos PostgreSQL.</a:t>
            </a:r>
            <a:endParaRPr sz="1300"/>
          </a:p>
        </p:txBody>
      </p:sp>
      <p:pic>
        <p:nvPicPr>
          <p:cNvPr id="75" name="Google Shape;75;p16"/>
          <p:cNvPicPr preferRelativeResize="0"/>
          <p:nvPr/>
        </p:nvPicPr>
        <p:blipFill>
          <a:blip r:embed="rId3">
            <a:alphaModFix/>
          </a:blip>
          <a:stretch>
            <a:fillRect/>
          </a:stretch>
        </p:blipFill>
        <p:spPr>
          <a:xfrm>
            <a:off x="1347650" y="2571751"/>
            <a:ext cx="2650373" cy="1084475"/>
          </a:xfrm>
          <a:prstGeom prst="rect">
            <a:avLst/>
          </a:prstGeom>
          <a:noFill/>
          <a:ln>
            <a:noFill/>
          </a:ln>
        </p:spPr>
      </p:pic>
      <p:pic>
        <p:nvPicPr>
          <p:cNvPr id="76" name="Google Shape;76;p16"/>
          <p:cNvPicPr preferRelativeResize="0"/>
          <p:nvPr/>
        </p:nvPicPr>
        <p:blipFill>
          <a:blip r:embed="rId4">
            <a:alphaModFix/>
          </a:blip>
          <a:stretch>
            <a:fillRect/>
          </a:stretch>
        </p:blipFill>
        <p:spPr>
          <a:xfrm>
            <a:off x="5143763" y="2540750"/>
            <a:ext cx="2504150" cy="114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300">
                <a:solidFill>
                  <a:schemeClr val="dk1"/>
                </a:solidFill>
              </a:rPr>
              <a:t>2º.Creación ,configuración y ejecución archivo .yml:</a:t>
            </a:r>
            <a:r>
              <a:rPr lang="es" sz="1300">
                <a:solidFill>
                  <a:schemeClr val="dk1"/>
                </a:solidFill>
              </a:rPr>
              <a:t> </a:t>
            </a:r>
            <a:r>
              <a:rPr lang="es" sz="1300">
                <a:solidFill>
                  <a:schemeClr val="dk1"/>
                </a:solidFill>
              </a:rPr>
              <a:t>Para asegurarnos de que los datos no se perdieran cada vez que de</a:t>
            </a:r>
            <a:r>
              <a:rPr lang="es" sz="1300">
                <a:solidFill>
                  <a:schemeClr val="dk1"/>
                </a:solidFill>
              </a:rPr>
              <a:t>tuviéramos</a:t>
            </a:r>
            <a:r>
              <a:rPr lang="es" sz="1300">
                <a:solidFill>
                  <a:schemeClr val="dk1"/>
                </a:solidFill>
              </a:rPr>
              <a:t> los contenedores Docker, configuramos una base de datos persistente utilizando volúmenes. Esto nos permitió mantener los datos almacenados incluso después de reiniciar el servicio. Para ello en el archivo </a:t>
            </a:r>
            <a:r>
              <a:rPr lang="es" sz="1300">
                <a:solidFill>
                  <a:srgbClr val="188038"/>
                </a:solidFill>
                <a:latin typeface="Roboto Mono"/>
                <a:ea typeface="Roboto Mono"/>
                <a:cs typeface="Roboto Mono"/>
                <a:sym typeface="Roboto Mono"/>
              </a:rPr>
              <a:t>docker-compose.yml</a:t>
            </a:r>
            <a:r>
              <a:rPr lang="es" sz="1300">
                <a:solidFill>
                  <a:schemeClr val="dk1"/>
                </a:solidFill>
              </a:rPr>
              <a:t>, añadimos un volumen que mapea los datos de PostgreSQL a una carpeta en el sistema, lo que garantiza que toda la información quede guardada de forma segura y accesible en futuros arranques del contenedor.</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SzPts val="358"/>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300">
                <a:solidFill>
                  <a:schemeClr val="dk1"/>
                </a:solidFill>
              </a:rPr>
              <a:t>3</a:t>
            </a:r>
            <a:r>
              <a:rPr b="1" lang="es" sz="1300">
                <a:solidFill>
                  <a:schemeClr val="dk1"/>
                </a:solidFill>
              </a:rPr>
              <a:t>º. </a:t>
            </a:r>
            <a:r>
              <a:rPr b="1" lang="es" sz="1300">
                <a:solidFill>
                  <a:schemeClr val="dk1"/>
                </a:solidFill>
              </a:rPr>
              <a:t>Creación</a:t>
            </a:r>
            <a:r>
              <a:rPr b="1" lang="es" sz="1300">
                <a:solidFill>
                  <a:schemeClr val="dk1"/>
                </a:solidFill>
              </a:rPr>
              <a:t> pipeline:</a:t>
            </a:r>
            <a:r>
              <a:rPr lang="es" sz="1300">
                <a:solidFill>
                  <a:schemeClr val="dk1"/>
                </a:solidFill>
              </a:rPr>
              <a:t> Una vez hemos ejecutado Mage AI</a:t>
            </a:r>
            <a:r>
              <a:rPr lang="es" sz="1300">
                <a:solidFill>
                  <a:schemeClr val="dk1"/>
                </a:solidFill>
              </a:rPr>
              <a:t>, nos dirigimos a la interfaz de Mage AI para crear y gestionar los pipelines. Mage AI nos va a permitir crear pipelines de datos, lo que facilita la manipulación y transformación de grandes volúmenes de datos de manera eficiente. El pipeline va a realizar los siguientes procesos: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s" sz="1300">
                <a:solidFill>
                  <a:schemeClr val="dk1"/>
                </a:solidFill>
              </a:rPr>
              <a:t>1. Pipeline para cargar datos desde PostgreSQL</a:t>
            </a:r>
            <a:endParaRPr b="1"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El primer pipeline se va a encargar de conectar Mage AI con la base de datos PostgreSQL que habíamos creado. Utilizamos el bloque </a:t>
            </a:r>
            <a:r>
              <a:rPr b="1" lang="es" sz="1300">
                <a:solidFill>
                  <a:schemeClr val="dk1"/>
                </a:solidFill>
              </a:rPr>
              <a:t>“Data Loader”</a:t>
            </a:r>
            <a:r>
              <a:rPr lang="es" sz="1300">
                <a:solidFill>
                  <a:schemeClr val="dk1"/>
                </a:solidFill>
              </a:rPr>
              <a:t> desde PostgreSQL en Mage AI, donde especificamos la consulta SQL necesaria para obtener los datos de la tabla de ventas que queríamos procesar. Configuramos los parámetros de conexión, como el usuario, la contraseña y el nombre de la base de datos, que ya habíamos definido en el archivo </a:t>
            </a:r>
            <a:r>
              <a:rPr lang="es" sz="1300">
                <a:solidFill>
                  <a:srgbClr val="188038"/>
                </a:solidFill>
                <a:latin typeface="Roboto Mono"/>
                <a:ea typeface="Roboto Mono"/>
                <a:cs typeface="Roboto Mono"/>
                <a:sym typeface="Roboto Mono"/>
              </a:rPr>
              <a:t>.env</a:t>
            </a:r>
            <a:r>
              <a:rPr lang="es" sz="1300">
                <a:solidFill>
                  <a:schemeClr val="dk1"/>
                </a:solidFill>
              </a:rPr>
              <a:t>.</a:t>
            </a:r>
            <a:endParaRPr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Este pipeline extrae los datos desde la base de datos PostgreSQL y los pasó a un DataFrame para su posterior procesamiento en los siguientes pasos.</a:t>
            </a:r>
            <a:endParaRPr sz="1300">
              <a:solidFill>
                <a:schemeClr val="dk1"/>
              </a:solidFill>
            </a:endParaRPr>
          </a:p>
          <a:p>
            <a:pPr indent="0" lvl="0" marL="0" rtl="0" algn="l">
              <a:spcBef>
                <a:spcPts val="1200"/>
              </a:spcBef>
              <a:spcAft>
                <a:spcPts val="1200"/>
              </a:spcAft>
              <a:buSzPts val="358"/>
              <a:buNone/>
            </a:pPr>
            <a:r>
              <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600">
                <a:solidFill>
                  <a:schemeClr val="dk1"/>
                </a:solidFill>
              </a:rPr>
              <a:t>3º. Creación pipeline:</a:t>
            </a:r>
            <a:r>
              <a:rPr lang="es" sz="1600">
                <a:solidFill>
                  <a:schemeClr val="dk1"/>
                </a:solidFill>
              </a:rPr>
              <a:t> </a:t>
            </a:r>
            <a:endParaRPr sz="1600">
              <a:solidFill>
                <a:schemeClr val="dk1"/>
              </a:solidFill>
            </a:endParaRPr>
          </a:p>
          <a:p>
            <a:pPr indent="0" lvl="0" marL="0" rtl="0" algn="l">
              <a:spcBef>
                <a:spcPts val="1200"/>
              </a:spcBef>
              <a:spcAft>
                <a:spcPts val="0"/>
              </a:spcAft>
              <a:buClr>
                <a:schemeClr val="dk1"/>
              </a:buClr>
              <a:buSzPts val="1100"/>
              <a:buFont typeface="Arial"/>
              <a:buNone/>
            </a:pPr>
            <a:r>
              <a:rPr b="1" lang="es" sz="1300">
                <a:solidFill>
                  <a:schemeClr val="dk1"/>
                </a:solidFill>
              </a:rPr>
              <a:t>2</a:t>
            </a:r>
            <a:r>
              <a:rPr b="1" lang="es" sz="1300">
                <a:solidFill>
                  <a:schemeClr val="dk1"/>
                </a:solidFill>
              </a:rPr>
              <a:t>. Pipeline para transformar los datos</a:t>
            </a:r>
            <a:endParaRPr b="1"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El segundo pipeline va a transformaciones a los datos obtenidos de la base de datos. Usamos el bloque “Transformer” en Mage AI, donde escribimos el código necesario para realizar las transformaciones:</a:t>
            </a:r>
            <a:endParaRPr sz="1300">
              <a:solidFill>
                <a:schemeClr val="dk1"/>
              </a:solidFill>
            </a:endParaRPr>
          </a:p>
          <a:p>
            <a:pPr indent="-311150" lvl="0" marL="457200" rtl="0" algn="l">
              <a:spcBef>
                <a:spcPts val="1200"/>
              </a:spcBef>
              <a:spcAft>
                <a:spcPts val="0"/>
              </a:spcAft>
              <a:buClr>
                <a:schemeClr val="dk1"/>
              </a:buClr>
              <a:buSzPts val="1300"/>
              <a:buChar char="●"/>
            </a:pPr>
            <a:r>
              <a:rPr b="1" lang="es" sz="1300">
                <a:solidFill>
                  <a:schemeClr val="dk1"/>
                </a:solidFill>
              </a:rPr>
              <a:t>Convertir los nombres de los productos a minúsculas</a:t>
            </a:r>
            <a:r>
              <a:rPr lang="es" sz="1300">
                <a:solidFill>
                  <a:schemeClr val="dk1"/>
                </a:solidFill>
              </a:rPr>
              <a:t>: Utilizamos el método </a:t>
            </a:r>
            <a:r>
              <a:rPr lang="es" sz="1300">
                <a:solidFill>
                  <a:srgbClr val="188038"/>
                </a:solidFill>
                <a:latin typeface="Roboto Mono"/>
                <a:ea typeface="Roboto Mono"/>
                <a:cs typeface="Roboto Mono"/>
                <a:sym typeface="Roboto Mono"/>
              </a:rPr>
              <a:t>str.lower()</a:t>
            </a:r>
            <a:r>
              <a:rPr lang="es" sz="1300">
                <a:solidFill>
                  <a:schemeClr val="dk1"/>
                </a:solidFill>
              </a:rPr>
              <a:t> para asegurar que todos los nombres de los productos fueran consistentes.</a:t>
            </a:r>
            <a:endParaRPr sz="1300">
              <a:solidFill>
                <a:schemeClr val="dk1"/>
              </a:solidFill>
            </a:endParaRPr>
          </a:p>
          <a:p>
            <a:pPr indent="-311150" lvl="0" marL="457200" rtl="0" algn="l">
              <a:spcBef>
                <a:spcPts val="0"/>
              </a:spcBef>
              <a:spcAft>
                <a:spcPts val="0"/>
              </a:spcAft>
              <a:buClr>
                <a:schemeClr val="dk1"/>
              </a:buClr>
              <a:buSzPts val="1300"/>
              <a:buChar char="●"/>
            </a:pPr>
            <a:r>
              <a:rPr b="1" lang="es" sz="1300">
                <a:solidFill>
                  <a:schemeClr val="dk1"/>
                </a:solidFill>
              </a:rPr>
              <a:t>Aplicar un descuento del 10% al precio de los productos</a:t>
            </a:r>
            <a:r>
              <a:rPr lang="es" sz="1300">
                <a:solidFill>
                  <a:schemeClr val="dk1"/>
                </a:solidFill>
              </a:rPr>
              <a:t>: Modificamos la columna de precios para aplicar un descuento del 10%.</a:t>
            </a:r>
            <a:endParaRPr sz="1300">
              <a:solidFill>
                <a:schemeClr val="dk1"/>
              </a:solidFill>
            </a:endParaRPr>
          </a:p>
          <a:p>
            <a:pPr indent="0" lvl="0" marL="0" rtl="0" algn="l">
              <a:spcBef>
                <a:spcPts val="1200"/>
              </a:spcBef>
              <a:spcAft>
                <a:spcPts val="0"/>
              </a:spcAft>
              <a:buNone/>
            </a:pPr>
            <a:r>
              <a:rPr lang="es" sz="1300">
                <a:solidFill>
                  <a:schemeClr val="dk1"/>
                </a:solidFill>
              </a:rPr>
              <a:t>Este bloque transforma los datos de acuerdo con nuestras necesidades y los dejó listos para ser almacenados en una nueva base de datos.</a:t>
            </a:r>
            <a:endParaRPr b="1" sz="1300">
              <a:solidFill>
                <a:schemeClr val="dk1"/>
              </a:solidFill>
            </a:endParaRPr>
          </a:p>
          <a:p>
            <a:pPr indent="0" lvl="0" marL="0" rtl="0" algn="l">
              <a:spcBef>
                <a:spcPts val="1200"/>
              </a:spcBef>
              <a:spcAft>
                <a:spcPts val="1200"/>
              </a:spcAft>
              <a:buSzPts val="358"/>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600">
                <a:solidFill>
                  <a:schemeClr val="dk1"/>
                </a:solidFill>
              </a:rPr>
              <a:t>3º. Creación pipeline:</a:t>
            </a:r>
            <a:r>
              <a:rPr lang="es" sz="1600">
                <a:solidFill>
                  <a:schemeClr val="dk1"/>
                </a:solidFill>
              </a:rPr>
              <a:t> </a:t>
            </a:r>
            <a:endParaRPr sz="1600">
              <a:solidFill>
                <a:schemeClr val="dk1"/>
              </a:solidFill>
            </a:endParaRPr>
          </a:p>
          <a:p>
            <a:pPr indent="0" lvl="0" marL="0" rtl="0" algn="l">
              <a:spcBef>
                <a:spcPts val="1200"/>
              </a:spcBef>
              <a:spcAft>
                <a:spcPts val="0"/>
              </a:spcAft>
              <a:buClr>
                <a:schemeClr val="dk1"/>
              </a:buClr>
              <a:buSzPts val="1100"/>
              <a:buFont typeface="Arial"/>
              <a:buNone/>
            </a:pPr>
            <a:r>
              <a:rPr b="1" lang="es" sz="1300">
                <a:solidFill>
                  <a:schemeClr val="dk1"/>
                </a:solidFill>
              </a:rPr>
              <a:t>Pipeline para guardar los datos transformados en una nueva tabla de PostgreSQL</a:t>
            </a:r>
            <a:endParaRPr b="1"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Finalmente, el tercer pipeline se encargará de almacenar los datos transformados en una </a:t>
            </a:r>
            <a:r>
              <a:rPr b="1" lang="es" sz="1300">
                <a:solidFill>
                  <a:schemeClr val="dk1"/>
                </a:solidFill>
              </a:rPr>
              <a:t>nueva tabla de PostgreSQL</a:t>
            </a:r>
            <a:r>
              <a:rPr lang="es" sz="1300">
                <a:solidFill>
                  <a:schemeClr val="dk1"/>
                </a:solidFill>
              </a:rPr>
              <a:t>. Para ello, utilizamos un bloque </a:t>
            </a:r>
            <a:r>
              <a:rPr b="1" lang="es" sz="1300">
                <a:solidFill>
                  <a:schemeClr val="dk1"/>
                </a:solidFill>
              </a:rPr>
              <a:t>"Data Loader"</a:t>
            </a:r>
            <a:r>
              <a:rPr lang="es" sz="1300">
                <a:solidFill>
                  <a:schemeClr val="dk1"/>
                </a:solidFill>
              </a:rPr>
              <a:t> en Mage AI, donde configuramos un script que exporta los datos a la tabla definida. Además, se implementa un mecanismo para detectar y manejar duplicados, asegurando que los registros existentes sean sobrescritos cuando sea necesario.</a:t>
            </a:r>
            <a:endParaRPr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Este paso nos va a permitir almacenar los resultados del procesamiento y las transformaciones de manera organizada y accesible para futuras consultas o análisis.</a:t>
            </a:r>
            <a:endParaRPr sz="1300">
              <a:solidFill>
                <a:schemeClr val="dk1"/>
              </a:solidFill>
            </a:endParaRPr>
          </a:p>
          <a:p>
            <a:pPr indent="0" lvl="0" marL="0" rtl="0" algn="l">
              <a:spcBef>
                <a:spcPts val="1200"/>
              </a:spcBef>
              <a:spcAft>
                <a:spcPts val="0"/>
              </a:spcAft>
              <a:buNone/>
            </a:pPr>
            <a:r>
              <a:t/>
            </a:r>
            <a:endParaRPr b="1" sz="1300">
              <a:solidFill>
                <a:schemeClr val="dk1"/>
              </a:solidFill>
            </a:endParaRPr>
          </a:p>
          <a:p>
            <a:pPr indent="0" lvl="0" marL="0" rtl="0" algn="l">
              <a:spcBef>
                <a:spcPts val="1200"/>
              </a:spcBef>
              <a:spcAft>
                <a:spcPts val="1200"/>
              </a:spcAft>
              <a:buSzPts val="358"/>
              <a:buNone/>
            </a:pPr>
            <a:r>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los pasos seguidos: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s" sz="1600">
                <a:solidFill>
                  <a:schemeClr val="dk1"/>
                </a:solidFill>
              </a:rPr>
              <a:t>4</a:t>
            </a:r>
            <a:r>
              <a:rPr b="1" lang="es" sz="1600">
                <a:solidFill>
                  <a:schemeClr val="dk1"/>
                </a:solidFill>
              </a:rPr>
              <a:t>º. </a:t>
            </a:r>
            <a:r>
              <a:rPr b="1" lang="es" sz="1600">
                <a:solidFill>
                  <a:schemeClr val="dk1"/>
                </a:solidFill>
              </a:rPr>
              <a:t>Ejecución</a:t>
            </a:r>
            <a:r>
              <a:rPr b="1" lang="es" sz="1600">
                <a:solidFill>
                  <a:schemeClr val="dk1"/>
                </a:solidFill>
              </a:rPr>
              <a:t> y </a:t>
            </a:r>
            <a:r>
              <a:rPr b="1" lang="es" sz="1600">
                <a:solidFill>
                  <a:schemeClr val="dk1"/>
                </a:solidFill>
              </a:rPr>
              <a:t>validación</a:t>
            </a:r>
            <a:r>
              <a:rPr b="1" lang="es" sz="1600">
                <a:solidFill>
                  <a:schemeClr val="dk1"/>
                </a:solidFill>
              </a:rPr>
              <a:t>:</a:t>
            </a:r>
            <a:r>
              <a:rPr lang="es" sz="1600">
                <a:solidFill>
                  <a:schemeClr val="dk1"/>
                </a:solidFill>
              </a:rPr>
              <a:t> </a:t>
            </a:r>
            <a:endParaRPr sz="16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Una vez que los tres pipelines estaban configurados y conectados correctamente, ejecutamos el flujo de trabajo. Primero, Mage AI carga los datos desde PostgreSQL, luego le va a aplicar unas transformaciones y finalmente, </a:t>
            </a:r>
            <a:r>
              <a:rPr lang="es" sz="1300">
                <a:solidFill>
                  <a:schemeClr val="dk1"/>
                </a:solidFill>
              </a:rPr>
              <a:t>guardará</a:t>
            </a:r>
            <a:r>
              <a:rPr lang="es" sz="1300">
                <a:solidFill>
                  <a:schemeClr val="dk1"/>
                </a:solidFill>
              </a:rPr>
              <a:t> los datos en la nueva tabla de PostgreSQL.</a:t>
            </a:r>
            <a:endParaRPr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A lo largo del proceso, validamos que todo estuviera funcionando correctamente verificando que los nombres de los productos se hubieran convertido a minúsculas y que el descuento del 10% se hubiera aplicado correctamente a los precios.</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b="1" sz="1300">
              <a:solidFill>
                <a:schemeClr val="dk1"/>
              </a:solidFill>
            </a:endParaRPr>
          </a:p>
          <a:p>
            <a:pPr indent="0" lvl="0" marL="0" rtl="0" algn="l">
              <a:spcBef>
                <a:spcPts val="1200"/>
              </a:spcBef>
              <a:spcAft>
                <a:spcPts val="0"/>
              </a:spcAft>
              <a:buNone/>
            </a:pPr>
            <a:r>
              <a:t/>
            </a:r>
            <a:endParaRPr b="1" sz="1300">
              <a:solidFill>
                <a:schemeClr val="dk1"/>
              </a:solidFill>
            </a:endParaRPr>
          </a:p>
          <a:p>
            <a:pPr indent="0" lvl="0" marL="0" rtl="0" algn="l">
              <a:spcBef>
                <a:spcPts val="1200"/>
              </a:spcBef>
              <a:spcAft>
                <a:spcPts val="1200"/>
              </a:spcAft>
              <a:buSzPts val="358"/>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