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24"/>
  </p:notesMasterIdLst>
  <p:sldIdLst>
    <p:sldId id="256" r:id="rId3"/>
    <p:sldId id="257" r:id="rId4"/>
    <p:sldId id="258" r:id="rId5"/>
    <p:sldId id="264" r:id="rId6"/>
    <p:sldId id="265" r:id="rId7"/>
    <p:sldId id="266" r:id="rId8"/>
    <p:sldId id="276" r:id="rId9"/>
    <p:sldId id="274" r:id="rId10"/>
    <p:sldId id="268" r:id="rId11"/>
    <p:sldId id="260" r:id="rId12"/>
    <p:sldId id="262" r:id="rId13"/>
    <p:sldId id="261" r:id="rId14"/>
    <p:sldId id="263" r:id="rId15"/>
    <p:sldId id="259" r:id="rId16"/>
    <p:sldId id="267" r:id="rId17"/>
    <p:sldId id="269" r:id="rId18"/>
    <p:sldId id="270" r:id="rId19"/>
    <p:sldId id="271" r:id="rId20"/>
    <p:sldId id="273" r:id="rId21"/>
    <p:sldId id="275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0" autoAdjust="0"/>
    <p:restoredTop sz="93867" autoAdjust="0"/>
  </p:normalViewPr>
  <p:slideViewPr>
    <p:cSldViewPr>
      <p:cViewPr varScale="1">
        <p:scale>
          <a:sx n="63" d="100"/>
          <a:sy n="63" d="100"/>
        </p:scale>
        <p:origin x="14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01BD4-4DF6-4717-A593-B2B71686CB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C13-83BF-4471-B9C4-1CF1BA3DB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realitaet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bissen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Neutronen</a:t>
            </a:r>
            <a:r>
              <a:rPr lang="en-US" dirty="0"/>
              <a:t> pro </a:t>
            </a:r>
            <a:r>
              <a:rPr lang="en-US" dirty="0" err="1"/>
              <a:t>Spaltung</a:t>
            </a:r>
            <a:r>
              <a:rPr lang="en-US" dirty="0"/>
              <a:t>, da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Anteil</a:t>
            </a:r>
            <a:r>
              <a:rPr lang="en-US" dirty="0"/>
              <a:t> </a:t>
            </a:r>
            <a:r>
              <a:rPr lang="en-US" dirty="0" err="1"/>
              <a:t>vorloren</a:t>
            </a:r>
            <a:r>
              <a:rPr lang="en-US" dirty="0"/>
              <a:t> </a:t>
            </a:r>
            <a:r>
              <a:rPr lang="en-US" dirty="0" err="1"/>
              <a:t>geht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numbered neutrons</a:t>
            </a:r>
            <a:r>
              <a:rPr lang="en-US" baseline="0" dirty="0"/>
              <a:t> leads to smaller neutron capture cross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U235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 in </a:t>
            </a:r>
            <a:r>
              <a:rPr lang="en-US" baseline="0" dirty="0" err="1"/>
              <a:t>ein</a:t>
            </a:r>
            <a:r>
              <a:rPr lang="en-US" baseline="0" dirty="0"/>
              <a:t> Fast </a:t>
            </a:r>
            <a:r>
              <a:rPr lang="en-US" baseline="0" dirty="0" err="1"/>
              <a:t>Kraftwerk</a:t>
            </a:r>
            <a:r>
              <a:rPr lang="en-US" baseline="0" dirty="0"/>
              <a:t> </a:t>
            </a:r>
            <a:r>
              <a:rPr lang="en-US" baseline="0" dirty="0" err="1"/>
              <a:t>benutzt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, </a:t>
            </a:r>
            <a:r>
              <a:rPr lang="en-US" baseline="0" dirty="0" err="1"/>
              <a:t>bloss</a:t>
            </a:r>
            <a:r>
              <a:rPr lang="en-US" baseline="0" dirty="0"/>
              <a:t> </a:t>
            </a:r>
            <a:r>
              <a:rPr lang="en-US" baseline="0" dirty="0" err="1"/>
              <a:t>dann</a:t>
            </a:r>
            <a:r>
              <a:rPr lang="en-US" baseline="0" dirty="0"/>
              <a:t> </a:t>
            </a:r>
            <a:r>
              <a:rPr lang="en-US" baseline="0" dirty="0" err="1"/>
              <a:t>braucht</a:t>
            </a:r>
            <a:r>
              <a:rPr lang="en-US" baseline="0" dirty="0"/>
              <a:t> man </a:t>
            </a:r>
            <a:r>
              <a:rPr lang="en-US" baseline="0" dirty="0" err="1"/>
              <a:t>viel</a:t>
            </a:r>
            <a:r>
              <a:rPr lang="en-US" baseline="0" dirty="0"/>
              <a:t> </a:t>
            </a:r>
            <a:r>
              <a:rPr lang="en-US" baseline="0" dirty="0" err="1"/>
              <a:t>mehr</a:t>
            </a:r>
            <a:r>
              <a:rPr lang="en-US" baseline="0" dirty="0"/>
              <a:t> </a:t>
            </a:r>
            <a:r>
              <a:rPr lang="en-US" baseline="0" dirty="0" err="1"/>
              <a:t>Uran</a:t>
            </a:r>
            <a:r>
              <a:rPr lang="en-US" baseline="0" dirty="0"/>
              <a:t> </a:t>
            </a:r>
            <a:r>
              <a:rPr lang="en-US" baseline="0" dirty="0" err="1"/>
              <a:t>dafuer</a:t>
            </a:r>
            <a:r>
              <a:rPr lang="en-US" baseline="0" dirty="0"/>
              <a:t>. </a:t>
            </a:r>
            <a:r>
              <a:rPr lang="en-US" baseline="0" dirty="0" err="1"/>
              <a:t>Deswegen</a:t>
            </a:r>
            <a:r>
              <a:rPr lang="en-US" baseline="0" dirty="0"/>
              <a:t> </a:t>
            </a:r>
            <a:r>
              <a:rPr lang="en-US" baseline="0" dirty="0" err="1"/>
              <a:t>sind</a:t>
            </a:r>
            <a:r>
              <a:rPr lang="en-US" baseline="0" dirty="0"/>
              <a:t> die </a:t>
            </a:r>
            <a:r>
              <a:rPr lang="en-US" baseline="0" dirty="0" err="1"/>
              <a:t>heutigen</a:t>
            </a:r>
            <a:r>
              <a:rPr lang="en-US" baseline="0" dirty="0"/>
              <a:t> </a:t>
            </a:r>
            <a:r>
              <a:rPr lang="en-US" baseline="0" dirty="0" err="1"/>
              <a:t>Kernkraftwerke</a:t>
            </a:r>
            <a:r>
              <a:rPr lang="en-US" baseline="0" dirty="0"/>
              <a:t> </a:t>
            </a:r>
            <a:r>
              <a:rPr lang="en-US" baseline="0" dirty="0" err="1"/>
              <a:t>meistens</a:t>
            </a:r>
            <a:r>
              <a:rPr lang="en-US" baseline="0" dirty="0"/>
              <a:t> Thermal. Die </a:t>
            </a:r>
            <a:r>
              <a:rPr lang="en-US" baseline="0" dirty="0" err="1"/>
              <a:t>kann</a:t>
            </a:r>
            <a:r>
              <a:rPr lang="en-US" baseline="0" dirty="0"/>
              <a:t> man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weniger</a:t>
            </a:r>
            <a:r>
              <a:rPr lang="en-US" baseline="0" dirty="0"/>
              <a:t> </a:t>
            </a:r>
            <a:r>
              <a:rPr lang="en-US" baseline="0" dirty="0" err="1"/>
              <a:t>Uran</a:t>
            </a:r>
            <a:r>
              <a:rPr lang="en-US" baseline="0" dirty="0"/>
              <a:t> </a:t>
            </a:r>
            <a:r>
              <a:rPr lang="en-US" baseline="0" dirty="0" err="1"/>
              <a:t>betreiben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2AC13-83BF-4471-B9C4-1CF1BA3DB7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5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7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5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5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0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26FFE9C-D722-4EBF-AC71-68D449D824E4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43E0304-E0A6-4594-8362-2A65981FD4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65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Thorium und Molten Salt Reaktoren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3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</a:t>
            </a:r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32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</a:t>
            </a:r>
            <a:r>
              <a:rPr lang="de-DE" sz="32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Thermal Spektrum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Thermal-0 bis 100 eV 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Fast- &lt; 1 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MeV</a:t>
            </a:r>
            <a:endParaRPr lang="de-DE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2"/>
            <a:ext cx="7010400" cy="43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0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ission/absorption cross se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0"/>
            <a:ext cx="8957379" cy="671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4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1"/>
          <a:stretch/>
        </p:blipFill>
        <p:spPr>
          <a:xfrm>
            <a:off x="685800" y="551575"/>
            <a:ext cx="7772400" cy="3669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419100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 239 Thermal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191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 239 Fast</a:t>
            </a:r>
          </a:p>
        </p:txBody>
      </p:sp>
    </p:spTree>
    <p:extLst>
      <p:ext uri="{BB962C8B-B14F-4D97-AF65-F5344CB8AC3E}">
        <p14:creationId xmlns:p14="http://schemas.microsoft.com/office/powerpoint/2010/main" val="137286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Verlangsamung der Neutronen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592" y="2133600"/>
            <a:ext cx="7989752" cy="292819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Wasser-Leicht oder Schwer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Schweres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Wasser ist besser aber teurere, Leichtes-Wasser absorbiert mehr Neutronen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Graphit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Momentum abgeben bis die Neutronen “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Thermalierzt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 sind</a:t>
            </a:r>
          </a:p>
        </p:txBody>
      </p:sp>
    </p:spTree>
    <p:extLst>
      <p:ext uri="{BB962C8B-B14F-4D97-AF65-F5344CB8AC3E}">
        <p14:creationId xmlns:p14="http://schemas.microsoft.com/office/powerpoint/2010/main" val="185331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Unterschied zwischen Uran und Thorium Kraftwerke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9383"/>
            <a:ext cx="7989752" cy="296319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Verschiedene Zyklen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Entweder U235 in Thermal verbrennen oder Pu239 in Fast zeuchten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 wird mit einem Moderator umwickelt und dann mit U238 umwickelt</a:t>
            </a:r>
          </a:p>
        </p:txBody>
      </p:sp>
      <p:sp>
        <p:nvSpPr>
          <p:cNvPr id="5" name="AutoShape 2" descr="{\displaystyle {\ce {{\overset {neutron}{n}}+{^{232}_{90}Th}-&gt;{^{233}_{90}Th}-&gt;[\beta ^{-}]{^{233}_{91}Pa}-&gt;[\beta ^{-}]{\overset {fuel}{^{233}_{92}U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2" y="4937341"/>
            <a:ext cx="4374259" cy="518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AE425-6E7A-49CC-84E3-315F55BD4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2" y="5705665"/>
            <a:ext cx="467146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1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Moderne</a:t>
            </a:r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 </a:t>
            </a:r>
            <a:r>
              <a:rPr lang="en-US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Kraftwerke</a:t>
            </a:r>
            <a:endParaRPr lang="de-DE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25" y="1981200"/>
            <a:ext cx="7989752" cy="3115598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Heute verbrennt man U235 im thermischen Bereich unter sehr hohen Druck ≈ 30 Atm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 existiert aber nur so viel U235 auf der Erde</a:t>
            </a:r>
          </a:p>
          <a:p>
            <a:pPr lvl="2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.02025ppm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Ag ist .070ppm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Thorium tretet dreimal so oft auf wie Uran</a:t>
            </a:r>
          </a:p>
          <a:p>
            <a:pPr lvl="1"/>
            <a:endParaRPr lang="de-DE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AutoShape 2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{\ce {{^{238}_{92}U}+{^{1}_{0}n}-&gt;{^{239}_{92}U}-&gt;[\beta ^{-}][23.5\ {\ce {min}}]{^{239}_{93}Np}-&gt;[\beta ^{-}][2.356\ {\ce {d}}]{^{239}_{94}Pu}}}}"/>
          <p:cNvSpPr>
            <a:spLocks noChangeAspect="1" noChangeArrowheads="1"/>
          </p:cNvSpPr>
          <p:nvPr/>
        </p:nvSpPr>
        <p:spPr bwMode="auto">
          <a:xfrm>
            <a:off x="307975" y="7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Vorteile von U233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2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Größere Reserven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Sehr schwer Atom Bomben damit zu bauen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Mit dem züchten von U233 wird auch U232 erzeugt. U232-viel zu viel Gammastrahlung 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Man kann im Thermal Spektrum arbeiten</a:t>
            </a:r>
          </a:p>
          <a:p>
            <a:pPr lvl="1"/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Hat den Vorteile, dass bei einen Verlust/Versagen von dem Moderator die Neutronen zu schnell fliegen und, sodass als Folge die Leistung fällt.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Wahrscheinlich billiger als U238</a:t>
            </a:r>
          </a:p>
        </p:txBody>
      </p:sp>
    </p:spTree>
    <p:extLst>
      <p:ext uri="{BB962C8B-B14F-4D97-AF65-F5344CB8AC3E}">
        <p14:creationId xmlns:p14="http://schemas.microsoft.com/office/powerpoint/2010/main" val="341275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MSRs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98" y="1417640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 gibts auch Kernreaktoren die mit flüssigen 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Brenstoff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arbeiten</a:t>
            </a: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Image result for molten salt re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6248400" cy="458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2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Kernreaktoren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2"/>
            <a:ext cx="7924800" cy="4297363"/>
          </a:xfrm>
        </p:spPr>
        <p:txBody>
          <a:bodyPr/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Brennstäben enthalten noch 96%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ihres ursprüngliches Urans-davon 1%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U235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MSRs können ihren ganzen 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Brennstoffbedarf verbrennen</a:t>
            </a: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43" y="2514600"/>
            <a:ext cx="4056357" cy="437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6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Kernreaktoren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Abfallprodukte können chemische separiert werden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“Walk 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away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 Sicherheit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</a:t>
            </a:r>
            <a:r>
              <a:rPr lang="de-DE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öhere</a:t>
            </a: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thermische Effizienz</a:t>
            </a:r>
          </a:p>
          <a:p>
            <a:pPr marL="0" indent="0">
              <a:buNone/>
            </a:pPr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(Carnot)</a:t>
            </a:r>
          </a:p>
          <a:p>
            <a:r>
              <a:rPr lang="de-DE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Kein hoch Druck</a:t>
            </a:r>
          </a:p>
          <a:p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40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Funktionsweise eines Kernkraftwerks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de-DE" sz="18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Genauso wie ein normales Kraftwerk </a:t>
            </a:r>
          </a:p>
          <a:p>
            <a:pPr lvl="1"/>
            <a:r>
              <a:rPr lang="de-DE" sz="1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Energiequelle ist der Zerfall eines Element</a:t>
            </a:r>
          </a:p>
        </p:txBody>
      </p:sp>
      <p:pic>
        <p:nvPicPr>
          <p:cNvPr id="1026" name="Picture 2" descr="Image result for coal power plant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60638"/>
            <a:ext cx="6858000" cy="381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32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2933700" y="2095500"/>
            <a:ext cx="2514600" cy="2514600"/>
          </a:xfrm>
          <a:prstGeom prst="donut">
            <a:avLst>
              <a:gd name="adj" fmla="val 20541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67100" y="2628900"/>
            <a:ext cx="1447800" cy="1447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8100" y="31596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U233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43200" y="40386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40327" y="4648200"/>
            <a:ext cx="99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Thorium Blanket- </a:t>
            </a:r>
            <a:r>
              <a:rPr lang="en-US" sz="1400" dirty="0" err="1"/>
              <a:t>Hier</a:t>
            </a:r>
            <a:r>
              <a:rPr lang="en-US" sz="1400" dirty="0"/>
              <a:t> </a:t>
            </a:r>
            <a:r>
              <a:rPr lang="en-US" sz="1400" dirty="0" err="1"/>
              <a:t>wird</a:t>
            </a:r>
            <a:r>
              <a:rPr lang="en-US" sz="1400" dirty="0"/>
              <a:t> das U233 </a:t>
            </a:r>
            <a:r>
              <a:rPr lang="en-US" sz="1400" dirty="0" err="1"/>
              <a:t>gezuechtet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191000" y="2628900"/>
            <a:ext cx="3429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9075" y="2781302"/>
            <a:ext cx="1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briola" panose="04040605051002020D02" pitchFamily="82" charset="0"/>
              </a:rPr>
              <a:t>n</a:t>
            </a:r>
          </a:p>
          <a:p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676400" y="3104467"/>
            <a:ext cx="1219200" cy="382019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66900" y="3141587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Th232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4105277" y="1676400"/>
            <a:ext cx="257175" cy="9525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4825" y="2800351"/>
            <a:ext cx="1219200" cy="1390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0550" y="2870931"/>
            <a:ext cx="1066800" cy="12311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Chemische Trennung von U233 und Th232</a:t>
            </a:r>
          </a:p>
          <a:p>
            <a:endParaRPr lang="en-US" dirty="0"/>
          </a:p>
        </p:txBody>
      </p:sp>
      <p:sp>
        <p:nvSpPr>
          <p:cNvPr id="25" name="Up Arrow 24"/>
          <p:cNvSpPr/>
          <p:nvPr/>
        </p:nvSpPr>
        <p:spPr>
          <a:xfrm>
            <a:off x="1114427" y="1676400"/>
            <a:ext cx="257175" cy="110490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243012" y="1447800"/>
            <a:ext cx="2990850" cy="3048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914900" y="3171738"/>
            <a:ext cx="2324100" cy="36212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39000" y="2639431"/>
            <a:ext cx="1447800" cy="1409700"/>
          </a:xfrm>
          <a:prstGeom prst="rect">
            <a:avLst/>
          </a:prstGeom>
          <a:solidFill>
            <a:srgbClr val="E5491F"/>
          </a:solidFill>
          <a:ln>
            <a:solidFill>
              <a:srgbClr val="E54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Warme</a:t>
            </a:r>
            <a:r>
              <a:rPr lang="en-US" dirty="0"/>
              <a:t> -</a:t>
            </a:r>
            <a:r>
              <a:rPr lang="en-US" dirty="0" err="1"/>
              <a:t>Austausch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57987" y="896838"/>
            <a:ext cx="1447800" cy="857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24662" y="1060072"/>
            <a:ext cx="131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Abfallprodukte</a:t>
            </a:r>
            <a:r>
              <a:rPr lang="en-US" sz="1400" dirty="0"/>
              <a:t>- </a:t>
            </a:r>
            <a:r>
              <a:rPr lang="en-US" sz="1400" dirty="0" err="1"/>
              <a:t>Trennung</a:t>
            </a:r>
            <a:endParaRPr lang="en-US" sz="1400" dirty="0"/>
          </a:p>
        </p:txBody>
      </p:sp>
      <p:sp>
        <p:nvSpPr>
          <p:cNvPr id="31" name="Up Arrow 30"/>
          <p:cNvSpPr/>
          <p:nvPr/>
        </p:nvSpPr>
        <p:spPr>
          <a:xfrm>
            <a:off x="7772400" y="1768375"/>
            <a:ext cx="304800" cy="871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238624" y="1434701"/>
            <a:ext cx="2438400" cy="331001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67000" y="145141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U233</a:t>
            </a:r>
          </a:p>
          <a:p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914900" y="1434112"/>
            <a:ext cx="72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U233</a:t>
            </a:r>
          </a:p>
        </p:txBody>
      </p:sp>
      <p:sp>
        <p:nvSpPr>
          <p:cNvPr id="35" name="Left Arrow 34"/>
          <p:cNvSpPr/>
          <p:nvPr/>
        </p:nvSpPr>
        <p:spPr>
          <a:xfrm>
            <a:off x="4724400" y="762000"/>
            <a:ext cx="1971674" cy="457200"/>
          </a:xfrm>
          <a:prstGeom prst="leftArrow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43462" y="84034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Abfall(Xe, Kr, He, Etc.)</a:t>
            </a:r>
            <a:endParaRPr lang="en-US" sz="1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98FEC17-BF55-47CD-98D5-70A9F8AB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7" y="5407223"/>
            <a:ext cx="4374259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6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 für andere Gründe gibt es Kernkraftwerke zu bauen?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Kolonisation- auf den Mars sind Solarzellen nur halb so effektiv, Batterien sind zu schwer</a:t>
            </a:r>
          </a:p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Sehr Kosten effektiv</a:t>
            </a:r>
          </a:p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Besser für die Umwelt</a:t>
            </a:r>
          </a:p>
          <a:p>
            <a:pPr lvl="1"/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Auch wenn es Abfall gibt’s - “The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solution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pollution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de-DE" sz="26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dillution</a:t>
            </a:r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  <a:p>
            <a:r>
              <a:rPr lang="de-DE" sz="26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medizinische Produkte und Pu238 (RTGs)</a:t>
            </a:r>
          </a:p>
        </p:txBody>
      </p:sp>
    </p:spTree>
    <p:extLst>
      <p:ext uri="{BB962C8B-B14F-4D97-AF65-F5344CB8AC3E}">
        <p14:creationId xmlns:p14="http://schemas.microsoft.com/office/powerpoint/2010/main" val="38458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Aufbau</a:t>
            </a:r>
          </a:p>
        </p:txBody>
      </p:sp>
      <p:pic>
        <p:nvPicPr>
          <p:cNvPr id="2050" name="Picture 2" descr="Image result for kernkraftwerk 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8105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Woher kommt die Energie?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457200"/>
            <a:ext cx="9490152" cy="5163094"/>
          </a:xfrm>
        </p:spPr>
      </p:pic>
    </p:spTree>
    <p:extLst>
      <p:ext uri="{BB962C8B-B14F-4D97-AF65-F5344CB8AC3E}">
        <p14:creationId xmlns:p14="http://schemas.microsoft.com/office/powerpoint/2010/main" val="422096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Fission Beispiel</a:t>
            </a:r>
            <a:b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https://upload.wikimedia.org/wikipedia/commons/thumb/1/15/Nuclear_fission.svg/309px-Nuclear_fiss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2" y="1219202"/>
            <a:ext cx="294322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4478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202.5 MeV - </a:t>
            </a:r>
            <a:r>
              <a:rPr lang="en-US" dirty="0" err="1"/>
              <a:t>enspricht</a:t>
            </a:r>
            <a:r>
              <a:rPr lang="en-US" dirty="0"/>
              <a:t> 83.14 TJ/kg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Benzin</a:t>
            </a:r>
            <a:r>
              <a:rPr lang="en-US" dirty="0"/>
              <a:t> ≈ 45MJ/kg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19675"/>
              </p:ext>
            </p:extLst>
          </p:nvPr>
        </p:nvGraphicFramePr>
        <p:xfrm>
          <a:off x="685800" y="2557226"/>
          <a:ext cx="4419600" cy="24414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74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MeV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noProof="0"/>
                        <a:t>Kinetische</a:t>
                      </a:r>
                      <a:r>
                        <a:rPr lang="de-DE" baseline="0" noProof="0"/>
                        <a:t> Energy der Tochter Teilchen</a:t>
                      </a:r>
                      <a:endParaRPr lang="de-D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169.1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98">
                <a:tc>
                  <a:txBody>
                    <a:bodyPr/>
                    <a:lstStyle/>
                    <a:p>
                      <a:r>
                        <a:rPr lang="de-DE" noProof="0" dirty="0"/>
                        <a:t>Energie</a:t>
                      </a:r>
                      <a:r>
                        <a:rPr lang="de-DE" baseline="0" noProof="0" dirty="0"/>
                        <a:t> der Restteile(Strahlung, Antineutrinos, Kinetische Energie) 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33.4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0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Design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entscheidungen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399"/>
            <a:ext cx="7989752" cy="2362201"/>
          </a:xfrm>
        </p:spPr>
        <p:txBody>
          <a:bodyPr/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Was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fuer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ein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Brennstoff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</a:p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Thermal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oder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Fast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Spektrum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Traditionell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oder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MSR?</a:t>
            </a:r>
          </a:p>
        </p:txBody>
      </p:sp>
    </p:spTree>
    <p:extLst>
      <p:ext uri="{BB962C8B-B14F-4D97-AF65-F5344CB8AC3E}">
        <p14:creationId xmlns:p14="http://schemas.microsoft.com/office/powerpoint/2010/main" val="39855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8229600" cy="4525963"/>
          </a:xfrm>
        </p:spPr>
        <p:txBody>
          <a:bodyPr/>
          <a:lstStyle/>
          <a:p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Man muss eine Kettenreaktion auslösen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bedeutet mindestens mehr als 1 Neutronen pro Spaltung</a:t>
            </a:r>
          </a:p>
          <a:p>
            <a:pPr lvl="1"/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Image result for nuclear chain rea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19350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7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Fissile/</a:t>
            </a:r>
            <a:r>
              <a:rPr lang="de-DE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Fissionable</a:t>
            </a: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1200"/>
            <a:ext cx="7989752" cy="3630795"/>
          </a:xfrm>
        </p:spPr>
        <p:txBody>
          <a:bodyPr/>
          <a:lstStyle/>
          <a:p>
            <a:r>
              <a:rPr lang="de-DE" sz="20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Manche Isotope sind spaltbar, aber nicht “fissile”.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r>
              <a:rPr lang="de-DE" sz="1800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edeutet</a:t>
            </a:r>
            <a:r>
              <a:rPr lang="de-DE" sz="18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die Reaktion erhalt sich nicht von allein</a:t>
            </a:r>
          </a:p>
          <a:p>
            <a:pPr lvl="1"/>
            <a:r>
              <a:rPr lang="de-DE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</a:t>
            </a:r>
            <a:r>
              <a:rPr lang="de-DE" sz="18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.B. U238 ist spaltbar aber nicht fissile. Trotz des Energiegewinns gibt das U238 nicht genug Neutronen ab wenn es gespalten wird.</a:t>
            </a:r>
          </a:p>
          <a:p>
            <a:pPr marL="457200" lvl="1" indent="0">
              <a:buNone/>
            </a:pPr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de-DE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91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505</Words>
  <Application>Microsoft Office PowerPoint</Application>
  <PresentationFormat>On-screen Show (4:3)</PresentationFormat>
  <Paragraphs>91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Microsoft YaHei UI</vt:lpstr>
      <vt:lpstr>Arial</vt:lpstr>
      <vt:lpstr>Calibri</vt:lpstr>
      <vt:lpstr>Gabriola</vt:lpstr>
      <vt:lpstr>Gill Sans MT</vt:lpstr>
      <vt:lpstr>Wingdings 2</vt:lpstr>
      <vt:lpstr>Office Theme</vt:lpstr>
      <vt:lpstr>Dividend</vt:lpstr>
      <vt:lpstr>Thorium und Molten Salt Reaktoren</vt:lpstr>
      <vt:lpstr>Funktionsweise eines Kernkraftwerks</vt:lpstr>
      <vt:lpstr>Aufbau</vt:lpstr>
      <vt:lpstr>Woher kommt die Energie?</vt:lpstr>
      <vt:lpstr>PowerPoint Presentation</vt:lpstr>
      <vt:lpstr>Fission Beispiel </vt:lpstr>
      <vt:lpstr>Design entscheidungen</vt:lpstr>
      <vt:lpstr>Kern</vt:lpstr>
      <vt:lpstr>Fissile/Fissionable</vt:lpstr>
      <vt:lpstr>Fast vs Thermal Spektrum</vt:lpstr>
      <vt:lpstr>PowerPoint Presentation</vt:lpstr>
      <vt:lpstr>PowerPoint Presentation</vt:lpstr>
      <vt:lpstr>Verlangsamung der Neutronen</vt:lpstr>
      <vt:lpstr>Unterschied zwischen Uran und Thorium Kraftwerke</vt:lpstr>
      <vt:lpstr>“Moderne” Kraftwerke</vt:lpstr>
      <vt:lpstr>Vorteile von U233</vt:lpstr>
      <vt:lpstr>MSRs </vt:lpstr>
      <vt:lpstr>Kernreaktoren</vt:lpstr>
      <vt:lpstr>Kernreaktoren </vt:lpstr>
      <vt:lpstr>PowerPoint Presentation</vt:lpstr>
      <vt:lpstr>Was für andere Gründe gibt es Kernkraftwerke zu bauen?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Thorium Reactors</dc:title>
  <dc:creator>Kenneth</dc:creator>
  <cp:lastModifiedBy>kenneth burfeindt</cp:lastModifiedBy>
  <cp:revision>67</cp:revision>
  <dcterms:created xsi:type="dcterms:W3CDTF">2018-10-31T15:22:58Z</dcterms:created>
  <dcterms:modified xsi:type="dcterms:W3CDTF">2018-12-12T23:43:41Z</dcterms:modified>
</cp:coreProperties>
</file>