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8" r:id="rId6"/>
    <p:sldId id="264" r:id="rId7"/>
    <p:sldId id="265" r:id="rId8"/>
    <p:sldId id="259" r:id="rId9"/>
    <p:sldId id="260" r:id="rId10"/>
    <p:sldId id="262" r:id="rId11"/>
    <p:sldId id="261" r:id="rId12"/>
    <p:sldId id="263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60" autoAdjust="0"/>
  </p:normalViewPr>
  <p:slideViewPr>
    <p:cSldViewPr>
      <p:cViewPr>
        <p:scale>
          <a:sx n="134" d="100"/>
          <a:sy n="134" d="100"/>
        </p:scale>
        <p:origin x="-1354" y="7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1BD4-4DF6-4717-A593-B2B71686CB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C13-83BF-4471-B9C4-1CF1BA3D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numbered neutrons</a:t>
            </a:r>
            <a:r>
              <a:rPr lang="en-US" baseline="0" dirty="0" smtClean="0"/>
              <a:t> leads to smaller neutron capture cross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U235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Fast </a:t>
            </a:r>
            <a:r>
              <a:rPr lang="en-US" baseline="0" dirty="0" err="1" smtClean="0"/>
              <a:t>Kraftwerk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bloss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dafuer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Deswegen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heutigen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Kernkraftwerke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meistens</a:t>
            </a:r>
            <a:r>
              <a:rPr lang="en-US" baseline="0" dirty="0" smtClean="0"/>
              <a:t> Thermal. Die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betreiben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sicherheitsvorteil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Thorium und </a:t>
            </a:r>
            <a:r>
              <a:rPr lang="en-US" dirty="0" err="1" smtClean="0"/>
              <a:t>Gesmolzeneesalze</a:t>
            </a:r>
            <a:r>
              <a:rPr lang="en-US" dirty="0" smtClean="0"/>
              <a:t> </a:t>
            </a:r>
            <a:r>
              <a:rPr lang="en-US" dirty="0" err="1" smtClean="0"/>
              <a:t>Reaktoren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ission/absorption cross s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57379" cy="67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1"/>
          <a:stretch/>
        </p:blipFill>
        <p:spPr>
          <a:xfrm>
            <a:off x="604394" y="278769"/>
            <a:ext cx="7772400" cy="366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4191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 239 Thermal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 239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Verlangsamung der Neutronen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Wasser</a:t>
            </a:r>
            <a:r>
              <a:rPr lang="en-US" dirty="0" smtClean="0"/>
              <a:t>-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r>
              <a:rPr lang="en-US" dirty="0" err="1" smtClean="0"/>
              <a:t>Graphit</a:t>
            </a:r>
            <a:endParaRPr lang="en-US" dirty="0" smtClean="0"/>
          </a:p>
          <a:p>
            <a:r>
              <a:rPr lang="en-US" dirty="0" smtClean="0"/>
              <a:t>Momentum </a:t>
            </a:r>
            <a:r>
              <a:rPr lang="en-US" dirty="0" err="1" smtClean="0"/>
              <a:t>abgeben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Neutronen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de-DE" dirty="0" smtClean="0"/>
              <a:t>Thermalierzt</a:t>
            </a:r>
            <a:r>
              <a:rPr lang="en-US" dirty="0" smtClean="0"/>
              <a:t>” </a:t>
            </a:r>
            <a:r>
              <a:rPr lang="en-US" dirty="0" err="1" smtClean="0"/>
              <a:t>sind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verbrennt</a:t>
            </a:r>
            <a:r>
              <a:rPr lang="en-US" dirty="0" smtClean="0"/>
              <a:t> man U235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so </a:t>
            </a:r>
            <a:r>
              <a:rPr lang="en-US" dirty="0" err="1" smtClean="0"/>
              <a:t>viel</a:t>
            </a:r>
            <a:r>
              <a:rPr lang="en-US" dirty="0" smtClean="0"/>
              <a:t> U235 auf der </a:t>
            </a:r>
            <a:r>
              <a:rPr lang="en-US" dirty="0" err="1" smtClean="0"/>
              <a:t>Erde</a:t>
            </a:r>
            <a:endParaRPr lang="en-US" dirty="0" smtClean="0"/>
          </a:p>
          <a:p>
            <a:r>
              <a:rPr lang="en-US" dirty="0" err="1" smtClean="0"/>
              <a:t>Entweder</a:t>
            </a:r>
            <a:r>
              <a:rPr lang="en-US" dirty="0" smtClean="0"/>
              <a:t> “Breeden” </a:t>
            </a:r>
            <a:r>
              <a:rPr lang="en-US" dirty="0" err="1" smtClean="0"/>
              <a:t>wir</a:t>
            </a:r>
            <a:r>
              <a:rPr lang="en-US" dirty="0" smtClean="0"/>
              <a:t> Pu239 </a:t>
            </a:r>
            <a:r>
              <a:rPr lang="en-US" dirty="0" err="1" smtClean="0"/>
              <a:t>oder</a:t>
            </a:r>
            <a:r>
              <a:rPr lang="en-US" dirty="0" smtClean="0"/>
              <a:t> U233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724400"/>
            <a:ext cx="4502523" cy="533400"/>
          </a:xfrm>
          <a:prstGeom prst="rect">
            <a:avLst/>
          </a:prstGeom>
        </p:spPr>
      </p:pic>
      <p:sp>
        <p:nvSpPr>
          <p:cNvPr id="5" name="AutoShape 2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81400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von U233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Groessere</a:t>
            </a:r>
            <a:r>
              <a:rPr lang="en-US" sz="2000" dirty="0" smtClean="0"/>
              <a:t> </a:t>
            </a:r>
            <a:r>
              <a:rPr lang="en-US" sz="2000" dirty="0" err="1" smtClean="0"/>
              <a:t>Reservem</a:t>
            </a:r>
            <a:endParaRPr lang="en-US" sz="2000" dirty="0" smtClean="0"/>
          </a:p>
          <a:p>
            <a:r>
              <a:rPr lang="en-US" sz="2000" dirty="0" err="1" smtClean="0"/>
              <a:t>Sehr</a:t>
            </a:r>
            <a:r>
              <a:rPr lang="en-US" sz="2000" dirty="0" smtClean="0"/>
              <a:t> </a:t>
            </a:r>
            <a:r>
              <a:rPr lang="en-US" sz="2000" dirty="0" err="1" smtClean="0"/>
              <a:t>schwer</a:t>
            </a:r>
            <a:r>
              <a:rPr lang="en-US" sz="2000" dirty="0" smtClean="0"/>
              <a:t> Atom </a:t>
            </a:r>
            <a:r>
              <a:rPr lang="en-US" sz="2000" dirty="0" err="1" smtClean="0"/>
              <a:t>Bomben</a:t>
            </a:r>
            <a:r>
              <a:rPr lang="en-US" sz="2000" dirty="0" smtClean="0"/>
              <a:t> dammit </a:t>
            </a: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 smtClean="0"/>
              <a:t>bauen</a:t>
            </a:r>
            <a:endParaRPr lang="en-US" sz="2000" dirty="0" smtClean="0"/>
          </a:p>
          <a:p>
            <a:pPr lvl="1"/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dem</a:t>
            </a:r>
            <a:r>
              <a:rPr lang="en-US" sz="2000" dirty="0" smtClean="0"/>
              <a:t> </a:t>
            </a:r>
            <a:r>
              <a:rPr lang="en-US" sz="2000" dirty="0" err="1" smtClean="0"/>
              <a:t>zuechten</a:t>
            </a:r>
            <a:r>
              <a:rPr lang="en-US" sz="2000" dirty="0" smtClean="0"/>
              <a:t> von U233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auch</a:t>
            </a:r>
            <a:r>
              <a:rPr lang="en-US" sz="2000" dirty="0" smtClean="0"/>
              <a:t> U232 </a:t>
            </a:r>
            <a:r>
              <a:rPr lang="en-US" sz="2000" dirty="0" err="1" smtClean="0"/>
              <a:t>erzeugt</a:t>
            </a:r>
            <a:r>
              <a:rPr lang="en-US" sz="2000" dirty="0" smtClean="0"/>
              <a:t>. U232-Viel </a:t>
            </a:r>
            <a:r>
              <a:rPr lang="en-US" sz="2000" dirty="0" err="1" smtClean="0"/>
              <a:t>Gammastrahlung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Man </a:t>
            </a:r>
            <a:r>
              <a:rPr lang="en-US" sz="2000" dirty="0" err="1" smtClean="0"/>
              <a:t>kann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Thermal </a:t>
            </a:r>
            <a:r>
              <a:rPr lang="en-US" sz="2000" dirty="0" err="1" smtClean="0"/>
              <a:t>Spektrum</a:t>
            </a:r>
            <a:r>
              <a:rPr lang="en-US" sz="2000" dirty="0" smtClean="0"/>
              <a:t> </a:t>
            </a:r>
            <a:r>
              <a:rPr lang="en-US" sz="2000" dirty="0" err="1" smtClean="0"/>
              <a:t>arbeiten</a:t>
            </a:r>
            <a:endParaRPr lang="en-US" sz="2000" dirty="0" smtClean="0"/>
          </a:p>
          <a:p>
            <a:pPr lvl="1"/>
            <a:r>
              <a:rPr lang="en-US" sz="2000" dirty="0" smtClean="0"/>
              <a:t>Hat den </a:t>
            </a:r>
            <a:r>
              <a:rPr lang="en-US" sz="2000" dirty="0" err="1" smtClean="0"/>
              <a:t>Vorteile</a:t>
            </a:r>
            <a:r>
              <a:rPr lang="en-US" sz="2000" dirty="0" smtClean="0"/>
              <a:t>, </a:t>
            </a:r>
            <a:r>
              <a:rPr lang="en-US" sz="2000" dirty="0" err="1" smtClean="0"/>
              <a:t>dass</a:t>
            </a:r>
            <a:r>
              <a:rPr lang="en-US" sz="2000" dirty="0" smtClean="0"/>
              <a:t> </a:t>
            </a:r>
            <a:r>
              <a:rPr lang="en-US" sz="2000" dirty="0" err="1" smtClean="0"/>
              <a:t>bei</a:t>
            </a:r>
            <a:r>
              <a:rPr lang="en-US" sz="2000" dirty="0" smtClean="0"/>
              <a:t> </a:t>
            </a:r>
            <a:r>
              <a:rPr lang="en-US" sz="2000" dirty="0" err="1" smtClean="0"/>
              <a:t>einen</a:t>
            </a:r>
            <a:r>
              <a:rPr lang="en-US" sz="2000" dirty="0" smtClean="0"/>
              <a:t> </a:t>
            </a:r>
            <a:r>
              <a:rPr lang="en-US" sz="2000" dirty="0" err="1"/>
              <a:t>V</a:t>
            </a:r>
            <a:r>
              <a:rPr lang="en-US" sz="2000" dirty="0" err="1" smtClean="0"/>
              <a:t>erlust</a:t>
            </a:r>
            <a:r>
              <a:rPr lang="en-US" sz="2000" dirty="0" smtClean="0"/>
              <a:t> von </a:t>
            </a:r>
            <a:r>
              <a:rPr lang="en-US" sz="2000" dirty="0" err="1" smtClean="0"/>
              <a:t>dem</a:t>
            </a:r>
            <a:r>
              <a:rPr lang="en-US" sz="2000" dirty="0" smtClean="0"/>
              <a:t> </a:t>
            </a:r>
            <a:r>
              <a:rPr lang="en-US" sz="2000" dirty="0" smtClean="0"/>
              <a:t>Moderator </a:t>
            </a:r>
            <a:r>
              <a:rPr lang="en-US" sz="2000" dirty="0" smtClean="0"/>
              <a:t>die </a:t>
            </a:r>
            <a:r>
              <a:rPr lang="en-US" sz="2000" dirty="0" err="1" smtClean="0"/>
              <a:t>Neutronen</a:t>
            </a:r>
            <a:r>
              <a:rPr lang="en-US" sz="2000" dirty="0" smtClean="0"/>
              <a:t> </a:t>
            </a: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 smtClean="0"/>
              <a:t>schnell</a:t>
            </a:r>
            <a:r>
              <a:rPr lang="en-US" sz="2000" dirty="0" smtClean="0"/>
              <a:t> </a:t>
            </a:r>
            <a:r>
              <a:rPr lang="en-US" sz="2000" dirty="0" err="1" smtClean="0"/>
              <a:t>fliegen</a:t>
            </a:r>
            <a:r>
              <a:rPr lang="en-US" sz="2000" dirty="0" smtClean="0"/>
              <a:t> und das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Folge</a:t>
            </a:r>
            <a:r>
              <a:rPr lang="en-US" sz="2000" dirty="0" smtClean="0"/>
              <a:t> die </a:t>
            </a:r>
            <a:r>
              <a:rPr lang="en-US" sz="2000" dirty="0" err="1" smtClean="0"/>
              <a:t>Leistung</a:t>
            </a:r>
            <a:r>
              <a:rPr lang="en-US" sz="2000" dirty="0" smtClean="0"/>
              <a:t> </a:t>
            </a:r>
            <a:r>
              <a:rPr lang="en-US" sz="2000" dirty="0" err="1" smtClean="0"/>
              <a:t>faelt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7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Bis</a:t>
            </a:r>
            <a:r>
              <a:rPr lang="en-US" sz="2000" dirty="0" smtClean="0"/>
              <a:t> </a:t>
            </a:r>
            <a:r>
              <a:rPr lang="en-US" sz="2000" dirty="0" err="1" smtClean="0"/>
              <a:t>jetzt</a:t>
            </a:r>
            <a:r>
              <a:rPr lang="en-US" sz="2000" dirty="0" smtClean="0"/>
              <a:t> </a:t>
            </a:r>
            <a:r>
              <a:rPr lang="en-US" sz="2000" dirty="0" err="1" smtClean="0"/>
              <a:t>hab</a:t>
            </a:r>
            <a:r>
              <a:rPr lang="en-US" sz="2000" dirty="0" smtClean="0"/>
              <a:t> </a:t>
            </a:r>
            <a:r>
              <a:rPr lang="en-US" sz="2000" dirty="0" err="1" smtClean="0"/>
              <a:t>ich</a:t>
            </a:r>
            <a:r>
              <a:rPr lang="en-US" sz="2000" dirty="0" smtClean="0"/>
              <a:t>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ueber</a:t>
            </a:r>
            <a:r>
              <a:rPr lang="en-US" sz="2000" dirty="0" smtClean="0"/>
              <a:t> </a:t>
            </a:r>
            <a:r>
              <a:rPr lang="en-US" sz="2000" dirty="0" err="1" smtClean="0"/>
              <a:t>Festen</a:t>
            </a:r>
            <a:r>
              <a:rPr lang="en-US" sz="2000" dirty="0" smtClean="0"/>
              <a:t> </a:t>
            </a:r>
            <a:r>
              <a:rPr lang="en-US" sz="2000" dirty="0" err="1" smtClean="0"/>
              <a:t>Brenstoff</a:t>
            </a:r>
            <a:r>
              <a:rPr lang="en-US" sz="2000" dirty="0" smtClean="0"/>
              <a:t> </a:t>
            </a:r>
            <a:r>
              <a:rPr lang="en-US" sz="2000" dirty="0" err="1" smtClean="0"/>
              <a:t>geredet</a:t>
            </a:r>
            <a:endParaRPr lang="en-US" sz="2000" dirty="0"/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gibts</a:t>
            </a:r>
            <a:r>
              <a:rPr lang="en-US" sz="2000" dirty="0" smtClean="0"/>
              <a:t> </a:t>
            </a:r>
            <a:r>
              <a:rPr lang="en-US" sz="2000" dirty="0" err="1" smtClean="0"/>
              <a:t>auch</a:t>
            </a:r>
            <a:r>
              <a:rPr lang="en-US" sz="2000" dirty="0" smtClean="0"/>
              <a:t> </a:t>
            </a:r>
            <a:r>
              <a:rPr lang="en-US" sz="2000" dirty="0" err="1" smtClean="0"/>
              <a:t>fluessige</a:t>
            </a:r>
            <a:r>
              <a:rPr lang="en-US" sz="2000" dirty="0" smtClean="0"/>
              <a:t> </a:t>
            </a:r>
            <a:r>
              <a:rPr lang="en-US" sz="2000" dirty="0" err="1" smtClean="0"/>
              <a:t>Kernreaktoren</a:t>
            </a:r>
            <a:r>
              <a:rPr lang="en-US" dirty="0" smtClean="0"/>
              <a:t>	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Image result for molten salt re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6248400" cy="45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Kernreacktoren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24800" cy="4297363"/>
          </a:xfrm>
        </p:spPr>
        <p:txBody>
          <a:bodyPr/>
          <a:lstStyle/>
          <a:p>
            <a:r>
              <a:rPr lang="en-US" sz="2000" dirty="0" err="1" smtClean="0"/>
              <a:t>Brennstaeben</a:t>
            </a:r>
            <a:r>
              <a:rPr lang="en-US" sz="2000" dirty="0" smtClean="0"/>
              <a:t> </a:t>
            </a:r>
            <a:r>
              <a:rPr lang="en-US" sz="2000" dirty="0" err="1" smtClean="0"/>
              <a:t>enthalten</a:t>
            </a:r>
            <a:r>
              <a:rPr lang="en-US" sz="2000" dirty="0" smtClean="0"/>
              <a:t> </a:t>
            </a:r>
            <a:r>
              <a:rPr lang="en-US" sz="2000" dirty="0" err="1" smtClean="0"/>
              <a:t>noch</a:t>
            </a:r>
            <a:r>
              <a:rPr lang="en-US" sz="2000" dirty="0" smtClean="0"/>
              <a:t> 96%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hres</a:t>
            </a:r>
            <a:r>
              <a:rPr lang="en-US" sz="2000" dirty="0" smtClean="0"/>
              <a:t> </a:t>
            </a:r>
            <a:r>
              <a:rPr lang="en-US" sz="2000" dirty="0" err="1" smtClean="0"/>
              <a:t>urspruengliches</a:t>
            </a:r>
            <a:r>
              <a:rPr lang="en-US" sz="2000" dirty="0" smtClean="0"/>
              <a:t> </a:t>
            </a:r>
            <a:r>
              <a:rPr lang="en-US" sz="2000" dirty="0" err="1" smtClean="0"/>
              <a:t>Urans-davon</a:t>
            </a:r>
            <a:r>
              <a:rPr lang="en-US" sz="2000" dirty="0" smtClean="0"/>
              <a:t> 1%</a:t>
            </a:r>
          </a:p>
          <a:p>
            <a:pPr marL="0" indent="0">
              <a:buNone/>
            </a:pPr>
            <a:r>
              <a:rPr lang="en-US" sz="2000" dirty="0" smtClean="0"/>
              <a:t>U235</a:t>
            </a:r>
          </a:p>
          <a:p>
            <a:r>
              <a:rPr lang="en-US" sz="2000" dirty="0" smtClean="0"/>
              <a:t>MSRs </a:t>
            </a:r>
            <a:r>
              <a:rPr lang="en-US" sz="2000" dirty="0" err="1" smtClean="0"/>
              <a:t>Koennen</a:t>
            </a:r>
            <a:r>
              <a:rPr lang="en-US" sz="2000" dirty="0" smtClean="0"/>
              <a:t> </a:t>
            </a:r>
            <a:r>
              <a:rPr lang="en-US" sz="2000" dirty="0" err="1" smtClean="0"/>
              <a:t>ihren</a:t>
            </a:r>
            <a:r>
              <a:rPr lang="en-US" sz="2000" dirty="0" smtClean="0"/>
              <a:t> </a:t>
            </a:r>
            <a:r>
              <a:rPr lang="en-US" sz="2000" dirty="0" err="1" smtClean="0"/>
              <a:t>ganzen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err="1" smtClean="0"/>
              <a:t>Brennstoffbedarf</a:t>
            </a:r>
            <a:r>
              <a:rPr lang="en-US" sz="2000" dirty="0" smtClean="0"/>
              <a:t> </a:t>
            </a:r>
            <a:r>
              <a:rPr lang="en-US" sz="2000" dirty="0" err="1" smtClean="0"/>
              <a:t>verbrennen</a:t>
            </a: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Weglauf</a:t>
            </a:r>
            <a:r>
              <a:rPr lang="en-US" sz="2000" dirty="0" smtClean="0"/>
              <a:t>” </a:t>
            </a:r>
            <a:r>
              <a:rPr lang="en-US" sz="2000" dirty="0" err="1" smtClean="0"/>
              <a:t>Sicherheit</a:t>
            </a:r>
            <a:endParaRPr lang="en-US" sz="2000" dirty="0" smtClean="0"/>
          </a:p>
          <a:p>
            <a:r>
              <a:rPr lang="en-US" sz="2000" dirty="0" err="1" smtClean="0"/>
              <a:t>Hoehere</a:t>
            </a:r>
            <a:r>
              <a:rPr lang="en-US" sz="2000" dirty="0" smtClean="0"/>
              <a:t> </a:t>
            </a:r>
            <a:r>
              <a:rPr lang="en-US" sz="2000" dirty="0" err="1" smtClean="0"/>
              <a:t>thermische</a:t>
            </a:r>
            <a:r>
              <a:rPr lang="en-US" sz="2000" dirty="0" smtClean="0"/>
              <a:t> </a:t>
            </a:r>
            <a:r>
              <a:rPr lang="en-US" sz="2000" dirty="0" err="1" smtClean="0"/>
              <a:t>Efficienz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31261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6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Funktionsweise eines Kernkraftwerks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Genauso</a:t>
            </a:r>
            <a:r>
              <a:rPr lang="en-US" dirty="0" smtClean="0"/>
              <a:t> </a:t>
            </a:r>
            <a:r>
              <a:rPr lang="de-DE" dirty="0" smtClean="0"/>
              <a:t>wie ein normales Kraftwerk</a:t>
            </a:r>
          </a:p>
          <a:p>
            <a:pPr marL="0" indent="0">
              <a:buNone/>
            </a:pPr>
            <a:r>
              <a:rPr lang="de-DE" dirty="0" smtClean="0"/>
              <a:t>Energiequelle ist der Zerfall eines Element</a:t>
            </a:r>
            <a:endParaRPr lang="de-DE" dirty="0"/>
          </a:p>
        </p:txBody>
      </p:sp>
      <p:pic>
        <p:nvPicPr>
          <p:cNvPr id="1026" name="Picture 2" descr="Image result for coal power plan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58000" cy="38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en-US" dirty="0"/>
          </a:p>
        </p:txBody>
      </p:sp>
      <p:pic>
        <p:nvPicPr>
          <p:cNvPr id="2050" name="Picture 2" descr="Image result for kernkraftwerk 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810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Fission </a:t>
            </a:r>
            <a:r>
              <a:rPr lang="en-US" dirty="0" err="1" smtClean="0"/>
              <a:t>Beispiel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upload.wikimedia.org/wikipedia/commons/thumb/1/15/Nuclear_fission.svg/309px-Nuclear_fi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294322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202.5 MeV-</a:t>
            </a:r>
            <a:r>
              <a:rPr lang="en-US" dirty="0" err="1" smtClean="0"/>
              <a:t>enspricht</a:t>
            </a:r>
            <a:r>
              <a:rPr lang="en-US" dirty="0" smtClean="0"/>
              <a:t> 83.14 TJ/kg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Benzin</a:t>
            </a:r>
            <a:r>
              <a:rPr lang="en-US" dirty="0" smtClean="0"/>
              <a:t> ≈ 45MJ/kg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74280"/>
              </p:ext>
            </p:extLst>
          </p:nvPr>
        </p:nvGraphicFramePr>
        <p:xfrm>
          <a:off x="685800" y="2557226"/>
          <a:ext cx="4419600" cy="2441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/>
                <a:gridCol w="1600200"/>
              </a:tblGrid>
              <a:tr h="4907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MeV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Kinetische</a:t>
                      </a:r>
                      <a:r>
                        <a:rPr lang="en-US" baseline="0" dirty="0" smtClean="0"/>
                        <a:t> Energy der </a:t>
                      </a:r>
                      <a:r>
                        <a:rPr lang="en-US" baseline="0" dirty="0" err="1" smtClean="0"/>
                        <a:t>Tochter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Teilchen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169.1</a:t>
                      </a:r>
                      <a:endParaRPr lang="en-US" dirty="0"/>
                    </a:p>
                  </a:txBody>
                  <a:tcPr/>
                </a:tc>
              </a:tr>
              <a:tr h="6195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Energie</a:t>
                      </a:r>
                      <a:r>
                        <a:rPr lang="en-US" baseline="0" dirty="0" smtClean="0"/>
                        <a:t> der </a:t>
                      </a:r>
                      <a:r>
                        <a:rPr lang="en-US" baseline="0" dirty="0" err="1" smtClean="0"/>
                        <a:t>Restteile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Strahlung</a:t>
                      </a:r>
                      <a:r>
                        <a:rPr lang="en-US" baseline="0" dirty="0" smtClean="0"/>
                        <a:t>, Antineutrinos, </a:t>
                      </a:r>
                      <a:r>
                        <a:rPr lang="en-US" baseline="0" dirty="0" err="1" smtClean="0"/>
                        <a:t>Kinetische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Energie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Fissile/Fissionable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Manche</a:t>
            </a:r>
            <a:r>
              <a:rPr lang="en-US" dirty="0" smtClean="0"/>
              <a:t> Isotope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spaltbar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“fissile”</a:t>
            </a:r>
          </a:p>
          <a:p>
            <a:pPr lvl="1"/>
            <a:r>
              <a:rPr lang="en-US" dirty="0" err="1" smtClean="0"/>
              <a:t>Bedeutet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die </a:t>
            </a:r>
            <a:r>
              <a:rPr lang="en-US" dirty="0" err="1" smtClean="0"/>
              <a:t>Reaktion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von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weiter</a:t>
            </a:r>
            <a:r>
              <a:rPr lang="en-US" dirty="0" smtClean="0"/>
              <a:t> </a:t>
            </a:r>
            <a:r>
              <a:rPr lang="de-DE" dirty="0" smtClean="0"/>
              <a:t>durchfuehren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.B. U238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spaltbar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fissile. </a:t>
            </a:r>
            <a:r>
              <a:rPr lang="en-US" dirty="0" err="1" smtClean="0"/>
              <a:t>Trotz</a:t>
            </a:r>
            <a:r>
              <a:rPr lang="en-US" dirty="0" smtClean="0"/>
              <a:t> des </a:t>
            </a:r>
            <a:r>
              <a:rPr lang="en-US" dirty="0" err="1" smtClean="0"/>
              <a:t>Energiegewinns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das U238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genug</a:t>
            </a:r>
            <a:r>
              <a:rPr lang="en-US" dirty="0" smtClean="0"/>
              <a:t> </a:t>
            </a:r>
            <a:r>
              <a:rPr lang="en-US" dirty="0" err="1" smtClean="0"/>
              <a:t>Neutronen</a:t>
            </a:r>
            <a:r>
              <a:rPr lang="en-US" dirty="0" smtClean="0"/>
              <a:t> ab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gespaltet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9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Woher</a:t>
            </a:r>
            <a:r>
              <a:rPr lang="en-US" sz="3200" dirty="0" smtClean="0"/>
              <a:t> </a:t>
            </a:r>
            <a:r>
              <a:rPr lang="en-US" sz="3200" dirty="0" err="1" smtClean="0"/>
              <a:t>kommt</a:t>
            </a:r>
            <a:r>
              <a:rPr lang="en-US" sz="3200" dirty="0" smtClean="0"/>
              <a:t> die </a:t>
            </a:r>
            <a:r>
              <a:rPr lang="en-US" sz="3200" dirty="0" err="1" smtClean="0"/>
              <a:t>Energie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57200"/>
            <a:ext cx="9490152" cy="5163094"/>
          </a:xfrm>
        </p:spPr>
      </p:pic>
    </p:spTree>
    <p:extLst>
      <p:ext uri="{BB962C8B-B14F-4D97-AF65-F5344CB8AC3E}">
        <p14:creationId xmlns:p14="http://schemas.microsoft.com/office/powerpoint/2010/main" val="422096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Unterschied zwischen Uran und Thorium Kraftwerke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Verschiedene Zyklen</a:t>
            </a:r>
          </a:p>
          <a:p>
            <a:r>
              <a:rPr lang="de-DE" dirty="0" smtClean="0"/>
              <a:t>Thorium tretet dreimal so oft auf wie Uran</a:t>
            </a:r>
          </a:p>
          <a:p>
            <a:r>
              <a:rPr lang="en-US" dirty="0" smtClean="0"/>
              <a:t>197.9 MeV</a:t>
            </a:r>
            <a:endParaRPr lang="en-US" dirty="0"/>
          </a:p>
          <a:p>
            <a:r>
              <a:rPr lang="en-US" dirty="0" smtClean="0"/>
              <a:t>Either burn 235 in thermal or 238 bred in fast</a:t>
            </a:r>
          </a:p>
          <a:p>
            <a:r>
              <a:rPr lang="en-US" dirty="0" smtClean="0"/>
              <a:t>By surrounding the reactor core with a moderator and then a layer (blanket) of </a:t>
            </a:r>
            <a:r>
              <a:rPr lang="en-US" baseline="30000" dirty="0" smtClean="0">
                <a:effectLst/>
              </a:rPr>
              <a:t>238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/>
              <a:t>U, those neutrons can be captured and used to breed more </a:t>
            </a:r>
            <a:r>
              <a:rPr lang="en-US" baseline="30000" dirty="0" smtClean="0">
                <a:effectLst/>
              </a:rPr>
              <a:t>239</a:t>
            </a:r>
            <a:r>
              <a:rPr lang="en-US" dirty="0" smtClean="0"/>
              <a:t>Pu. Don’t exist because of proliferation concerns</a:t>
            </a:r>
          </a:p>
          <a:p>
            <a:endParaRPr lang="en-US" dirty="0"/>
          </a:p>
        </p:txBody>
      </p:sp>
      <p:sp>
        <p:nvSpPr>
          <p:cNvPr id="5" name="AutoShape 2" descr="{\displaystyle {\ce {{\overset {neutron}{n}}+{^{232}_{90}Th}-&gt;{^{233}_{90}Th}-&gt;[\beta ^{-}]{^{233}_{91}Pa}-&gt;[\beta ^{-}]{\overset {fuel}{^{233}_{92}U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0"/>
            <a:ext cx="43742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Fast vs Thermal Spektrum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Thermal 0 to 100 eV </a:t>
            </a:r>
          </a:p>
          <a:p>
            <a:r>
              <a:rPr lang="en-US" sz="2000" dirty="0" smtClean="0"/>
              <a:t>Fast 1 MeV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7010400" cy="43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338</Words>
  <Application>Microsoft Office PowerPoint</Application>
  <PresentationFormat>On-screen Show (4:3)</PresentationFormat>
  <Paragraphs>60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Thorium und Gesmolzeneesalze Reaktoren</vt:lpstr>
      <vt:lpstr>Funktionsweise eines Kernkraftwerks</vt:lpstr>
      <vt:lpstr>Aufbau</vt:lpstr>
      <vt:lpstr>Fission Beispiel </vt:lpstr>
      <vt:lpstr>Fissile/Fissionable</vt:lpstr>
      <vt:lpstr>Woher kommt die Energie?</vt:lpstr>
      <vt:lpstr>PowerPoint Presentation</vt:lpstr>
      <vt:lpstr>Unterschied zwischen Uran und Thorium Kraftwerke</vt:lpstr>
      <vt:lpstr>Fast vs Thermal Spektrum</vt:lpstr>
      <vt:lpstr>PowerPoint Presentation</vt:lpstr>
      <vt:lpstr>PowerPoint Presentation</vt:lpstr>
      <vt:lpstr>Verlangsamung der Neutronen</vt:lpstr>
      <vt:lpstr>PowerPoint Presentation</vt:lpstr>
      <vt:lpstr>Vorteile von U233</vt:lpstr>
      <vt:lpstr>MSRs </vt:lpstr>
      <vt:lpstr>Kernreacktoren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Thorium Reactors</dc:title>
  <dc:creator>Kenneth</dc:creator>
  <cp:lastModifiedBy>Kenneth</cp:lastModifiedBy>
  <cp:revision>34</cp:revision>
  <dcterms:created xsi:type="dcterms:W3CDTF">2018-10-31T15:22:58Z</dcterms:created>
  <dcterms:modified xsi:type="dcterms:W3CDTF">2018-11-03T15:54:57Z</dcterms:modified>
</cp:coreProperties>
</file>