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4" r:id="rId5"/>
    <p:sldId id="266" r:id="rId6"/>
    <p:sldId id="268" r:id="rId7"/>
    <p:sldId id="264" r:id="rId8"/>
    <p:sldId id="265" r:id="rId9"/>
    <p:sldId id="260" r:id="rId10"/>
    <p:sldId id="262" r:id="rId11"/>
    <p:sldId id="261" r:id="rId12"/>
    <p:sldId id="263" r:id="rId13"/>
    <p:sldId id="259" r:id="rId14"/>
    <p:sldId id="267" r:id="rId15"/>
    <p:sldId id="269" r:id="rId16"/>
    <p:sldId id="270" r:id="rId17"/>
    <p:sldId id="271" r:id="rId18"/>
    <p:sldId id="273" r:id="rId19"/>
    <p:sldId id="275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49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0" autoAdjust="0"/>
    <p:restoredTop sz="91660" autoAdjust="0"/>
  </p:normalViewPr>
  <p:slideViewPr>
    <p:cSldViewPr>
      <p:cViewPr>
        <p:scale>
          <a:sx n="160" d="100"/>
          <a:sy n="160" d="100"/>
        </p:scale>
        <p:origin x="-619" y="160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01BD4-4DF6-4717-A593-B2B71686CB47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2AC13-83BF-4471-B9C4-1CF1BA3D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6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numbered neutrons</a:t>
            </a:r>
            <a:r>
              <a:rPr lang="en-US" baseline="0" dirty="0" smtClean="0"/>
              <a:t> leads to smaller neutron capture cross section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AC13-83BF-4471-B9C4-1CF1BA3DB7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00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U235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kann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Fast </a:t>
            </a:r>
            <a:r>
              <a:rPr lang="en-US" baseline="0" dirty="0" err="1" smtClean="0"/>
              <a:t>Kraftwerk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benutzt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bloss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braucht</a:t>
            </a:r>
            <a:r>
              <a:rPr lang="en-US" baseline="0" dirty="0" smtClean="0"/>
              <a:t> man </a:t>
            </a:r>
            <a:r>
              <a:rPr lang="en-US" baseline="0" dirty="0" err="1" smtClean="0"/>
              <a:t>viel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dafuer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Deswegen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heutigen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Kernkraftwerke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meistens</a:t>
            </a:r>
            <a:r>
              <a:rPr lang="en-US" baseline="0" dirty="0" smtClean="0"/>
              <a:t> Thermal. Die </a:t>
            </a:r>
            <a:r>
              <a:rPr lang="en-US" baseline="0" dirty="0" err="1" smtClean="0"/>
              <a:t>kann</a:t>
            </a:r>
            <a:r>
              <a:rPr lang="en-US" baseline="0" dirty="0" smtClean="0"/>
              <a:t> man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weniger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betreiben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hat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sicherheitsvorteil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AC13-83BF-4471-B9C4-1CF1BA3DB7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59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7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8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2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7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1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9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6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8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6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4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6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FFE9C-D722-4EBF-AC71-68D449D824E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3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Thorium und </a:t>
            </a:r>
            <a:r>
              <a:rPr lang="en-US" dirty="0" smtClean="0"/>
              <a:t>Molten Salt Reactors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53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fission/absorption cross sec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8957379" cy="671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44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41"/>
          <a:stretch/>
        </p:blipFill>
        <p:spPr>
          <a:xfrm>
            <a:off x="604394" y="278769"/>
            <a:ext cx="7772400" cy="36699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4600" y="41910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 239 Thermal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4191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 239 Fast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6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Verlangsamung der Neutronen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Wasser</a:t>
            </a:r>
            <a:r>
              <a:rPr lang="en-US" dirty="0" smtClean="0"/>
              <a:t>-</a:t>
            </a:r>
            <a:r>
              <a:rPr lang="en-US" dirty="0" err="1" smtClean="0"/>
              <a:t>Leicht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Schwer</a:t>
            </a:r>
            <a:endParaRPr lang="en-US" dirty="0" smtClean="0"/>
          </a:p>
          <a:p>
            <a:r>
              <a:rPr lang="en-US" dirty="0" err="1" smtClean="0"/>
              <a:t>Graphit</a:t>
            </a:r>
            <a:endParaRPr lang="en-US" dirty="0" smtClean="0"/>
          </a:p>
          <a:p>
            <a:r>
              <a:rPr lang="en-US" dirty="0" smtClean="0"/>
              <a:t>Momentum </a:t>
            </a:r>
            <a:r>
              <a:rPr lang="en-US" dirty="0" err="1" smtClean="0"/>
              <a:t>abgeben</a:t>
            </a:r>
            <a:r>
              <a:rPr lang="en-US" dirty="0" smtClean="0"/>
              <a:t> </a:t>
            </a:r>
            <a:r>
              <a:rPr lang="en-US" dirty="0" err="1" smtClean="0"/>
              <a:t>bis</a:t>
            </a:r>
            <a:r>
              <a:rPr lang="en-US" dirty="0" smtClean="0"/>
              <a:t> die </a:t>
            </a:r>
            <a:r>
              <a:rPr lang="en-US" dirty="0" err="1" smtClean="0"/>
              <a:t>Neutronen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de-DE" dirty="0" smtClean="0"/>
              <a:t>Thermalierzt</a:t>
            </a:r>
            <a:r>
              <a:rPr lang="en-US" dirty="0" smtClean="0"/>
              <a:t>” </a:t>
            </a:r>
            <a:r>
              <a:rPr lang="en-US" dirty="0" err="1" smtClean="0"/>
              <a:t>sind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1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Unterschied zwischen Uran und Thorium Kraftwerke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Verschiedene Zyklen</a:t>
            </a:r>
          </a:p>
          <a:p>
            <a:r>
              <a:rPr lang="de-DE" dirty="0" smtClean="0"/>
              <a:t>Thorium tretet dreimal so oft auf wie Uran</a:t>
            </a:r>
          </a:p>
          <a:p>
            <a:r>
              <a:rPr lang="en-US" dirty="0" smtClean="0"/>
              <a:t>197.9 MeV</a:t>
            </a:r>
            <a:endParaRPr lang="en-US" dirty="0"/>
          </a:p>
          <a:p>
            <a:r>
              <a:rPr lang="en-US" dirty="0" smtClean="0"/>
              <a:t>Either burn 235 in thermal or 238 bred in fast</a:t>
            </a:r>
          </a:p>
          <a:p>
            <a:r>
              <a:rPr lang="en-US" dirty="0" smtClean="0"/>
              <a:t>By surrounding the reactor core with a moderator and then a layer (blanket) of </a:t>
            </a:r>
            <a:r>
              <a:rPr lang="en-US" baseline="30000" dirty="0" smtClean="0">
                <a:effectLst/>
              </a:rPr>
              <a:t>238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/>
              <a:t>U, those neutrons can be captured and used to breed more </a:t>
            </a:r>
            <a:r>
              <a:rPr lang="en-US" baseline="30000" dirty="0" smtClean="0">
                <a:effectLst/>
              </a:rPr>
              <a:t>239</a:t>
            </a:r>
            <a:r>
              <a:rPr lang="en-US" dirty="0" smtClean="0"/>
              <a:t>Pu. Don’t exist because of proliferation concerns</a:t>
            </a:r>
          </a:p>
          <a:p>
            <a:endParaRPr lang="en-US" dirty="0"/>
          </a:p>
        </p:txBody>
      </p:sp>
      <p:sp>
        <p:nvSpPr>
          <p:cNvPr id="5" name="AutoShape 2" descr="{\displaystyle {\ce {{\overset {neutron}{n}}+{^{232}_{90}Th}-&gt;{^{233}_{90}Th}-&gt;[\beta ^{-}]{^{233}_{91}Pa}-&gt;[\beta ^{-}]{\overset {fuel}{^{233}_{92}U}}}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524000"/>
            <a:ext cx="4374259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1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Heute</a:t>
            </a:r>
            <a:r>
              <a:rPr lang="en-US" dirty="0" smtClean="0"/>
              <a:t> </a:t>
            </a:r>
            <a:r>
              <a:rPr lang="en-US" dirty="0" err="1" smtClean="0"/>
              <a:t>verbrennt</a:t>
            </a:r>
            <a:r>
              <a:rPr lang="en-US" dirty="0" smtClean="0"/>
              <a:t> man U235</a:t>
            </a:r>
          </a:p>
          <a:p>
            <a:pPr lvl="1"/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existiert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so </a:t>
            </a:r>
            <a:r>
              <a:rPr lang="en-US" dirty="0" err="1" smtClean="0"/>
              <a:t>viel</a:t>
            </a:r>
            <a:r>
              <a:rPr lang="en-US" dirty="0" smtClean="0"/>
              <a:t> U235 auf der </a:t>
            </a:r>
            <a:r>
              <a:rPr lang="en-US" dirty="0" err="1" smtClean="0"/>
              <a:t>Erde</a:t>
            </a:r>
            <a:endParaRPr lang="en-US" dirty="0" smtClean="0"/>
          </a:p>
          <a:p>
            <a:r>
              <a:rPr lang="en-US" dirty="0" err="1" smtClean="0"/>
              <a:t>Entweder</a:t>
            </a:r>
            <a:r>
              <a:rPr lang="en-US" dirty="0" smtClean="0"/>
              <a:t> “Breeden” </a:t>
            </a:r>
            <a:r>
              <a:rPr lang="en-US" dirty="0" err="1" smtClean="0"/>
              <a:t>wir</a:t>
            </a:r>
            <a:r>
              <a:rPr lang="en-US" dirty="0" smtClean="0"/>
              <a:t> Pu239 </a:t>
            </a:r>
            <a:r>
              <a:rPr lang="en-US" dirty="0" err="1" smtClean="0"/>
              <a:t>oder</a:t>
            </a:r>
            <a:r>
              <a:rPr lang="en-US" dirty="0" smtClean="0"/>
              <a:t> U233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4724400"/>
            <a:ext cx="4502523" cy="533400"/>
          </a:xfrm>
          <a:prstGeom prst="rect">
            <a:avLst/>
          </a:prstGeom>
        </p:spPr>
      </p:pic>
      <p:sp>
        <p:nvSpPr>
          <p:cNvPr id="5" name="AutoShape 2" descr="{\displaystyle {\ce {{^{238}_{92}U}+{^{1}_{0}n}-&gt;{^{239}_{92}U}-&gt;[\beta ^{-}][23.5\ {\ce {min}}]{^{239}_{93}Np}-&gt;[\beta ^{-}][2.356\ {\ce {d}}]{^{239}_{94}Pu}}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{\displaystyle {\ce {{^{238}_{92}U}+{^{1}_{0}n}-&gt;{^{239}_{92}U}-&gt;[\beta ^{-}][23.5\ {\ce {min}}]{^{239}_{93}Np}-&gt;[\beta ^{-}][2.356\ {\ce {d}}]{^{239}_{94}Pu}}}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581400"/>
            <a:ext cx="4671465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Vorteile</a:t>
            </a:r>
            <a:r>
              <a:rPr lang="en-US" dirty="0" smtClean="0"/>
              <a:t> von U233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Groessere</a:t>
            </a:r>
            <a:r>
              <a:rPr lang="en-US" sz="2000" dirty="0" smtClean="0"/>
              <a:t> </a:t>
            </a:r>
            <a:r>
              <a:rPr lang="en-US" sz="2000" dirty="0" err="1" smtClean="0"/>
              <a:t>Reserven</a:t>
            </a:r>
            <a:endParaRPr lang="en-US" sz="2000" dirty="0" smtClean="0"/>
          </a:p>
          <a:p>
            <a:r>
              <a:rPr lang="en-US" sz="2000" dirty="0" err="1" smtClean="0"/>
              <a:t>Sehr</a:t>
            </a:r>
            <a:r>
              <a:rPr lang="en-US" sz="2000" dirty="0" smtClean="0"/>
              <a:t> </a:t>
            </a:r>
            <a:r>
              <a:rPr lang="en-US" sz="2000" dirty="0" err="1" smtClean="0"/>
              <a:t>schwer</a:t>
            </a:r>
            <a:r>
              <a:rPr lang="en-US" sz="2000" dirty="0" smtClean="0"/>
              <a:t> Atom </a:t>
            </a:r>
            <a:r>
              <a:rPr lang="en-US" sz="2000" dirty="0" err="1" smtClean="0"/>
              <a:t>Bomben</a:t>
            </a:r>
            <a:r>
              <a:rPr lang="en-US" sz="2000" dirty="0" smtClean="0"/>
              <a:t> dammit </a:t>
            </a:r>
            <a:r>
              <a:rPr lang="en-US" sz="2000" dirty="0" err="1" smtClean="0"/>
              <a:t>zu</a:t>
            </a:r>
            <a:r>
              <a:rPr lang="en-US" sz="2000" dirty="0" smtClean="0"/>
              <a:t> </a:t>
            </a:r>
            <a:r>
              <a:rPr lang="en-US" sz="2000" dirty="0" err="1" smtClean="0"/>
              <a:t>bauen</a:t>
            </a:r>
            <a:endParaRPr lang="en-US" sz="2000" dirty="0" smtClean="0"/>
          </a:p>
          <a:p>
            <a:pPr lvl="1"/>
            <a:r>
              <a:rPr lang="en-US" sz="2000" dirty="0" err="1" smtClean="0"/>
              <a:t>Mit</a:t>
            </a:r>
            <a:r>
              <a:rPr lang="en-US" sz="2000" dirty="0" smtClean="0"/>
              <a:t> </a:t>
            </a:r>
            <a:r>
              <a:rPr lang="en-US" sz="2000" dirty="0" err="1" smtClean="0"/>
              <a:t>dem</a:t>
            </a:r>
            <a:r>
              <a:rPr lang="en-US" sz="2000" dirty="0" smtClean="0"/>
              <a:t> </a:t>
            </a:r>
            <a:r>
              <a:rPr lang="en-US" sz="2000" dirty="0" err="1" smtClean="0"/>
              <a:t>zuechten</a:t>
            </a:r>
            <a:r>
              <a:rPr lang="en-US" sz="2000" dirty="0" smtClean="0"/>
              <a:t> von U233 </a:t>
            </a:r>
            <a:r>
              <a:rPr lang="en-US" sz="2000" dirty="0" err="1" smtClean="0"/>
              <a:t>wird</a:t>
            </a:r>
            <a:r>
              <a:rPr lang="en-US" sz="2000" dirty="0" smtClean="0"/>
              <a:t> </a:t>
            </a:r>
            <a:r>
              <a:rPr lang="en-US" sz="2000" dirty="0" err="1" smtClean="0"/>
              <a:t>auch</a:t>
            </a:r>
            <a:r>
              <a:rPr lang="en-US" sz="2000" dirty="0" smtClean="0"/>
              <a:t> U232 </a:t>
            </a:r>
            <a:r>
              <a:rPr lang="en-US" sz="2000" dirty="0" err="1" smtClean="0"/>
              <a:t>erzeugt</a:t>
            </a:r>
            <a:r>
              <a:rPr lang="en-US" sz="2000" dirty="0" smtClean="0"/>
              <a:t>. U232-Viel </a:t>
            </a:r>
            <a:r>
              <a:rPr lang="en-US" sz="2000" dirty="0" err="1" smtClean="0"/>
              <a:t>Gammastrahlung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Man </a:t>
            </a:r>
            <a:r>
              <a:rPr lang="en-US" sz="2000" dirty="0" err="1" smtClean="0"/>
              <a:t>kann</a:t>
            </a:r>
            <a:r>
              <a:rPr lang="en-US" sz="2000" dirty="0" smtClean="0"/>
              <a:t> </a:t>
            </a:r>
            <a:r>
              <a:rPr lang="en-US" sz="2000" dirty="0" err="1" smtClean="0"/>
              <a:t>im</a:t>
            </a:r>
            <a:r>
              <a:rPr lang="en-US" sz="2000" dirty="0" smtClean="0"/>
              <a:t> Thermal </a:t>
            </a:r>
            <a:r>
              <a:rPr lang="en-US" sz="2000" dirty="0" err="1" smtClean="0"/>
              <a:t>Spektrum</a:t>
            </a:r>
            <a:r>
              <a:rPr lang="en-US" sz="2000" dirty="0" smtClean="0"/>
              <a:t> </a:t>
            </a:r>
            <a:r>
              <a:rPr lang="en-US" sz="2000" dirty="0" err="1" smtClean="0"/>
              <a:t>arbeiten</a:t>
            </a:r>
            <a:endParaRPr lang="en-US" sz="2000" dirty="0" smtClean="0"/>
          </a:p>
          <a:p>
            <a:pPr lvl="1"/>
            <a:r>
              <a:rPr lang="en-US" sz="2000" dirty="0" smtClean="0"/>
              <a:t>Hat den </a:t>
            </a:r>
            <a:r>
              <a:rPr lang="en-US" sz="2000" dirty="0" err="1" smtClean="0"/>
              <a:t>Vorteile</a:t>
            </a:r>
            <a:r>
              <a:rPr lang="en-US" sz="2000" dirty="0" smtClean="0"/>
              <a:t>, </a:t>
            </a:r>
            <a:r>
              <a:rPr lang="en-US" sz="2000" dirty="0" err="1" smtClean="0"/>
              <a:t>dass</a:t>
            </a:r>
            <a:r>
              <a:rPr lang="en-US" sz="2000" dirty="0" smtClean="0"/>
              <a:t> </a:t>
            </a:r>
            <a:r>
              <a:rPr lang="en-US" sz="2000" dirty="0" err="1" smtClean="0"/>
              <a:t>bei</a:t>
            </a:r>
            <a:r>
              <a:rPr lang="en-US" sz="2000" dirty="0" smtClean="0"/>
              <a:t> </a:t>
            </a:r>
            <a:r>
              <a:rPr lang="en-US" sz="2000" dirty="0" err="1" smtClean="0"/>
              <a:t>einen</a:t>
            </a:r>
            <a:r>
              <a:rPr lang="en-US" sz="2000" dirty="0" smtClean="0"/>
              <a:t> </a:t>
            </a:r>
            <a:r>
              <a:rPr lang="en-US" sz="2000" dirty="0" err="1"/>
              <a:t>V</a:t>
            </a:r>
            <a:r>
              <a:rPr lang="en-US" sz="2000" dirty="0" err="1" smtClean="0"/>
              <a:t>erlust</a:t>
            </a:r>
            <a:r>
              <a:rPr lang="en-US" sz="2000" dirty="0" smtClean="0"/>
              <a:t> von </a:t>
            </a:r>
            <a:r>
              <a:rPr lang="en-US" sz="2000" dirty="0" err="1" smtClean="0"/>
              <a:t>dem</a:t>
            </a:r>
            <a:r>
              <a:rPr lang="en-US" sz="2000" dirty="0" smtClean="0"/>
              <a:t> Moderator die </a:t>
            </a:r>
            <a:r>
              <a:rPr lang="en-US" sz="2000" dirty="0" err="1" smtClean="0"/>
              <a:t>Neutronen</a:t>
            </a:r>
            <a:r>
              <a:rPr lang="en-US" sz="2000" dirty="0" smtClean="0"/>
              <a:t> </a:t>
            </a:r>
            <a:r>
              <a:rPr lang="en-US" sz="2000" dirty="0" err="1" smtClean="0"/>
              <a:t>zu</a:t>
            </a:r>
            <a:r>
              <a:rPr lang="en-US" sz="2000" dirty="0" smtClean="0"/>
              <a:t> </a:t>
            </a:r>
            <a:r>
              <a:rPr lang="en-US" sz="2000" dirty="0" err="1" smtClean="0"/>
              <a:t>schnell</a:t>
            </a:r>
            <a:r>
              <a:rPr lang="en-US" sz="2000" dirty="0" smtClean="0"/>
              <a:t> </a:t>
            </a:r>
            <a:r>
              <a:rPr lang="en-US" sz="2000" dirty="0" err="1" smtClean="0"/>
              <a:t>fliegen</a:t>
            </a:r>
            <a:r>
              <a:rPr lang="en-US" sz="2000" dirty="0" smtClean="0"/>
              <a:t> und das </a:t>
            </a:r>
            <a:r>
              <a:rPr lang="en-US" sz="2000" dirty="0" err="1" smtClean="0"/>
              <a:t>als</a:t>
            </a:r>
            <a:r>
              <a:rPr lang="en-US" sz="2000" dirty="0" smtClean="0"/>
              <a:t> </a:t>
            </a:r>
            <a:r>
              <a:rPr lang="en-US" sz="2000" dirty="0" err="1" smtClean="0"/>
              <a:t>Folge</a:t>
            </a:r>
            <a:r>
              <a:rPr lang="en-US" sz="2000" dirty="0" smtClean="0"/>
              <a:t> die </a:t>
            </a:r>
            <a:r>
              <a:rPr lang="en-US" sz="2000" dirty="0" err="1" smtClean="0"/>
              <a:t>Leistung</a:t>
            </a:r>
            <a:r>
              <a:rPr lang="en-US" sz="2000" dirty="0" smtClean="0"/>
              <a:t> </a:t>
            </a:r>
            <a:r>
              <a:rPr lang="en-US" sz="2000" dirty="0" err="1" smtClean="0"/>
              <a:t>faelt</a:t>
            </a:r>
            <a:r>
              <a:rPr lang="en-US" sz="2000" dirty="0" smtClean="0"/>
              <a:t>.</a:t>
            </a:r>
          </a:p>
          <a:p>
            <a:r>
              <a:rPr lang="en-US" sz="2400" dirty="0" err="1" smtClean="0"/>
              <a:t>Wahrscheinlich</a:t>
            </a:r>
            <a:r>
              <a:rPr lang="en-US" sz="2400" dirty="0" smtClean="0"/>
              <a:t> </a:t>
            </a:r>
            <a:r>
              <a:rPr lang="en-US" sz="2400" dirty="0" err="1" smtClean="0"/>
              <a:t>billiger</a:t>
            </a:r>
            <a:r>
              <a:rPr lang="en-US" sz="2400" dirty="0" smtClean="0"/>
              <a:t> </a:t>
            </a:r>
            <a:r>
              <a:rPr lang="en-US" sz="2400" dirty="0" err="1" smtClean="0"/>
              <a:t>als</a:t>
            </a:r>
            <a:r>
              <a:rPr lang="en-US" sz="2400" dirty="0" smtClean="0"/>
              <a:t> U238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275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Bis</a:t>
            </a:r>
            <a:r>
              <a:rPr lang="en-US" sz="2000" dirty="0" smtClean="0"/>
              <a:t> </a:t>
            </a:r>
            <a:r>
              <a:rPr lang="en-US" sz="2000" dirty="0" err="1" smtClean="0"/>
              <a:t>jetzt</a:t>
            </a:r>
            <a:r>
              <a:rPr lang="en-US" sz="2000" dirty="0" smtClean="0"/>
              <a:t> </a:t>
            </a:r>
            <a:r>
              <a:rPr lang="en-US" sz="2000" dirty="0" err="1" smtClean="0"/>
              <a:t>hab</a:t>
            </a:r>
            <a:r>
              <a:rPr lang="en-US" sz="2000" dirty="0" smtClean="0"/>
              <a:t> </a:t>
            </a:r>
            <a:r>
              <a:rPr lang="en-US" sz="2000" dirty="0" err="1" smtClean="0"/>
              <a:t>ich</a:t>
            </a:r>
            <a:r>
              <a:rPr lang="en-US" sz="2000" dirty="0" smtClean="0"/>
              <a:t> </a:t>
            </a:r>
            <a:r>
              <a:rPr lang="en-US" sz="2000" dirty="0" err="1" smtClean="0"/>
              <a:t>nur</a:t>
            </a:r>
            <a:r>
              <a:rPr lang="en-US" sz="2000" dirty="0" smtClean="0"/>
              <a:t> </a:t>
            </a:r>
            <a:r>
              <a:rPr lang="en-US" sz="2000" dirty="0" err="1" smtClean="0"/>
              <a:t>ueber</a:t>
            </a:r>
            <a:r>
              <a:rPr lang="en-US" sz="2000" dirty="0" smtClean="0"/>
              <a:t> </a:t>
            </a:r>
            <a:r>
              <a:rPr lang="en-US" sz="2000" dirty="0" err="1" smtClean="0"/>
              <a:t>Festen</a:t>
            </a:r>
            <a:r>
              <a:rPr lang="en-US" sz="2000" dirty="0" smtClean="0"/>
              <a:t> </a:t>
            </a:r>
            <a:r>
              <a:rPr lang="en-US" sz="2000" dirty="0" err="1" smtClean="0"/>
              <a:t>Brenstoff</a:t>
            </a:r>
            <a:r>
              <a:rPr lang="en-US" sz="2000" dirty="0" smtClean="0"/>
              <a:t> </a:t>
            </a:r>
            <a:r>
              <a:rPr lang="en-US" sz="2000" dirty="0" err="1" smtClean="0"/>
              <a:t>geredet</a:t>
            </a:r>
            <a:endParaRPr lang="en-US" sz="2000" dirty="0"/>
          </a:p>
          <a:p>
            <a:pPr lvl="1"/>
            <a:r>
              <a:rPr lang="en-US" sz="2000" dirty="0" err="1" smtClean="0"/>
              <a:t>Es</a:t>
            </a:r>
            <a:r>
              <a:rPr lang="en-US" sz="2000" dirty="0" smtClean="0"/>
              <a:t> </a:t>
            </a:r>
            <a:r>
              <a:rPr lang="en-US" sz="2000" dirty="0" err="1" smtClean="0"/>
              <a:t>gibts</a:t>
            </a:r>
            <a:r>
              <a:rPr lang="en-US" sz="2000" dirty="0" smtClean="0"/>
              <a:t> </a:t>
            </a:r>
            <a:r>
              <a:rPr lang="en-US" sz="2000" dirty="0" err="1" smtClean="0"/>
              <a:t>auch</a:t>
            </a:r>
            <a:r>
              <a:rPr lang="en-US" sz="2000" dirty="0" smtClean="0"/>
              <a:t> </a:t>
            </a:r>
            <a:r>
              <a:rPr lang="en-US" sz="2000" dirty="0" err="1" smtClean="0"/>
              <a:t>fluessige</a:t>
            </a:r>
            <a:r>
              <a:rPr lang="en-US" sz="2000" dirty="0" smtClean="0"/>
              <a:t> </a:t>
            </a:r>
            <a:r>
              <a:rPr lang="en-US" sz="2000" dirty="0" err="1" smtClean="0"/>
              <a:t>Kernreaktoren</a:t>
            </a:r>
            <a:r>
              <a:rPr lang="en-US" dirty="0" smtClean="0"/>
              <a:t>	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1026" name="Picture 2" descr="Image result for molten salt rea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6248400" cy="458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62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Kernreacktoren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924800" cy="4297363"/>
          </a:xfrm>
        </p:spPr>
        <p:txBody>
          <a:bodyPr/>
          <a:lstStyle/>
          <a:p>
            <a:r>
              <a:rPr lang="en-US" sz="2000" dirty="0" err="1" smtClean="0"/>
              <a:t>Brennstaeben</a:t>
            </a:r>
            <a:r>
              <a:rPr lang="en-US" sz="2000" dirty="0" smtClean="0"/>
              <a:t> </a:t>
            </a:r>
            <a:r>
              <a:rPr lang="en-US" sz="2000" dirty="0" err="1" smtClean="0"/>
              <a:t>enthalten</a:t>
            </a:r>
            <a:r>
              <a:rPr lang="en-US" sz="2000" dirty="0" smtClean="0"/>
              <a:t> </a:t>
            </a:r>
            <a:r>
              <a:rPr lang="en-US" sz="2000" dirty="0" err="1" smtClean="0"/>
              <a:t>noch</a:t>
            </a:r>
            <a:r>
              <a:rPr lang="en-US" sz="2000" dirty="0" smtClean="0"/>
              <a:t> 96%</a:t>
            </a:r>
          </a:p>
          <a:p>
            <a:pPr marL="0" indent="0">
              <a:buNone/>
            </a:pPr>
            <a:r>
              <a:rPr lang="en-US" sz="2000" dirty="0" err="1"/>
              <a:t>i</a:t>
            </a:r>
            <a:r>
              <a:rPr lang="en-US" sz="2000" dirty="0" err="1" smtClean="0"/>
              <a:t>hres</a:t>
            </a:r>
            <a:r>
              <a:rPr lang="en-US" sz="2000" dirty="0" smtClean="0"/>
              <a:t> </a:t>
            </a:r>
            <a:r>
              <a:rPr lang="en-US" sz="2000" dirty="0" err="1" smtClean="0"/>
              <a:t>urspruengliches</a:t>
            </a:r>
            <a:r>
              <a:rPr lang="en-US" sz="2000" dirty="0" smtClean="0"/>
              <a:t> </a:t>
            </a:r>
            <a:r>
              <a:rPr lang="en-US" sz="2000" dirty="0" err="1" smtClean="0"/>
              <a:t>Urans-davon</a:t>
            </a:r>
            <a:r>
              <a:rPr lang="en-US" sz="2000" dirty="0" smtClean="0"/>
              <a:t> 1%</a:t>
            </a:r>
          </a:p>
          <a:p>
            <a:pPr marL="0" indent="0">
              <a:buNone/>
            </a:pPr>
            <a:r>
              <a:rPr lang="en-US" sz="2000" dirty="0" smtClean="0"/>
              <a:t>U235</a:t>
            </a:r>
          </a:p>
          <a:p>
            <a:r>
              <a:rPr lang="en-US" sz="2000" dirty="0" smtClean="0"/>
              <a:t>MSRs </a:t>
            </a:r>
            <a:r>
              <a:rPr lang="en-US" sz="2000" dirty="0" err="1" smtClean="0"/>
              <a:t>Koennen</a:t>
            </a:r>
            <a:r>
              <a:rPr lang="en-US" sz="2000" dirty="0" smtClean="0"/>
              <a:t> </a:t>
            </a:r>
            <a:r>
              <a:rPr lang="en-US" sz="2000" dirty="0" err="1" smtClean="0"/>
              <a:t>ihren</a:t>
            </a:r>
            <a:r>
              <a:rPr lang="en-US" sz="2000" dirty="0" smtClean="0"/>
              <a:t> </a:t>
            </a:r>
            <a:r>
              <a:rPr lang="en-US" sz="2000" dirty="0" err="1" smtClean="0"/>
              <a:t>ganzen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err="1" smtClean="0"/>
              <a:t>Brennstoffbedarf</a:t>
            </a:r>
            <a:r>
              <a:rPr lang="en-US" sz="2000" dirty="0" smtClean="0"/>
              <a:t> </a:t>
            </a:r>
            <a:r>
              <a:rPr lang="en-US" sz="2000" dirty="0" err="1" smtClean="0"/>
              <a:t>verbrennen</a:t>
            </a:r>
            <a:endParaRPr lang="en-US" sz="2000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00200"/>
            <a:ext cx="4231261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260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Kernreaktoren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Abfallprodukte koennen chemische seperiert werden</a:t>
            </a:r>
          </a:p>
          <a:p>
            <a:r>
              <a:rPr lang="en-US" dirty="0" smtClean="0"/>
              <a:t>“Walk </a:t>
            </a:r>
            <a:r>
              <a:rPr lang="en-US" dirty="0"/>
              <a:t>away” </a:t>
            </a:r>
            <a:r>
              <a:rPr lang="en-US" dirty="0" err="1"/>
              <a:t>Sicherheit</a:t>
            </a:r>
            <a:endParaRPr lang="en-US" dirty="0"/>
          </a:p>
          <a:p>
            <a:r>
              <a:rPr lang="en-US" dirty="0" err="1"/>
              <a:t>Hoehere</a:t>
            </a:r>
            <a:r>
              <a:rPr lang="en-US" dirty="0"/>
              <a:t> </a:t>
            </a:r>
            <a:r>
              <a:rPr lang="en-US" dirty="0" err="1"/>
              <a:t>thermische</a:t>
            </a:r>
            <a:r>
              <a:rPr lang="en-US" dirty="0"/>
              <a:t> </a:t>
            </a:r>
            <a:r>
              <a:rPr lang="en-US" dirty="0" err="1"/>
              <a:t>Efficienz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(Carnot)</a:t>
            </a:r>
          </a:p>
          <a:p>
            <a:r>
              <a:rPr lang="en-US" dirty="0" err="1"/>
              <a:t>Kein</a:t>
            </a:r>
            <a:r>
              <a:rPr lang="en-US" dirty="0"/>
              <a:t> </a:t>
            </a:r>
            <a:r>
              <a:rPr lang="en-US" dirty="0" err="1"/>
              <a:t>hoch</a:t>
            </a:r>
            <a:r>
              <a:rPr lang="en-US" dirty="0"/>
              <a:t> </a:t>
            </a:r>
            <a:r>
              <a:rPr lang="en-US" dirty="0" err="1"/>
              <a:t>Druck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409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/>
        </p:nvSpPr>
        <p:spPr>
          <a:xfrm>
            <a:off x="2933700" y="2095500"/>
            <a:ext cx="2514600" cy="2514600"/>
          </a:xfrm>
          <a:prstGeom prst="donut">
            <a:avLst>
              <a:gd name="adj" fmla="val 20541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467100" y="2628900"/>
            <a:ext cx="1447800" cy="14478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8100" y="315961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U233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743200" y="40386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40327" y="4648200"/>
            <a:ext cx="990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Thorium Blanket- </a:t>
            </a:r>
            <a:r>
              <a:rPr lang="en-US" sz="1400" dirty="0" err="1" smtClean="0"/>
              <a:t>Hier</a:t>
            </a:r>
            <a:r>
              <a:rPr lang="en-US" sz="1400" dirty="0" smtClean="0"/>
              <a:t> </a:t>
            </a:r>
            <a:r>
              <a:rPr lang="en-US" sz="1400" dirty="0" err="1" smtClean="0"/>
              <a:t>wird</a:t>
            </a:r>
            <a:r>
              <a:rPr lang="en-US" sz="1400" dirty="0" smtClean="0"/>
              <a:t> das U233 </a:t>
            </a:r>
            <a:r>
              <a:rPr lang="en-US" sz="1400" dirty="0" err="1" smtClean="0"/>
              <a:t>gezeuchtet</a:t>
            </a:r>
            <a:endParaRPr lang="en-US" sz="1400" dirty="0" smtClean="0"/>
          </a:p>
          <a:p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191000" y="2628900"/>
            <a:ext cx="3429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29075" y="2781300"/>
            <a:ext cx="15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briola" panose="04040605051002020D02" pitchFamily="82" charset="0"/>
              </a:rPr>
              <a:t>n</a:t>
            </a:r>
          </a:p>
          <a:p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1676400" y="3104465"/>
            <a:ext cx="1219200" cy="382019"/>
          </a:xfrm>
          <a:prstGeom prst="right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866900" y="3141585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Th232</a:t>
            </a:r>
            <a:endParaRPr lang="en-US" sz="1400" dirty="0"/>
          </a:p>
        </p:txBody>
      </p:sp>
      <p:sp>
        <p:nvSpPr>
          <p:cNvPr id="22" name="Down Arrow 21"/>
          <p:cNvSpPr/>
          <p:nvPr/>
        </p:nvSpPr>
        <p:spPr>
          <a:xfrm>
            <a:off x="4105275" y="1676400"/>
            <a:ext cx="257175" cy="952500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04825" y="2800349"/>
            <a:ext cx="1219200" cy="1390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90550" y="2870931"/>
            <a:ext cx="1066800" cy="12311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Chemische Trennung von U233 und Th232</a:t>
            </a:r>
          </a:p>
          <a:p>
            <a:endParaRPr lang="en-US" dirty="0"/>
          </a:p>
        </p:txBody>
      </p:sp>
      <p:sp>
        <p:nvSpPr>
          <p:cNvPr id="25" name="Up Arrow 24"/>
          <p:cNvSpPr/>
          <p:nvPr/>
        </p:nvSpPr>
        <p:spPr>
          <a:xfrm>
            <a:off x="1114425" y="1676400"/>
            <a:ext cx="257175" cy="1104900"/>
          </a:xfrm>
          <a:prstGeom prst="up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243012" y="1447800"/>
            <a:ext cx="2990850" cy="3048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4914900" y="3171736"/>
            <a:ext cx="2324100" cy="362127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239000" y="2639431"/>
            <a:ext cx="1447800" cy="1409700"/>
          </a:xfrm>
          <a:prstGeom prst="rect">
            <a:avLst/>
          </a:prstGeom>
          <a:solidFill>
            <a:srgbClr val="E5491F"/>
          </a:solidFill>
          <a:ln>
            <a:solidFill>
              <a:srgbClr val="E549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Warme</a:t>
            </a:r>
            <a:r>
              <a:rPr lang="en-US" dirty="0" smtClean="0"/>
              <a:t> -</a:t>
            </a:r>
            <a:r>
              <a:rPr lang="en-US" dirty="0" err="1" smtClean="0"/>
              <a:t>Austausch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757987" y="896838"/>
            <a:ext cx="1447800" cy="8572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24662" y="1060072"/>
            <a:ext cx="1314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Abfallprodukte</a:t>
            </a:r>
            <a:r>
              <a:rPr lang="en-US" sz="1400" dirty="0" smtClean="0"/>
              <a:t>- </a:t>
            </a:r>
            <a:r>
              <a:rPr lang="en-US" sz="1400" dirty="0" err="1" smtClean="0"/>
              <a:t>Trennung</a:t>
            </a:r>
            <a:endParaRPr lang="en-US" sz="1400" dirty="0"/>
          </a:p>
        </p:txBody>
      </p:sp>
      <p:sp>
        <p:nvSpPr>
          <p:cNvPr id="31" name="Up Arrow 30"/>
          <p:cNvSpPr/>
          <p:nvPr/>
        </p:nvSpPr>
        <p:spPr>
          <a:xfrm>
            <a:off x="7772400" y="1768375"/>
            <a:ext cx="304800" cy="871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Arrow 31"/>
          <p:cNvSpPr/>
          <p:nvPr/>
        </p:nvSpPr>
        <p:spPr>
          <a:xfrm>
            <a:off x="4238624" y="1434699"/>
            <a:ext cx="2438400" cy="331001"/>
          </a:xfrm>
          <a:prstGeom prst="lef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667000" y="1451413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U233</a:t>
            </a:r>
          </a:p>
          <a:p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4914900" y="1434110"/>
            <a:ext cx="723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U233</a:t>
            </a:r>
            <a:endParaRPr lang="en-US" sz="1400" dirty="0"/>
          </a:p>
        </p:txBody>
      </p:sp>
      <p:sp>
        <p:nvSpPr>
          <p:cNvPr id="35" name="Left Arrow 34"/>
          <p:cNvSpPr/>
          <p:nvPr/>
        </p:nvSpPr>
        <p:spPr>
          <a:xfrm>
            <a:off x="4724400" y="762000"/>
            <a:ext cx="1971674" cy="457200"/>
          </a:xfrm>
          <a:prstGeom prst="leftArrow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843462" y="84034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Abfall(Xe, Kr, He, Etc.)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9766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Funktionsweise eines Kernkraftwerks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Genauso</a:t>
            </a:r>
            <a:r>
              <a:rPr lang="en-US" dirty="0" smtClean="0"/>
              <a:t> </a:t>
            </a:r>
            <a:r>
              <a:rPr lang="de-DE" dirty="0" smtClean="0"/>
              <a:t>wie ein normales Kraftwerk</a:t>
            </a:r>
          </a:p>
          <a:p>
            <a:pPr marL="0" indent="0">
              <a:buNone/>
            </a:pPr>
            <a:r>
              <a:rPr lang="de-DE" dirty="0" smtClean="0"/>
              <a:t>Energiequelle ist der Zerfall eines Element</a:t>
            </a:r>
            <a:endParaRPr lang="de-DE" dirty="0"/>
          </a:p>
        </p:txBody>
      </p:sp>
      <p:pic>
        <p:nvPicPr>
          <p:cNvPr id="1026" name="Picture 2" descr="Image result for coal power plant schemat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95600"/>
            <a:ext cx="6858000" cy="381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32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Was </a:t>
            </a:r>
            <a:r>
              <a:rPr lang="en-US" dirty="0" err="1" smtClean="0"/>
              <a:t>fuer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Gruende</a:t>
            </a:r>
            <a:r>
              <a:rPr lang="en-US" dirty="0" smtClean="0"/>
              <a:t> </a:t>
            </a: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Kernkraftwerke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bauen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Kolonization</a:t>
            </a:r>
            <a:r>
              <a:rPr lang="en-US" dirty="0" smtClean="0"/>
              <a:t>- auf den Mars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olarzellen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halb</a:t>
            </a:r>
            <a:r>
              <a:rPr lang="en-US" dirty="0" smtClean="0"/>
              <a:t> so </a:t>
            </a:r>
            <a:r>
              <a:rPr lang="en-US" dirty="0" err="1" smtClean="0"/>
              <a:t>effektiv</a:t>
            </a:r>
            <a:r>
              <a:rPr lang="en-US" dirty="0" smtClean="0"/>
              <a:t>, </a:t>
            </a:r>
            <a:r>
              <a:rPr lang="en-US" dirty="0" err="1" smtClean="0"/>
              <a:t>Batterien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schwer</a:t>
            </a:r>
            <a:endParaRPr lang="en-US" dirty="0" smtClean="0"/>
          </a:p>
          <a:p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Kosten</a:t>
            </a:r>
            <a:r>
              <a:rPr lang="en-US" dirty="0" smtClean="0"/>
              <a:t> </a:t>
            </a:r>
            <a:r>
              <a:rPr lang="en-US" dirty="0" err="1" smtClean="0"/>
              <a:t>effektiv</a:t>
            </a:r>
            <a:endParaRPr lang="en-US" dirty="0" smtClean="0"/>
          </a:p>
          <a:p>
            <a:r>
              <a:rPr lang="en-US" dirty="0" err="1" smtClean="0"/>
              <a:t>Besser</a:t>
            </a:r>
            <a:r>
              <a:rPr lang="en-US" dirty="0" smtClean="0"/>
              <a:t> </a:t>
            </a:r>
            <a:r>
              <a:rPr lang="en-US" dirty="0" err="1" smtClean="0"/>
              <a:t>fuer</a:t>
            </a:r>
            <a:r>
              <a:rPr lang="en-US" dirty="0" smtClean="0"/>
              <a:t> die Umwelt</a:t>
            </a:r>
          </a:p>
          <a:p>
            <a:pPr lvl="1"/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Abfall</a:t>
            </a:r>
            <a:r>
              <a:rPr lang="en-US" dirty="0" smtClean="0"/>
              <a:t> </a:t>
            </a:r>
            <a:r>
              <a:rPr lang="en-US" dirty="0" err="1" smtClean="0"/>
              <a:t>gibts</a:t>
            </a:r>
            <a:r>
              <a:rPr lang="en-US" dirty="0"/>
              <a:t> </a:t>
            </a:r>
            <a:r>
              <a:rPr lang="en-US" dirty="0" smtClean="0"/>
              <a:t>               “The solution to pollution is </a:t>
            </a:r>
            <a:r>
              <a:rPr lang="en-US" dirty="0" err="1" smtClean="0"/>
              <a:t>dillution</a:t>
            </a:r>
            <a:r>
              <a:rPr lang="en-US" dirty="0" smtClean="0"/>
              <a:t>”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edizinische</a:t>
            </a:r>
            <a:r>
              <a:rPr lang="en-US" dirty="0" smtClean="0"/>
              <a:t> </a:t>
            </a:r>
            <a:r>
              <a:rPr lang="en-US" dirty="0" err="1" smtClean="0"/>
              <a:t>Produkte</a:t>
            </a:r>
            <a:r>
              <a:rPr lang="en-US" dirty="0" smtClean="0"/>
              <a:t> und Pu238(RTGs)</a:t>
            </a:r>
          </a:p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sowieso</a:t>
            </a:r>
            <a:r>
              <a:rPr lang="en-US" dirty="0" smtClean="0"/>
              <a:t> in </a:t>
            </a:r>
            <a:r>
              <a:rPr lang="en-US" dirty="0" err="1" smtClean="0"/>
              <a:t>unsere</a:t>
            </a:r>
            <a:r>
              <a:rPr lang="en-US" dirty="0" smtClean="0"/>
              <a:t> </a:t>
            </a:r>
            <a:r>
              <a:rPr lang="en-US" dirty="0" err="1" smtClean="0"/>
              <a:t>Zukunft</a:t>
            </a:r>
            <a:r>
              <a:rPr lang="en-US" dirty="0" smtClean="0"/>
              <a:t>(</a:t>
            </a:r>
            <a:r>
              <a:rPr lang="en-US" dirty="0" err="1" smtClean="0"/>
              <a:t>dyson</a:t>
            </a:r>
            <a:r>
              <a:rPr lang="en-US" dirty="0" smtClean="0"/>
              <a:t> swarm)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5181600" y="38724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0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  <a:endParaRPr lang="en-US" dirty="0"/>
          </a:p>
        </p:txBody>
      </p:sp>
      <p:pic>
        <p:nvPicPr>
          <p:cNvPr id="2050" name="Picture 2" descr="Image result for kernkraftwerk sche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7810500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55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Kern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000" dirty="0" smtClean="0"/>
              <a:t>Man muss </a:t>
            </a:r>
            <a:r>
              <a:rPr lang="en-US" sz="2000" dirty="0" err="1" smtClean="0"/>
              <a:t>eine</a:t>
            </a:r>
            <a:r>
              <a:rPr lang="en-US" sz="2000" dirty="0" smtClean="0"/>
              <a:t> </a:t>
            </a:r>
            <a:r>
              <a:rPr lang="en-US" sz="2000" dirty="0" err="1" smtClean="0"/>
              <a:t>Kettenreaktion</a:t>
            </a:r>
            <a:r>
              <a:rPr lang="en-US" sz="2000" dirty="0" smtClean="0"/>
              <a:t> </a:t>
            </a:r>
            <a:r>
              <a:rPr lang="en-US" sz="2000" dirty="0" err="1" smtClean="0"/>
              <a:t>ausloesen</a:t>
            </a:r>
            <a:endParaRPr lang="en-US" sz="2000" dirty="0" smtClean="0"/>
          </a:p>
          <a:p>
            <a:pPr lvl="1"/>
            <a:r>
              <a:rPr lang="en-US" sz="2000" dirty="0" err="1"/>
              <a:t>b</a:t>
            </a:r>
            <a:r>
              <a:rPr lang="en-US" sz="2000" dirty="0" err="1" smtClean="0"/>
              <a:t>edeutet</a:t>
            </a:r>
            <a:r>
              <a:rPr lang="en-US" sz="2000" dirty="0" smtClean="0"/>
              <a:t> </a:t>
            </a:r>
            <a:r>
              <a:rPr lang="en-US" sz="2000" dirty="0" err="1" smtClean="0"/>
              <a:t>mindestens</a:t>
            </a:r>
            <a:r>
              <a:rPr lang="en-US" sz="2000" dirty="0" smtClean="0"/>
              <a:t> </a:t>
            </a:r>
            <a:r>
              <a:rPr lang="en-US" sz="2000" dirty="0" err="1" smtClean="0"/>
              <a:t>mehr</a:t>
            </a:r>
            <a:r>
              <a:rPr lang="en-US" sz="2000" dirty="0" smtClean="0"/>
              <a:t> </a:t>
            </a:r>
            <a:r>
              <a:rPr lang="en-US" sz="2000" dirty="0" err="1" smtClean="0"/>
              <a:t>als</a:t>
            </a:r>
            <a:r>
              <a:rPr lang="en-US" sz="2000" dirty="0" smtClean="0"/>
              <a:t> 1 </a:t>
            </a:r>
            <a:r>
              <a:rPr lang="en-US" sz="2000" dirty="0" err="1" smtClean="0"/>
              <a:t>Neutronen</a:t>
            </a:r>
            <a:r>
              <a:rPr lang="en-US" sz="2000" dirty="0" smtClean="0"/>
              <a:t> pro </a:t>
            </a:r>
            <a:r>
              <a:rPr lang="en-US" sz="2000" dirty="0" err="1" smtClean="0"/>
              <a:t>Spaltung</a:t>
            </a:r>
            <a:endParaRPr lang="en-US" sz="2000" dirty="0" smtClean="0"/>
          </a:p>
          <a:p>
            <a:pPr lvl="1"/>
            <a:endParaRPr lang="en-US" dirty="0"/>
          </a:p>
        </p:txBody>
      </p:sp>
      <p:pic>
        <p:nvPicPr>
          <p:cNvPr id="1026" name="Picture 2" descr="Image result for nuclear chain reac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3193502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47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Fission </a:t>
            </a:r>
            <a:r>
              <a:rPr lang="en-US" dirty="0" err="1" smtClean="0"/>
              <a:t>Beispiel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 descr="https://upload.wikimedia.org/wikipedia/commons/thumb/1/15/Nuclear_fission.svg/309px-Nuclear_fiss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19200"/>
            <a:ext cx="2943225" cy="459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1447800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202.5 MeV-</a:t>
            </a:r>
            <a:r>
              <a:rPr lang="en-US" dirty="0" err="1" smtClean="0"/>
              <a:t>enspricht</a:t>
            </a:r>
            <a:r>
              <a:rPr lang="en-US" dirty="0" smtClean="0"/>
              <a:t> 83.14 TJ/kg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Benzin</a:t>
            </a:r>
            <a:r>
              <a:rPr lang="en-US" dirty="0" smtClean="0"/>
              <a:t> ≈ 45MJ/kg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374280"/>
              </p:ext>
            </p:extLst>
          </p:nvPr>
        </p:nvGraphicFramePr>
        <p:xfrm>
          <a:off x="685800" y="2557226"/>
          <a:ext cx="4419600" cy="244149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19400"/>
                <a:gridCol w="1600200"/>
              </a:tblGrid>
              <a:tr h="4907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MeV</a:t>
                      </a:r>
                      <a:endParaRPr lang="en-US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Kinetische</a:t>
                      </a:r>
                      <a:r>
                        <a:rPr lang="en-US" baseline="0" dirty="0" smtClean="0"/>
                        <a:t> Energy der </a:t>
                      </a:r>
                      <a:r>
                        <a:rPr lang="en-US" baseline="0" dirty="0" err="1" smtClean="0"/>
                        <a:t>Tochter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Teilchen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169.1</a:t>
                      </a:r>
                      <a:endParaRPr lang="en-US" dirty="0"/>
                    </a:p>
                  </a:txBody>
                  <a:tcPr/>
                </a:tc>
              </a:tr>
              <a:tr h="61959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Energie</a:t>
                      </a:r>
                      <a:r>
                        <a:rPr lang="en-US" baseline="0" dirty="0" smtClean="0"/>
                        <a:t> der </a:t>
                      </a:r>
                      <a:r>
                        <a:rPr lang="en-US" baseline="0" dirty="0" err="1" smtClean="0"/>
                        <a:t>Restteile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Strahlung</a:t>
                      </a:r>
                      <a:r>
                        <a:rPr lang="en-US" baseline="0" dirty="0" smtClean="0"/>
                        <a:t>, Antineutrinos, </a:t>
                      </a:r>
                      <a:r>
                        <a:rPr lang="en-US" baseline="0" dirty="0" err="1" smtClean="0"/>
                        <a:t>Kinetische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Energie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70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Fissile/Fissionable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Manche</a:t>
            </a:r>
            <a:r>
              <a:rPr lang="en-US" dirty="0" smtClean="0"/>
              <a:t> Isotope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spaltbar</a:t>
            </a:r>
            <a:r>
              <a:rPr lang="en-US" dirty="0" smtClean="0"/>
              <a:t>,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“fissile”</a:t>
            </a:r>
          </a:p>
          <a:p>
            <a:pPr lvl="1"/>
            <a:r>
              <a:rPr lang="en-US" dirty="0" err="1" smtClean="0"/>
              <a:t>Bedeutet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die </a:t>
            </a:r>
            <a:r>
              <a:rPr lang="en-US" dirty="0" err="1" smtClean="0"/>
              <a:t>Reaktion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von </a:t>
            </a:r>
            <a:r>
              <a:rPr lang="en-US" dirty="0" err="1" smtClean="0"/>
              <a:t>selbst</a:t>
            </a:r>
            <a:r>
              <a:rPr lang="en-US" dirty="0" smtClean="0"/>
              <a:t> </a:t>
            </a:r>
            <a:r>
              <a:rPr lang="en-US" dirty="0" err="1" smtClean="0"/>
              <a:t>weiter</a:t>
            </a:r>
            <a:r>
              <a:rPr lang="en-US" dirty="0" smtClean="0"/>
              <a:t> </a:t>
            </a:r>
            <a:r>
              <a:rPr lang="de-DE" dirty="0" smtClean="0"/>
              <a:t>durchfuehren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Z</a:t>
            </a:r>
            <a:r>
              <a:rPr lang="en-US" dirty="0" smtClean="0"/>
              <a:t>.B. U238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spaltbar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fissile. </a:t>
            </a:r>
            <a:r>
              <a:rPr lang="en-US" dirty="0" err="1" smtClean="0"/>
              <a:t>Trotz</a:t>
            </a:r>
            <a:r>
              <a:rPr lang="en-US" dirty="0" smtClean="0"/>
              <a:t> des </a:t>
            </a:r>
            <a:r>
              <a:rPr lang="en-US" dirty="0" err="1" smtClean="0"/>
              <a:t>Energiegewinns</a:t>
            </a:r>
            <a:r>
              <a:rPr lang="en-US" dirty="0" smtClean="0"/>
              <a:t> </a:t>
            </a:r>
            <a:r>
              <a:rPr lang="en-US" dirty="0" err="1" smtClean="0"/>
              <a:t>gibt</a:t>
            </a:r>
            <a:r>
              <a:rPr lang="en-US" dirty="0" smtClean="0"/>
              <a:t> das U238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genug</a:t>
            </a:r>
            <a:r>
              <a:rPr lang="en-US" dirty="0" smtClean="0"/>
              <a:t> </a:t>
            </a:r>
            <a:r>
              <a:rPr lang="en-US" dirty="0" err="1" smtClean="0"/>
              <a:t>Neutronen</a:t>
            </a:r>
            <a:r>
              <a:rPr lang="en-US" dirty="0" smtClean="0"/>
              <a:t> ab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gespaltet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391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Woher</a:t>
            </a:r>
            <a:r>
              <a:rPr lang="en-US" sz="3200" dirty="0" smtClean="0"/>
              <a:t> </a:t>
            </a:r>
            <a:r>
              <a:rPr lang="en-US" sz="3200" dirty="0" err="1" smtClean="0"/>
              <a:t>kommt</a:t>
            </a:r>
            <a:r>
              <a:rPr lang="en-US" sz="3200" dirty="0" smtClean="0"/>
              <a:t> die </a:t>
            </a:r>
            <a:r>
              <a:rPr lang="en-US" sz="3200" dirty="0" err="1" smtClean="0"/>
              <a:t>Energie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76400"/>
            <a:ext cx="61722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08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457200"/>
            <a:ext cx="9490152" cy="5163094"/>
          </a:xfrm>
        </p:spPr>
      </p:pic>
    </p:spTree>
    <p:extLst>
      <p:ext uri="{BB962C8B-B14F-4D97-AF65-F5344CB8AC3E}">
        <p14:creationId xmlns:p14="http://schemas.microsoft.com/office/powerpoint/2010/main" val="4220966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Fast vs Thermal Spektrum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Thermal 0 to 100 eV </a:t>
            </a:r>
          </a:p>
          <a:p>
            <a:r>
              <a:rPr lang="en-US" sz="2000" dirty="0" smtClean="0"/>
              <a:t>Fast 1 MeV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62200"/>
            <a:ext cx="7010400" cy="432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0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3896</TotalTime>
  <Words>454</Words>
  <Application>Microsoft Office PowerPoint</Application>
  <PresentationFormat>On-screen Show (4:3)</PresentationFormat>
  <Paragraphs>85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Thorium und Molten Salt Reactors</vt:lpstr>
      <vt:lpstr>Funktionsweise eines Kernkraftwerks</vt:lpstr>
      <vt:lpstr>Aufbau</vt:lpstr>
      <vt:lpstr>Kern</vt:lpstr>
      <vt:lpstr>Fission Beispiel </vt:lpstr>
      <vt:lpstr>Fissile/Fissionable</vt:lpstr>
      <vt:lpstr>Woher kommt die Energie?</vt:lpstr>
      <vt:lpstr>PowerPoint Presentation</vt:lpstr>
      <vt:lpstr>Fast vs Thermal Spektrum</vt:lpstr>
      <vt:lpstr>PowerPoint Presentation</vt:lpstr>
      <vt:lpstr>PowerPoint Presentation</vt:lpstr>
      <vt:lpstr>Verlangsamung der Neutronen</vt:lpstr>
      <vt:lpstr>Unterschied zwischen Uran und Thorium Kraftwerke</vt:lpstr>
      <vt:lpstr>PowerPoint Presentation</vt:lpstr>
      <vt:lpstr>Vorteile von U233</vt:lpstr>
      <vt:lpstr>MSRs </vt:lpstr>
      <vt:lpstr>Kernreacktoren</vt:lpstr>
      <vt:lpstr>Kernreaktoren 2</vt:lpstr>
      <vt:lpstr>PowerPoint Presentation</vt:lpstr>
      <vt:lpstr>Was fuer andere Gruende gibt es Kernkraftwerke zu bauen?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Thorium Reactors</dc:title>
  <dc:creator>Kenneth</dc:creator>
  <cp:lastModifiedBy>Kenneth</cp:lastModifiedBy>
  <cp:revision>46</cp:revision>
  <dcterms:created xsi:type="dcterms:W3CDTF">2018-10-31T15:22:58Z</dcterms:created>
  <dcterms:modified xsi:type="dcterms:W3CDTF">2018-11-06T23:10:20Z</dcterms:modified>
</cp:coreProperties>
</file>