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66" r:id="rId6"/>
    <p:sldId id="268" r:id="rId7"/>
    <p:sldId id="264" r:id="rId8"/>
    <p:sldId id="265" r:id="rId9"/>
    <p:sldId id="260" r:id="rId10"/>
    <p:sldId id="262" r:id="rId11"/>
    <p:sldId id="261" r:id="rId12"/>
    <p:sldId id="263" r:id="rId13"/>
    <p:sldId id="259" r:id="rId14"/>
    <p:sldId id="267" r:id="rId15"/>
    <p:sldId id="269" r:id="rId16"/>
    <p:sldId id="270" r:id="rId17"/>
    <p:sldId id="271" r:id="rId18"/>
    <p:sldId id="273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1660" autoAdjust="0"/>
  </p:normalViewPr>
  <p:slideViewPr>
    <p:cSldViewPr>
      <p:cViewPr varScale="1">
        <p:scale>
          <a:sx n="62" d="100"/>
          <a:sy n="62" d="100"/>
        </p:scale>
        <p:origin x="14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numbered neutrons</a:t>
            </a:r>
            <a:r>
              <a:rPr lang="en-US" baseline="0" dirty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U235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in </a:t>
            </a:r>
            <a:r>
              <a:rPr lang="en-US" baseline="0" dirty="0" err="1"/>
              <a:t>ein</a:t>
            </a:r>
            <a:r>
              <a:rPr lang="en-US" baseline="0" dirty="0"/>
              <a:t> Fast </a:t>
            </a:r>
            <a:r>
              <a:rPr lang="en-US" baseline="0" dirty="0" err="1"/>
              <a:t>Kraftwerk</a:t>
            </a:r>
            <a:r>
              <a:rPr lang="en-US" baseline="0" dirty="0"/>
              <a:t> </a:t>
            </a:r>
            <a:r>
              <a:rPr lang="en-US" baseline="0" dirty="0" err="1"/>
              <a:t>benutzt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bloss</a:t>
            </a:r>
            <a:r>
              <a:rPr lang="en-US" baseline="0" dirty="0"/>
              <a:t>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braucht</a:t>
            </a:r>
            <a:r>
              <a:rPr lang="en-US" baseline="0" dirty="0"/>
              <a:t> man </a:t>
            </a:r>
            <a:r>
              <a:rPr lang="en-US" baseline="0" dirty="0" err="1"/>
              <a:t>viel</a:t>
            </a:r>
            <a:r>
              <a:rPr lang="en-US" baseline="0" dirty="0"/>
              <a:t> </a:t>
            </a:r>
            <a:r>
              <a:rPr lang="en-US" baseline="0" dirty="0" err="1"/>
              <a:t>mehr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dafuer</a:t>
            </a:r>
            <a:r>
              <a:rPr lang="en-US" baseline="0" dirty="0"/>
              <a:t>. </a:t>
            </a:r>
            <a:r>
              <a:rPr lang="en-US" baseline="0" dirty="0" err="1"/>
              <a:t>Deswegen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die </a:t>
            </a:r>
            <a:r>
              <a:rPr lang="en-US" baseline="0" dirty="0" err="1"/>
              <a:t>heutigen</a:t>
            </a:r>
            <a:r>
              <a:rPr lang="en-US" baseline="0" dirty="0"/>
              <a:t> </a:t>
            </a:r>
            <a:r>
              <a:rPr lang="en-US" baseline="0" dirty="0" err="1"/>
              <a:t>Kernkraftwerke</a:t>
            </a:r>
            <a:r>
              <a:rPr lang="en-US" baseline="0" dirty="0"/>
              <a:t> </a:t>
            </a:r>
            <a:r>
              <a:rPr lang="en-US" baseline="0" dirty="0" err="1"/>
              <a:t>meistens</a:t>
            </a:r>
            <a:r>
              <a:rPr lang="en-US" baseline="0" dirty="0"/>
              <a:t> Thermal. Die </a:t>
            </a:r>
            <a:r>
              <a:rPr lang="en-US" baseline="0" dirty="0" err="1"/>
              <a:t>kann</a:t>
            </a:r>
            <a:r>
              <a:rPr lang="en-US" baseline="0" dirty="0"/>
              <a:t> man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weniger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betreiben</a:t>
            </a:r>
            <a:r>
              <a:rPr lang="en-US" baseline="0" dirty="0"/>
              <a:t>. </a:t>
            </a:r>
            <a:r>
              <a:rPr lang="en-US" baseline="0" dirty="0" err="1"/>
              <a:t>Es</a:t>
            </a:r>
            <a:r>
              <a:rPr lang="en-US" baseline="0" dirty="0"/>
              <a:t> hat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sicherheitsvorteil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Thorium und Molten Salt Reactors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04394" y="278769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Fast</a:t>
            </a:r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Verlangsamung der Neutronen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Wasser</a:t>
            </a:r>
            <a:r>
              <a:rPr lang="en-US" dirty="0"/>
              <a:t>-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Schwer</a:t>
            </a:r>
            <a:endParaRPr lang="en-US" dirty="0"/>
          </a:p>
          <a:p>
            <a:r>
              <a:rPr lang="en-US" dirty="0" err="1"/>
              <a:t>Graphit</a:t>
            </a:r>
            <a:endParaRPr lang="en-US" dirty="0"/>
          </a:p>
          <a:p>
            <a:r>
              <a:rPr lang="en-US" dirty="0"/>
              <a:t>Momentum </a:t>
            </a:r>
            <a:r>
              <a:rPr lang="en-US" dirty="0" err="1"/>
              <a:t>abgeben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die </a:t>
            </a:r>
            <a:r>
              <a:rPr lang="en-US" dirty="0" err="1"/>
              <a:t>Neutronen</a:t>
            </a:r>
            <a:r>
              <a:rPr lang="en-US" dirty="0"/>
              <a:t> “</a:t>
            </a:r>
            <a:r>
              <a:rPr lang="de-DE" dirty="0"/>
              <a:t>Thermalierzt</a:t>
            </a:r>
            <a:r>
              <a:rPr lang="en-US" dirty="0"/>
              <a:t>” </a:t>
            </a:r>
            <a:r>
              <a:rPr lang="en-US" dirty="0" err="1"/>
              <a:t>sind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 zwischen Uran und Thorium Kraftwerke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Verschiedene Zyklen</a:t>
            </a:r>
          </a:p>
          <a:p>
            <a:r>
              <a:rPr lang="de-DE" dirty="0"/>
              <a:t>Thorium tretet dreimal so oft auf wie Uran</a:t>
            </a:r>
          </a:p>
          <a:p>
            <a:endParaRPr lang="en-US" dirty="0"/>
          </a:p>
          <a:p>
            <a:r>
              <a:rPr lang="en-US" dirty="0" err="1"/>
              <a:t>Entweder</a:t>
            </a:r>
            <a:r>
              <a:rPr lang="en-US" dirty="0"/>
              <a:t> U235 in Thermal </a:t>
            </a:r>
            <a:r>
              <a:rPr lang="en-US" dirty="0" err="1"/>
              <a:t>verbrenen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Pu239 in Fast </a:t>
            </a:r>
            <a:r>
              <a:rPr lang="en-US" dirty="0" err="1"/>
              <a:t>zeuchten</a:t>
            </a:r>
            <a:endParaRPr lang="en-US" dirty="0"/>
          </a:p>
          <a:p>
            <a:pPr lvl="1"/>
            <a:r>
              <a:rPr lang="en-US" dirty="0"/>
              <a:t>Kern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einiem</a:t>
            </a:r>
            <a:r>
              <a:rPr lang="en-US" dirty="0"/>
              <a:t> moderator </a:t>
            </a:r>
            <a:r>
              <a:rPr lang="en-US" dirty="0" err="1"/>
              <a:t>umwickelt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U238 </a:t>
            </a:r>
            <a:r>
              <a:rPr lang="en-US" dirty="0" err="1"/>
              <a:t>unwickelt</a:t>
            </a:r>
            <a:endParaRPr lang="en-US" dirty="0"/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5114"/>
            <a:ext cx="4374259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AE425-6E7A-49CC-84E3-315F55BD4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44643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Heute</a:t>
            </a:r>
            <a:r>
              <a:rPr lang="en-US" dirty="0"/>
              <a:t> </a:t>
            </a:r>
            <a:r>
              <a:rPr lang="en-US" dirty="0" err="1"/>
              <a:t>Kraftwerke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Heute</a:t>
            </a:r>
            <a:r>
              <a:rPr lang="en-US" dirty="0"/>
              <a:t> </a:t>
            </a:r>
            <a:r>
              <a:rPr lang="en-US" dirty="0" err="1"/>
              <a:t>verbrennt</a:t>
            </a:r>
            <a:r>
              <a:rPr lang="en-US" dirty="0"/>
              <a:t> man U235 in Thermal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hohen</a:t>
            </a:r>
            <a:r>
              <a:rPr lang="en-US" dirty="0"/>
              <a:t> </a:t>
            </a:r>
            <a:r>
              <a:rPr lang="en-US" dirty="0" err="1"/>
              <a:t>Druck</a:t>
            </a:r>
            <a:r>
              <a:rPr lang="en-US" dirty="0"/>
              <a:t> ≈ 30 Atm</a:t>
            </a:r>
          </a:p>
          <a:p>
            <a:pPr lvl="1"/>
            <a:r>
              <a:rPr lang="en-US" dirty="0"/>
              <a:t>Es </a:t>
            </a:r>
            <a:r>
              <a:rPr lang="en-US" dirty="0" err="1"/>
              <a:t>existiert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so </a:t>
            </a:r>
            <a:r>
              <a:rPr lang="en-US" dirty="0" err="1"/>
              <a:t>viel</a:t>
            </a:r>
            <a:r>
              <a:rPr lang="en-US" dirty="0"/>
              <a:t> U235 auf der </a:t>
            </a:r>
            <a:r>
              <a:rPr lang="en-US" dirty="0" err="1"/>
              <a:t>Erde</a:t>
            </a:r>
            <a:endParaRPr lang="en-US" dirty="0"/>
          </a:p>
          <a:p>
            <a:pPr lvl="1"/>
            <a:r>
              <a:rPr lang="en-US" dirty="0"/>
              <a:t>.02025ppm</a:t>
            </a:r>
          </a:p>
          <a:p>
            <a:pPr lvl="1"/>
            <a:r>
              <a:rPr lang="en-US" dirty="0"/>
              <a:t>Ag </a:t>
            </a:r>
            <a:r>
              <a:rPr lang="en-US" dirty="0" err="1"/>
              <a:t>ist</a:t>
            </a:r>
            <a:r>
              <a:rPr lang="en-US" dirty="0"/>
              <a:t> .070ppm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5" y="5558569"/>
            <a:ext cx="4502523" cy="533400"/>
          </a:xfrm>
          <a:prstGeom prst="rect">
            <a:avLst/>
          </a:prstGeom>
        </p:spPr>
      </p:pic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5" y="4714485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U233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Groessere</a:t>
            </a:r>
            <a:r>
              <a:rPr lang="en-US" sz="2000" dirty="0"/>
              <a:t> </a:t>
            </a:r>
            <a:r>
              <a:rPr lang="en-US" sz="2000" dirty="0" err="1"/>
              <a:t>Reserven</a:t>
            </a:r>
            <a:endParaRPr lang="en-US" sz="2000" dirty="0"/>
          </a:p>
          <a:p>
            <a:r>
              <a:rPr lang="en-US" sz="2000" dirty="0" err="1"/>
              <a:t>Sehr</a:t>
            </a:r>
            <a:r>
              <a:rPr lang="en-US" sz="2000" dirty="0"/>
              <a:t> </a:t>
            </a:r>
            <a:r>
              <a:rPr lang="en-US" sz="2000" dirty="0" err="1"/>
              <a:t>schwer</a:t>
            </a:r>
            <a:r>
              <a:rPr lang="en-US" sz="2000" dirty="0"/>
              <a:t> Atom </a:t>
            </a:r>
            <a:r>
              <a:rPr lang="en-US" sz="2000" dirty="0" err="1"/>
              <a:t>Bomben</a:t>
            </a:r>
            <a:r>
              <a:rPr lang="en-US" sz="2000" dirty="0"/>
              <a:t> dammit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bauen</a:t>
            </a:r>
            <a:endParaRPr lang="en-US" sz="2000" dirty="0"/>
          </a:p>
          <a:p>
            <a:pPr lvl="1"/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dem</a:t>
            </a:r>
            <a:r>
              <a:rPr lang="en-US" sz="2000" dirty="0"/>
              <a:t> </a:t>
            </a:r>
            <a:r>
              <a:rPr lang="en-US" sz="2000" dirty="0" err="1"/>
              <a:t>zuechten</a:t>
            </a:r>
            <a:r>
              <a:rPr lang="en-US" sz="2000" dirty="0"/>
              <a:t> von U233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U232 </a:t>
            </a:r>
            <a:r>
              <a:rPr lang="en-US" sz="2000" dirty="0" err="1"/>
              <a:t>erzeugt</a:t>
            </a:r>
            <a:r>
              <a:rPr lang="en-US" sz="2000" dirty="0"/>
              <a:t>. U232-Viel </a:t>
            </a:r>
            <a:r>
              <a:rPr lang="en-US" sz="2000" dirty="0" err="1"/>
              <a:t>Gammastrahlung</a:t>
            </a:r>
            <a:r>
              <a:rPr lang="en-US" sz="2000" dirty="0"/>
              <a:t> </a:t>
            </a:r>
          </a:p>
          <a:p>
            <a:r>
              <a:rPr lang="en-US" sz="2000" dirty="0"/>
              <a:t>Man </a:t>
            </a:r>
            <a:r>
              <a:rPr lang="en-US" sz="2000" dirty="0" err="1"/>
              <a:t>kann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Thermal </a:t>
            </a:r>
            <a:r>
              <a:rPr lang="en-US" sz="2000" dirty="0" err="1"/>
              <a:t>Spektrum</a:t>
            </a:r>
            <a:r>
              <a:rPr lang="en-US" sz="2000" dirty="0"/>
              <a:t> </a:t>
            </a:r>
            <a:r>
              <a:rPr lang="en-US" sz="2000" dirty="0" err="1"/>
              <a:t>arbeiten</a:t>
            </a:r>
            <a:endParaRPr lang="en-US" sz="2000" dirty="0"/>
          </a:p>
          <a:p>
            <a:pPr lvl="1"/>
            <a:r>
              <a:rPr lang="en-US" sz="2000" dirty="0"/>
              <a:t>Hat den </a:t>
            </a:r>
            <a:r>
              <a:rPr lang="en-US" sz="2000" dirty="0" err="1"/>
              <a:t>Vorteile</a:t>
            </a:r>
            <a:r>
              <a:rPr lang="en-US" sz="2000" dirty="0"/>
              <a:t>, </a:t>
            </a:r>
            <a:r>
              <a:rPr lang="en-US" sz="2000" dirty="0" err="1"/>
              <a:t>dass</a:t>
            </a:r>
            <a:r>
              <a:rPr lang="en-US" sz="2000" dirty="0"/>
              <a:t> </a:t>
            </a:r>
            <a:r>
              <a:rPr lang="en-US" sz="2000" dirty="0" err="1"/>
              <a:t>bei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</a:t>
            </a:r>
            <a:r>
              <a:rPr lang="en-US" sz="2000" dirty="0" err="1"/>
              <a:t>Verlust</a:t>
            </a:r>
            <a:r>
              <a:rPr lang="en-US" sz="2000" dirty="0"/>
              <a:t> von </a:t>
            </a:r>
            <a:r>
              <a:rPr lang="en-US" sz="2000" dirty="0" err="1"/>
              <a:t>dem</a:t>
            </a:r>
            <a:r>
              <a:rPr lang="en-US" sz="2000" dirty="0"/>
              <a:t> Moderator die </a:t>
            </a:r>
            <a:r>
              <a:rPr lang="en-US" sz="2000" dirty="0" err="1"/>
              <a:t>Neutronen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schnell</a:t>
            </a:r>
            <a:r>
              <a:rPr lang="en-US" sz="2000" dirty="0"/>
              <a:t> </a:t>
            </a:r>
            <a:r>
              <a:rPr lang="en-US" sz="2000" dirty="0" err="1"/>
              <a:t>fliegen</a:t>
            </a:r>
            <a:r>
              <a:rPr lang="en-US" sz="2000" dirty="0"/>
              <a:t> und das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Folge</a:t>
            </a:r>
            <a:r>
              <a:rPr lang="en-US" sz="2000" dirty="0"/>
              <a:t> die </a:t>
            </a:r>
            <a:r>
              <a:rPr lang="en-US" sz="2000" dirty="0" err="1"/>
              <a:t>Leistung</a:t>
            </a:r>
            <a:r>
              <a:rPr lang="en-US" sz="2000" dirty="0"/>
              <a:t> </a:t>
            </a:r>
            <a:r>
              <a:rPr lang="en-US" sz="2000" dirty="0" err="1"/>
              <a:t>faelt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Wahrscheinlich</a:t>
            </a:r>
            <a:r>
              <a:rPr lang="en-US" sz="2400" dirty="0"/>
              <a:t> </a:t>
            </a:r>
            <a:r>
              <a:rPr lang="en-US" sz="2400" dirty="0" err="1"/>
              <a:t>billiger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U238</a:t>
            </a:r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98" y="1417638"/>
            <a:ext cx="8229600" cy="4525963"/>
          </a:xfrm>
        </p:spPr>
        <p:txBody>
          <a:bodyPr/>
          <a:lstStyle/>
          <a:p>
            <a:r>
              <a:rPr lang="en-US" sz="2000" dirty="0" err="1"/>
              <a:t>Bis</a:t>
            </a:r>
            <a:r>
              <a:rPr lang="en-US" sz="2000" dirty="0"/>
              <a:t> </a:t>
            </a:r>
            <a:r>
              <a:rPr lang="en-US" sz="2000" dirty="0" err="1"/>
              <a:t>jetzt</a:t>
            </a:r>
            <a:r>
              <a:rPr lang="en-US" sz="2000" dirty="0"/>
              <a:t> </a:t>
            </a:r>
            <a:r>
              <a:rPr lang="en-US" sz="2000" dirty="0" err="1"/>
              <a:t>hab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nur</a:t>
            </a:r>
            <a:r>
              <a:rPr lang="en-US" sz="2000" dirty="0"/>
              <a:t> </a:t>
            </a:r>
            <a:r>
              <a:rPr lang="en-US" sz="2000" dirty="0" err="1"/>
              <a:t>ueber</a:t>
            </a:r>
            <a:r>
              <a:rPr lang="en-US" sz="2000" dirty="0"/>
              <a:t> </a:t>
            </a:r>
            <a:r>
              <a:rPr lang="en-US" sz="2000" dirty="0" err="1"/>
              <a:t>Festen</a:t>
            </a:r>
            <a:r>
              <a:rPr lang="en-US" sz="2000" dirty="0"/>
              <a:t> </a:t>
            </a:r>
            <a:r>
              <a:rPr lang="en-US" sz="2000" dirty="0" err="1"/>
              <a:t>Brenstoff</a:t>
            </a:r>
            <a:r>
              <a:rPr lang="en-US" sz="2000" dirty="0"/>
              <a:t> </a:t>
            </a:r>
            <a:r>
              <a:rPr lang="en-US" sz="2000" dirty="0" err="1"/>
              <a:t>geredet</a:t>
            </a:r>
            <a:endParaRPr lang="en-US" sz="2000" dirty="0"/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gibts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fluessige</a:t>
            </a:r>
            <a:r>
              <a:rPr lang="en-US" sz="2000" dirty="0"/>
              <a:t> </a:t>
            </a:r>
            <a:r>
              <a:rPr lang="en-US" sz="2000" dirty="0" err="1"/>
              <a:t>Kernreaktoren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2976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Kernreacktoren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4297363"/>
          </a:xfrm>
        </p:spPr>
        <p:txBody>
          <a:bodyPr/>
          <a:lstStyle/>
          <a:p>
            <a:r>
              <a:rPr lang="en-US" sz="2000" dirty="0" err="1"/>
              <a:t>Brennstaeben</a:t>
            </a:r>
            <a:r>
              <a:rPr lang="en-US" sz="2000" dirty="0"/>
              <a:t> </a:t>
            </a:r>
            <a:r>
              <a:rPr lang="en-US" sz="2000" dirty="0" err="1"/>
              <a:t>enthalten</a:t>
            </a:r>
            <a:r>
              <a:rPr lang="en-US" sz="2000" dirty="0"/>
              <a:t> </a:t>
            </a:r>
            <a:r>
              <a:rPr lang="en-US" sz="2000" dirty="0" err="1"/>
              <a:t>noch</a:t>
            </a:r>
            <a:r>
              <a:rPr lang="en-US" sz="2000" dirty="0"/>
              <a:t> 96%</a:t>
            </a:r>
          </a:p>
          <a:p>
            <a:pPr marL="0" indent="0">
              <a:buNone/>
            </a:pPr>
            <a:r>
              <a:rPr lang="en-US" sz="2000" dirty="0" err="1"/>
              <a:t>ihres</a:t>
            </a:r>
            <a:r>
              <a:rPr lang="en-US" sz="2000" dirty="0"/>
              <a:t> </a:t>
            </a:r>
            <a:r>
              <a:rPr lang="en-US" sz="2000" dirty="0" err="1"/>
              <a:t>urspruengliches</a:t>
            </a:r>
            <a:r>
              <a:rPr lang="en-US" sz="2000" dirty="0"/>
              <a:t> </a:t>
            </a:r>
            <a:r>
              <a:rPr lang="en-US" sz="2000" dirty="0" err="1"/>
              <a:t>Urans-davon</a:t>
            </a:r>
            <a:r>
              <a:rPr lang="en-US" sz="2000" dirty="0"/>
              <a:t> 1%</a:t>
            </a:r>
          </a:p>
          <a:p>
            <a:pPr marL="0" indent="0">
              <a:buNone/>
            </a:pPr>
            <a:r>
              <a:rPr lang="en-US" sz="2000" dirty="0"/>
              <a:t>U235</a:t>
            </a:r>
          </a:p>
          <a:p>
            <a:r>
              <a:rPr lang="en-US" sz="2000" dirty="0"/>
              <a:t>MSRs </a:t>
            </a:r>
            <a:r>
              <a:rPr lang="en-US" sz="2000" dirty="0" err="1"/>
              <a:t>Koennen</a:t>
            </a:r>
            <a:r>
              <a:rPr lang="en-US" sz="2000" dirty="0"/>
              <a:t> </a:t>
            </a:r>
            <a:r>
              <a:rPr lang="en-US" sz="2000" dirty="0" err="1"/>
              <a:t>ihren</a:t>
            </a:r>
            <a:r>
              <a:rPr lang="en-US" sz="2000" dirty="0"/>
              <a:t> </a:t>
            </a:r>
            <a:r>
              <a:rPr lang="en-US" sz="2000" dirty="0" err="1"/>
              <a:t>ganzen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Brennstoffbedarf</a:t>
            </a:r>
            <a:r>
              <a:rPr lang="en-US" sz="2000" dirty="0"/>
              <a:t> </a:t>
            </a:r>
            <a:r>
              <a:rPr lang="en-US" sz="2000" dirty="0" err="1"/>
              <a:t>verbrennen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3126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Kernreaktoren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Abfallprodukte koennen chemische seperiert werden</a:t>
            </a:r>
          </a:p>
          <a:p>
            <a:r>
              <a:rPr lang="en-US" dirty="0"/>
              <a:t>“Walk away” </a:t>
            </a:r>
            <a:r>
              <a:rPr lang="en-US" dirty="0" err="1"/>
              <a:t>Sicherheit</a:t>
            </a:r>
            <a:endParaRPr lang="en-US" dirty="0"/>
          </a:p>
          <a:p>
            <a:r>
              <a:rPr lang="en-US" dirty="0" err="1"/>
              <a:t>Hoehere</a:t>
            </a:r>
            <a:r>
              <a:rPr lang="en-US" dirty="0"/>
              <a:t> </a:t>
            </a:r>
            <a:r>
              <a:rPr lang="en-US" dirty="0" err="1"/>
              <a:t>thermische</a:t>
            </a:r>
            <a:r>
              <a:rPr lang="en-US" dirty="0"/>
              <a:t> </a:t>
            </a:r>
            <a:r>
              <a:rPr lang="en-US" dirty="0" err="1"/>
              <a:t>Efficienz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(Carnot)</a:t>
            </a:r>
          </a:p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 </a:t>
            </a:r>
            <a:r>
              <a:rPr lang="en-US" dirty="0" err="1"/>
              <a:t>Druck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40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2933700" y="2095500"/>
            <a:ext cx="2514600" cy="2514600"/>
          </a:xfrm>
          <a:prstGeom prst="donut">
            <a:avLst>
              <a:gd name="adj" fmla="val 2054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2628900"/>
            <a:ext cx="1447800" cy="1447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31596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U233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0327" y="46482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Thorium Blanket- </a:t>
            </a:r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das U233 </a:t>
            </a:r>
            <a:r>
              <a:rPr lang="en-US" sz="1400" dirty="0" err="1"/>
              <a:t>gezeuchtet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91000" y="2628900"/>
            <a:ext cx="3429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9075" y="2781300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n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76400" y="3104465"/>
            <a:ext cx="1219200" cy="382019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6900" y="31415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Th232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105275" y="1676400"/>
            <a:ext cx="257175" cy="9525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825" y="2800349"/>
            <a:ext cx="1219200" cy="1390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50" y="2870931"/>
            <a:ext cx="1066800" cy="1231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Chemische Trennung von U233 und Th232</a:t>
            </a:r>
          </a:p>
          <a:p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14425" y="1676400"/>
            <a:ext cx="257175" cy="110490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43012" y="1447800"/>
            <a:ext cx="2990850" cy="304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71736"/>
            <a:ext cx="2324100" cy="36212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2639431"/>
            <a:ext cx="1447800" cy="1409700"/>
          </a:xfrm>
          <a:prstGeom prst="rect">
            <a:avLst/>
          </a:prstGeom>
          <a:solidFill>
            <a:srgbClr val="E5491F"/>
          </a:solidFill>
          <a:ln>
            <a:solidFill>
              <a:srgbClr val="E54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Warme</a:t>
            </a:r>
            <a:r>
              <a:rPr lang="en-US" dirty="0"/>
              <a:t> -</a:t>
            </a:r>
            <a:r>
              <a:rPr lang="en-US" dirty="0" err="1"/>
              <a:t>Austausch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57987" y="896838"/>
            <a:ext cx="1447800" cy="857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4662" y="1060072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Abfallprodukte</a:t>
            </a:r>
            <a:r>
              <a:rPr lang="en-US" sz="1400" dirty="0"/>
              <a:t>- </a:t>
            </a:r>
            <a:r>
              <a:rPr lang="en-US" sz="1400" dirty="0" err="1"/>
              <a:t>Trennung</a:t>
            </a:r>
            <a:endParaRPr lang="en-US" sz="1400" dirty="0"/>
          </a:p>
        </p:txBody>
      </p:sp>
      <p:sp>
        <p:nvSpPr>
          <p:cNvPr id="31" name="Up Arrow 30"/>
          <p:cNvSpPr/>
          <p:nvPr/>
        </p:nvSpPr>
        <p:spPr>
          <a:xfrm>
            <a:off x="7772400" y="1768375"/>
            <a:ext cx="304800" cy="87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238624" y="1434699"/>
            <a:ext cx="2438400" cy="33100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145141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00" y="1434110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4724400" y="762000"/>
            <a:ext cx="1971674" cy="45720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3462" y="84034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Abfall(Xe, Kr, He, Etc.)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8FEC17-BF55-47CD-98D5-70A9F8AB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5407221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Funktionsweise eines Kernkraftwerks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Genauso</a:t>
            </a:r>
            <a:r>
              <a:rPr lang="en-US" dirty="0"/>
              <a:t> </a:t>
            </a:r>
            <a:r>
              <a:rPr lang="de-DE" dirty="0"/>
              <a:t>wie ein normales Kraftwerk</a:t>
            </a:r>
          </a:p>
          <a:p>
            <a:pPr marL="0" indent="0">
              <a:buNone/>
            </a:pPr>
            <a:r>
              <a:rPr lang="de-DE" dirty="0"/>
              <a:t>Energiequelle ist der Zerfall eines Element</a:t>
            </a:r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Gruende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Kernkraftwerke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Kolonization</a:t>
            </a:r>
            <a:r>
              <a:rPr lang="en-US" dirty="0"/>
              <a:t>- auf den Mars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Solarzellen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halb</a:t>
            </a:r>
            <a:r>
              <a:rPr lang="en-US" dirty="0"/>
              <a:t> so </a:t>
            </a:r>
            <a:r>
              <a:rPr lang="en-US" dirty="0" err="1"/>
              <a:t>effektiv</a:t>
            </a:r>
            <a:r>
              <a:rPr lang="en-US" dirty="0"/>
              <a:t>, </a:t>
            </a:r>
            <a:r>
              <a:rPr lang="en-US" dirty="0" err="1"/>
              <a:t>Batterien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schwer</a:t>
            </a:r>
            <a:endParaRPr lang="en-US" dirty="0"/>
          </a:p>
          <a:p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effektiv</a:t>
            </a:r>
            <a:endParaRPr lang="en-US" dirty="0"/>
          </a:p>
          <a:p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die Umwelt</a:t>
            </a:r>
          </a:p>
          <a:p>
            <a:pPr lvl="1"/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Abfall</a:t>
            </a:r>
            <a:r>
              <a:rPr lang="en-US" dirty="0"/>
              <a:t> </a:t>
            </a:r>
            <a:r>
              <a:rPr lang="en-US" dirty="0" err="1"/>
              <a:t>gibts</a:t>
            </a:r>
            <a:r>
              <a:rPr lang="en-US" dirty="0"/>
              <a:t>                “The solution to pollution is </a:t>
            </a:r>
            <a:r>
              <a:rPr lang="en-US" dirty="0" err="1"/>
              <a:t>dillution</a:t>
            </a:r>
            <a:r>
              <a:rPr lang="en-US" dirty="0"/>
              <a:t>”</a:t>
            </a:r>
          </a:p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Produkte</a:t>
            </a:r>
            <a:r>
              <a:rPr lang="en-US" dirty="0"/>
              <a:t> und Pu238(RTGs)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sowieso</a:t>
            </a:r>
            <a:r>
              <a:rPr lang="en-US" dirty="0"/>
              <a:t> in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Zukunft</a:t>
            </a:r>
            <a:r>
              <a:rPr lang="en-US" dirty="0"/>
              <a:t>(</a:t>
            </a:r>
            <a:r>
              <a:rPr lang="en-US" dirty="0" err="1"/>
              <a:t>dyson</a:t>
            </a:r>
            <a:r>
              <a:rPr lang="en-US" dirty="0"/>
              <a:t> swarm)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81600" y="3872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en-US" dirty="0"/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/>
              <a:t>Man muss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Kettenreaktion</a:t>
            </a:r>
            <a:r>
              <a:rPr lang="en-US" sz="2000" dirty="0"/>
              <a:t> </a:t>
            </a:r>
            <a:r>
              <a:rPr lang="en-US" sz="2000" dirty="0" err="1"/>
              <a:t>ausloesen</a:t>
            </a:r>
            <a:endParaRPr lang="en-US" sz="2000" dirty="0"/>
          </a:p>
          <a:p>
            <a:pPr lvl="1"/>
            <a:r>
              <a:rPr lang="en-US" sz="2000" dirty="0" err="1"/>
              <a:t>bedeutet</a:t>
            </a:r>
            <a:r>
              <a:rPr lang="en-US" sz="2000" dirty="0"/>
              <a:t> </a:t>
            </a:r>
            <a:r>
              <a:rPr lang="en-US" sz="2000" dirty="0" err="1"/>
              <a:t>mindestens</a:t>
            </a:r>
            <a:r>
              <a:rPr lang="en-US" sz="2000" dirty="0"/>
              <a:t> </a:t>
            </a:r>
            <a:r>
              <a:rPr lang="en-US" sz="2000" dirty="0" err="1"/>
              <a:t>mehr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1 </a:t>
            </a:r>
            <a:r>
              <a:rPr lang="en-US" sz="2000" dirty="0" err="1"/>
              <a:t>Neutronen</a:t>
            </a:r>
            <a:r>
              <a:rPr lang="en-US" sz="2000" dirty="0"/>
              <a:t> pro </a:t>
            </a:r>
            <a:r>
              <a:rPr lang="en-US" sz="2000" dirty="0" err="1"/>
              <a:t>Spaltung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nuclear chain re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193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Fission </a:t>
            </a:r>
            <a:r>
              <a:rPr lang="en-US" dirty="0" err="1"/>
              <a:t>Beispiel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202.5 MeV-</a:t>
            </a:r>
            <a:r>
              <a:rPr lang="en-US" dirty="0" err="1"/>
              <a:t>enspricht</a:t>
            </a:r>
            <a:r>
              <a:rPr lang="en-US" dirty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Benzin</a:t>
            </a:r>
            <a:r>
              <a:rPr lang="en-US" dirty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74280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/>
                        <a:t>Kinetische</a:t>
                      </a:r>
                      <a:r>
                        <a:rPr lang="en-US" baseline="0" dirty="0"/>
                        <a:t> Energy der </a:t>
                      </a:r>
                      <a:r>
                        <a:rPr lang="en-US" baseline="0" dirty="0" err="1"/>
                        <a:t>Tochter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Teilchen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98">
                <a:tc>
                  <a:txBody>
                    <a:bodyPr/>
                    <a:lstStyle/>
                    <a:p>
                      <a:r>
                        <a:rPr lang="en-US" dirty="0" err="1"/>
                        <a:t>Energie</a:t>
                      </a:r>
                      <a:r>
                        <a:rPr lang="en-US" baseline="0" dirty="0"/>
                        <a:t> der </a:t>
                      </a:r>
                      <a:r>
                        <a:rPr lang="en-US" baseline="0" dirty="0" err="1"/>
                        <a:t>Restteile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Strahlung</a:t>
                      </a:r>
                      <a:r>
                        <a:rPr lang="en-US" baseline="0" dirty="0"/>
                        <a:t>, Antineutrinos, </a:t>
                      </a:r>
                      <a:r>
                        <a:rPr lang="en-US" baseline="0" dirty="0" err="1"/>
                        <a:t>Kinetische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Energie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Fissile/Fissionable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Manche</a:t>
            </a:r>
            <a:r>
              <a:rPr lang="en-US" dirty="0"/>
              <a:t> Isotope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spaltbar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“fissile”</a:t>
            </a:r>
          </a:p>
          <a:p>
            <a:pPr lvl="1"/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Reaktion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von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de-DE" dirty="0"/>
              <a:t>durchfuehren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Z.B. U238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spaltbar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fissile. </a:t>
            </a:r>
            <a:r>
              <a:rPr lang="en-US" dirty="0" err="1"/>
              <a:t>Trotz</a:t>
            </a:r>
            <a:r>
              <a:rPr lang="en-US" dirty="0"/>
              <a:t> des </a:t>
            </a:r>
            <a:r>
              <a:rPr lang="en-US" dirty="0" err="1"/>
              <a:t>Energiegewinns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das U238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Neutronen</a:t>
            </a:r>
            <a:r>
              <a:rPr lang="en-US" dirty="0"/>
              <a:t> ab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gespaltet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Woher</a:t>
            </a:r>
            <a:r>
              <a:rPr lang="en-US" sz="3200" dirty="0"/>
              <a:t> </a:t>
            </a:r>
            <a:r>
              <a:rPr lang="en-US" sz="3200" dirty="0" err="1"/>
              <a:t>kommt</a:t>
            </a:r>
            <a:r>
              <a:rPr lang="en-US" sz="3200" dirty="0"/>
              <a:t> die </a:t>
            </a:r>
            <a:r>
              <a:rPr lang="en-US" sz="3200" dirty="0" err="1"/>
              <a:t>Energie</a:t>
            </a:r>
            <a:r>
              <a:rPr lang="en-US" sz="32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vs Thermal Spektrum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Thermal 0 to 100 eV </a:t>
            </a:r>
          </a:p>
          <a:p>
            <a:r>
              <a:rPr lang="en-US" sz="2000" dirty="0"/>
              <a:t>Fast 1 MeV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471</Words>
  <Application>Microsoft Office PowerPoint</Application>
  <PresentationFormat>On-screen Show (4:3)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Gabriola</vt:lpstr>
      <vt:lpstr>Office Theme</vt:lpstr>
      <vt:lpstr>Thorium und Molten Salt Reactors</vt:lpstr>
      <vt:lpstr>Funktionsweise eines Kernkraftwerks</vt:lpstr>
      <vt:lpstr>Aufbau</vt:lpstr>
      <vt:lpstr>Kern</vt:lpstr>
      <vt:lpstr>Fission Beispiel </vt:lpstr>
      <vt:lpstr>Fissile/Fissionable</vt:lpstr>
      <vt:lpstr>Woher kommt die Energie?</vt:lpstr>
      <vt:lpstr>PowerPoint Presentation</vt:lpstr>
      <vt:lpstr>Fast vs Thermal Spektrum</vt:lpstr>
      <vt:lpstr>PowerPoint Presentation</vt:lpstr>
      <vt:lpstr>PowerPoint Presentation</vt:lpstr>
      <vt:lpstr>Verlangsamung der Neutronen</vt:lpstr>
      <vt:lpstr>Unterschied zwischen Uran und Thorium Kraftwerke</vt:lpstr>
      <vt:lpstr>Heute Kraftwerke</vt:lpstr>
      <vt:lpstr>Vorteile von U233</vt:lpstr>
      <vt:lpstr>MSRs </vt:lpstr>
      <vt:lpstr>Kernreacktoren</vt:lpstr>
      <vt:lpstr>Kernreaktoren 2</vt:lpstr>
      <vt:lpstr>PowerPoint Presentation</vt:lpstr>
      <vt:lpstr>Was fuer andere Gruende gibt es Kernkraftwerke zu bauen?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 burfeindt</cp:lastModifiedBy>
  <cp:revision>48</cp:revision>
  <dcterms:created xsi:type="dcterms:W3CDTF">2018-10-31T15:22:58Z</dcterms:created>
  <dcterms:modified xsi:type="dcterms:W3CDTF">2018-11-08T06:57:51Z</dcterms:modified>
</cp:coreProperties>
</file>