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61" r:id="rId2"/>
    <p:sldId id="262" r:id="rId3"/>
  </p:sldIdLst>
  <p:sldSz cx="7920038" cy="10080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07" userDrawn="1">
          <p15:clr>
            <a:srgbClr val="A4A3A4"/>
          </p15:clr>
        </p15:guide>
        <p15:guide id="2" pos="2495" userDrawn="1">
          <p15:clr>
            <a:srgbClr val="A4A3A4"/>
          </p15:clr>
        </p15:guide>
        <p15:guide id="3" pos="2494" userDrawn="1">
          <p15:clr>
            <a:srgbClr val="A4A3A4"/>
          </p15:clr>
        </p15:guide>
        <p15:guide id="4" orient="horz" pos="6237" userDrawn="1">
          <p15:clr>
            <a:srgbClr val="A4A3A4"/>
          </p15:clr>
        </p15:guide>
        <p15:guide id="5" orient="horz" pos="113" userDrawn="1">
          <p15:clr>
            <a:srgbClr val="A4A3A4"/>
          </p15:clr>
        </p15:guide>
        <p15:guide id="6" pos="4876" userDrawn="1">
          <p15:clr>
            <a:srgbClr val="A4A3A4"/>
          </p15:clr>
        </p15:guide>
        <p15:guide id="7" pos="11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4155"/>
    <a:srgbClr val="E2E8F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84"/>
    <p:restoredTop sz="88249"/>
  </p:normalViewPr>
  <p:slideViewPr>
    <p:cSldViewPr snapToGrid="0" showGuides="1">
      <p:cViewPr>
        <p:scale>
          <a:sx n="138" d="100"/>
          <a:sy n="138" d="100"/>
        </p:scale>
        <p:origin x="3544" y="-1248"/>
      </p:cViewPr>
      <p:guideLst>
        <p:guide orient="horz" pos="3107"/>
        <p:guide pos="2495"/>
        <p:guide pos="2494"/>
        <p:guide orient="horz" pos="6237"/>
        <p:guide orient="horz" pos="113"/>
        <p:guide pos="4876"/>
        <p:guide pos="113"/>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D66B13-9F24-0B45-A30F-F632023AF0BF}" type="datetimeFigureOut">
              <a:rPr lang="en-US" smtClean="0"/>
              <a:t>2/1/25</a:t>
            </a:fld>
            <a:endParaRPr lang="en-US"/>
          </a:p>
        </p:txBody>
      </p:sp>
      <p:sp>
        <p:nvSpPr>
          <p:cNvPr id="4" name="Slide Image Placeholder 3"/>
          <p:cNvSpPr>
            <a:spLocks noGrp="1" noRot="1" noChangeAspect="1"/>
          </p:cNvSpPr>
          <p:nvPr>
            <p:ph type="sldImg" idx="2"/>
          </p:nvPr>
        </p:nvSpPr>
        <p:spPr>
          <a:xfrm>
            <a:off x="2216150" y="1143000"/>
            <a:ext cx="2425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62E18C-7900-6A4C-8C30-5E1511847B92}" type="slidenum">
              <a:rPr lang="en-US" smtClean="0"/>
              <a:t>‹#›</a:t>
            </a:fld>
            <a:endParaRPr lang="en-US"/>
          </a:p>
        </p:txBody>
      </p:sp>
    </p:spTree>
    <p:extLst>
      <p:ext uri="{BB962C8B-B14F-4D97-AF65-F5344CB8AC3E}">
        <p14:creationId xmlns:p14="http://schemas.microsoft.com/office/powerpoint/2010/main" val="161580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BF8D1-F56A-C15C-37F1-7A2158E353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5DEF4B-1A83-C5F2-9952-45624506D126}"/>
              </a:ext>
            </a:extLst>
          </p:cNvPr>
          <p:cNvSpPr>
            <a:spLocks noGrp="1" noRot="1" noChangeAspect="1"/>
          </p:cNvSpPr>
          <p:nvPr>
            <p:ph type="sldImg"/>
          </p:nvPr>
        </p:nvSpPr>
        <p:spPr>
          <a:xfrm>
            <a:off x="2216150" y="1143000"/>
            <a:ext cx="2425700" cy="3086100"/>
          </a:xfrm>
        </p:spPr>
      </p:sp>
      <p:sp>
        <p:nvSpPr>
          <p:cNvPr id="3" name="Notes Placeholder 2">
            <a:extLst>
              <a:ext uri="{FF2B5EF4-FFF2-40B4-BE49-F238E27FC236}">
                <a16:creationId xmlns:a16="http://schemas.microsoft.com/office/drawing/2014/main" id="{3F494EE9-ED97-844D-B637-1C4E51020C6C}"/>
              </a:ext>
            </a:extLst>
          </p:cNvPr>
          <p:cNvSpPr>
            <a:spLocks noGrp="1"/>
          </p:cNvSpPr>
          <p:nvPr>
            <p:ph type="body" idx="1"/>
          </p:nvPr>
        </p:nvSpPr>
        <p:spPr/>
        <p:txBody>
          <a:bodyPr/>
          <a:lstStyle/>
          <a:p>
            <a:pPr algn="l"/>
            <a:r>
              <a:rPr lang="en-GB" b="1" i="0" u="none" strike="noStrike" dirty="0">
                <a:solidFill>
                  <a:srgbClr val="000000"/>
                </a:solidFill>
                <a:effectLst/>
              </a:rPr>
              <a:t>E2E8F0</a:t>
            </a:r>
            <a:br>
              <a:rPr lang="en-GB" b="1" i="0" u="none" strike="noStrike" dirty="0">
                <a:solidFill>
                  <a:srgbClr val="000000"/>
                </a:solidFill>
                <a:effectLst/>
              </a:rPr>
            </a:br>
            <a:br>
              <a:rPr lang="en-GB" b="1" i="0" u="none" strike="noStrike" dirty="0">
                <a:solidFill>
                  <a:srgbClr val="000000"/>
                </a:solidFill>
                <a:effectLst/>
              </a:rPr>
            </a:br>
            <a:r>
              <a:rPr lang="en-GB" b="1" i="0" u="none" strike="noStrike" dirty="0">
                <a:solidFill>
                  <a:srgbClr val="000000"/>
                </a:solidFill>
                <a:effectLst/>
              </a:rPr>
              <a:t>2. Difficulty Aligning Financial Insights with Strategic Objectives -&gt; D365 Advisors</a:t>
            </a:r>
            <a:endParaRPr lang="en-GB" b="0" i="0" u="none" strike="noStrike" dirty="0">
              <a:solidFill>
                <a:srgbClr val="000000"/>
              </a:solidFill>
              <a:effectLst/>
            </a:endParaRPr>
          </a:p>
          <a:p>
            <a:br>
              <a:rPr lang="en-GB" dirty="0">
                <a:effectLst/>
                <a:latin typeface="Helvetica" pitchFamily="2" charset="0"/>
              </a:rPr>
            </a:br>
            <a:br>
              <a:rPr lang="en-GB" dirty="0">
                <a:effectLst/>
                <a:latin typeface="Helvetica" pitchFamily="2" charset="0"/>
              </a:rPr>
            </a:br>
            <a:r>
              <a:rPr lang="en-GB" dirty="0">
                <a:effectLst/>
                <a:latin typeface="Helvetica" pitchFamily="2" charset="0"/>
              </a:rPr>
              <a:t>1. Lack of relevant, actionable analytics for decision-making, 2. Difficulty aligning financial insights with strategic objectives, </a:t>
            </a:r>
            <a:r>
              <a:rPr lang="en-GB" b="0" i="0" u="none" strike="noStrike" dirty="0">
                <a:solidFill>
                  <a:srgbClr val="000000"/>
                </a:solidFill>
                <a:effectLst/>
                <a:latin typeface="-webkit-standard"/>
              </a:rPr>
              <a:t>3. </a:t>
            </a:r>
            <a:r>
              <a:rPr lang="en-GB" b="1" i="0" u="none" strike="noStrike" dirty="0">
                <a:solidFill>
                  <a:srgbClr val="000000"/>
                </a:solidFill>
                <a:effectLst/>
              </a:rPr>
              <a:t>Challenges in Forecasting and Financial </a:t>
            </a:r>
            <a:r>
              <a:rPr lang="en-GB" b="1" i="0" u="none" strike="noStrike" dirty="0" err="1">
                <a:solidFill>
                  <a:srgbClr val="000000"/>
                </a:solidFill>
                <a:effectLst/>
              </a:rPr>
              <a:t>Modeling</a:t>
            </a:r>
            <a:r>
              <a:rPr lang="en-GB" b="1" i="0" u="none" strike="noStrike" dirty="0">
                <a:solidFill>
                  <a:srgbClr val="000000"/>
                </a:solidFill>
                <a:effectLst/>
              </a:rPr>
              <a:t>. </a:t>
            </a:r>
            <a:r>
              <a:rPr lang="en-GB" b="0" i="0" u="none" strike="noStrike" dirty="0">
                <a:solidFill>
                  <a:srgbClr val="000000"/>
                </a:solidFill>
                <a:effectLst/>
                <a:latin typeface="-webkit-standard"/>
              </a:rPr>
              <a:t>4. </a:t>
            </a:r>
            <a:r>
              <a:rPr lang="en-GB" b="1" i="0" u="none" strike="noStrike" dirty="0">
                <a:solidFill>
                  <a:srgbClr val="000000"/>
                </a:solidFill>
                <a:effectLst/>
              </a:rPr>
              <a:t>Insufficient Support for Operations in Decision-Making. </a:t>
            </a:r>
            <a:r>
              <a:rPr lang="en-GB" b="0" i="0" u="none" strike="noStrike" dirty="0">
                <a:solidFill>
                  <a:srgbClr val="000000"/>
                </a:solidFill>
                <a:effectLst/>
                <a:latin typeface="-webkit-standard"/>
              </a:rPr>
              <a:t>5. </a:t>
            </a:r>
            <a:r>
              <a:rPr lang="en-GB" b="1" i="0" u="none" strike="noStrike" dirty="0">
                <a:solidFill>
                  <a:srgbClr val="000000"/>
                </a:solidFill>
                <a:effectLst/>
              </a:rPr>
              <a:t>Need for Enhanced Data-Driven Strategies. </a:t>
            </a:r>
            <a:r>
              <a:rPr lang="en-GB" b="0" i="0" u="none" strike="noStrike" dirty="0">
                <a:solidFill>
                  <a:srgbClr val="000000"/>
                </a:solidFill>
                <a:effectLst/>
                <a:latin typeface="-webkit-standard"/>
              </a:rPr>
              <a:t>6. </a:t>
            </a:r>
            <a:r>
              <a:rPr lang="en-GB" b="1" i="0" u="none" strike="noStrike" dirty="0">
                <a:solidFill>
                  <a:srgbClr val="000000"/>
                </a:solidFill>
                <a:effectLst/>
              </a:rPr>
              <a:t>Cross-Organizational Communication and Trust Building. </a:t>
            </a:r>
            <a:r>
              <a:rPr lang="en-GB" b="0" i="0" u="none" strike="noStrike" dirty="0">
                <a:solidFill>
                  <a:srgbClr val="000000"/>
                </a:solidFill>
                <a:effectLst/>
                <a:latin typeface="-webkit-standard"/>
              </a:rPr>
              <a:t>7. </a:t>
            </a:r>
            <a:r>
              <a:rPr lang="en-GB" b="1" i="0" u="none" strike="noStrike" dirty="0">
                <a:solidFill>
                  <a:srgbClr val="000000"/>
                </a:solidFill>
                <a:effectLst/>
              </a:rPr>
              <a:t>Integration of Operations Finance Post-Merger. </a:t>
            </a:r>
            <a:r>
              <a:rPr lang="en-GB" b="0" i="0" u="none" strike="noStrike" dirty="0">
                <a:solidFill>
                  <a:srgbClr val="000000"/>
                </a:solidFill>
                <a:effectLst/>
                <a:latin typeface="-webkit-standard"/>
              </a:rPr>
              <a:t>8. </a:t>
            </a:r>
            <a:r>
              <a:rPr lang="en-GB" b="1" i="0" u="none" strike="noStrike" dirty="0">
                <a:solidFill>
                  <a:srgbClr val="000000"/>
                </a:solidFill>
                <a:effectLst/>
              </a:rPr>
              <a:t>Need for Advanced Tools and Systems Expertise</a:t>
            </a:r>
            <a:br>
              <a:rPr lang="en-GB" dirty="0">
                <a:effectLst/>
                <a:latin typeface="Helvetica" pitchFamily="2" charset="0"/>
              </a:rPr>
            </a:br>
            <a:br>
              <a:rPr lang="en-GB" dirty="0">
                <a:effectLst/>
                <a:latin typeface="Helvetica" pitchFamily="2" charset="0"/>
              </a:rPr>
            </a:br>
            <a:r>
              <a:rPr lang="en-GB" dirty="0">
                <a:effectLst/>
                <a:latin typeface="Helvetica" pitchFamily="2" charset="0"/>
              </a:rPr>
              <a:t>Buzzwords:</a:t>
            </a:r>
          </a:p>
          <a:p>
            <a:endParaRPr lang="en-GB" dirty="0">
              <a:effectLst/>
              <a:latin typeface="Helvetica" pitchFamily="2" charset="0"/>
            </a:endParaRPr>
          </a:p>
          <a:p>
            <a:pPr marL="228600" indent="-228600">
              <a:buAutoNum type="arabicPeriod"/>
            </a:pPr>
            <a:r>
              <a:rPr lang="en-GB" dirty="0">
                <a:effectLst/>
                <a:latin typeface="Helvetica" pitchFamily="2" charset="0"/>
              </a:rPr>
              <a:t>Decision based on insights</a:t>
            </a:r>
          </a:p>
          <a:p>
            <a:pPr marL="228600" indent="-228600">
              <a:buAutoNum type="arabicPeriod"/>
            </a:pPr>
            <a:r>
              <a:rPr lang="en-GB" dirty="0">
                <a:effectLst/>
                <a:latin typeface="Helvetica" pitchFamily="2" charset="0"/>
              </a:rPr>
              <a:t>Retail</a:t>
            </a:r>
          </a:p>
          <a:p>
            <a:pPr marL="228600" indent="-228600">
              <a:buAutoNum type="arabicPeriod"/>
            </a:pPr>
            <a:r>
              <a:rPr lang="en-GB" dirty="0">
                <a:effectLst/>
                <a:latin typeface="Helvetica" pitchFamily="2" charset="0"/>
              </a:rPr>
              <a:t>Strong partnership</a:t>
            </a:r>
          </a:p>
          <a:p>
            <a:pPr marL="228600" indent="-228600">
              <a:buAutoNum type="arabicPeriod"/>
            </a:pPr>
            <a:r>
              <a:rPr lang="en-GB" dirty="0">
                <a:effectLst/>
                <a:latin typeface="Helvetica" pitchFamily="2" charset="0"/>
              </a:rPr>
              <a:t>Analytica insights, thoughts leadership</a:t>
            </a:r>
          </a:p>
          <a:p>
            <a:pPr marL="228600" indent="-228600">
              <a:buAutoNum type="arabicPeriod"/>
            </a:pPr>
            <a:r>
              <a:rPr lang="en-GB" dirty="0">
                <a:effectLst/>
                <a:latin typeface="Helvetica" pitchFamily="2" charset="0"/>
              </a:rPr>
              <a:t>Data insight, client needs, data-driven decisions, support their business</a:t>
            </a:r>
          </a:p>
          <a:p>
            <a:pPr marL="228600" indent="-228600">
              <a:buAutoNum type="arabicPeriod"/>
            </a:pPr>
            <a:r>
              <a:rPr lang="en-GB" dirty="0">
                <a:effectLst/>
                <a:latin typeface="Helvetica" pitchFamily="2" charset="0"/>
              </a:rPr>
              <a:t>Findings and recommendations to stakeholders in a clear and concise manner</a:t>
            </a:r>
          </a:p>
          <a:p>
            <a:pPr marL="228600" indent="-228600">
              <a:buAutoNum type="arabicPeriod"/>
            </a:pPr>
            <a:r>
              <a:rPr lang="en-GB" dirty="0">
                <a:effectLst/>
                <a:latin typeface="Helvetica" pitchFamily="2" charset="0"/>
              </a:rPr>
              <a:t>Insights and presentations for category manager, C-level, consumer insights</a:t>
            </a:r>
          </a:p>
          <a:p>
            <a:pPr marL="228600" indent="-228600">
              <a:buAutoNum type="arabicPeriod"/>
            </a:pPr>
            <a:r>
              <a:rPr lang="en-GB" dirty="0">
                <a:effectLst/>
                <a:latin typeface="Helvetica" pitchFamily="2" charset="0"/>
              </a:rPr>
              <a:t>Taking lead on the account set strategy and secure executing</a:t>
            </a:r>
          </a:p>
          <a:p>
            <a:pPr marL="228600" indent="-228600">
              <a:buAutoNum type="arabicPeriod"/>
            </a:pPr>
            <a:r>
              <a:rPr lang="en-GB" dirty="0">
                <a:effectLst/>
                <a:latin typeface="Helvetica" pitchFamily="2" charset="0"/>
              </a:rPr>
              <a:t>Secure financial targets and KPIs</a:t>
            </a:r>
          </a:p>
          <a:p>
            <a:pPr marL="228600" indent="-228600">
              <a:buAutoNum type="arabicPeriod"/>
            </a:pPr>
            <a:r>
              <a:rPr lang="en-GB" dirty="0">
                <a:effectLst/>
                <a:latin typeface="Helvetica" pitchFamily="2" charset="0"/>
              </a:rPr>
              <a:t> Ambitious mindset, build trust</a:t>
            </a:r>
          </a:p>
          <a:p>
            <a:endParaRPr lang="en-GB" dirty="0">
              <a:effectLst/>
              <a:latin typeface="Helvetica" pitchFamily="2" charset="0"/>
            </a:endParaRPr>
          </a:p>
          <a:p>
            <a:r>
              <a:rPr lang="en-GB" dirty="0">
                <a:effectLst/>
                <a:latin typeface="Helvetica" pitchFamily="2" charset="0"/>
              </a:rPr>
              <a:t>Layout:</a:t>
            </a:r>
          </a:p>
          <a:p>
            <a:endParaRPr lang="en-GB" dirty="0">
              <a:effectLst/>
              <a:latin typeface="Helvetica" pitchFamily="2" charset="0"/>
            </a:endParaRPr>
          </a:p>
          <a:p>
            <a:r>
              <a:rPr lang="en-GB" dirty="0">
                <a:effectLst/>
                <a:latin typeface="Helvetica" pitchFamily="2" charset="0"/>
              </a:rPr>
              <a:t>Titles: Helvetica Neue Light; Bold; 12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Helvetica" pitchFamily="2" charset="0"/>
              </a:rPr>
              <a:t>Sub-Titles: Helvetica Neue Light; Bold; 10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Helvetica" pitchFamily="2" charset="0"/>
              </a:rPr>
              <a:t>Type contract, location and date: Else: Helvetica Neue Light; 9</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Helvetica" pitchFamily="2" charset="0"/>
              </a:rPr>
              <a:t>Else: Helvetica Neue Light; 10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Helvetica" pitchFamily="2" charset="0"/>
              </a:rPr>
              <a:t>----------------------------------</a:t>
            </a:r>
          </a:p>
          <a:p>
            <a:pPr marL="0" indent="0" algn="just">
              <a:buFont typeface="Arial" panose="020B0604020202020204" pitchFamily="34" charset="0"/>
              <a:buNone/>
            </a:pPr>
            <a:endParaRPr lang="en-GB" sz="1200" b="0" i="0" dirty="0">
              <a:effectLst/>
              <a:latin typeface="Helvetica" pitchFamily="2" charset="0"/>
              <a:ea typeface="+mn-ea"/>
            </a:endParaRPr>
          </a:p>
          <a:p>
            <a:pPr marL="0" indent="0" algn="just">
              <a:buFont typeface="Arial" panose="020B0604020202020204" pitchFamily="34" charset="0"/>
              <a:buNone/>
            </a:pPr>
            <a:r>
              <a:rPr lang="en-US" sz="1200" b="0" i="0" dirty="0">
                <a:latin typeface="Helvetica Neue Light" panose="02000403000000020004" pitchFamily="2" charset="0"/>
                <a:ea typeface="Helvetica Neue Light" panose="02000403000000020004" pitchFamily="2" charset="0"/>
              </a:rPr>
              <a:t>I need to narrow-down the sectors (done)</a:t>
            </a:r>
          </a:p>
          <a:p>
            <a:pPr marL="0" indent="0" algn="just">
              <a:buFont typeface="Arial" panose="020B0604020202020204" pitchFamily="34" charset="0"/>
              <a:buNone/>
            </a:pPr>
            <a:r>
              <a:rPr lang="en-US" sz="1200" b="0" i="0" dirty="0">
                <a:latin typeface="Helvetica Neue Light" panose="02000403000000020004" pitchFamily="2" charset="0"/>
                <a:ea typeface="Helvetica Neue Light" panose="02000403000000020004" pitchFamily="2" charset="0"/>
              </a:rPr>
              <a:t>To catch-attention (done ½)</a:t>
            </a:r>
          </a:p>
          <a:p>
            <a:pPr marL="0" indent="0" algn="just">
              <a:buFont typeface="Arial" panose="020B0604020202020204" pitchFamily="34" charset="0"/>
              <a:buNone/>
            </a:pPr>
            <a:r>
              <a:rPr lang="en-US" sz="1200" b="0" i="0" dirty="0">
                <a:latin typeface="Helvetica Neue Light" panose="02000403000000020004" pitchFamily="2" charset="0"/>
                <a:ea typeface="Helvetica Neue Light" panose="02000403000000020004" pitchFamily="2" charset="0"/>
              </a:rPr>
              <a:t>To bring value (done)</a:t>
            </a:r>
          </a:p>
          <a:p>
            <a:pPr marL="0" indent="0" algn="just">
              <a:buFont typeface="Arial" panose="020B0604020202020204" pitchFamily="34" charset="0"/>
              <a:buNone/>
            </a:pPr>
            <a:r>
              <a:rPr lang="en-US" sz="1200" b="0" i="0" dirty="0">
                <a:latin typeface="Helvetica Neue Light" panose="02000403000000020004" pitchFamily="2" charset="0"/>
                <a:ea typeface="Helvetica Neue Light" panose="02000403000000020004" pitchFamily="2" charset="0"/>
              </a:rPr>
              <a:t>To add some basic Danish phrases or sentences (done)</a:t>
            </a:r>
          </a:p>
          <a:p>
            <a:pPr marL="0" indent="0" algn="just">
              <a:buFont typeface="Arial" panose="020B0604020202020204" pitchFamily="34" charset="0"/>
              <a:buNone/>
            </a:pPr>
            <a:r>
              <a:rPr lang="en-US" sz="1200" b="0" i="0" dirty="0">
                <a:latin typeface="Helvetica Neue Light" panose="02000403000000020004" pitchFamily="2" charset="0"/>
                <a:ea typeface="Helvetica Neue Light" panose="02000403000000020004" pitchFamily="2" charset="0"/>
              </a:rPr>
              <a:t>Why do I want to join them (done)</a:t>
            </a:r>
          </a:p>
          <a:p>
            <a:pPr marL="0" indent="0" algn="just">
              <a:buFont typeface="Arial" panose="020B0604020202020204" pitchFamily="34" charset="0"/>
              <a:buNone/>
            </a:pPr>
            <a:r>
              <a:rPr lang="en-US" sz="1200" b="0" i="0" dirty="0">
                <a:latin typeface="Helvetica Neue Light" panose="02000403000000020004" pitchFamily="2" charset="0"/>
                <a:ea typeface="Helvetica Neue Light" panose="02000403000000020004" pitchFamily="2" charset="0"/>
              </a:rPr>
              <a:t>What my colleagues say about me (done)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Helvetica" pitchFamily="2" charset="0"/>
            </a:endParaRPr>
          </a:p>
          <a:p>
            <a:r>
              <a:rPr lang="en-GB" dirty="0">
                <a:effectLst/>
                <a:latin typeface="Helvetica" pitchFamily="2" charset="0"/>
              </a:rPr>
              <a:t>----------------------------------</a:t>
            </a:r>
          </a:p>
          <a:p>
            <a:r>
              <a:rPr lang="en-GB" dirty="0">
                <a:effectLst/>
                <a:latin typeface="Helvetica" pitchFamily="2" charset="0"/>
              </a:rPr>
              <a:t>IDA meeting points:</a:t>
            </a:r>
          </a:p>
          <a:p>
            <a:endParaRPr lang="en-GB" dirty="0">
              <a:effectLst/>
              <a:latin typeface="Helvetica" pitchFamily="2" charset="0"/>
            </a:endParaRPr>
          </a:p>
          <a:p>
            <a:pPr>
              <a:buAutoNum type="arabicPeriod"/>
            </a:pPr>
            <a:r>
              <a:rPr lang="en-GB" dirty="0">
                <a:effectLst/>
                <a:latin typeface="Helvetica" pitchFamily="2" charset="0"/>
              </a:rPr>
              <a:t>(Industry; Skills): 1. (Not-new, Not-new), 2.(Old, New) = (New, Old), 3.(New, New)</a:t>
            </a:r>
          </a:p>
          <a:p>
            <a:pPr>
              <a:buAutoNum type="arabicPeriod"/>
            </a:pPr>
            <a:r>
              <a:rPr lang="en-GB" dirty="0">
                <a:effectLst/>
                <a:latin typeface="Helvetica" pitchFamily="2" charset="0"/>
              </a:rPr>
              <a:t>To bring best market value –&gt; To get an interview</a:t>
            </a:r>
          </a:p>
          <a:p>
            <a:pPr>
              <a:buAutoNum type="arabicPeriod"/>
            </a:pPr>
            <a:r>
              <a:rPr lang="en-GB" dirty="0">
                <a:effectLst/>
                <a:latin typeface="Helvetica" pitchFamily="2" charset="0"/>
              </a:rPr>
              <a:t>Narrow down the sectors in the introduction.</a:t>
            </a:r>
          </a:p>
          <a:p>
            <a:pPr>
              <a:buAutoNum type="arabicPeriod"/>
            </a:pPr>
            <a:r>
              <a:rPr lang="en-GB" dirty="0">
                <a:effectLst/>
                <a:latin typeface="Helvetica" pitchFamily="2" charset="0"/>
              </a:rPr>
              <a:t>Experience 1</a:t>
            </a:r>
            <a:r>
              <a:rPr lang="en-GB" baseline="30000" dirty="0">
                <a:effectLst/>
                <a:latin typeface="Helvetica" pitchFamily="2" charset="0"/>
              </a:rPr>
              <a:t>st</a:t>
            </a:r>
            <a:r>
              <a:rPr lang="en-GB" dirty="0">
                <a:effectLst/>
                <a:latin typeface="Helvetica" pitchFamily="2" charset="0"/>
              </a:rPr>
              <a:t>.</a:t>
            </a:r>
          </a:p>
          <a:p>
            <a:pPr>
              <a:buAutoNum type="arabicPeriod"/>
            </a:pPr>
            <a:r>
              <a:rPr lang="en-GB" dirty="0">
                <a:effectLst/>
                <a:latin typeface="Helvetica" pitchFamily="2" charset="0"/>
              </a:rPr>
              <a:t>Projects are not relevant </a:t>
            </a:r>
            <a:r>
              <a:rPr lang="en-GB" dirty="0" err="1">
                <a:effectLst/>
                <a:latin typeface="Helvetica" pitchFamily="2" charset="0"/>
              </a:rPr>
              <a:t>bc</a:t>
            </a:r>
            <a:r>
              <a:rPr lang="en-GB" dirty="0">
                <a:effectLst/>
                <a:latin typeface="Helvetica" pitchFamily="2" charset="0"/>
              </a:rPr>
              <a:t> I will not have the same, but what’s important are the tasks, responsibilities, value – or results</a:t>
            </a:r>
          </a:p>
          <a:p>
            <a:pPr>
              <a:buAutoNum type="arabicPeriod"/>
            </a:pPr>
            <a:r>
              <a:rPr lang="en-GB" dirty="0">
                <a:effectLst/>
                <a:latin typeface="Helvetica" pitchFamily="2" charset="0"/>
              </a:rPr>
              <a:t>To show a temporary contract or project-based contract-</a:t>
            </a:r>
          </a:p>
          <a:p>
            <a:pPr>
              <a:buAutoNum type="arabicPeriod"/>
            </a:pPr>
            <a:r>
              <a:rPr lang="en-GB" dirty="0">
                <a:effectLst/>
                <a:latin typeface="Helvetica" pitchFamily="2" charset="0"/>
              </a:rPr>
              <a:t>CI/CD –&gt; Automation</a:t>
            </a:r>
          </a:p>
          <a:p>
            <a:pPr>
              <a:buAutoNum type="arabicPeriod"/>
            </a:pPr>
            <a:r>
              <a:rPr lang="en-GB" dirty="0">
                <a:effectLst/>
                <a:latin typeface="Helvetica" pitchFamily="2" charset="0"/>
              </a:rPr>
              <a:t>Same as point 3)</a:t>
            </a:r>
          </a:p>
          <a:p>
            <a:pPr>
              <a:buAutoNum type="arabicPeriod"/>
            </a:pPr>
            <a:r>
              <a:rPr lang="en-GB" dirty="0">
                <a:effectLst/>
                <a:latin typeface="Helvetica" pitchFamily="2" charset="0"/>
              </a:rPr>
              <a:t>To show results</a:t>
            </a:r>
          </a:p>
          <a:p>
            <a:pPr>
              <a:buAutoNum type="arabicPeriod"/>
            </a:pPr>
            <a:r>
              <a:rPr lang="en-GB" dirty="0">
                <a:effectLst/>
                <a:latin typeface="Helvetica" pitchFamily="2" charset="0"/>
              </a:rPr>
              <a:t>If I apply w/ a referral to show the person/name I know or recommended me. </a:t>
            </a:r>
          </a:p>
          <a:p>
            <a:pPr>
              <a:buAutoNum type="arabicPeriod"/>
            </a:pPr>
            <a:r>
              <a:rPr lang="en-GB" dirty="0">
                <a:effectLst/>
                <a:latin typeface="Helvetica" pitchFamily="2" charset="0"/>
              </a:rPr>
              <a:t>Personal information, needs to catch attention &amp; show how it’ll create value</a:t>
            </a:r>
          </a:p>
          <a:p>
            <a:pPr>
              <a:buAutoNum type="arabicPeriod"/>
            </a:pPr>
            <a:r>
              <a:rPr lang="en-GB" dirty="0">
                <a:effectLst/>
                <a:latin typeface="Helvetica" pitchFamily="2" charset="0"/>
              </a:rPr>
              <a:t>Education at the end (and temporary contract)</a:t>
            </a:r>
          </a:p>
          <a:p>
            <a:pPr>
              <a:buAutoNum type="arabicPeriod"/>
            </a:pPr>
            <a:r>
              <a:rPr lang="en-GB" dirty="0">
                <a:effectLst/>
                <a:latin typeface="Helvetica" pitchFamily="2" charset="0"/>
              </a:rPr>
              <a:t>To add what my colleagues told about me</a:t>
            </a:r>
          </a:p>
          <a:p>
            <a:pPr>
              <a:buAutoNum type="arabicPeriod"/>
            </a:pPr>
            <a:r>
              <a:rPr lang="en-GB" dirty="0">
                <a:effectLst/>
                <a:latin typeface="Helvetica" pitchFamily="2" charset="0"/>
              </a:rPr>
              <a:t>Reduce space for education and show results. </a:t>
            </a:r>
            <a:r>
              <a:rPr lang="en-GB" dirty="0" err="1">
                <a:effectLst/>
                <a:latin typeface="Helvetica" pitchFamily="2" charset="0"/>
              </a:rPr>
              <a:t>E.g</a:t>
            </a:r>
            <a:r>
              <a:rPr lang="en-GB" dirty="0">
                <a:effectLst/>
                <a:latin typeface="Helvetica" pitchFamily="2" charset="0"/>
              </a:rPr>
              <a:t>, Competitor analysis and trend. –&gt; What was the main problem and how I tackled it by creating value</a:t>
            </a:r>
          </a:p>
          <a:p>
            <a:pPr>
              <a:buAutoNum type="arabicPeriod"/>
            </a:pPr>
            <a:endParaRPr lang="en-GB" dirty="0">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Arial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latin typeface="Helvetica Neue Light" panose="02000403000000020004" pitchFamily="2" charset="0"/>
                <a:ea typeface="Helvetica Neue Light" panose="02000403000000020004" pitchFamily="2" charset="0"/>
              </a:rPr>
              <a:t>Project based – Hybrid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Helvetica Neue Light" panose="02000403000000020004" pitchFamily="2" charset="0"/>
                <a:ea typeface="Helvetica Neue Light" panose="02000403000000020004" pitchFamily="2" charset="0"/>
                <a:cs typeface="+mn-cs"/>
              </a:rPr>
              <a:t>Temporary Contract – Hybrid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latin typeface="Helvetica Neue Light" panose="02000403000000020004" pitchFamily="2" charset="0"/>
                <a:ea typeface="Helvetica Neue Light" panose="02000403000000020004" pitchFamily="2" charset="0"/>
              </a:rPr>
              <a:t>Full time </a:t>
            </a:r>
            <a:r>
              <a:rPr lang="en-US" sz="1200" b="0" i="0" dirty="0">
                <a:highlight>
                  <a:srgbClr val="FFFF00"/>
                </a:highlight>
                <a:latin typeface="Helvetica Neue Light" panose="02000403000000020004" pitchFamily="2" charset="0"/>
                <a:ea typeface="Helvetica Neue Light" panose="02000403000000020004" pitchFamily="2" charset="0"/>
              </a:rPr>
              <a:t>(Hybrid)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latin typeface="Helvetica Neue Light" panose="02000403000000020004" pitchFamily="2" charset="0"/>
                <a:ea typeface="Helvetica Neue Light" panose="02000403000000020004" pitchFamily="2" charset="0"/>
              </a:rPr>
              <a:t>Part time </a:t>
            </a:r>
            <a:r>
              <a:rPr lang="en-US" sz="1200" b="0" i="0" dirty="0">
                <a:highlight>
                  <a:srgbClr val="FFFF00"/>
                </a:highlight>
                <a:latin typeface="Helvetica Neue Light" panose="02000403000000020004" pitchFamily="2" charset="0"/>
                <a:ea typeface="Helvetica Neue Light" panose="02000403000000020004" pitchFamily="2" charset="0"/>
              </a:rPr>
              <a:t>(On-site)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latin typeface="Helvetica Neue Light" panose="02000403000000020004" pitchFamily="2" charset="0"/>
                <a:ea typeface="Helvetica Neue Light" panose="02000403000000020004" pitchFamily="2" charset="0"/>
              </a:rPr>
              <a:t>Part time </a:t>
            </a:r>
            <a:r>
              <a:rPr lang="en-US" sz="1200" b="0" i="0" dirty="0">
                <a:highlight>
                  <a:srgbClr val="FFFF00"/>
                </a:highlight>
                <a:latin typeface="Helvetica Neue Light" panose="02000403000000020004" pitchFamily="2" charset="0"/>
                <a:ea typeface="Helvetica Neue Light" panose="02000403000000020004" pitchFamily="2" charset="0"/>
              </a:rPr>
              <a:t>(Remote)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latin typeface="Helvetica Neue Light" panose="02000403000000020004" pitchFamily="2" charset="0"/>
              <a:ea typeface="Helvetica Neue Light" panose="02000403000000020004" pitchFamily="2" charset="0"/>
            </a:endParaRPr>
          </a:p>
          <a:p>
            <a:pPr>
              <a:buNone/>
            </a:pPr>
            <a:endParaRPr lang="en-GB" dirty="0">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err="1">
                <a:latin typeface="Helvetica Neue Light" panose="02000403000000020004" pitchFamily="2" charset="0"/>
                <a:ea typeface="Helvetica Neue Light" panose="02000403000000020004" pitchFamily="2" charset="0"/>
              </a:rPr>
              <a:t>Siden</a:t>
            </a:r>
            <a:r>
              <a:rPr lang="en-US" sz="1200" b="0" i="0" dirty="0">
                <a:latin typeface="Helvetica Neue Light" panose="02000403000000020004" pitchFamily="2" charset="0"/>
                <a:ea typeface="Helvetica Neue Light" panose="02000403000000020004" pitchFamily="2" charset="0"/>
              </a:rPr>
              <a:t> 2019 </a:t>
            </a:r>
            <a:r>
              <a:rPr lang="en-US" sz="1200" b="0" i="0" dirty="0" err="1">
                <a:latin typeface="Helvetica Neue Light" panose="02000403000000020004" pitchFamily="2" charset="0"/>
                <a:ea typeface="Helvetica Neue Light" panose="02000403000000020004" pitchFamily="2" charset="0"/>
              </a:rPr>
              <a:t>har</a:t>
            </a:r>
            <a:r>
              <a:rPr lang="en-US" sz="1200" b="0" i="0" dirty="0">
                <a:latin typeface="Helvetica Neue Light" panose="02000403000000020004" pitchFamily="2" charset="0"/>
                <a:ea typeface="Helvetica Neue Light" panose="02000403000000020004" pitchFamily="2" charset="0"/>
              </a:rPr>
              <a:t> </a:t>
            </a:r>
            <a:r>
              <a:rPr lang="en-US" sz="1200" b="0" i="0" dirty="0" err="1">
                <a:latin typeface="Helvetica Neue Light" panose="02000403000000020004" pitchFamily="2" charset="0"/>
                <a:ea typeface="Helvetica Neue Light" panose="02000403000000020004" pitchFamily="2" charset="0"/>
              </a:rPr>
              <a:t>jeg</a:t>
            </a:r>
            <a:r>
              <a:rPr lang="en-US" sz="1200" b="0" i="0" dirty="0">
                <a:latin typeface="Helvetica Neue Light" panose="02000403000000020004" pitchFamily="2" charset="0"/>
                <a:ea typeface="Helvetica Neue Light" panose="02000403000000020004" pitchFamily="2" charset="0"/>
              </a:rPr>
              <a:t> </a:t>
            </a:r>
            <a:r>
              <a:rPr lang="en-US" sz="1200" b="0" i="0" dirty="0" err="1">
                <a:latin typeface="Helvetica Neue Light" panose="02000403000000020004" pitchFamily="2" charset="0"/>
                <a:ea typeface="Helvetica Neue Light" panose="02000403000000020004" pitchFamily="2" charset="0"/>
              </a:rPr>
              <a:t>været</a:t>
            </a:r>
            <a:r>
              <a:rPr lang="en-US" sz="1200" b="0" i="0" dirty="0">
                <a:latin typeface="Helvetica Neue Light" panose="02000403000000020004" pitchFamily="2" charset="0"/>
                <a:ea typeface="Helvetica Neue Light" panose="02000403000000020004" pitchFamily="2" charset="0"/>
              </a:rPr>
              <a:t> </a:t>
            </a:r>
            <a:r>
              <a:rPr lang="en-US" sz="1200" b="0" i="0" dirty="0" err="1">
                <a:latin typeface="Helvetica Neue Light" panose="02000403000000020004" pitchFamily="2" charset="0"/>
                <a:ea typeface="Helvetica Neue Light" panose="02000403000000020004" pitchFamily="2" charset="0"/>
              </a:rPr>
              <a:t>i</a:t>
            </a:r>
            <a:r>
              <a:rPr lang="en-US" sz="1200" b="0" i="0" dirty="0">
                <a:latin typeface="Helvetica Neue Light" panose="02000403000000020004" pitchFamily="2" charset="0"/>
                <a:ea typeface="Helvetica Neue Light" panose="02000403000000020004" pitchFamily="2" charset="0"/>
              </a:rPr>
              <a:t> Odense. </a:t>
            </a:r>
            <a:r>
              <a:rPr lang="en-US" sz="1200" b="0" i="0" dirty="0" err="1">
                <a:latin typeface="Helvetica Neue Light" panose="02000403000000020004" pitchFamily="2" charset="0"/>
                <a:ea typeface="Helvetica Neue Light" panose="02000403000000020004" pitchFamily="2" charset="0"/>
              </a:rPr>
              <a:t>Mit</a:t>
            </a:r>
            <a:r>
              <a:rPr lang="en-US" sz="1200" b="0" i="0" dirty="0">
                <a:latin typeface="Helvetica Neue Light" panose="02000403000000020004" pitchFamily="2" charset="0"/>
                <a:ea typeface="Helvetica Neue Light" panose="02000403000000020004" pitchFamily="2" charset="0"/>
              </a:rPr>
              <a:t> </a:t>
            </a:r>
            <a:r>
              <a:rPr lang="en-US" sz="1200" b="0" i="0" dirty="0" err="1">
                <a:latin typeface="Helvetica Neue Light" panose="02000403000000020004" pitchFamily="2" charset="0"/>
                <a:ea typeface="Helvetica Neue Light" panose="02000403000000020004" pitchFamily="2" charset="0"/>
              </a:rPr>
              <a:t>mål</a:t>
            </a:r>
            <a:r>
              <a:rPr lang="en-US" sz="1200" b="0" i="0" dirty="0">
                <a:latin typeface="Helvetica Neue Light" panose="02000403000000020004" pitchFamily="2" charset="0"/>
                <a:ea typeface="Helvetica Neue Light" panose="02000403000000020004" pitchFamily="2" charset="0"/>
              </a:rPr>
              <a:t> er at </a:t>
            </a:r>
            <a:r>
              <a:rPr lang="en-US" sz="1200" b="0" i="0" dirty="0" err="1">
                <a:latin typeface="Helvetica Neue Light" panose="02000403000000020004" pitchFamily="2" charset="0"/>
                <a:ea typeface="Helvetica Neue Light" panose="02000403000000020004" pitchFamily="2" charset="0"/>
              </a:rPr>
              <a:t>kunne</a:t>
            </a:r>
            <a:r>
              <a:rPr lang="en-US" sz="1200" b="0" i="0" dirty="0">
                <a:latin typeface="Helvetica Neue Light" panose="02000403000000020004" pitchFamily="2" charset="0"/>
                <a:ea typeface="Helvetica Neue Light" panose="02000403000000020004" pitchFamily="2" charset="0"/>
              </a:rPr>
              <a:t> </a:t>
            </a:r>
            <a:r>
              <a:rPr lang="en-US" sz="1200" b="0" i="0" dirty="0" err="1">
                <a:latin typeface="Helvetica Neue Light" panose="02000403000000020004" pitchFamily="2" charset="0"/>
                <a:ea typeface="Helvetica Neue Light" panose="02000403000000020004" pitchFamily="2" charset="0"/>
              </a:rPr>
              <a:t>kommunikere</a:t>
            </a:r>
            <a:r>
              <a:rPr lang="en-US" sz="1200" b="0" i="0" dirty="0">
                <a:latin typeface="Helvetica Neue Light" panose="02000403000000020004" pitchFamily="2" charset="0"/>
                <a:ea typeface="Helvetica Neue Light" panose="02000403000000020004" pitchFamily="2" charset="0"/>
              </a:rPr>
              <a:t> </a:t>
            </a:r>
            <a:r>
              <a:rPr lang="en-US" sz="1200" b="0" i="0" dirty="0" err="1">
                <a:latin typeface="Helvetica Neue Light" panose="02000403000000020004" pitchFamily="2" charset="0"/>
                <a:ea typeface="Helvetica Neue Light" panose="02000403000000020004" pitchFamily="2" charset="0"/>
              </a:rPr>
              <a:t>på</a:t>
            </a:r>
            <a:r>
              <a:rPr lang="en-US" sz="1200" b="0" i="0" dirty="0">
                <a:latin typeface="Helvetica Neue Light" panose="02000403000000020004" pitchFamily="2" charset="0"/>
                <a:ea typeface="Helvetica Neue Light" panose="02000403000000020004" pitchFamily="2" charset="0"/>
              </a:rPr>
              <a:t> </a:t>
            </a:r>
            <a:r>
              <a:rPr lang="en-US" sz="1200" b="0" i="0" dirty="0" err="1">
                <a:latin typeface="Helvetica Neue Light" panose="02000403000000020004" pitchFamily="2" charset="0"/>
                <a:ea typeface="Helvetica Neue Light" panose="02000403000000020004" pitchFamily="2" charset="0"/>
              </a:rPr>
              <a:t>dansk</a:t>
            </a:r>
            <a:r>
              <a:rPr lang="en-US" sz="1200" b="0" i="0" dirty="0">
                <a:latin typeface="Helvetica Neue Light" panose="02000403000000020004" pitchFamily="2" charset="0"/>
                <a:ea typeface="Helvetica Neue Light" panose="02000403000000020004" pitchFamily="2" charset="0"/>
              </a:rPr>
              <a:t> </a:t>
            </a:r>
            <a:r>
              <a:rPr lang="en-US" sz="1200" b="0" i="0" dirty="0" err="1">
                <a:latin typeface="Helvetica Neue Light" panose="02000403000000020004" pitchFamily="2" charset="0"/>
                <a:ea typeface="Helvetica Neue Light" panose="02000403000000020004" pitchFamily="2" charset="0"/>
              </a:rPr>
              <a:t>i</a:t>
            </a:r>
            <a:r>
              <a:rPr lang="en-US" sz="1200" b="0" i="0" dirty="0">
                <a:latin typeface="Helvetica Neue Light" panose="02000403000000020004" pitchFamily="2" charset="0"/>
                <a:ea typeface="Helvetica Neue Light" panose="02000403000000020004" pitchFamily="2" charset="0"/>
              </a:rPr>
              <a:t> </a:t>
            </a:r>
            <a:r>
              <a:rPr lang="en-US" sz="1200" b="0" i="0" dirty="0" err="1">
                <a:latin typeface="Helvetica Neue Light" panose="02000403000000020004" pitchFamily="2" charset="0"/>
                <a:ea typeface="Helvetica Neue Light" panose="02000403000000020004" pitchFamily="2" charset="0"/>
              </a:rPr>
              <a:t>år</a:t>
            </a:r>
            <a:r>
              <a:rPr lang="en-US" sz="1200" b="0" i="0" dirty="0">
                <a:latin typeface="Helvetica Neue Light" panose="02000403000000020004" pitchFamily="2" charset="0"/>
                <a:ea typeface="Helvetica Neue Light" panose="02000403000000020004" pitchFamily="2" charset="0"/>
              </a:rPr>
              <a:t>. Nu er </a:t>
            </a:r>
            <a:r>
              <a:rPr lang="en-US" sz="1200" b="0" i="0" dirty="0" err="1">
                <a:latin typeface="Helvetica Neue Light" panose="02000403000000020004" pitchFamily="2" charset="0"/>
                <a:ea typeface="Helvetica Neue Light" panose="02000403000000020004" pitchFamily="2" charset="0"/>
              </a:rPr>
              <a:t>jeg</a:t>
            </a:r>
            <a:r>
              <a:rPr lang="en-US" sz="1200" b="0" i="0" dirty="0">
                <a:latin typeface="Helvetica Neue Light" panose="02000403000000020004" pitchFamily="2" charset="0"/>
                <a:ea typeface="Helvetica Neue Light" panose="02000403000000020004" pitchFamily="2" charset="0"/>
              </a:rPr>
              <a:t> </a:t>
            </a:r>
            <a:r>
              <a:rPr lang="en-US" sz="1200" b="0" i="0" dirty="0" err="1">
                <a:latin typeface="Helvetica Neue Light" panose="02000403000000020004" pitchFamily="2" charset="0"/>
                <a:ea typeface="Helvetica Neue Light" panose="02000403000000020004" pitchFamily="2" charset="0"/>
              </a:rPr>
              <a:t>bedre</a:t>
            </a:r>
            <a:r>
              <a:rPr lang="en-US" sz="1200" b="0" i="0" dirty="0">
                <a:latin typeface="Helvetica Neue Light" panose="02000403000000020004" pitchFamily="2" charset="0"/>
                <a:ea typeface="Helvetica Neue Light" panose="02000403000000020004" pitchFamily="2" charset="0"/>
              </a:rPr>
              <a:t> </a:t>
            </a:r>
            <a:r>
              <a:rPr lang="en-US" sz="1200" b="0" i="0" dirty="0" err="1">
                <a:latin typeface="Helvetica Neue Light" panose="02000403000000020004" pitchFamily="2" charset="0"/>
                <a:ea typeface="Helvetica Neue Light" panose="02000403000000020004" pitchFamily="2" charset="0"/>
              </a:rPr>
              <a:t>til</a:t>
            </a:r>
            <a:r>
              <a:rPr lang="en-US" sz="1200" b="0" i="0" dirty="0">
                <a:latin typeface="Helvetica Neue Light" panose="02000403000000020004" pitchFamily="2" charset="0"/>
                <a:ea typeface="Helvetica Neue Light" panose="02000403000000020004" pitchFamily="2" charset="0"/>
              </a:rPr>
              <a:t> at </a:t>
            </a:r>
            <a:r>
              <a:rPr lang="en-US" sz="1200" b="0" i="0" dirty="0" err="1">
                <a:latin typeface="Helvetica Neue Light" panose="02000403000000020004" pitchFamily="2" charset="0"/>
                <a:ea typeface="Helvetica Neue Light" panose="02000403000000020004" pitchFamily="2" charset="0"/>
              </a:rPr>
              <a:t>skrive</a:t>
            </a:r>
            <a:r>
              <a:rPr lang="en-US" sz="1200" b="0" i="0" dirty="0">
                <a:latin typeface="Helvetica Neue Light" panose="02000403000000020004" pitchFamily="2" charset="0"/>
                <a:ea typeface="Helvetica Neue Light" panose="02000403000000020004" pitchFamily="2" charset="0"/>
              </a:rPr>
              <a:t> </a:t>
            </a:r>
            <a:r>
              <a:rPr lang="en-US" sz="1200" b="0" i="0" dirty="0" err="1">
                <a:latin typeface="Helvetica Neue Light" panose="02000403000000020004" pitchFamily="2" charset="0"/>
                <a:ea typeface="Helvetica Neue Light" panose="02000403000000020004" pitchFamily="2" charset="0"/>
              </a:rPr>
              <a:t>og</a:t>
            </a:r>
            <a:r>
              <a:rPr lang="en-US" sz="1200" b="0" i="0" dirty="0">
                <a:latin typeface="Helvetica Neue Light" panose="02000403000000020004" pitchFamily="2" charset="0"/>
                <a:ea typeface="Helvetica Neue Light" panose="02000403000000020004" pitchFamily="2" charset="0"/>
              </a:rPr>
              <a:t> </a:t>
            </a:r>
            <a:r>
              <a:rPr lang="en-US" sz="1200" b="0" i="0" dirty="0" err="1">
                <a:latin typeface="Helvetica Neue Light" panose="02000403000000020004" pitchFamily="2" charset="0"/>
                <a:ea typeface="Helvetica Neue Light" panose="02000403000000020004" pitchFamily="2" charset="0"/>
              </a:rPr>
              <a:t>læse</a:t>
            </a:r>
            <a:r>
              <a:rPr lang="en-US" sz="1200" b="0" i="0" dirty="0">
                <a:latin typeface="Helvetica Neue Light" panose="02000403000000020004" pitchFamily="2" charset="0"/>
                <a:ea typeface="Helvetica Neue Light" panose="02000403000000020004" pitchFamily="2" charset="0"/>
              </a:rPr>
              <a:t>. </a:t>
            </a:r>
            <a:r>
              <a:rPr lang="en-US" sz="1200" b="0" i="0" dirty="0" err="1">
                <a:latin typeface="Helvetica Neue Light" panose="02000403000000020004" pitchFamily="2" charset="0"/>
                <a:ea typeface="Helvetica Neue Light" panose="02000403000000020004" pitchFamily="2" charset="0"/>
              </a:rPr>
              <a:t>Derfor</a:t>
            </a:r>
            <a:r>
              <a:rPr lang="en-US" sz="1200" b="0" i="0" dirty="0">
                <a:latin typeface="Helvetica Neue Light" panose="02000403000000020004" pitchFamily="2" charset="0"/>
                <a:ea typeface="Helvetica Neue Light" panose="02000403000000020004" pitchFamily="2" charset="0"/>
              </a:rPr>
              <a:t>, </a:t>
            </a:r>
            <a:r>
              <a:rPr lang="en-US" sz="1200" b="0" i="0" dirty="0" err="1">
                <a:latin typeface="Helvetica Neue Light" panose="02000403000000020004" pitchFamily="2" charset="0"/>
                <a:ea typeface="Helvetica Neue Light" panose="02000403000000020004" pitchFamily="2" charset="0"/>
              </a:rPr>
              <a:t>hver</a:t>
            </a:r>
            <a:r>
              <a:rPr lang="en-US" sz="1200" b="0" i="0" dirty="0">
                <a:latin typeface="Helvetica Neue Light" panose="02000403000000020004" pitchFamily="2" charset="0"/>
                <a:ea typeface="Helvetica Neue Light" panose="02000403000000020004" pitchFamily="2" charset="0"/>
              </a:rPr>
              <a:t> </a:t>
            </a:r>
            <a:r>
              <a:rPr lang="en-US" sz="1200" b="0" i="0" dirty="0" err="1">
                <a:latin typeface="Helvetica Neue Light" panose="02000403000000020004" pitchFamily="2" charset="0"/>
                <a:ea typeface="Helvetica Neue Light" panose="02000403000000020004" pitchFamily="2" charset="0"/>
              </a:rPr>
              <a:t>dag</a:t>
            </a:r>
            <a:r>
              <a:rPr lang="en-US" sz="1200" b="0" i="0" dirty="0">
                <a:latin typeface="Helvetica Neue Light" panose="02000403000000020004" pitchFamily="2" charset="0"/>
                <a:ea typeface="Helvetica Neue Light" panose="02000403000000020004" pitchFamily="2" charset="0"/>
              </a:rPr>
              <a:t> </a:t>
            </a:r>
            <a:r>
              <a:rPr lang="en-US" sz="1200" b="0" i="0" dirty="0" err="1">
                <a:latin typeface="Helvetica Neue Light" panose="02000403000000020004" pitchFamily="2" charset="0"/>
                <a:ea typeface="Helvetica Neue Light" panose="02000403000000020004" pitchFamily="2" charset="0"/>
              </a:rPr>
              <a:t>jeg</a:t>
            </a:r>
            <a:r>
              <a:rPr lang="en-US" sz="1200" b="0" i="0" dirty="0">
                <a:latin typeface="Helvetica Neue Light" panose="02000403000000020004" pitchFamily="2" charset="0"/>
                <a:ea typeface="Helvetica Neue Light" panose="02000403000000020004" pitchFamily="2" charset="0"/>
              </a:rPr>
              <a:t> </a:t>
            </a:r>
            <a:r>
              <a:rPr lang="en-US" sz="1200" b="0" i="0" dirty="0" err="1">
                <a:latin typeface="Helvetica Neue Light" panose="02000403000000020004" pitchFamily="2" charset="0"/>
                <a:ea typeface="Helvetica Neue Light" panose="02000403000000020004" pitchFamily="2" charset="0"/>
              </a:rPr>
              <a:t>lær</a:t>
            </a:r>
            <a:r>
              <a:rPr lang="en-US" sz="1200" b="0" i="0" dirty="0">
                <a:latin typeface="Helvetica Neue Light" panose="02000403000000020004" pitchFamily="2" charset="0"/>
                <a:ea typeface="Helvetica Neue Light" panose="02000403000000020004" pitchFamily="2" charset="0"/>
              </a:rPr>
              <a:t> </a:t>
            </a:r>
            <a:r>
              <a:rPr lang="en-US" sz="1200" b="0" i="0" dirty="0" err="1">
                <a:latin typeface="Helvetica Neue Light" panose="02000403000000020004" pitchFamily="2" charset="0"/>
                <a:ea typeface="Helvetica Neue Light" panose="02000403000000020004" pitchFamily="2" charset="0"/>
              </a:rPr>
              <a:t>dansk</a:t>
            </a:r>
            <a:r>
              <a:rPr lang="en-US" sz="1200" b="0" i="0" dirty="0">
                <a:latin typeface="Helvetica Neue Light" panose="02000403000000020004" pitchFamily="2" charset="0"/>
                <a:ea typeface="Helvetica Neue Light" panose="02000403000000020004" pitchFamily="2" charset="0"/>
              </a:rPr>
              <a:t>. </a:t>
            </a:r>
            <a:r>
              <a:rPr lang="en-US" sz="1200" b="0" i="0" dirty="0" err="1">
                <a:latin typeface="Helvetica Neue Light" panose="02000403000000020004" pitchFamily="2" charset="0"/>
                <a:ea typeface="Helvetica Neue Light" panose="02000403000000020004" pitchFamily="2" charset="0"/>
              </a:rPr>
              <a:t>Så</a:t>
            </a:r>
            <a:r>
              <a:rPr lang="en-US" sz="1200" b="0" i="0" dirty="0">
                <a:latin typeface="Helvetica Neue Light" panose="02000403000000020004" pitchFamily="2" charset="0"/>
                <a:ea typeface="Helvetica Neue Light" panose="02000403000000020004" pitchFamily="2" charset="0"/>
              </a:rPr>
              <a:t> </a:t>
            </a:r>
            <a:r>
              <a:rPr lang="en-US" sz="1200" b="0" i="0" dirty="0" err="1">
                <a:latin typeface="Helvetica Neue Light" panose="02000403000000020004" pitchFamily="2" charset="0"/>
                <a:ea typeface="Helvetica Neue Light" panose="02000403000000020004" pitchFamily="2" charset="0"/>
              </a:rPr>
              <a:t>måske</a:t>
            </a:r>
            <a:r>
              <a:rPr lang="en-US" sz="1200" b="0" i="0" dirty="0">
                <a:latin typeface="Helvetica Neue Light" panose="02000403000000020004" pitchFamily="2" charset="0"/>
                <a:ea typeface="Helvetica Neue Light" panose="02000403000000020004" pitchFamily="2" charset="0"/>
              </a:rPr>
              <a:t> </a:t>
            </a:r>
            <a:r>
              <a:rPr lang="en-US" sz="1200" b="0" i="0" dirty="0" err="1">
                <a:latin typeface="Helvetica Neue Light" panose="02000403000000020004" pitchFamily="2" charset="0"/>
                <a:ea typeface="Helvetica Neue Light" panose="02000403000000020004" pitchFamily="2" charset="0"/>
              </a:rPr>
              <a:t>vil</a:t>
            </a:r>
            <a:r>
              <a:rPr lang="en-US" sz="1200" b="0" i="0" dirty="0">
                <a:latin typeface="Helvetica Neue Light" panose="02000403000000020004" pitchFamily="2" charset="0"/>
                <a:ea typeface="Helvetica Neue Light" panose="02000403000000020004" pitchFamily="2" charset="0"/>
              </a:rPr>
              <a:t> du </a:t>
            </a:r>
            <a:r>
              <a:rPr lang="en-US" sz="1200" b="0" i="0" dirty="0" err="1">
                <a:latin typeface="Helvetica Neue Light" panose="02000403000000020004" pitchFamily="2" charset="0"/>
                <a:ea typeface="Helvetica Neue Light" panose="02000403000000020004" pitchFamily="2" charset="0"/>
              </a:rPr>
              <a:t>være</a:t>
            </a:r>
            <a:r>
              <a:rPr lang="en-US" sz="1200" b="0" i="0" dirty="0">
                <a:latin typeface="Helvetica Neue Light" panose="02000403000000020004" pitchFamily="2" charset="0"/>
                <a:ea typeface="Helvetica Neue Light" panose="02000403000000020004" pitchFamily="2" charset="0"/>
              </a:rPr>
              <a:t> min </a:t>
            </a:r>
            <a:r>
              <a:rPr lang="en-US" sz="1200" b="0" i="0" dirty="0" err="1">
                <a:latin typeface="Helvetica Neue Light" panose="02000403000000020004" pitchFamily="2" charset="0"/>
                <a:ea typeface="Helvetica Neue Light" panose="02000403000000020004" pitchFamily="2" charset="0"/>
              </a:rPr>
              <a:t>kollega</a:t>
            </a:r>
            <a:r>
              <a:rPr lang="en-US" sz="1200" b="0" i="0" dirty="0">
                <a:latin typeface="Helvetica Neue Light" panose="02000403000000020004" pitchFamily="2" charset="0"/>
                <a:ea typeface="Helvetica Neue Light" panose="02000403000000020004" pitchFamily="2" charset="0"/>
              </a:rPr>
              <a:t> </a:t>
            </a:r>
            <a:r>
              <a:rPr lang="en-US" sz="1200" b="0" i="0" dirty="0" err="1">
                <a:latin typeface="Helvetica Neue Light" panose="02000403000000020004" pitchFamily="2" charset="0"/>
                <a:ea typeface="Helvetica Neue Light" panose="02000403000000020004" pitchFamily="2" charset="0"/>
              </a:rPr>
              <a:t>som</a:t>
            </a:r>
            <a:r>
              <a:rPr lang="en-US" sz="1200" b="0" i="0" dirty="0">
                <a:latin typeface="Helvetica Neue Light" panose="02000403000000020004" pitchFamily="2" charset="0"/>
                <a:ea typeface="Helvetica Neue Light" panose="02000403000000020004" pitchFamily="2" charset="0"/>
              </a:rPr>
              <a:t> </a:t>
            </a:r>
            <a:r>
              <a:rPr lang="en-US" sz="1200" b="0" i="0" dirty="0" err="1">
                <a:latin typeface="Helvetica Neue Light" panose="02000403000000020004" pitchFamily="2" charset="0"/>
                <a:ea typeface="Helvetica Neue Light" panose="02000403000000020004" pitchFamily="2" charset="0"/>
              </a:rPr>
              <a:t>vil</a:t>
            </a:r>
            <a:r>
              <a:rPr lang="en-US" sz="1200" b="0" i="0" dirty="0">
                <a:latin typeface="Helvetica Neue Light" panose="02000403000000020004" pitchFamily="2" charset="0"/>
                <a:ea typeface="Helvetica Neue Light" panose="02000403000000020004" pitchFamily="2" charset="0"/>
              </a:rPr>
              <a:t> </a:t>
            </a:r>
            <a:r>
              <a:rPr lang="en-US" sz="1200" b="0" i="0" dirty="0" err="1">
                <a:latin typeface="Helvetica Neue Light" panose="02000403000000020004" pitchFamily="2" charset="0"/>
                <a:ea typeface="Helvetica Neue Light" panose="02000403000000020004" pitchFamily="2" charset="0"/>
              </a:rPr>
              <a:t>være</a:t>
            </a:r>
            <a:r>
              <a:rPr lang="en-US" sz="1200" b="0" i="0" dirty="0">
                <a:latin typeface="Helvetica Neue Light" panose="02000403000000020004" pitchFamily="2" charset="0"/>
                <a:ea typeface="Helvetica Neue Light" panose="02000403000000020004" pitchFamily="2" charset="0"/>
              </a:rPr>
              <a:t> med </a:t>
            </a:r>
            <a:r>
              <a:rPr lang="en-US" sz="1200" b="0" i="0" dirty="0" err="1">
                <a:latin typeface="Helvetica Neue Light" panose="02000403000000020004" pitchFamily="2" charset="0"/>
                <a:ea typeface="Helvetica Neue Light" panose="02000403000000020004" pitchFamily="2" charset="0"/>
              </a:rPr>
              <a:t>til</a:t>
            </a:r>
            <a:r>
              <a:rPr lang="en-US" sz="1200" b="0" i="0" dirty="0">
                <a:latin typeface="Helvetica Neue Light" panose="02000403000000020004" pitchFamily="2" charset="0"/>
                <a:ea typeface="Helvetica Neue Light" panose="02000403000000020004" pitchFamily="2" charset="0"/>
              </a:rPr>
              <a:t> at </a:t>
            </a:r>
            <a:r>
              <a:rPr lang="en-US" sz="1200" b="0" i="0" dirty="0" err="1">
                <a:latin typeface="Helvetica Neue Light" panose="02000403000000020004" pitchFamily="2" charset="0"/>
                <a:ea typeface="Helvetica Neue Light" panose="02000403000000020004" pitchFamily="2" charset="0"/>
              </a:rPr>
              <a:t>booste</a:t>
            </a:r>
            <a:r>
              <a:rPr lang="en-US" sz="1200" b="0" i="0" dirty="0">
                <a:latin typeface="Helvetica Neue Light" panose="02000403000000020004" pitchFamily="2" charset="0"/>
                <a:ea typeface="Helvetica Neue Light" panose="02000403000000020004" pitchFamily="2" charset="0"/>
              </a:rPr>
              <a:t> </a:t>
            </a:r>
            <a:r>
              <a:rPr lang="en-US" sz="1200" b="0" i="0" dirty="0" err="1">
                <a:latin typeface="Helvetica Neue Light" panose="02000403000000020004" pitchFamily="2" charset="0"/>
                <a:ea typeface="Helvetica Neue Light" panose="02000403000000020004" pitchFamily="2" charset="0"/>
              </a:rPr>
              <a:t>mit</a:t>
            </a:r>
            <a:r>
              <a:rPr lang="en-US" sz="1200" b="0" i="0" dirty="0">
                <a:latin typeface="Helvetica Neue Light" panose="02000403000000020004" pitchFamily="2" charset="0"/>
                <a:ea typeface="Helvetica Neue Light" panose="02000403000000020004" pitchFamily="2" charset="0"/>
              </a:rPr>
              <a:t> </a:t>
            </a:r>
            <a:r>
              <a:rPr lang="en-US" sz="1200" b="0" i="0" dirty="0" err="1">
                <a:latin typeface="Helvetica Neue Light" panose="02000403000000020004" pitchFamily="2" charset="0"/>
                <a:ea typeface="Helvetica Neue Light" panose="02000403000000020004" pitchFamily="2" charset="0"/>
              </a:rPr>
              <a:t>danske</a:t>
            </a:r>
            <a:r>
              <a:rPr lang="en-US" sz="1200" b="0" i="0" dirty="0">
                <a:latin typeface="Helvetica Neue Light" panose="02000403000000020004" pitchFamily="2" charset="0"/>
                <a:ea typeface="Helvetica Neue Light" panose="02000403000000020004" pitchFamily="2" charset="0"/>
              </a:rPr>
              <a:t> sprog.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latin typeface="Helvetica Neue Light" panose="02000403000000020004" pitchFamily="2" charset="0"/>
              <a:ea typeface="Helvetica Neue Light" panose="020004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latin typeface="Helvetica Neue Light" panose="02000403000000020004" pitchFamily="2" charset="0"/>
              <a:ea typeface="Helvetica Neue Light" panose="020004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latin typeface="Helvetica Neue Light" panose="02000403000000020004" pitchFamily="2" charset="0"/>
              <a:ea typeface="Helvetica Neue Light" panose="02000403000000020004" pitchFamily="2" charset="0"/>
            </a:endParaRPr>
          </a:p>
          <a:p>
            <a:pPr>
              <a:buNone/>
            </a:pPr>
            <a:endParaRPr lang="en-GB" dirty="0">
              <a:effectLst/>
              <a:latin typeface="Helvetica" pitchFamily="2" charset="0"/>
            </a:endParaRPr>
          </a:p>
        </p:txBody>
      </p:sp>
      <p:sp>
        <p:nvSpPr>
          <p:cNvPr id="4" name="Slide Number Placeholder 3">
            <a:extLst>
              <a:ext uri="{FF2B5EF4-FFF2-40B4-BE49-F238E27FC236}">
                <a16:creationId xmlns:a16="http://schemas.microsoft.com/office/drawing/2014/main" id="{494CEF60-E70B-BF0D-913C-C8B654BD46E8}"/>
              </a:ext>
            </a:extLst>
          </p:cNvPr>
          <p:cNvSpPr>
            <a:spLocks noGrp="1"/>
          </p:cNvSpPr>
          <p:nvPr>
            <p:ph type="sldNum" sz="quarter" idx="5"/>
          </p:nvPr>
        </p:nvSpPr>
        <p:spPr/>
        <p:txBody>
          <a:bodyPr/>
          <a:lstStyle/>
          <a:p>
            <a:fld id="{E362E18C-7900-6A4C-8C30-5E1511847B92}" type="slidenum">
              <a:rPr lang="en-US" smtClean="0"/>
              <a:t>1</a:t>
            </a:fld>
            <a:endParaRPr lang="en-US"/>
          </a:p>
        </p:txBody>
      </p:sp>
    </p:spTree>
    <p:extLst>
      <p:ext uri="{BB962C8B-B14F-4D97-AF65-F5344CB8AC3E}">
        <p14:creationId xmlns:p14="http://schemas.microsoft.com/office/powerpoint/2010/main" val="3199295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6C80A-F97A-1D6B-6E83-04C841ADA5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1381A7-BB5F-99E9-FCCF-DFCEC54F87AD}"/>
              </a:ext>
            </a:extLst>
          </p:cNvPr>
          <p:cNvSpPr>
            <a:spLocks noGrp="1" noRot="1" noChangeAspect="1"/>
          </p:cNvSpPr>
          <p:nvPr>
            <p:ph type="sldImg"/>
          </p:nvPr>
        </p:nvSpPr>
        <p:spPr>
          <a:xfrm>
            <a:off x="2216150" y="1143000"/>
            <a:ext cx="2425700" cy="3086100"/>
          </a:xfrm>
        </p:spPr>
      </p:sp>
      <p:sp>
        <p:nvSpPr>
          <p:cNvPr id="3" name="Notes Placeholder 2">
            <a:extLst>
              <a:ext uri="{FF2B5EF4-FFF2-40B4-BE49-F238E27FC236}">
                <a16:creationId xmlns:a16="http://schemas.microsoft.com/office/drawing/2014/main" id="{CFABDFC5-D018-F9EE-93AE-BEDD12FA86B7}"/>
              </a:ext>
            </a:extLst>
          </p:cNvPr>
          <p:cNvSpPr>
            <a:spLocks noGrp="1"/>
          </p:cNvSpPr>
          <p:nvPr>
            <p:ph type="body" idx="1"/>
          </p:nvPr>
        </p:nvSpPr>
        <p:spPr/>
        <p:txBody>
          <a:bodyPr/>
          <a:lstStyle/>
          <a:p>
            <a:r>
              <a:rPr lang="en-GB" dirty="0">
                <a:effectLst/>
                <a:latin typeface="Helvetica" pitchFamily="2" charset="0"/>
              </a:rPr>
              <a:t>2. Difficulty Aligning Financial Insights w/ Strategic Objectives -&gt; D365 Advisors</a:t>
            </a:r>
          </a:p>
          <a:p>
            <a:br>
              <a:rPr lang="en-GB" dirty="0">
                <a:effectLst/>
                <a:latin typeface="Helvetica" pitchFamily="2" charset="0"/>
              </a:rPr>
            </a:br>
            <a:br>
              <a:rPr lang="en-GB" dirty="0">
                <a:effectLst/>
                <a:latin typeface="Helvetica" pitchFamily="2" charset="0"/>
              </a:rPr>
            </a:br>
            <a:r>
              <a:rPr lang="en-GB" dirty="0">
                <a:effectLst/>
                <a:latin typeface="Helvetica" pitchFamily="2" charset="0"/>
              </a:rPr>
              <a:t>Layout:</a:t>
            </a:r>
          </a:p>
          <a:p>
            <a:endParaRPr lang="en-GB" dirty="0">
              <a:effectLst/>
              <a:latin typeface="Helvetica" pitchFamily="2" charset="0"/>
            </a:endParaRPr>
          </a:p>
          <a:p>
            <a:r>
              <a:rPr lang="en-GB" dirty="0">
                <a:effectLst/>
                <a:latin typeface="Helvetica" pitchFamily="2" charset="0"/>
              </a:rPr>
              <a:t>Titles: Helvetica Neue Light; Bold; 12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Helvetica" pitchFamily="2" charset="0"/>
              </a:rPr>
              <a:t>Sub-Titles: Helvetica Neue Light; Bold; 10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Helvetica" pitchFamily="2" charset="0"/>
              </a:rPr>
              <a:t>Else: Helvetica Neue Light; 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Helvetica" pitchFamily="2" charset="0"/>
            </a:endParaRPr>
          </a:p>
          <a:p>
            <a:r>
              <a:rPr lang="en-GB" dirty="0">
                <a:effectLst/>
                <a:latin typeface="Helvetica" pitchFamily="2" charset="0"/>
              </a:rPr>
              <a:t>----------------------------------</a:t>
            </a:r>
          </a:p>
          <a:p>
            <a:r>
              <a:rPr lang="en-GB" dirty="0">
                <a:effectLst/>
                <a:latin typeface="Helvetica" pitchFamily="2" charset="0"/>
              </a:rPr>
              <a:t>IDA meeting points:</a:t>
            </a:r>
          </a:p>
          <a:p>
            <a:endParaRPr lang="en-GB" dirty="0">
              <a:effectLst/>
              <a:latin typeface="Helvetica" pitchFamily="2" charset="0"/>
            </a:endParaRPr>
          </a:p>
          <a:p>
            <a:pPr>
              <a:buAutoNum type="arabicPeriod"/>
            </a:pPr>
            <a:r>
              <a:rPr lang="en-GB" dirty="0">
                <a:effectLst/>
                <a:latin typeface="Helvetica" pitchFamily="2" charset="0"/>
              </a:rPr>
              <a:t>(Industry; Skills): 1. (Not-new, Not-new), 2.(Old, New) = (New, Old), 3.(New, New)</a:t>
            </a:r>
          </a:p>
          <a:p>
            <a:pPr>
              <a:buAutoNum type="arabicPeriod"/>
            </a:pPr>
            <a:r>
              <a:rPr lang="en-GB" dirty="0">
                <a:effectLst/>
                <a:latin typeface="Helvetica" pitchFamily="2" charset="0"/>
              </a:rPr>
              <a:t>To bring best market value –&gt; To get an interview</a:t>
            </a:r>
          </a:p>
          <a:p>
            <a:pPr>
              <a:buAutoNum type="arabicPeriod"/>
            </a:pPr>
            <a:r>
              <a:rPr lang="en-GB" dirty="0">
                <a:effectLst/>
                <a:latin typeface="Helvetica" pitchFamily="2" charset="0"/>
              </a:rPr>
              <a:t>Narrow down the sectors in the introduction.</a:t>
            </a:r>
          </a:p>
          <a:p>
            <a:pPr>
              <a:buAutoNum type="arabicPeriod"/>
            </a:pPr>
            <a:r>
              <a:rPr lang="en-GB" dirty="0">
                <a:effectLst/>
                <a:latin typeface="Helvetica" pitchFamily="2" charset="0"/>
              </a:rPr>
              <a:t>Experience 1</a:t>
            </a:r>
            <a:r>
              <a:rPr lang="en-GB" baseline="30000" dirty="0">
                <a:effectLst/>
                <a:latin typeface="Helvetica" pitchFamily="2" charset="0"/>
              </a:rPr>
              <a:t>st</a:t>
            </a:r>
            <a:r>
              <a:rPr lang="en-GB" dirty="0">
                <a:effectLst/>
                <a:latin typeface="Helvetica" pitchFamily="2" charset="0"/>
              </a:rPr>
              <a:t>.</a:t>
            </a:r>
          </a:p>
          <a:p>
            <a:pPr>
              <a:buAutoNum type="arabicPeriod"/>
            </a:pPr>
            <a:r>
              <a:rPr lang="en-GB" dirty="0">
                <a:effectLst/>
                <a:latin typeface="Helvetica" pitchFamily="2" charset="0"/>
              </a:rPr>
              <a:t>Projects are not relevant </a:t>
            </a:r>
            <a:r>
              <a:rPr lang="en-GB" dirty="0" err="1">
                <a:effectLst/>
                <a:latin typeface="Helvetica" pitchFamily="2" charset="0"/>
              </a:rPr>
              <a:t>bc</a:t>
            </a:r>
            <a:r>
              <a:rPr lang="en-GB" dirty="0">
                <a:effectLst/>
                <a:latin typeface="Helvetica" pitchFamily="2" charset="0"/>
              </a:rPr>
              <a:t> I will not have the same, but what’s important are the tasks, responsibilities, value – or results</a:t>
            </a:r>
          </a:p>
          <a:p>
            <a:pPr>
              <a:buAutoNum type="arabicPeriod"/>
            </a:pPr>
            <a:r>
              <a:rPr lang="en-GB" dirty="0">
                <a:effectLst/>
                <a:latin typeface="Helvetica" pitchFamily="2" charset="0"/>
              </a:rPr>
              <a:t>To show a temporary contract or project-based contract-</a:t>
            </a:r>
          </a:p>
          <a:p>
            <a:pPr>
              <a:buAutoNum type="arabicPeriod"/>
            </a:pPr>
            <a:r>
              <a:rPr lang="en-GB" dirty="0">
                <a:effectLst/>
                <a:latin typeface="Helvetica" pitchFamily="2" charset="0"/>
              </a:rPr>
              <a:t>CI/CD –&gt; Automation</a:t>
            </a:r>
          </a:p>
          <a:p>
            <a:pPr>
              <a:buAutoNum type="arabicPeriod"/>
            </a:pPr>
            <a:r>
              <a:rPr lang="en-GB" dirty="0">
                <a:effectLst/>
                <a:latin typeface="Helvetica" pitchFamily="2" charset="0"/>
              </a:rPr>
              <a:t>Same as point 3)</a:t>
            </a:r>
          </a:p>
          <a:p>
            <a:pPr>
              <a:buAutoNum type="arabicPeriod"/>
            </a:pPr>
            <a:r>
              <a:rPr lang="en-GB" dirty="0">
                <a:effectLst/>
                <a:latin typeface="Helvetica" pitchFamily="2" charset="0"/>
              </a:rPr>
              <a:t>To show results</a:t>
            </a:r>
          </a:p>
          <a:p>
            <a:pPr>
              <a:buAutoNum type="arabicPeriod"/>
            </a:pPr>
            <a:r>
              <a:rPr lang="en-GB" dirty="0">
                <a:effectLst/>
                <a:latin typeface="Helvetica" pitchFamily="2" charset="0"/>
              </a:rPr>
              <a:t>If I apply w/ a referral to show the person/name I know or recommended me. </a:t>
            </a:r>
          </a:p>
          <a:p>
            <a:pPr>
              <a:buAutoNum type="arabicPeriod"/>
            </a:pPr>
            <a:r>
              <a:rPr lang="en-GB" dirty="0">
                <a:effectLst/>
                <a:latin typeface="Helvetica" pitchFamily="2" charset="0"/>
              </a:rPr>
              <a:t>Personal information, needs to catch attention &amp; show how it’ll create value</a:t>
            </a:r>
          </a:p>
          <a:p>
            <a:pPr>
              <a:buAutoNum type="arabicPeriod"/>
            </a:pPr>
            <a:r>
              <a:rPr lang="en-GB" dirty="0">
                <a:effectLst/>
                <a:latin typeface="Helvetica" pitchFamily="2" charset="0"/>
              </a:rPr>
              <a:t>Education at the end (and temporary contract)</a:t>
            </a:r>
          </a:p>
          <a:p>
            <a:pPr>
              <a:buAutoNum type="arabicPeriod"/>
            </a:pPr>
            <a:r>
              <a:rPr lang="en-GB" dirty="0">
                <a:effectLst/>
                <a:latin typeface="Helvetica" pitchFamily="2" charset="0"/>
              </a:rPr>
              <a:t>To add what my colleagues told about me</a:t>
            </a:r>
          </a:p>
          <a:p>
            <a:pPr>
              <a:buAutoNum type="arabicPeriod"/>
            </a:pPr>
            <a:r>
              <a:rPr lang="en-GB" dirty="0">
                <a:effectLst/>
                <a:latin typeface="Helvetica" pitchFamily="2" charset="0"/>
              </a:rPr>
              <a:t>Reduce space for education and show results. </a:t>
            </a:r>
            <a:r>
              <a:rPr lang="en-GB" dirty="0" err="1">
                <a:effectLst/>
                <a:latin typeface="Helvetica" pitchFamily="2" charset="0"/>
              </a:rPr>
              <a:t>E.g</a:t>
            </a:r>
            <a:r>
              <a:rPr lang="en-GB" dirty="0">
                <a:effectLst/>
                <a:latin typeface="Helvetica" pitchFamily="2" charset="0"/>
              </a:rPr>
              <a:t>, Competitor analysis and trend. –&gt; What was the main problem and how I tackled it by creating value</a:t>
            </a:r>
          </a:p>
          <a:p>
            <a:pPr>
              <a:buAutoNum type="arabicPeriod"/>
            </a:pPr>
            <a:endParaRPr lang="en-GB" dirty="0">
              <a:effectLst/>
              <a:latin typeface="Helvetica" pitchFamily="2" charset="0"/>
            </a:endParaRPr>
          </a:p>
          <a:p>
            <a:pPr>
              <a:buAutoNum type="arabicPeriod"/>
            </a:pPr>
            <a:endParaRPr lang="en-GB" dirty="0">
              <a:effectLst/>
              <a:latin typeface="Helvetica" pitchFamily="2" charset="0"/>
            </a:endParaRPr>
          </a:p>
          <a:p>
            <a:pPr>
              <a:buAutoNum type="arabicPeriod"/>
            </a:pPr>
            <a:endParaRPr lang="en-GB" dirty="0">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webkit-standard"/>
              </a:rPr>
              <a:t>Developed market analysis models in Power BI, utilizing Power Query and M for data transformation, and DAX for relevant KPIs. Visualized top-performing areas and uncovered demand geographically and by industry. Designed data flows from internal and external sources, including Point-of-Sales systems and databases such as Eurostat, US-BEA, and US-BLS.</a:t>
            </a:r>
            <a:endParaRPr lang="en-US" dirty="0"/>
          </a:p>
        </p:txBody>
      </p:sp>
      <p:sp>
        <p:nvSpPr>
          <p:cNvPr id="4" name="Slide Number Placeholder 3">
            <a:extLst>
              <a:ext uri="{FF2B5EF4-FFF2-40B4-BE49-F238E27FC236}">
                <a16:creationId xmlns:a16="http://schemas.microsoft.com/office/drawing/2014/main" id="{DC2A55E3-EC0F-43A8-0CE0-9D3768A43A54}"/>
              </a:ext>
            </a:extLst>
          </p:cNvPr>
          <p:cNvSpPr>
            <a:spLocks noGrp="1"/>
          </p:cNvSpPr>
          <p:nvPr>
            <p:ph type="sldNum" sz="quarter" idx="5"/>
          </p:nvPr>
        </p:nvSpPr>
        <p:spPr/>
        <p:txBody>
          <a:bodyPr/>
          <a:lstStyle/>
          <a:p>
            <a:fld id="{E362E18C-7900-6A4C-8C30-5E1511847B92}" type="slidenum">
              <a:rPr lang="en-US" smtClean="0"/>
              <a:t>2</a:t>
            </a:fld>
            <a:endParaRPr lang="en-US"/>
          </a:p>
        </p:txBody>
      </p:sp>
    </p:spTree>
    <p:extLst>
      <p:ext uri="{BB962C8B-B14F-4D97-AF65-F5344CB8AC3E}">
        <p14:creationId xmlns:p14="http://schemas.microsoft.com/office/powerpoint/2010/main" val="1645672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94003" y="1649770"/>
            <a:ext cx="6732032" cy="3509551"/>
          </a:xfrm>
        </p:spPr>
        <p:txBody>
          <a:bodyPr anchor="b"/>
          <a:lstStyle>
            <a:lvl1pPr algn="ctr">
              <a:defRPr sz="5197"/>
            </a:lvl1pPr>
          </a:lstStyle>
          <a:p>
            <a:r>
              <a:rPr lang="en-GB"/>
              <a:t>Click to edit Master title style</a:t>
            </a:r>
            <a:endParaRPr lang="en-US" dirty="0"/>
          </a:p>
        </p:txBody>
      </p:sp>
      <p:sp>
        <p:nvSpPr>
          <p:cNvPr id="3" name="Subtitle 2"/>
          <p:cNvSpPr>
            <a:spLocks noGrp="1"/>
          </p:cNvSpPr>
          <p:nvPr>
            <p:ph type="subTitle" idx="1"/>
          </p:nvPr>
        </p:nvSpPr>
        <p:spPr>
          <a:xfrm>
            <a:off x="990005" y="5294662"/>
            <a:ext cx="5940029" cy="2433817"/>
          </a:xfrm>
        </p:spPr>
        <p:txBody>
          <a:bodyPr/>
          <a:lstStyle>
            <a:lvl1pPr marL="0" indent="0" algn="ctr">
              <a:buNone/>
              <a:defRPr sz="2079"/>
            </a:lvl1pPr>
            <a:lvl2pPr marL="395981" indent="0" algn="ctr">
              <a:buNone/>
              <a:defRPr sz="1732"/>
            </a:lvl2pPr>
            <a:lvl3pPr marL="791962" indent="0" algn="ctr">
              <a:buNone/>
              <a:defRPr sz="1559"/>
            </a:lvl3pPr>
            <a:lvl4pPr marL="1187943" indent="0" algn="ctr">
              <a:buNone/>
              <a:defRPr sz="1386"/>
            </a:lvl4pPr>
            <a:lvl5pPr marL="1583924" indent="0" algn="ctr">
              <a:buNone/>
              <a:defRPr sz="1386"/>
            </a:lvl5pPr>
            <a:lvl6pPr marL="1979905" indent="0" algn="ctr">
              <a:buNone/>
              <a:defRPr sz="1386"/>
            </a:lvl6pPr>
            <a:lvl7pPr marL="2375886" indent="0" algn="ctr">
              <a:buNone/>
              <a:defRPr sz="1386"/>
            </a:lvl7pPr>
            <a:lvl8pPr marL="2771866" indent="0" algn="ctr">
              <a:buNone/>
              <a:defRPr sz="1386"/>
            </a:lvl8pPr>
            <a:lvl9pPr marL="3167847" indent="0" algn="ctr">
              <a:buNone/>
              <a:defRPr sz="1386"/>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321F019-FC76-4847-A5D3-3BC70422CADC}" type="datetimeFigureOut">
              <a:rPr lang="en-US" smtClean="0"/>
              <a:t>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9C6E9-5E8B-8A4D-A221-8C04AFECE7C0}" type="slidenum">
              <a:rPr lang="en-US" smtClean="0"/>
              <a:t>‹#›</a:t>
            </a:fld>
            <a:endParaRPr lang="en-US"/>
          </a:p>
        </p:txBody>
      </p:sp>
    </p:spTree>
    <p:extLst>
      <p:ext uri="{BB962C8B-B14F-4D97-AF65-F5344CB8AC3E}">
        <p14:creationId xmlns:p14="http://schemas.microsoft.com/office/powerpoint/2010/main" val="1840984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321F019-FC76-4847-A5D3-3BC70422CADC}" type="datetimeFigureOut">
              <a:rPr lang="en-US" smtClean="0"/>
              <a:t>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9C6E9-5E8B-8A4D-A221-8C04AFECE7C0}" type="slidenum">
              <a:rPr lang="en-US" smtClean="0"/>
              <a:t>‹#›</a:t>
            </a:fld>
            <a:endParaRPr lang="en-US"/>
          </a:p>
        </p:txBody>
      </p:sp>
    </p:spTree>
    <p:extLst>
      <p:ext uri="{BB962C8B-B14F-4D97-AF65-F5344CB8AC3E}">
        <p14:creationId xmlns:p14="http://schemas.microsoft.com/office/powerpoint/2010/main" val="3803185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67778" y="536700"/>
            <a:ext cx="1707758" cy="854286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44503" y="536700"/>
            <a:ext cx="5024274" cy="854286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321F019-FC76-4847-A5D3-3BC70422CADC}" type="datetimeFigureOut">
              <a:rPr lang="en-US" smtClean="0"/>
              <a:t>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9C6E9-5E8B-8A4D-A221-8C04AFECE7C0}" type="slidenum">
              <a:rPr lang="en-US" smtClean="0"/>
              <a:t>‹#›</a:t>
            </a:fld>
            <a:endParaRPr lang="en-US"/>
          </a:p>
        </p:txBody>
      </p:sp>
    </p:spTree>
    <p:extLst>
      <p:ext uri="{BB962C8B-B14F-4D97-AF65-F5344CB8AC3E}">
        <p14:creationId xmlns:p14="http://schemas.microsoft.com/office/powerpoint/2010/main" val="2027646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321F019-FC76-4847-A5D3-3BC70422CADC}" type="datetimeFigureOut">
              <a:rPr lang="en-US" smtClean="0"/>
              <a:t>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9C6E9-5E8B-8A4D-A221-8C04AFECE7C0}" type="slidenum">
              <a:rPr lang="en-US" smtClean="0"/>
              <a:t>‹#›</a:t>
            </a:fld>
            <a:endParaRPr lang="en-US"/>
          </a:p>
        </p:txBody>
      </p:sp>
    </p:spTree>
    <p:extLst>
      <p:ext uri="{BB962C8B-B14F-4D97-AF65-F5344CB8AC3E}">
        <p14:creationId xmlns:p14="http://schemas.microsoft.com/office/powerpoint/2010/main" val="120841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0378" y="2513159"/>
            <a:ext cx="6831033" cy="4193259"/>
          </a:xfrm>
        </p:spPr>
        <p:txBody>
          <a:bodyPr anchor="b"/>
          <a:lstStyle>
            <a:lvl1pPr>
              <a:defRPr sz="5197"/>
            </a:lvl1pPr>
          </a:lstStyle>
          <a:p>
            <a:r>
              <a:rPr lang="en-GB"/>
              <a:t>Click to edit Master title style</a:t>
            </a:r>
            <a:endParaRPr lang="en-US" dirty="0"/>
          </a:p>
        </p:txBody>
      </p:sp>
      <p:sp>
        <p:nvSpPr>
          <p:cNvPr id="3" name="Text Placeholder 2"/>
          <p:cNvSpPr>
            <a:spLocks noGrp="1"/>
          </p:cNvSpPr>
          <p:nvPr>
            <p:ph type="body" idx="1"/>
          </p:nvPr>
        </p:nvSpPr>
        <p:spPr>
          <a:xfrm>
            <a:off x="540378" y="6746088"/>
            <a:ext cx="6831033" cy="2205136"/>
          </a:xfrm>
        </p:spPr>
        <p:txBody>
          <a:bodyPr/>
          <a:lstStyle>
            <a:lvl1pPr marL="0" indent="0">
              <a:buNone/>
              <a:defRPr sz="2079">
                <a:solidFill>
                  <a:schemeClr val="tx1">
                    <a:tint val="82000"/>
                  </a:schemeClr>
                </a:solidFill>
              </a:defRPr>
            </a:lvl1pPr>
            <a:lvl2pPr marL="395981" indent="0">
              <a:buNone/>
              <a:defRPr sz="1732">
                <a:solidFill>
                  <a:schemeClr val="tx1">
                    <a:tint val="82000"/>
                  </a:schemeClr>
                </a:solidFill>
              </a:defRPr>
            </a:lvl2pPr>
            <a:lvl3pPr marL="791962" indent="0">
              <a:buNone/>
              <a:defRPr sz="1559">
                <a:solidFill>
                  <a:schemeClr val="tx1">
                    <a:tint val="82000"/>
                  </a:schemeClr>
                </a:solidFill>
              </a:defRPr>
            </a:lvl3pPr>
            <a:lvl4pPr marL="1187943" indent="0">
              <a:buNone/>
              <a:defRPr sz="1386">
                <a:solidFill>
                  <a:schemeClr val="tx1">
                    <a:tint val="82000"/>
                  </a:schemeClr>
                </a:solidFill>
              </a:defRPr>
            </a:lvl4pPr>
            <a:lvl5pPr marL="1583924" indent="0">
              <a:buNone/>
              <a:defRPr sz="1386">
                <a:solidFill>
                  <a:schemeClr val="tx1">
                    <a:tint val="82000"/>
                  </a:schemeClr>
                </a:solidFill>
              </a:defRPr>
            </a:lvl5pPr>
            <a:lvl6pPr marL="1979905" indent="0">
              <a:buNone/>
              <a:defRPr sz="1386">
                <a:solidFill>
                  <a:schemeClr val="tx1">
                    <a:tint val="82000"/>
                  </a:schemeClr>
                </a:solidFill>
              </a:defRPr>
            </a:lvl6pPr>
            <a:lvl7pPr marL="2375886" indent="0">
              <a:buNone/>
              <a:defRPr sz="1386">
                <a:solidFill>
                  <a:schemeClr val="tx1">
                    <a:tint val="82000"/>
                  </a:schemeClr>
                </a:solidFill>
              </a:defRPr>
            </a:lvl7pPr>
            <a:lvl8pPr marL="2771866" indent="0">
              <a:buNone/>
              <a:defRPr sz="1386">
                <a:solidFill>
                  <a:schemeClr val="tx1">
                    <a:tint val="82000"/>
                  </a:schemeClr>
                </a:solidFill>
              </a:defRPr>
            </a:lvl8pPr>
            <a:lvl9pPr marL="3167847" indent="0">
              <a:buNone/>
              <a:defRPr sz="1386">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321F019-FC76-4847-A5D3-3BC70422CADC}" type="datetimeFigureOut">
              <a:rPr lang="en-US" smtClean="0"/>
              <a:t>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E9C6E9-5E8B-8A4D-A221-8C04AFECE7C0}" type="slidenum">
              <a:rPr lang="en-US" smtClean="0"/>
              <a:t>‹#›</a:t>
            </a:fld>
            <a:endParaRPr lang="en-US"/>
          </a:p>
        </p:txBody>
      </p:sp>
    </p:spTree>
    <p:extLst>
      <p:ext uri="{BB962C8B-B14F-4D97-AF65-F5344CB8AC3E}">
        <p14:creationId xmlns:p14="http://schemas.microsoft.com/office/powerpoint/2010/main" val="1659629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44503" y="2683500"/>
            <a:ext cx="3366016" cy="639606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009519" y="2683500"/>
            <a:ext cx="3366016" cy="639606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321F019-FC76-4847-A5D3-3BC70422CADC}" type="datetimeFigureOut">
              <a:rPr lang="en-US" smtClean="0"/>
              <a:t>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E9C6E9-5E8B-8A4D-A221-8C04AFECE7C0}" type="slidenum">
              <a:rPr lang="en-US" smtClean="0"/>
              <a:t>‹#›</a:t>
            </a:fld>
            <a:endParaRPr lang="en-US"/>
          </a:p>
        </p:txBody>
      </p:sp>
    </p:spTree>
    <p:extLst>
      <p:ext uri="{BB962C8B-B14F-4D97-AF65-F5344CB8AC3E}">
        <p14:creationId xmlns:p14="http://schemas.microsoft.com/office/powerpoint/2010/main" val="3163709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5534" y="536702"/>
            <a:ext cx="6831033" cy="1948455"/>
          </a:xfrm>
        </p:spPr>
        <p:txBody>
          <a:bodyPr/>
          <a:lstStyle/>
          <a:p>
            <a:r>
              <a:rPr lang="en-GB"/>
              <a:t>Click to edit Master title style</a:t>
            </a:r>
            <a:endParaRPr lang="en-US" dirty="0"/>
          </a:p>
        </p:txBody>
      </p:sp>
      <p:sp>
        <p:nvSpPr>
          <p:cNvPr id="3" name="Text Placeholder 2"/>
          <p:cNvSpPr>
            <a:spLocks noGrp="1"/>
          </p:cNvSpPr>
          <p:nvPr>
            <p:ph type="body" idx="1"/>
          </p:nvPr>
        </p:nvSpPr>
        <p:spPr>
          <a:xfrm>
            <a:off x="545535" y="2471154"/>
            <a:ext cx="3350547" cy="1211074"/>
          </a:xfrm>
        </p:spPr>
        <p:txBody>
          <a:bodyPr anchor="b"/>
          <a:lstStyle>
            <a:lvl1pPr marL="0" indent="0">
              <a:buNone/>
              <a:defRPr sz="2079" b="1"/>
            </a:lvl1pPr>
            <a:lvl2pPr marL="395981" indent="0">
              <a:buNone/>
              <a:defRPr sz="1732" b="1"/>
            </a:lvl2pPr>
            <a:lvl3pPr marL="791962" indent="0">
              <a:buNone/>
              <a:defRPr sz="1559" b="1"/>
            </a:lvl3pPr>
            <a:lvl4pPr marL="1187943" indent="0">
              <a:buNone/>
              <a:defRPr sz="1386" b="1"/>
            </a:lvl4pPr>
            <a:lvl5pPr marL="1583924" indent="0">
              <a:buNone/>
              <a:defRPr sz="1386" b="1"/>
            </a:lvl5pPr>
            <a:lvl6pPr marL="1979905" indent="0">
              <a:buNone/>
              <a:defRPr sz="1386" b="1"/>
            </a:lvl6pPr>
            <a:lvl7pPr marL="2375886" indent="0">
              <a:buNone/>
              <a:defRPr sz="1386" b="1"/>
            </a:lvl7pPr>
            <a:lvl8pPr marL="2771866" indent="0">
              <a:buNone/>
              <a:defRPr sz="1386" b="1"/>
            </a:lvl8pPr>
            <a:lvl9pPr marL="3167847" indent="0">
              <a:buNone/>
              <a:defRPr sz="1386" b="1"/>
            </a:lvl9pPr>
          </a:lstStyle>
          <a:p>
            <a:pPr lvl="0"/>
            <a:r>
              <a:rPr lang="en-GB"/>
              <a:t>Click to edit Master text styles</a:t>
            </a:r>
          </a:p>
        </p:txBody>
      </p:sp>
      <p:sp>
        <p:nvSpPr>
          <p:cNvPr id="4" name="Content Placeholder 3"/>
          <p:cNvSpPr>
            <a:spLocks noGrp="1"/>
          </p:cNvSpPr>
          <p:nvPr>
            <p:ph sz="half" idx="2"/>
          </p:nvPr>
        </p:nvSpPr>
        <p:spPr>
          <a:xfrm>
            <a:off x="545535" y="3682228"/>
            <a:ext cx="3350547" cy="54160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009520" y="2471154"/>
            <a:ext cx="3367048" cy="1211074"/>
          </a:xfrm>
        </p:spPr>
        <p:txBody>
          <a:bodyPr anchor="b"/>
          <a:lstStyle>
            <a:lvl1pPr marL="0" indent="0">
              <a:buNone/>
              <a:defRPr sz="2079" b="1"/>
            </a:lvl1pPr>
            <a:lvl2pPr marL="395981" indent="0">
              <a:buNone/>
              <a:defRPr sz="1732" b="1"/>
            </a:lvl2pPr>
            <a:lvl3pPr marL="791962" indent="0">
              <a:buNone/>
              <a:defRPr sz="1559" b="1"/>
            </a:lvl3pPr>
            <a:lvl4pPr marL="1187943" indent="0">
              <a:buNone/>
              <a:defRPr sz="1386" b="1"/>
            </a:lvl4pPr>
            <a:lvl5pPr marL="1583924" indent="0">
              <a:buNone/>
              <a:defRPr sz="1386" b="1"/>
            </a:lvl5pPr>
            <a:lvl6pPr marL="1979905" indent="0">
              <a:buNone/>
              <a:defRPr sz="1386" b="1"/>
            </a:lvl6pPr>
            <a:lvl7pPr marL="2375886" indent="0">
              <a:buNone/>
              <a:defRPr sz="1386" b="1"/>
            </a:lvl7pPr>
            <a:lvl8pPr marL="2771866" indent="0">
              <a:buNone/>
              <a:defRPr sz="1386" b="1"/>
            </a:lvl8pPr>
            <a:lvl9pPr marL="3167847" indent="0">
              <a:buNone/>
              <a:defRPr sz="1386" b="1"/>
            </a:lvl9pPr>
          </a:lstStyle>
          <a:p>
            <a:pPr lvl="0"/>
            <a:r>
              <a:rPr lang="en-GB"/>
              <a:t>Click to edit Master text styles</a:t>
            </a:r>
          </a:p>
        </p:txBody>
      </p:sp>
      <p:sp>
        <p:nvSpPr>
          <p:cNvPr id="6" name="Content Placeholder 5"/>
          <p:cNvSpPr>
            <a:spLocks noGrp="1"/>
          </p:cNvSpPr>
          <p:nvPr>
            <p:ph sz="quarter" idx="4"/>
          </p:nvPr>
        </p:nvSpPr>
        <p:spPr>
          <a:xfrm>
            <a:off x="4009520" y="3682228"/>
            <a:ext cx="3367048" cy="54160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321F019-FC76-4847-A5D3-3BC70422CADC}" type="datetimeFigureOut">
              <a:rPr lang="en-US" smtClean="0"/>
              <a:t>2/1/25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E9C6E9-5E8B-8A4D-A221-8C04AFECE7C0}" type="slidenum">
              <a:rPr lang="en-US" smtClean="0"/>
              <a:t>‹#›</a:t>
            </a:fld>
            <a:endParaRPr lang="en-US"/>
          </a:p>
        </p:txBody>
      </p:sp>
    </p:spTree>
    <p:extLst>
      <p:ext uri="{BB962C8B-B14F-4D97-AF65-F5344CB8AC3E}">
        <p14:creationId xmlns:p14="http://schemas.microsoft.com/office/powerpoint/2010/main" val="677310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321F019-FC76-4847-A5D3-3BC70422CADC}" type="datetimeFigureOut">
              <a:rPr lang="en-US" smtClean="0"/>
              <a:t>2/1/25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E9C6E9-5E8B-8A4D-A221-8C04AFECE7C0}" type="slidenum">
              <a:rPr lang="en-US" smtClean="0"/>
              <a:t>‹#›</a:t>
            </a:fld>
            <a:endParaRPr lang="en-US"/>
          </a:p>
        </p:txBody>
      </p:sp>
    </p:spTree>
    <p:extLst>
      <p:ext uri="{BB962C8B-B14F-4D97-AF65-F5344CB8AC3E}">
        <p14:creationId xmlns:p14="http://schemas.microsoft.com/office/powerpoint/2010/main" val="4204580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21F019-FC76-4847-A5D3-3BC70422CADC}" type="datetimeFigureOut">
              <a:rPr lang="en-US" smtClean="0"/>
              <a:t>2/1/25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E9C6E9-5E8B-8A4D-A221-8C04AFECE7C0}" type="slidenum">
              <a:rPr lang="en-US" smtClean="0"/>
              <a:t>‹#›</a:t>
            </a:fld>
            <a:endParaRPr lang="en-US"/>
          </a:p>
        </p:txBody>
      </p:sp>
    </p:spTree>
    <p:extLst>
      <p:ext uri="{BB962C8B-B14F-4D97-AF65-F5344CB8AC3E}">
        <p14:creationId xmlns:p14="http://schemas.microsoft.com/office/powerpoint/2010/main" val="391989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5534" y="672042"/>
            <a:ext cx="2554418" cy="2352146"/>
          </a:xfrm>
        </p:spPr>
        <p:txBody>
          <a:bodyPr anchor="b"/>
          <a:lstStyle>
            <a:lvl1pPr>
              <a:defRPr sz="2772"/>
            </a:lvl1pPr>
          </a:lstStyle>
          <a:p>
            <a:r>
              <a:rPr lang="en-GB"/>
              <a:t>Click to edit Master title style</a:t>
            </a:r>
            <a:endParaRPr lang="en-US" dirty="0"/>
          </a:p>
        </p:txBody>
      </p:sp>
      <p:sp>
        <p:nvSpPr>
          <p:cNvPr id="3" name="Content Placeholder 2"/>
          <p:cNvSpPr>
            <a:spLocks noGrp="1"/>
          </p:cNvSpPr>
          <p:nvPr>
            <p:ph idx="1"/>
          </p:nvPr>
        </p:nvSpPr>
        <p:spPr>
          <a:xfrm>
            <a:off x="3367048" y="1451426"/>
            <a:ext cx="4009519" cy="7163777"/>
          </a:xfrm>
        </p:spPr>
        <p:txBody>
          <a:bodyPr/>
          <a:lstStyle>
            <a:lvl1pPr>
              <a:defRPr sz="2772"/>
            </a:lvl1pPr>
            <a:lvl2pPr>
              <a:defRPr sz="2425"/>
            </a:lvl2pPr>
            <a:lvl3pPr>
              <a:defRPr sz="2079"/>
            </a:lvl3pPr>
            <a:lvl4pPr>
              <a:defRPr sz="1732"/>
            </a:lvl4pPr>
            <a:lvl5pPr>
              <a:defRPr sz="1732"/>
            </a:lvl5pPr>
            <a:lvl6pPr>
              <a:defRPr sz="1732"/>
            </a:lvl6pPr>
            <a:lvl7pPr>
              <a:defRPr sz="1732"/>
            </a:lvl7pPr>
            <a:lvl8pPr>
              <a:defRPr sz="1732"/>
            </a:lvl8pPr>
            <a:lvl9pPr>
              <a:defRPr sz="1732"/>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45534" y="3024188"/>
            <a:ext cx="2554418" cy="5602681"/>
          </a:xfrm>
        </p:spPr>
        <p:txBody>
          <a:bodyPr/>
          <a:lstStyle>
            <a:lvl1pPr marL="0" indent="0">
              <a:buNone/>
              <a:defRPr sz="1386"/>
            </a:lvl1pPr>
            <a:lvl2pPr marL="395981" indent="0">
              <a:buNone/>
              <a:defRPr sz="1213"/>
            </a:lvl2pPr>
            <a:lvl3pPr marL="791962" indent="0">
              <a:buNone/>
              <a:defRPr sz="1039"/>
            </a:lvl3pPr>
            <a:lvl4pPr marL="1187943" indent="0">
              <a:buNone/>
              <a:defRPr sz="866"/>
            </a:lvl4pPr>
            <a:lvl5pPr marL="1583924" indent="0">
              <a:buNone/>
              <a:defRPr sz="866"/>
            </a:lvl5pPr>
            <a:lvl6pPr marL="1979905" indent="0">
              <a:buNone/>
              <a:defRPr sz="866"/>
            </a:lvl6pPr>
            <a:lvl7pPr marL="2375886" indent="0">
              <a:buNone/>
              <a:defRPr sz="866"/>
            </a:lvl7pPr>
            <a:lvl8pPr marL="2771866" indent="0">
              <a:buNone/>
              <a:defRPr sz="866"/>
            </a:lvl8pPr>
            <a:lvl9pPr marL="3167847" indent="0">
              <a:buNone/>
              <a:defRPr sz="866"/>
            </a:lvl9pPr>
          </a:lstStyle>
          <a:p>
            <a:pPr lvl="0"/>
            <a:r>
              <a:rPr lang="en-GB"/>
              <a:t>Click to edit Master text styles</a:t>
            </a:r>
          </a:p>
        </p:txBody>
      </p:sp>
      <p:sp>
        <p:nvSpPr>
          <p:cNvPr id="5" name="Date Placeholder 4"/>
          <p:cNvSpPr>
            <a:spLocks noGrp="1"/>
          </p:cNvSpPr>
          <p:nvPr>
            <p:ph type="dt" sz="half" idx="10"/>
          </p:nvPr>
        </p:nvSpPr>
        <p:spPr/>
        <p:txBody>
          <a:bodyPr/>
          <a:lstStyle/>
          <a:p>
            <a:fld id="{0321F019-FC76-4847-A5D3-3BC70422CADC}" type="datetimeFigureOut">
              <a:rPr lang="en-US" smtClean="0"/>
              <a:t>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E9C6E9-5E8B-8A4D-A221-8C04AFECE7C0}" type="slidenum">
              <a:rPr lang="en-US" smtClean="0"/>
              <a:t>‹#›</a:t>
            </a:fld>
            <a:endParaRPr lang="en-US"/>
          </a:p>
        </p:txBody>
      </p:sp>
    </p:spTree>
    <p:extLst>
      <p:ext uri="{BB962C8B-B14F-4D97-AF65-F5344CB8AC3E}">
        <p14:creationId xmlns:p14="http://schemas.microsoft.com/office/powerpoint/2010/main" val="3181076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5534" y="672042"/>
            <a:ext cx="2554418" cy="2352146"/>
          </a:xfrm>
        </p:spPr>
        <p:txBody>
          <a:bodyPr anchor="b"/>
          <a:lstStyle>
            <a:lvl1pPr>
              <a:defRPr sz="2772"/>
            </a:lvl1pPr>
          </a:lstStyle>
          <a:p>
            <a:r>
              <a:rPr lang="en-GB"/>
              <a:t>Click to edit Master title style</a:t>
            </a:r>
            <a:endParaRPr lang="en-US" dirty="0"/>
          </a:p>
        </p:txBody>
      </p:sp>
      <p:sp>
        <p:nvSpPr>
          <p:cNvPr id="3" name="Picture Placeholder 2"/>
          <p:cNvSpPr>
            <a:spLocks noGrp="1" noChangeAspect="1"/>
          </p:cNvSpPr>
          <p:nvPr>
            <p:ph type="pic" idx="1"/>
          </p:nvPr>
        </p:nvSpPr>
        <p:spPr>
          <a:xfrm>
            <a:off x="3367048" y="1451426"/>
            <a:ext cx="4009519" cy="7163777"/>
          </a:xfrm>
        </p:spPr>
        <p:txBody>
          <a:bodyPr anchor="t"/>
          <a:lstStyle>
            <a:lvl1pPr marL="0" indent="0">
              <a:buNone/>
              <a:defRPr sz="2772"/>
            </a:lvl1pPr>
            <a:lvl2pPr marL="395981" indent="0">
              <a:buNone/>
              <a:defRPr sz="2425"/>
            </a:lvl2pPr>
            <a:lvl3pPr marL="791962" indent="0">
              <a:buNone/>
              <a:defRPr sz="2079"/>
            </a:lvl3pPr>
            <a:lvl4pPr marL="1187943" indent="0">
              <a:buNone/>
              <a:defRPr sz="1732"/>
            </a:lvl4pPr>
            <a:lvl5pPr marL="1583924" indent="0">
              <a:buNone/>
              <a:defRPr sz="1732"/>
            </a:lvl5pPr>
            <a:lvl6pPr marL="1979905" indent="0">
              <a:buNone/>
              <a:defRPr sz="1732"/>
            </a:lvl6pPr>
            <a:lvl7pPr marL="2375886" indent="0">
              <a:buNone/>
              <a:defRPr sz="1732"/>
            </a:lvl7pPr>
            <a:lvl8pPr marL="2771866" indent="0">
              <a:buNone/>
              <a:defRPr sz="1732"/>
            </a:lvl8pPr>
            <a:lvl9pPr marL="3167847" indent="0">
              <a:buNone/>
              <a:defRPr sz="1732"/>
            </a:lvl9pPr>
          </a:lstStyle>
          <a:p>
            <a:r>
              <a:rPr lang="en-GB"/>
              <a:t>Click icon to add picture</a:t>
            </a:r>
            <a:endParaRPr lang="en-US" dirty="0"/>
          </a:p>
        </p:txBody>
      </p:sp>
      <p:sp>
        <p:nvSpPr>
          <p:cNvPr id="4" name="Text Placeholder 3"/>
          <p:cNvSpPr>
            <a:spLocks noGrp="1"/>
          </p:cNvSpPr>
          <p:nvPr>
            <p:ph type="body" sz="half" idx="2"/>
          </p:nvPr>
        </p:nvSpPr>
        <p:spPr>
          <a:xfrm>
            <a:off x="545534" y="3024188"/>
            <a:ext cx="2554418" cy="5602681"/>
          </a:xfrm>
        </p:spPr>
        <p:txBody>
          <a:bodyPr/>
          <a:lstStyle>
            <a:lvl1pPr marL="0" indent="0">
              <a:buNone/>
              <a:defRPr sz="1386"/>
            </a:lvl1pPr>
            <a:lvl2pPr marL="395981" indent="0">
              <a:buNone/>
              <a:defRPr sz="1213"/>
            </a:lvl2pPr>
            <a:lvl3pPr marL="791962" indent="0">
              <a:buNone/>
              <a:defRPr sz="1039"/>
            </a:lvl3pPr>
            <a:lvl4pPr marL="1187943" indent="0">
              <a:buNone/>
              <a:defRPr sz="866"/>
            </a:lvl4pPr>
            <a:lvl5pPr marL="1583924" indent="0">
              <a:buNone/>
              <a:defRPr sz="866"/>
            </a:lvl5pPr>
            <a:lvl6pPr marL="1979905" indent="0">
              <a:buNone/>
              <a:defRPr sz="866"/>
            </a:lvl6pPr>
            <a:lvl7pPr marL="2375886" indent="0">
              <a:buNone/>
              <a:defRPr sz="866"/>
            </a:lvl7pPr>
            <a:lvl8pPr marL="2771866" indent="0">
              <a:buNone/>
              <a:defRPr sz="866"/>
            </a:lvl8pPr>
            <a:lvl9pPr marL="3167847" indent="0">
              <a:buNone/>
              <a:defRPr sz="866"/>
            </a:lvl9pPr>
          </a:lstStyle>
          <a:p>
            <a:pPr lvl="0"/>
            <a:r>
              <a:rPr lang="en-GB"/>
              <a:t>Click to edit Master text styles</a:t>
            </a:r>
          </a:p>
        </p:txBody>
      </p:sp>
      <p:sp>
        <p:nvSpPr>
          <p:cNvPr id="5" name="Date Placeholder 4"/>
          <p:cNvSpPr>
            <a:spLocks noGrp="1"/>
          </p:cNvSpPr>
          <p:nvPr>
            <p:ph type="dt" sz="half" idx="10"/>
          </p:nvPr>
        </p:nvSpPr>
        <p:spPr/>
        <p:txBody>
          <a:bodyPr/>
          <a:lstStyle/>
          <a:p>
            <a:fld id="{0321F019-FC76-4847-A5D3-3BC70422CADC}" type="datetimeFigureOut">
              <a:rPr lang="en-US" smtClean="0"/>
              <a:t>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E9C6E9-5E8B-8A4D-A221-8C04AFECE7C0}" type="slidenum">
              <a:rPr lang="en-US" smtClean="0"/>
              <a:t>‹#›</a:t>
            </a:fld>
            <a:endParaRPr lang="en-US"/>
          </a:p>
        </p:txBody>
      </p:sp>
    </p:spTree>
    <p:extLst>
      <p:ext uri="{BB962C8B-B14F-4D97-AF65-F5344CB8AC3E}">
        <p14:creationId xmlns:p14="http://schemas.microsoft.com/office/powerpoint/2010/main" val="3427436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4503" y="536702"/>
            <a:ext cx="6831033" cy="1948455"/>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4503" y="2683500"/>
            <a:ext cx="6831033" cy="639606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44502" y="9343248"/>
            <a:ext cx="1782009" cy="536700"/>
          </a:xfrm>
          <a:prstGeom prst="rect">
            <a:avLst/>
          </a:prstGeom>
        </p:spPr>
        <p:txBody>
          <a:bodyPr vert="horz" lIns="91440" tIns="45720" rIns="91440" bIns="45720" rtlCol="0" anchor="ctr"/>
          <a:lstStyle>
            <a:lvl1pPr algn="l">
              <a:defRPr sz="1039">
                <a:solidFill>
                  <a:schemeClr val="tx1">
                    <a:tint val="82000"/>
                  </a:schemeClr>
                </a:solidFill>
              </a:defRPr>
            </a:lvl1pPr>
          </a:lstStyle>
          <a:p>
            <a:fld id="{0321F019-FC76-4847-A5D3-3BC70422CADC}" type="datetimeFigureOut">
              <a:rPr lang="en-US" smtClean="0"/>
              <a:t>2/1/25</a:t>
            </a:fld>
            <a:endParaRPr lang="en-US"/>
          </a:p>
        </p:txBody>
      </p:sp>
      <p:sp>
        <p:nvSpPr>
          <p:cNvPr id="5" name="Footer Placeholder 4"/>
          <p:cNvSpPr>
            <a:spLocks noGrp="1"/>
          </p:cNvSpPr>
          <p:nvPr>
            <p:ph type="ftr" sz="quarter" idx="3"/>
          </p:nvPr>
        </p:nvSpPr>
        <p:spPr>
          <a:xfrm>
            <a:off x="2623513" y="9343248"/>
            <a:ext cx="2673013" cy="536700"/>
          </a:xfrm>
          <a:prstGeom prst="rect">
            <a:avLst/>
          </a:prstGeom>
        </p:spPr>
        <p:txBody>
          <a:bodyPr vert="horz" lIns="91440" tIns="45720" rIns="91440" bIns="45720" rtlCol="0" anchor="ctr"/>
          <a:lstStyle>
            <a:lvl1pPr algn="ctr">
              <a:defRPr sz="1039">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5593527" y="9343248"/>
            <a:ext cx="1782009" cy="536700"/>
          </a:xfrm>
          <a:prstGeom prst="rect">
            <a:avLst/>
          </a:prstGeom>
        </p:spPr>
        <p:txBody>
          <a:bodyPr vert="horz" lIns="91440" tIns="45720" rIns="91440" bIns="45720" rtlCol="0" anchor="ctr"/>
          <a:lstStyle>
            <a:lvl1pPr algn="r">
              <a:defRPr sz="1039">
                <a:solidFill>
                  <a:schemeClr val="tx1">
                    <a:tint val="82000"/>
                  </a:schemeClr>
                </a:solidFill>
              </a:defRPr>
            </a:lvl1pPr>
          </a:lstStyle>
          <a:p>
            <a:fld id="{33E9C6E9-5E8B-8A4D-A221-8C04AFECE7C0}" type="slidenum">
              <a:rPr lang="en-US" smtClean="0"/>
              <a:t>‹#›</a:t>
            </a:fld>
            <a:endParaRPr lang="en-US"/>
          </a:p>
        </p:txBody>
      </p:sp>
    </p:spTree>
    <p:extLst>
      <p:ext uri="{BB962C8B-B14F-4D97-AF65-F5344CB8AC3E}">
        <p14:creationId xmlns:p14="http://schemas.microsoft.com/office/powerpoint/2010/main" val="6248443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91962" rtl="0" eaLnBrk="1" latinLnBrk="0" hangingPunct="1">
        <a:lnSpc>
          <a:spcPct val="90000"/>
        </a:lnSpc>
        <a:spcBef>
          <a:spcPct val="0"/>
        </a:spcBef>
        <a:buNone/>
        <a:defRPr sz="3811" kern="1200">
          <a:solidFill>
            <a:schemeClr val="tx1"/>
          </a:solidFill>
          <a:latin typeface="+mj-lt"/>
          <a:ea typeface="+mj-ea"/>
          <a:cs typeface="+mj-cs"/>
        </a:defRPr>
      </a:lvl1pPr>
    </p:titleStyle>
    <p:bodyStyle>
      <a:lvl1pPr marL="197990" indent="-197990" algn="l" defTabSz="791962" rtl="0" eaLnBrk="1" latinLnBrk="0" hangingPunct="1">
        <a:lnSpc>
          <a:spcPct val="90000"/>
        </a:lnSpc>
        <a:spcBef>
          <a:spcPts val="866"/>
        </a:spcBef>
        <a:buFont typeface="Arial" panose="020B0604020202020204" pitchFamily="34" charset="0"/>
        <a:buChar char="•"/>
        <a:defRPr sz="2425" kern="1200">
          <a:solidFill>
            <a:schemeClr val="tx1"/>
          </a:solidFill>
          <a:latin typeface="+mn-lt"/>
          <a:ea typeface="+mn-ea"/>
          <a:cs typeface="+mn-cs"/>
        </a:defRPr>
      </a:lvl1pPr>
      <a:lvl2pPr marL="593971" indent="-197990" algn="l" defTabSz="791962" rtl="0" eaLnBrk="1" latinLnBrk="0" hangingPunct="1">
        <a:lnSpc>
          <a:spcPct val="90000"/>
        </a:lnSpc>
        <a:spcBef>
          <a:spcPts val="433"/>
        </a:spcBef>
        <a:buFont typeface="Arial" panose="020B0604020202020204" pitchFamily="34" charset="0"/>
        <a:buChar char="•"/>
        <a:defRPr sz="2079" kern="1200">
          <a:solidFill>
            <a:schemeClr val="tx1"/>
          </a:solidFill>
          <a:latin typeface="+mn-lt"/>
          <a:ea typeface="+mn-ea"/>
          <a:cs typeface="+mn-cs"/>
        </a:defRPr>
      </a:lvl2pPr>
      <a:lvl3pPr marL="989952" indent="-197990" algn="l" defTabSz="791962" rtl="0" eaLnBrk="1" latinLnBrk="0" hangingPunct="1">
        <a:lnSpc>
          <a:spcPct val="90000"/>
        </a:lnSpc>
        <a:spcBef>
          <a:spcPts val="433"/>
        </a:spcBef>
        <a:buFont typeface="Arial" panose="020B0604020202020204" pitchFamily="34" charset="0"/>
        <a:buChar char="•"/>
        <a:defRPr sz="1732" kern="1200">
          <a:solidFill>
            <a:schemeClr val="tx1"/>
          </a:solidFill>
          <a:latin typeface="+mn-lt"/>
          <a:ea typeface="+mn-ea"/>
          <a:cs typeface="+mn-cs"/>
        </a:defRPr>
      </a:lvl3pPr>
      <a:lvl4pPr marL="1385933"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4pPr>
      <a:lvl5pPr marL="1781914"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5pPr>
      <a:lvl6pPr marL="2177895"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6pPr>
      <a:lvl7pPr marL="2573876"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7pPr>
      <a:lvl8pPr marL="2969857"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8pPr>
      <a:lvl9pPr marL="3365838" indent="-197990" algn="l" defTabSz="791962" rtl="0" eaLnBrk="1" latinLnBrk="0" hangingPunct="1">
        <a:lnSpc>
          <a:spcPct val="90000"/>
        </a:lnSpc>
        <a:spcBef>
          <a:spcPts val="433"/>
        </a:spcBef>
        <a:buFont typeface="Arial" panose="020B0604020202020204" pitchFamily="34" charset="0"/>
        <a:buChar char="•"/>
        <a:defRPr sz="1559" kern="1200">
          <a:solidFill>
            <a:schemeClr val="tx1"/>
          </a:solidFill>
          <a:latin typeface="+mn-lt"/>
          <a:ea typeface="+mn-ea"/>
          <a:cs typeface="+mn-cs"/>
        </a:defRPr>
      </a:lvl9pPr>
    </p:bodyStyle>
    <p:otherStyle>
      <a:defPPr>
        <a:defRPr lang="en-US"/>
      </a:defPPr>
      <a:lvl1pPr marL="0" algn="l" defTabSz="791962" rtl="0" eaLnBrk="1" latinLnBrk="0" hangingPunct="1">
        <a:defRPr sz="1559" kern="1200">
          <a:solidFill>
            <a:schemeClr val="tx1"/>
          </a:solidFill>
          <a:latin typeface="+mn-lt"/>
          <a:ea typeface="+mn-ea"/>
          <a:cs typeface="+mn-cs"/>
        </a:defRPr>
      </a:lvl1pPr>
      <a:lvl2pPr marL="395981" algn="l" defTabSz="791962" rtl="0" eaLnBrk="1" latinLnBrk="0" hangingPunct="1">
        <a:defRPr sz="1559" kern="1200">
          <a:solidFill>
            <a:schemeClr val="tx1"/>
          </a:solidFill>
          <a:latin typeface="+mn-lt"/>
          <a:ea typeface="+mn-ea"/>
          <a:cs typeface="+mn-cs"/>
        </a:defRPr>
      </a:lvl2pPr>
      <a:lvl3pPr marL="791962" algn="l" defTabSz="791962" rtl="0" eaLnBrk="1" latinLnBrk="0" hangingPunct="1">
        <a:defRPr sz="1559" kern="1200">
          <a:solidFill>
            <a:schemeClr val="tx1"/>
          </a:solidFill>
          <a:latin typeface="+mn-lt"/>
          <a:ea typeface="+mn-ea"/>
          <a:cs typeface="+mn-cs"/>
        </a:defRPr>
      </a:lvl3pPr>
      <a:lvl4pPr marL="1187943" algn="l" defTabSz="791962" rtl="0" eaLnBrk="1" latinLnBrk="0" hangingPunct="1">
        <a:defRPr sz="1559" kern="1200">
          <a:solidFill>
            <a:schemeClr val="tx1"/>
          </a:solidFill>
          <a:latin typeface="+mn-lt"/>
          <a:ea typeface="+mn-ea"/>
          <a:cs typeface="+mn-cs"/>
        </a:defRPr>
      </a:lvl4pPr>
      <a:lvl5pPr marL="1583924" algn="l" defTabSz="791962" rtl="0" eaLnBrk="1" latinLnBrk="0" hangingPunct="1">
        <a:defRPr sz="1559" kern="1200">
          <a:solidFill>
            <a:schemeClr val="tx1"/>
          </a:solidFill>
          <a:latin typeface="+mn-lt"/>
          <a:ea typeface="+mn-ea"/>
          <a:cs typeface="+mn-cs"/>
        </a:defRPr>
      </a:lvl5pPr>
      <a:lvl6pPr marL="1979905" algn="l" defTabSz="791962" rtl="0" eaLnBrk="1" latinLnBrk="0" hangingPunct="1">
        <a:defRPr sz="1559" kern="1200">
          <a:solidFill>
            <a:schemeClr val="tx1"/>
          </a:solidFill>
          <a:latin typeface="+mn-lt"/>
          <a:ea typeface="+mn-ea"/>
          <a:cs typeface="+mn-cs"/>
        </a:defRPr>
      </a:lvl6pPr>
      <a:lvl7pPr marL="2375886" algn="l" defTabSz="791962" rtl="0" eaLnBrk="1" latinLnBrk="0" hangingPunct="1">
        <a:defRPr sz="1559" kern="1200">
          <a:solidFill>
            <a:schemeClr val="tx1"/>
          </a:solidFill>
          <a:latin typeface="+mn-lt"/>
          <a:ea typeface="+mn-ea"/>
          <a:cs typeface="+mn-cs"/>
        </a:defRPr>
      </a:lvl7pPr>
      <a:lvl8pPr marL="2771866" algn="l" defTabSz="791962" rtl="0" eaLnBrk="1" latinLnBrk="0" hangingPunct="1">
        <a:defRPr sz="1559" kern="1200">
          <a:solidFill>
            <a:schemeClr val="tx1"/>
          </a:solidFill>
          <a:latin typeface="+mn-lt"/>
          <a:ea typeface="+mn-ea"/>
          <a:cs typeface="+mn-cs"/>
        </a:defRPr>
      </a:lvl8pPr>
      <a:lvl9pPr marL="3167847" algn="l" defTabSz="791962" rtl="0" eaLnBrk="1" latinLnBrk="0" hangingPunct="1">
        <a:defRPr sz="155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hyperlink" Target="https://github.com/EnerH" TargetMode="External"/><Relationship Id="rId5" Type="http://schemas.openxmlformats.org/officeDocument/2006/relationships/image" Target="../media/image2.png"/><Relationship Id="rId10" Type="http://schemas.openxmlformats.org/officeDocument/2006/relationships/hyperlink" Target="https://www.linkedin.com/in/ener-hagi/" TargetMode="External"/><Relationship Id="rId4" Type="http://schemas.openxmlformats.org/officeDocument/2006/relationships/hyperlink" Target="https://www.linkedin.com/in/ener-hagi/details/recommendations/" TargetMode="External"/><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592E5-86DE-C11A-1F4D-91DA293FEDA2}"/>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5EE9AC2B-576E-EA88-1FA5-5D45513D4B0E}"/>
              </a:ext>
            </a:extLst>
          </p:cNvPr>
          <p:cNvGraphicFramePr>
            <a:graphicFrameLocks/>
          </p:cNvGraphicFramePr>
          <p:nvPr>
            <p:extLst>
              <p:ext uri="{D42A27DB-BD31-4B8C-83A1-F6EECF244321}">
                <p14:modId xmlns:p14="http://schemas.microsoft.com/office/powerpoint/2010/main" val="2318055119"/>
              </p:ext>
            </p:extLst>
          </p:nvPr>
        </p:nvGraphicFramePr>
        <p:xfrm>
          <a:off x="179385" y="2814967"/>
          <a:ext cx="7561263" cy="7426183"/>
        </p:xfrm>
        <a:graphic>
          <a:graphicData uri="http://schemas.openxmlformats.org/drawingml/2006/table">
            <a:tbl>
              <a:tblPr firstRow="1" bandRow="1">
                <a:tableStyleId>{5940675A-B579-460E-94D1-54222C63F5DA}</a:tableStyleId>
              </a:tblPr>
              <a:tblGrid>
                <a:gridCol w="3834474">
                  <a:extLst>
                    <a:ext uri="{9D8B030D-6E8A-4147-A177-3AD203B41FA5}">
                      <a16:colId xmlns:a16="http://schemas.microsoft.com/office/drawing/2014/main" val="4115256320"/>
                    </a:ext>
                  </a:extLst>
                </a:gridCol>
                <a:gridCol w="1240878">
                  <a:extLst>
                    <a:ext uri="{9D8B030D-6E8A-4147-A177-3AD203B41FA5}">
                      <a16:colId xmlns:a16="http://schemas.microsoft.com/office/drawing/2014/main" val="1367070512"/>
                    </a:ext>
                  </a:extLst>
                </a:gridCol>
                <a:gridCol w="2485911">
                  <a:extLst>
                    <a:ext uri="{9D8B030D-6E8A-4147-A177-3AD203B41FA5}">
                      <a16:colId xmlns:a16="http://schemas.microsoft.com/office/drawing/2014/main" val="4268439526"/>
                    </a:ext>
                  </a:extLst>
                </a:gridCol>
              </a:tblGrid>
              <a:tr h="248982">
                <a:tc gridSpan="3">
                  <a:txBody>
                    <a:bodyPr/>
                    <a:lstStyle/>
                    <a:p>
                      <a:pPr algn="ctr"/>
                      <a:r>
                        <a:rPr lang="en-US" sz="1100" b="0" i="0" kern="1200" dirty="0">
                          <a:solidFill>
                            <a:srgbClr val="334155"/>
                          </a:solidFill>
                          <a:latin typeface="Plus Jakarta Sans" pitchFamily="2" charset="77"/>
                          <a:ea typeface="Helvetica Neue Light" panose="02000403000000020004" pitchFamily="2" charset="0"/>
                          <a:cs typeface="Plus Jakarta Sans" pitchFamily="2" charset="77"/>
                        </a:rPr>
                        <a:t>Personal Information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pPr algn="ctr"/>
                      <a:endParaRPr lang="en-US" sz="1200" b="1" i="0" kern="1200" dirty="0">
                        <a:solidFill>
                          <a:schemeClr val="tx1"/>
                        </a:solidFill>
                        <a:latin typeface="HELVETICA NEUE LIGHT" panose="02000403000000020004" pitchFamily="2" charset="0"/>
                        <a:ea typeface="HELVETICA NEUE LIGHT" panose="02000403000000020004" pitchFamily="2" charset="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8826313"/>
                  </a:ext>
                </a:extLst>
              </a:tr>
              <a:tr h="2662341">
                <a:tc gridSpan="3">
                  <a:txBody>
                    <a:bodyPr/>
                    <a:lstStyle/>
                    <a:p>
                      <a:pPr marL="171450" indent="-171450" algn="just">
                        <a:buFont typeface="Arial" panose="020B0604020202020204" pitchFamily="34" charset="0"/>
                        <a:buChar char="•"/>
                      </a:pPr>
                      <a:endParaRPr lang="en-US" sz="900" b="0" i="0" dirty="0">
                        <a:solidFill>
                          <a:srgbClr val="334155"/>
                        </a:solidFill>
                        <a:latin typeface="Plus Jakarta Sans" pitchFamily="2" charset="77"/>
                        <a:ea typeface="Helvetica Neue Light" panose="02000403000000020004" pitchFamily="2" charset="0"/>
                        <a:cs typeface="Plus Jakarta Sans" pitchFamily="2" charset="77"/>
                      </a:endParaRPr>
                    </a:p>
                    <a:p>
                      <a:pPr marL="171450" indent="-171450" algn="just">
                        <a:lnSpc>
                          <a:spcPct val="100000"/>
                        </a:lnSpc>
                        <a:buFont typeface="Arial" panose="020B0604020202020204" pitchFamily="34" charset="0"/>
                        <a:buChar char="•"/>
                      </a:pPr>
                      <a:r>
                        <a:rPr lang="en-US" sz="900" b="0" i="0" dirty="0">
                          <a:solidFill>
                            <a:srgbClr val="334155"/>
                          </a:solidFill>
                          <a:latin typeface="Plus Jakarta Sans" pitchFamily="2" charset="77"/>
                          <a:ea typeface="Helvetica Neue Light" panose="02000403000000020004" pitchFamily="2" charset="0"/>
                          <a:cs typeface="Plus Jakarta Sans" pitchFamily="2" charset="77"/>
                        </a:rPr>
                        <a:t>A problem-solver with an MSc in Economics and 4+ years of turning analytics into strategy. Designed end-to-end BI reports (Fabric, PBI) to unify data from diverse sources, optimize workflows and implement DMAIC insights.</a:t>
                      </a:r>
                      <a:endParaRPr lang="en-US" sz="900" b="0" i="0" dirty="0">
                        <a:solidFill>
                          <a:srgbClr val="334155"/>
                        </a:solidFill>
                        <a:highlight>
                          <a:srgbClr val="FFFF00"/>
                        </a:highlight>
                        <a:latin typeface="Plus Jakarta Sans" pitchFamily="2" charset="77"/>
                        <a:ea typeface="Helvetica Neue Light" panose="02000403000000020004" pitchFamily="2" charset="0"/>
                        <a:cs typeface="Plus Jakarta Sans" pitchFamily="2" charset="77"/>
                      </a:endParaRPr>
                    </a:p>
                    <a:p>
                      <a:pPr marL="171450" indent="-171450" algn="just">
                        <a:buFont typeface="Arial" panose="020B0604020202020204" pitchFamily="34" charset="0"/>
                        <a:buChar char="•"/>
                      </a:pPr>
                      <a:endParaRPr lang="en-US" sz="900" b="0" i="0" dirty="0">
                        <a:solidFill>
                          <a:srgbClr val="334155"/>
                        </a:solidFill>
                        <a:latin typeface="Plus Jakarta Sans" pitchFamily="2" charset="77"/>
                        <a:ea typeface="Helvetica Neue Light" panose="02000403000000020004" pitchFamily="2" charset="0"/>
                        <a:cs typeface="Plus Jakarta Sans" pitchFamily="2" charset="77"/>
                      </a:endParaRPr>
                    </a:p>
                    <a:p>
                      <a:pPr marL="171450" marR="0" lvl="0" indent="-171450" algn="just"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kern="1200" dirty="0">
                          <a:solidFill>
                            <a:srgbClr val="334155"/>
                          </a:solidFill>
                          <a:latin typeface="Plus Jakarta Sans" pitchFamily="2" charset="77"/>
                          <a:ea typeface="Helvetica Neue Light" panose="02000403000000020004" pitchFamily="2" charset="0"/>
                          <a:cs typeface="Plus Jakarta Sans" pitchFamily="2" charset="77"/>
                        </a:rPr>
                        <a:t>I’m ready to channel my track record in agile analytics – delivering up to 75% error reduction and 30% lead-time improvements–into </a:t>
                      </a:r>
                      <a:r>
                        <a:rPr lang="en-US" sz="900" b="0" i="0" kern="1200" dirty="0" err="1">
                          <a:solidFill>
                            <a:srgbClr val="334155"/>
                          </a:solidFill>
                          <a:latin typeface="Plus Jakarta Sans" pitchFamily="2" charset="77"/>
                          <a:ea typeface="Helvetica Neue Light" panose="02000403000000020004" pitchFamily="2" charset="0"/>
                          <a:cs typeface="Plus Jakarta Sans" pitchFamily="2" charset="77"/>
                        </a:rPr>
                        <a:t>Dreamdata’s</a:t>
                      </a:r>
                      <a:r>
                        <a:rPr lang="en-US" sz="900" b="0" i="0" kern="1200" dirty="0">
                          <a:solidFill>
                            <a:srgbClr val="334155"/>
                          </a:solidFill>
                          <a:latin typeface="Plus Jakarta Sans" pitchFamily="2" charset="77"/>
                          <a:ea typeface="Helvetica Neue Light" panose="02000403000000020004" pitchFamily="2" charset="0"/>
                          <a:cs typeface="Plus Jakarta Sans" pitchFamily="2" charset="77"/>
                        </a:rPr>
                        <a:t> enterprise clients– always prioritizing their success – in maximizing the impact of their marketing efforts .</a:t>
                      </a:r>
                      <a:endParaRPr lang="en-US" sz="900" b="1" i="1" kern="1200" dirty="0">
                        <a:solidFill>
                          <a:srgbClr val="334155"/>
                        </a:solidFill>
                        <a:latin typeface="Plus Jakarta Sans" pitchFamily="2" charset="77"/>
                        <a:ea typeface="Helvetica Neue Light" panose="02000403000000020004" pitchFamily="2" charset="0"/>
                        <a:cs typeface="Plus Jakarta Sans" pitchFamily="2" charset="77"/>
                      </a:endParaRPr>
                    </a:p>
                    <a:p>
                      <a:pPr marL="171450" marR="0" lvl="0" indent="-171450" algn="just"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b="0" i="0" kern="1200" dirty="0">
                        <a:solidFill>
                          <a:srgbClr val="334155"/>
                        </a:solidFill>
                        <a:latin typeface="Plus Jakarta Sans" pitchFamily="2" charset="77"/>
                        <a:ea typeface="Helvetica Neue Light" panose="02000403000000020004" pitchFamily="2" charset="0"/>
                        <a:cs typeface="Plus Jakarta Sans" pitchFamily="2" charset="77"/>
                      </a:endParaRPr>
                    </a:p>
                    <a:p>
                      <a:pPr marL="171450" marR="0" lvl="0" indent="-171450" algn="just"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kern="1200" dirty="0">
                          <a:solidFill>
                            <a:srgbClr val="334155"/>
                          </a:solidFill>
                          <a:latin typeface="Plus Jakarta Sans" pitchFamily="2" charset="77"/>
                          <a:ea typeface="Helvetica Neue Light" panose="02000403000000020004" pitchFamily="2" charset="0"/>
                          <a:cs typeface="Plus Jakarta Sans" pitchFamily="2" charset="77"/>
                        </a:rPr>
                        <a:t>I’m a minded explorer – just as passionate about deep-diving into new cultures as I am about tackling coding challenges. Proof of that my GitHub profile, where I’ve tackled diverse end-to-end solutions. And I’d be glad to share this with the team.</a:t>
                      </a:r>
                    </a:p>
                    <a:p>
                      <a:pPr marL="171450" marR="0" lvl="0" indent="-171450" algn="just"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b="0" i="0" dirty="0">
                        <a:solidFill>
                          <a:srgbClr val="334155"/>
                        </a:solidFill>
                        <a:latin typeface="Plus Jakarta Sans" pitchFamily="2" charset="77"/>
                        <a:ea typeface="Helvetica Neue Light" panose="02000403000000020004" pitchFamily="2" charset="0"/>
                        <a:cs typeface="Plus Jakarta Sans" pitchFamily="2" charset="77"/>
                      </a:endParaRPr>
                    </a:p>
                    <a:p>
                      <a:pPr marL="171450" marR="0" indent="-171450" algn="just"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dirty="0">
                          <a:solidFill>
                            <a:srgbClr val="334155"/>
                          </a:solidFill>
                          <a:latin typeface="Plus Jakarta Sans" pitchFamily="2" charset="77"/>
                          <a:ea typeface="Helvetica Neue Light" panose="02000403000000020004" pitchFamily="2" charset="0"/>
                          <a:cs typeface="Plus Jakarta Sans" pitchFamily="2" charset="77"/>
                        </a:rPr>
                        <a:t>What previous managers say about me:</a:t>
                      </a:r>
                    </a:p>
                    <a:p>
                      <a:pPr marL="567431" marR="0" lvl="1" indent="-171450" algn="just"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b="0" i="0" dirty="0">
                        <a:solidFill>
                          <a:srgbClr val="334155"/>
                        </a:solidFill>
                        <a:latin typeface="Plus Jakarta Sans" pitchFamily="2" charset="77"/>
                        <a:ea typeface="Helvetica Neue Light" panose="02000403000000020004" pitchFamily="2" charset="0"/>
                        <a:cs typeface="Plus Jakarta Sans" pitchFamily="2" charset="77"/>
                      </a:endParaRPr>
                    </a:p>
                    <a:p>
                      <a:pPr marL="395981" marR="0" lvl="1" indent="0" algn="just" defTabSz="79196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i="0" dirty="0">
                          <a:solidFill>
                            <a:srgbClr val="334155"/>
                          </a:solidFill>
                          <a:latin typeface="Plus Jakarta Sans" pitchFamily="2" charset="77"/>
                          <a:ea typeface="Helvetica Neue Light" panose="02000403000000020004" pitchFamily="2" charset="0"/>
                          <a:cs typeface="Plus Jakarta Sans" pitchFamily="2" charset="77"/>
                        </a:rPr>
                        <a:t>“Ener proved to be a self-starter, a persistent professional, a fast learner and great team member, delivering work in timely manner and with high-quality.” – Andrea S. (Currently, Vice President Wind Energy Research, </a:t>
                      </a:r>
                      <a:r>
                        <a:rPr lang="en-US" sz="900" b="0" i="0" dirty="0" err="1">
                          <a:solidFill>
                            <a:srgbClr val="334155"/>
                          </a:solidFill>
                          <a:latin typeface="Plus Jakarta Sans" pitchFamily="2" charset="77"/>
                          <a:ea typeface="Helvetica Neue Light" panose="02000403000000020004" pitchFamily="2" charset="0"/>
                          <a:cs typeface="Plus Jakarta Sans" pitchFamily="2" charset="77"/>
                        </a:rPr>
                        <a:t>Rystad</a:t>
                      </a:r>
                      <a:r>
                        <a:rPr lang="en-US" sz="900" b="0" i="0" dirty="0">
                          <a:solidFill>
                            <a:srgbClr val="334155"/>
                          </a:solidFill>
                          <a:latin typeface="Plus Jakarta Sans" pitchFamily="2" charset="77"/>
                          <a:ea typeface="Helvetica Neue Light" panose="02000403000000020004" pitchFamily="2" charset="0"/>
                          <a:cs typeface="Plus Jakarta Sans" pitchFamily="2" charset="77"/>
                        </a:rPr>
                        <a:t> Energy).</a:t>
                      </a:r>
                    </a:p>
                    <a:p>
                      <a:pPr marL="0" marR="0" lvl="0" indent="0" algn="just" defTabSz="791962"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i="0" dirty="0">
                        <a:solidFill>
                          <a:srgbClr val="334155"/>
                        </a:solidFill>
                        <a:highlight>
                          <a:srgbClr val="FFFF00"/>
                        </a:highlight>
                        <a:latin typeface="Plus Jakarta Sans" pitchFamily="2" charset="77"/>
                        <a:ea typeface="Helvetica Neue Light" panose="02000403000000020004" pitchFamily="2" charset="0"/>
                        <a:cs typeface="Plus Jakarta Sans" pitchFamily="2" charset="77"/>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E2E8F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pPr marL="395981" marR="0" lvl="1" indent="0" algn="just" defTabSz="791962"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i="1" dirty="0">
                        <a:latin typeface="Helvetica Neue Light" panose="02000403000000020004" pitchFamily="2" charset="0"/>
                        <a:ea typeface="Helvetica Neue Light" panose="020004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1638574"/>
                  </a:ext>
                </a:extLst>
              </a:tr>
              <a:tr h="263326">
                <a:tc gridSpan="3">
                  <a:txBody>
                    <a:bodyPr/>
                    <a:lstStyle/>
                    <a:p>
                      <a:pPr marL="0" algn="ctr" defTabSz="791962" rtl="0" eaLnBrk="1" latinLnBrk="0" hangingPunct="1"/>
                      <a:r>
                        <a:rPr lang="en-US" sz="1100" b="0" i="0" kern="1200" dirty="0">
                          <a:solidFill>
                            <a:srgbClr val="334155"/>
                          </a:solidFill>
                          <a:latin typeface="Plus Jakarta Sans" pitchFamily="2" charset="77"/>
                          <a:ea typeface="Helvetica Neue Light" panose="02000403000000020004" pitchFamily="2" charset="0"/>
                          <a:cs typeface="Plus Jakarta Sans" pitchFamily="2" charset="77"/>
                        </a:rPr>
                        <a:t>Work Experience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pPr algn="ctr"/>
                      <a:endParaRPr lang="en-US" sz="1200" b="1" i="0" kern="1200" dirty="0">
                        <a:solidFill>
                          <a:schemeClr val="tx1"/>
                        </a:solidFill>
                        <a:latin typeface="Helvetica Neue Light" panose="02000403000000020004" pitchFamily="2" charset="0"/>
                        <a:ea typeface="Helvetica Neue Light" panose="02000403000000020004" pitchFamily="2" charset="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6952481"/>
                  </a:ext>
                </a:extLst>
              </a:tr>
              <a:tr h="365730">
                <a:tc>
                  <a:txBody>
                    <a:bodyPr/>
                    <a:lstStyle/>
                    <a:p>
                      <a:pPr lvl="1" algn="l"/>
                      <a:r>
                        <a:rPr lang="en-US" sz="900" b="1" i="0" dirty="0">
                          <a:solidFill>
                            <a:srgbClr val="334155"/>
                          </a:solidFill>
                          <a:latin typeface="Plus Jakarta Sans" pitchFamily="2" charset="77"/>
                          <a:ea typeface="Helvetica Neue Light" panose="02000403000000020004" pitchFamily="2" charset="0"/>
                          <a:cs typeface="Plus Jakarta Sans" pitchFamily="2" charset="77"/>
                        </a:rPr>
                        <a:t>Odense Analytica</a:t>
                      </a:r>
                    </a:p>
                    <a:p>
                      <a:pPr lvl="1" algn="l"/>
                      <a:r>
                        <a:rPr lang="en-US" sz="800" b="0" i="0" dirty="0">
                          <a:solidFill>
                            <a:srgbClr val="334155"/>
                          </a:solidFill>
                          <a:latin typeface="Plus Jakarta Sans" pitchFamily="2" charset="77"/>
                          <a:ea typeface="Helvetica Neue Light" panose="02000403000000020004" pitchFamily="2" charset="0"/>
                          <a:cs typeface="Plus Jakarta Sans" pitchFamily="2" charset="77"/>
                        </a:rPr>
                        <a:t>Odense, Denmark, August 2024 – Present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r"/>
                      <a:r>
                        <a:rPr lang="en-US" sz="900" b="1" i="0" dirty="0">
                          <a:solidFill>
                            <a:srgbClr val="334155"/>
                          </a:solidFill>
                          <a:latin typeface="Plus Jakarta Sans" pitchFamily="2" charset="77"/>
                          <a:ea typeface="Helvetica Neue Light" panose="02000403000000020004" pitchFamily="2" charset="0"/>
                          <a:cs typeface="Plus Jakarta Sans" pitchFamily="2" charset="77"/>
                        </a:rPr>
                        <a:t>Data Analyst</a:t>
                      </a:r>
                    </a:p>
                    <a:p>
                      <a:pPr lvl="0" algn="r"/>
                      <a:r>
                        <a:rPr lang="en-US" sz="800" b="0" i="0" dirty="0">
                          <a:solidFill>
                            <a:srgbClr val="334155"/>
                          </a:solidFill>
                          <a:latin typeface="Plus Jakarta Sans" pitchFamily="2" charset="77"/>
                          <a:ea typeface="Helvetica Neue Light" panose="02000403000000020004" pitchFamily="2" charset="0"/>
                          <a:cs typeface="Plus Jakarta Sans" pitchFamily="2" charset="77"/>
                        </a:rPr>
                        <a:t>Full time – Hybrid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a:r>
                        <a:rPr lang="en-US" sz="900" b="1" i="0" dirty="0">
                          <a:solidFill>
                            <a:srgbClr val="334155"/>
                          </a:solidFill>
                          <a:latin typeface="Plus Jakarta Sans" pitchFamily="2" charset="77"/>
                          <a:ea typeface="Helvetica Neue Light" panose="02000403000000020004" pitchFamily="2" charset="0"/>
                          <a:cs typeface="Plus Jakarta Sans" pitchFamily="2" charset="77"/>
                        </a:rPr>
                        <a:t>Odense Analytica</a:t>
                      </a:r>
                    </a:p>
                    <a:p>
                      <a:pPr algn="r"/>
                      <a:r>
                        <a:rPr lang="en-US" sz="800" b="0" i="0" dirty="0">
                          <a:solidFill>
                            <a:srgbClr val="334155"/>
                          </a:solidFill>
                          <a:latin typeface="Plus Jakarta Sans" pitchFamily="2" charset="77"/>
                          <a:ea typeface="Helvetica Neue Light" panose="02000403000000020004" pitchFamily="2" charset="0"/>
                          <a:cs typeface="Plus Jakarta Sans" pitchFamily="2" charset="77"/>
                        </a:rPr>
                        <a:t>Odense, Denmark. August 2024 – Present</a:t>
                      </a:r>
                      <a:endParaRPr lang="en-US" sz="1400" dirty="0">
                        <a:solidFill>
                          <a:srgbClr val="334155"/>
                        </a:solidFill>
                        <a:latin typeface="Plus Jakarta Sans" pitchFamily="2" charset="77"/>
                        <a:cs typeface="Plus Jakarta Sans" pitchFamily="2" charset="7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2289325"/>
                  </a:ext>
                </a:extLst>
              </a:tr>
              <a:tr h="1468848">
                <a:tc gridSpan="3">
                  <a:txBody>
                    <a:bodyPr/>
                    <a:lstStyle/>
                    <a:p>
                      <a:pPr marL="171450" indent="-171450" algn="l">
                        <a:buFont typeface="Arial" panose="020B0604020202020204" pitchFamily="34" charset="0"/>
                        <a:buChar char="•"/>
                      </a:pPr>
                      <a:r>
                        <a:rPr lang="en-US" sz="900" b="1" i="0" kern="1200" dirty="0">
                          <a:solidFill>
                            <a:srgbClr val="334155"/>
                          </a:solidFill>
                          <a:latin typeface="Plus Jakarta Sans" pitchFamily="2" charset="77"/>
                          <a:ea typeface="Helvetica Neue Light" panose="02000403000000020004" pitchFamily="2" charset="0"/>
                          <a:cs typeface="Plus Jakarta Sans" pitchFamily="2" charset="77"/>
                        </a:rPr>
                        <a:t>Company</a:t>
                      </a:r>
                      <a:r>
                        <a:rPr lang="en-US" sz="900" b="0" i="0" kern="1200" dirty="0">
                          <a:solidFill>
                            <a:srgbClr val="334155"/>
                          </a:solidFill>
                          <a:latin typeface="Plus Jakarta Sans" pitchFamily="2" charset="77"/>
                          <a:ea typeface="Helvetica Neue Light" panose="02000403000000020004" pitchFamily="2" charset="0"/>
                          <a:cs typeface="Plus Jakarta Sans" pitchFamily="2" charset="77"/>
                        </a:rPr>
                        <a:t>: Early-stage consulting firm specializing in Power BI and Power Platform for Danish high-precision engineering firms. Manages four active clients, offering on-demand capacity, pre-built reports, and hypothesis testing with minimal disruption. Supported by SDU Research &amp; Innovation Organization. </a:t>
                      </a:r>
                      <a:endParaRPr lang="en-US" sz="900" b="0" i="1" kern="1200" dirty="0">
                        <a:solidFill>
                          <a:srgbClr val="334155"/>
                        </a:solidFill>
                        <a:latin typeface="Plus Jakarta Sans" pitchFamily="2" charset="77"/>
                        <a:ea typeface="Helvetica Neue Light" panose="02000403000000020004" pitchFamily="2" charset="0"/>
                        <a:cs typeface="Plus Jakarta Sans" pitchFamily="2" charset="77"/>
                      </a:endParaRPr>
                    </a:p>
                    <a:p>
                      <a:pPr marL="171450" indent="-171450" algn="l">
                        <a:buFont typeface="Arial" panose="020B0604020202020204" pitchFamily="34" charset="0"/>
                        <a:buChar char="•"/>
                      </a:pPr>
                      <a:endParaRPr lang="en-US" sz="900" b="0" i="0" kern="1200" dirty="0">
                        <a:noFill/>
                        <a:latin typeface="Plus Jakarta Sans" pitchFamily="2" charset="77"/>
                        <a:ea typeface="Helvetica Neue Light" panose="02000403000000020004" pitchFamily="2" charset="0"/>
                        <a:cs typeface="Plus Jakarta Sans" pitchFamily="2" charset="77"/>
                      </a:endParaRPr>
                    </a:p>
                    <a:p>
                      <a:pPr marL="171450" marR="0" indent="-171450" algn="l"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i="0" kern="1200" dirty="0">
                          <a:solidFill>
                            <a:srgbClr val="334155"/>
                          </a:solidFill>
                          <a:latin typeface="Plus Jakarta Sans" pitchFamily="2" charset="77"/>
                          <a:ea typeface="Helvetica Neue Light" panose="02000403000000020004" pitchFamily="2" charset="0"/>
                          <a:cs typeface="Plus Jakarta Sans" pitchFamily="2" charset="77"/>
                        </a:rPr>
                        <a:t>Responsibilities</a:t>
                      </a:r>
                      <a:r>
                        <a:rPr lang="en-US" sz="900" b="0" i="0" kern="1200" dirty="0">
                          <a:solidFill>
                            <a:srgbClr val="334155"/>
                          </a:solidFill>
                          <a:latin typeface="Plus Jakarta Sans" pitchFamily="2" charset="77"/>
                          <a:ea typeface="Helvetica Neue Light" panose="02000403000000020004" pitchFamily="2" charset="0"/>
                          <a:cs typeface="Plus Jakarta Sans" pitchFamily="2" charset="77"/>
                        </a:rPr>
                        <a:t>: 1) Developed agile Power BI solutions for HVAC clients, using DMAIC for Lean Six Sigma to validate to test and validate Operational Performance and Life Cycle Analysis based on Lean/Six Sigma principles, minimizing disruption. 2) Achieved a 75% reduction in reporting errors and ensured compliance with Danish Extended Producer Responsibility (EPR) through interactive dashboards. 3) Aligned solutions with strategic goals by identifying critical data need, fostering long-term stakeholder collaboration.</a:t>
                      </a:r>
                      <a:br>
                        <a:rPr lang="en-US" sz="900" b="0" i="0" kern="1200" dirty="0">
                          <a:solidFill>
                            <a:srgbClr val="334155"/>
                          </a:solidFill>
                          <a:latin typeface="Plus Jakarta Sans" pitchFamily="2" charset="77"/>
                          <a:ea typeface="Helvetica Neue Light" panose="02000403000000020004" pitchFamily="2" charset="0"/>
                          <a:cs typeface="Plus Jakarta Sans" pitchFamily="2" charset="77"/>
                        </a:rPr>
                      </a:br>
                      <a:endParaRPr lang="en-US" sz="900" b="0" i="0" kern="1200" dirty="0">
                        <a:solidFill>
                          <a:srgbClr val="334155"/>
                        </a:solidFill>
                        <a:latin typeface="Plus Jakarta Sans" pitchFamily="2" charset="77"/>
                        <a:ea typeface="Helvetica Neue Light" panose="02000403000000020004" pitchFamily="2" charset="0"/>
                        <a:cs typeface="Plus Jakarta Sans" pitchFamily="2" charset="77"/>
                      </a:endParaRPr>
                    </a:p>
                    <a:p>
                      <a:pPr marL="171450" marR="0" indent="-171450" algn="l"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1" i="0" kern="1200" dirty="0">
                          <a:solidFill>
                            <a:srgbClr val="334155"/>
                          </a:solidFill>
                          <a:latin typeface="Plus Jakarta Sans" pitchFamily="2" charset="77"/>
                          <a:ea typeface="Helvetica Neue Light" panose="02000403000000020004" pitchFamily="2" charset="0"/>
                          <a:cs typeface="Plus Jakarta Sans" pitchFamily="2" charset="77"/>
                        </a:rPr>
                        <a:t>Software</a:t>
                      </a:r>
                      <a:r>
                        <a:rPr lang="en-GB" sz="900" b="0" i="0" kern="1200" dirty="0">
                          <a:solidFill>
                            <a:srgbClr val="334155"/>
                          </a:solidFill>
                          <a:latin typeface="Plus Jakarta Sans" pitchFamily="2" charset="77"/>
                          <a:ea typeface="Helvetica Neue Light" panose="02000403000000020004" pitchFamily="2" charset="0"/>
                          <a:cs typeface="Plus Jakarta Sans" pitchFamily="2" charset="77"/>
                        </a:rPr>
                        <a:t>: Power BI (Power Query, DAX) | Excel | Power Platform (Dataverse) | Dynamics 365 F&amp;O | DevOps| PowerPoint</a:t>
                      </a:r>
                    </a:p>
                    <a:p>
                      <a:pPr marL="171450" marR="0" indent="-171450" algn="l"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900" b="0" i="0" kern="1200" dirty="0">
                        <a:solidFill>
                          <a:srgbClr val="334155"/>
                        </a:solidFill>
                        <a:latin typeface="Plus Jakarta Sans" pitchFamily="2" charset="77"/>
                        <a:ea typeface="Helvetica Neue Light" panose="02000403000000020004" pitchFamily="2" charset="0"/>
                        <a:cs typeface="Plus Jakarta Sans" pitchFamily="2" charset="77"/>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pPr marL="0" indent="0">
                        <a:buFont typeface="Arial" panose="020B0604020202020204" pitchFamily="34" charset="0"/>
                        <a:buNone/>
                      </a:pPr>
                      <a:endParaRPr lang="en-US" sz="1000" b="0" i="0" kern="1200" dirty="0">
                        <a:solidFill>
                          <a:schemeClr val="tx1"/>
                        </a:solidFill>
                        <a:latin typeface="Helvetica Neue Light" panose="02000403000000020004" pitchFamily="2" charset="0"/>
                        <a:ea typeface="Helvetica Neue Light" panose="02000403000000020004" pitchFamily="2"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1684612"/>
                  </a:ext>
                </a:extLst>
              </a:tr>
              <a:tr h="365730">
                <a:tc gridSpan="2">
                  <a:txBody>
                    <a:bodyPr/>
                    <a:lstStyle/>
                    <a:p>
                      <a:pPr marL="395981" lvl="1" indent="0">
                        <a:buFont typeface="Arial" panose="020B0604020202020204" pitchFamily="34" charset="0"/>
                        <a:buNone/>
                      </a:pPr>
                      <a:r>
                        <a:rPr lang="en-US" sz="900" b="1" i="0" kern="1200" dirty="0">
                          <a:solidFill>
                            <a:srgbClr val="334155"/>
                          </a:solidFill>
                          <a:latin typeface="Plus Jakarta Sans" pitchFamily="2" charset="77"/>
                          <a:ea typeface="Helvetica Neue Light" panose="02000403000000020004" pitchFamily="2" charset="0"/>
                          <a:cs typeface="Plus Jakarta Sans" pitchFamily="2" charset="77"/>
                        </a:rPr>
                        <a:t>the LEGO Group</a:t>
                      </a:r>
                    </a:p>
                    <a:p>
                      <a:pPr marL="395981" lvl="1" indent="0" algn="l" defTabSz="791962" rtl="0" eaLnBrk="1" latinLnBrk="0" hangingPunct="1">
                        <a:buFont typeface="Arial" panose="020B0604020202020204" pitchFamily="34" charset="0"/>
                        <a:buNone/>
                      </a:pPr>
                      <a:r>
                        <a:rPr lang="en-US" sz="800" b="0" i="0" kern="1200" dirty="0">
                          <a:solidFill>
                            <a:srgbClr val="334155"/>
                          </a:solidFill>
                          <a:latin typeface="Plus Jakarta Sans" pitchFamily="2" charset="77"/>
                          <a:ea typeface="Helvetica Neue Light" panose="02000403000000020004" pitchFamily="2" charset="0"/>
                          <a:cs typeface="Plus Jakarta Sans" pitchFamily="2" charset="77"/>
                        </a:rPr>
                        <a:t>Billund, Denmark, May 2023 – June 2024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indent="0" algn="l" defTabSz="791962" rtl="0" eaLnBrk="1" latinLnBrk="0" hangingPunct="1">
                        <a:buFont typeface="Arial" panose="020B0604020202020204" pitchFamily="34" charset="0"/>
                        <a:buNone/>
                      </a:pPr>
                      <a:endParaRPr lang="en-US" sz="800" b="0" i="0" kern="1200" dirty="0">
                        <a:solidFill>
                          <a:srgbClr val="334155"/>
                        </a:solidFill>
                        <a:latin typeface="Plus Jakarta Sans" pitchFamily="2" charset="77"/>
                        <a:ea typeface="Helvetica Neue Light" panose="02000403000000020004" pitchFamily="2" charset="0"/>
                        <a:cs typeface="Plus Jakarta Sans" pitchFamily="2" charset="77"/>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r" defTabSz="791962" rtl="0" eaLnBrk="1" latinLnBrk="0" hangingPunct="1">
                        <a:buFont typeface="Arial" panose="020B0604020202020204" pitchFamily="34" charset="0"/>
                        <a:buNone/>
                      </a:pPr>
                      <a:r>
                        <a:rPr lang="en-US" sz="900" b="1" i="0" kern="1200" dirty="0">
                          <a:solidFill>
                            <a:srgbClr val="334155"/>
                          </a:solidFill>
                          <a:latin typeface="Plus Jakarta Sans" pitchFamily="2" charset="77"/>
                          <a:ea typeface="Helvetica Neue Light" panose="02000403000000020004" pitchFamily="2" charset="0"/>
                          <a:cs typeface="Plus Jakarta Sans" pitchFamily="2" charset="77"/>
                        </a:rPr>
                        <a:t>Data Analytics Engineer</a:t>
                      </a:r>
                    </a:p>
                    <a:p>
                      <a:pPr marL="0" indent="0" algn="r" defTabSz="791962" rtl="0" eaLnBrk="1" latinLnBrk="0" hangingPunct="1">
                        <a:buFont typeface="Arial" panose="020B0604020202020204" pitchFamily="34" charset="0"/>
                        <a:buNone/>
                      </a:pPr>
                      <a:r>
                        <a:rPr lang="en-US" sz="800" b="0" i="0" kern="1200" dirty="0">
                          <a:solidFill>
                            <a:srgbClr val="334155"/>
                          </a:solidFill>
                          <a:latin typeface="Plus Jakarta Sans" pitchFamily="2" charset="77"/>
                          <a:ea typeface="Helvetica Neue Light" panose="02000403000000020004" pitchFamily="2" charset="0"/>
                          <a:cs typeface="Plus Jakarta Sans" pitchFamily="2" charset="77"/>
                        </a:rPr>
                        <a:t>Full time – Hybrid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76462102"/>
                  </a:ext>
                </a:extLst>
              </a:tr>
              <a:tr h="1909776">
                <a:tc gridSpan="3">
                  <a:txBody>
                    <a:bodyPr/>
                    <a:lstStyle/>
                    <a:p>
                      <a:pPr marL="171450" marR="0" lvl="0" indent="-171450" algn="just"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i="0" kern="1200" dirty="0">
                          <a:solidFill>
                            <a:srgbClr val="334155"/>
                          </a:solidFill>
                          <a:latin typeface="Plus Jakarta Sans" pitchFamily="2" charset="77"/>
                          <a:ea typeface="Helvetica Neue Light" panose="02000403000000020004" pitchFamily="2" charset="0"/>
                          <a:cs typeface="Plus Jakarta Sans" pitchFamily="2" charset="77"/>
                        </a:rPr>
                        <a:t>Company</a:t>
                      </a:r>
                      <a:r>
                        <a:rPr lang="en-US" sz="900" b="0" i="0" kern="1200" dirty="0">
                          <a:solidFill>
                            <a:srgbClr val="334155"/>
                          </a:solidFill>
                          <a:latin typeface="Plus Jakarta Sans" pitchFamily="2" charset="77"/>
                          <a:ea typeface="Helvetica Neue Light" panose="02000403000000020004" pitchFamily="2" charset="0"/>
                          <a:cs typeface="Plus Jakarta Sans" pitchFamily="2" charset="77"/>
                        </a:rPr>
                        <a:t>: Danish toy firm renowned for the iconic LEGO bricks and various themed building sets that are popular worldwide.</a:t>
                      </a:r>
                    </a:p>
                    <a:p>
                      <a:pPr marL="171450" marR="0" lvl="0" indent="-171450" algn="just"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b="0" i="0" kern="1200" dirty="0">
                        <a:solidFill>
                          <a:srgbClr val="334155"/>
                        </a:solidFill>
                        <a:latin typeface="Plus Jakarta Sans" pitchFamily="2" charset="77"/>
                        <a:ea typeface="Helvetica Neue Light" panose="02000403000000020004" pitchFamily="2" charset="0"/>
                        <a:cs typeface="Plus Jakarta Sans" pitchFamily="2" charset="77"/>
                      </a:endParaRPr>
                    </a:p>
                    <a:p>
                      <a:pPr marL="171450" marR="0" lvl="0" indent="-171450" algn="just"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i="0" kern="1200" dirty="0">
                          <a:solidFill>
                            <a:srgbClr val="334155"/>
                          </a:solidFill>
                          <a:latin typeface="Plus Jakarta Sans" pitchFamily="2" charset="77"/>
                          <a:ea typeface="Helvetica Neue Light" panose="02000403000000020004" pitchFamily="2" charset="0"/>
                          <a:cs typeface="Plus Jakarta Sans" pitchFamily="2" charset="77"/>
                        </a:rPr>
                        <a:t>Responsibilities</a:t>
                      </a:r>
                      <a:r>
                        <a:rPr lang="en-US" sz="900" b="0" i="0" kern="1200" dirty="0">
                          <a:solidFill>
                            <a:srgbClr val="334155"/>
                          </a:solidFill>
                          <a:latin typeface="Plus Jakarta Sans" pitchFamily="2" charset="77"/>
                          <a:ea typeface="Helvetica Neue Light" panose="02000403000000020004" pitchFamily="2" charset="0"/>
                          <a:cs typeface="Plus Jakarta Sans" pitchFamily="2" charset="77"/>
                        </a:rPr>
                        <a:t>: 1) </a:t>
                      </a:r>
                      <a:r>
                        <a:rPr lang="en-GB" sz="900" b="0" i="0" kern="1200" dirty="0">
                          <a:solidFill>
                            <a:srgbClr val="334155"/>
                          </a:solidFill>
                          <a:latin typeface="Plus Jakarta Sans" pitchFamily="2" charset="77"/>
                          <a:ea typeface="Helvetica Neue Light" panose="02000403000000020004" pitchFamily="2" charset="0"/>
                          <a:cs typeface="Plus Jakarta Sans" pitchFamily="2" charset="77"/>
                        </a:rPr>
                        <a:t>Product owner for “EMF Virtual Factory”, and “Monthly Deep Dive Analysis”, integrating CI/CD processes with SAP BW/4HANA, Dataverse, Excel. 2) Streamlined mould qualification, capacity, and cost efficiency while driving lean processes across the global procurement. 3) Reduced lead times by 30% (achieving 95% on-time delivery), and a 20% quality improvement (reaching a 90% in-spec target).</a:t>
                      </a:r>
                    </a:p>
                    <a:p>
                      <a:pPr marL="171450" marR="0" lvl="0" indent="-171450" algn="just"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900" b="0" i="0" kern="1200" dirty="0">
                        <a:solidFill>
                          <a:srgbClr val="334155"/>
                        </a:solidFill>
                        <a:latin typeface="Plus Jakarta Sans" pitchFamily="2" charset="77"/>
                        <a:ea typeface="Helvetica Neue Light" panose="02000403000000020004" pitchFamily="2" charset="0"/>
                        <a:cs typeface="Plus Jakarta Sans" pitchFamily="2" charset="77"/>
                      </a:endParaRPr>
                    </a:p>
                    <a:p>
                      <a:pPr marL="171450" marR="0" lvl="0" indent="-171450" algn="just"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1" i="0" kern="1200" dirty="0">
                          <a:solidFill>
                            <a:srgbClr val="334155"/>
                          </a:solidFill>
                          <a:latin typeface="Plus Jakarta Sans" pitchFamily="2" charset="77"/>
                          <a:ea typeface="Helvetica Neue Light" panose="02000403000000020004" pitchFamily="2" charset="0"/>
                          <a:cs typeface="Plus Jakarta Sans" pitchFamily="2" charset="77"/>
                        </a:rPr>
                        <a:t>Software</a:t>
                      </a:r>
                      <a:r>
                        <a:rPr lang="en-GB" sz="900" b="0" i="0" kern="1200" dirty="0">
                          <a:solidFill>
                            <a:srgbClr val="334155"/>
                          </a:solidFill>
                          <a:latin typeface="Plus Jakarta Sans" pitchFamily="2" charset="77"/>
                          <a:ea typeface="Helvetica Neue Light" panose="02000403000000020004" pitchFamily="2" charset="0"/>
                          <a:cs typeface="Plus Jakarta Sans" pitchFamily="2" charset="77"/>
                        </a:rPr>
                        <a:t>: Power BI (Power Query, DAX) | Excel | Power Platform (Dataverse) | SAP BW/4HANA | Jira Atlassian | PowerPoint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pPr marL="0" indent="0">
                        <a:buFont typeface="Arial" panose="020B0604020202020204" pitchFamily="34" charset="0"/>
                        <a:buNone/>
                      </a:pPr>
                      <a:endParaRPr lang="en-US" sz="1000" b="0" i="0" kern="1200" dirty="0">
                        <a:solidFill>
                          <a:schemeClr val="tx1"/>
                        </a:solidFill>
                        <a:latin typeface="Helvetica Neue Light" panose="02000403000000020004" pitchFamily="2" charset="0"/>
                        <a:ea typeface="Helvetica Neue Light" panose="02000403000000020004" pitchFamily="2"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0085861"/>
                  </a:ext>
                </a:extLst>
              </a:tr>
            </a:tbl>
          </a:graphicData>
        </a:graphic>
      </p:graphicFrame>
      <p:pic>
        <p:nvPicPr>
          <p:cNvPr id="9" name="Picture 8" descr="A blue and pink gradient&#10;&#10;AI-generated content may be incorrect.">
            <a:extLst>
              <a:ext uri="{FF2B5EF4-FFF2-40B4-BE49-F238E27FC236}">
                <a16:creationId xmlns:a16="http://schemas.microsoft.com/office/drawing/2014/main" id="{A6D70C45-BA93-01D6-0CAE-4DC178DAE7B8}"/>
              </a:ext>
            </a:extLst>
          </p:cNvPr>
          <p:cNvPicPr>
            <a:picLocks noGrp="1" noRot="1" noChangeAspect="1" noMove="1" noResize="1" noEditPoints="1" noAdjustHandles="1" noChangeArrowheads="1" noChangeShapeType="1" noCrop="1"/>
          </p:cNvPicPr>
          <p:nvPr/>
        </p:nvPicPr>
        <p:blipFill>
          <a:blip r:embed="rId3"/>
          <a:stretch>
            <a:fillRect/>
          </a:stretch>
        </p:blipFill>
        <p:spPr>
          <a:xfrm>
            <a:off x="39778" y="36742"/>
            <a:ext cx="7840481" cy="2029301"/>
          </a:xfrm>
          <a:prstGeom prst="rect">
            <a:avLst/>
          </a:prstGeom>
        </p:spPr>
      </p:pic>
      <p:pic>
        <p:nvPicPr>
          <p:cNvPr id="35" name="Picture 34">
            <a:hlinkClick r:id="rId4"/>
            <a:extLst>
              <a:ext uri="{FF2B5EF4-FFF2-40B4-BE49-F238E27FC236}">
                <a16:creationId xmlns:a16="http://schemas.microsoft.com/office/drawing/2014/main" id="{FEBA7FF2-F870-2B64-FF48-4F2BDA006E3D}"/>
              </a:ext>
            </a:extLst>
          </p:cNvPr>
          <p:cNvPicPr>
            <a:picLocks noChangeAspect="1"/>
          </p:cNvPicPr>
          <p:nvPr/>
        </p:nvPicPr>
        <p:blipFill>
          <a:blip r:embed="rId5"/>
          <a:stretch>
            <a:fillRect/>
          </a:stretch>
        </p:blipFill>
        <p:spPr>
          <a:xfrm>
            <a:off x="179385" y="5397806"/>
            <a:ext cx="2667000" cy="139700"/>
          </a:xfrm>
          <a:prstGeom prst="rect">
            <a:avLst/>
          </a:prstGeom>
        </p:spPr>
      </p:pic>
      <p:grpSp>
        <p:nvGrpSpPr>
          <p:cNvPr id="51" name="Group 50">
            <a:extLst>
              <a:ext uri="{FF2B5EF4-FFF2-40B4-BE49-F238E27FC236}">
                <a16:creationId xmlns:a16="http://schemas.microsoft.com/office/drawing/2014/main" id="{44767FCA-E7B6-C425-131F-DC23C0E7692E}"/>
              </a:ext>
            </a:extLst>
          </p:cNvPr>
          <p:cNvGrpSpPr>
            <a:grpSpLocks noGrp="1" noUngrp="1" noRot="1" noMove="1" noResize="1"/>
          </p:cNvGrpSpPr>
          <p:nvPr/>
        </p:nvGrpSpPr>
        <p:grpSpPr>
          <a:xfrm>
            <a:off x="1542292" y="224118"/>
            <a:ext cx="5036307" cy="2494391"/>
            <a:chOff x="1542292" y="224118"/>
            <a:chExt cx="5036307" cy="2494391"/>
          </a:xfrm>
        </p:grpSpPr>
        <p:pic>
          <p:nvPicPr>
            <p:cNvPr id="39" name="Picture 38" descr="A black rectangular object with a black border&#10;&#10;AI-generated content may be incorrect.">
              <a:extLst>
                <a:ext uri="{FF2B5EF4-FFF2-40B4-BE49-F238E27FC236}">
                  <a16:creationId xmlns:a16="http://schemas.microsoft.com/office/drawing/2014/main" id="{8F33A0C4-93AA-D4B5-23BC-C65D8156BD9C}"/>
                </a:ext>
              </a:extLst>
            </p:cNvPr>
            <p:cNvPicPr>
              <a:picLocks noGrp="1" noRot="1" noChangeAspect="1" noMove="1" noResize="1" noEditPoints="1" noAdjustHandles="1" noChangeArrowheads="1" noChangeShapeType="1" noCrop="1"/>
            </p:cNvPicPr>
            <p:nvPr/>
          </p:nvPicPr>
          <p:blipFill>
            <a:blip r:embed="rId6"/>
            <a:stretch>
              <a:fillRect/>
            </a:stretch>
          </p:blipFill>
          <p:spPr>
            <a:xfrm>
              <a:off x="1542292" y="224118"/>
              <a:ext cx="4967957" cy="1648873"/>
            </a:xfrm>
            <a:prstGeom prst="rect">
              <a:avLst/>
            </a:prstGeom>
          </p:spPr>
        </p:pic>
        <p:pic>
          <p:nvPicPr>
            <p:cNvPr id="19" name="Picture 18" descr="A white circle with blue text&#10;&#10;AI-generated content may be incorrect.">
              <a:extLst>
                <a:ext uri="{FF2B5EF4-FFF2-40B4-BE49-F238E27FC236}">
                  <a16:creationId xmlns:a16="http://schemas.microsoft.com/office/drawing/2014/main" id="{7A28E1B2-4C9B-A0D8-B248-1E2D3FAD7342}"/>
                </a:ext>
              </a:extLst>
            </p:cNvPr>
            <p:cNvPicPr>
              <a:picLocks noGrp="1" noRot="1" noChangeAspect="1" noMove="1" noResize="1" noEditPoints="1" noAdjustHandles="1" noChangeArrowheads="1" noChangeShapeType="1" noCrop="1"/>
            </p:cNvPicPr>
            <p:nvPr/>
          </p:nvPicPr>
          <p:blipFill>
            <a:blip r:embed="rId7"/>
            <a:stretch>
              <a:fillRect/>
            </a:stretch>
          </p:blipFill>
          <p:spPr>
            <a:xfrm>
              <a:off x="2966793" y="1990680"/>
              <a:ext cx="1946673" cy="450619"/>
            </a:xfrm>
            <a:prstGeom prst="rect">
              <a:avLst/>
            </a:prstGeom>
          </p:spPr>
        </p:pic>
        <p:pic>
          <p:nvPicPr>
            <p:cNvPr id="21" name="Picture 20" descr="A black background with a black text&#10;&#10;AI-generated content may be incorrect.">
              <a:extLst>
                <a:ext uri="{FF2B5EF4-FFF2-40B4-BE49-F238E27FC236}">
                  <a16:creationId xmlns:a16="http://schemas.microsoft.com/office/drawing/2014/main" id="{2F938123-2626-34BB-046E-E95BD804B88D}"/>
                </a:ext>
              </a:extLst>
            </p:cNvPr>
            <p:cNvPicPr>
              <a:picLocks noGrp="1" noRot="1" noChangeAspect="1" noMove="1" noResize="1" noEditPoints="1" noAdjustHandles="1" noChangeArrowheads="1" noChangeShapeType="1" noCrop="1"/>
            </p:cNvPicPr>
            <p:nvPr/>
          </p:nvPicPr>
          <p:blipFill>
            <a:blip r:embed="rId8"/>
            <a:stretch>
              <a:fillRect/>
            </a:stretch>
          </p:blipFill>
          <p:spPr>
            <a:xfrm>
              <a:off x="3527094" y="2439711"/>
              <a:ext cx="826069" cy="278798"/>
            </a:xfrm>
            <a:prstGeom prst="rect">
              <a:avLst/>
            </a:prstGeom>
          </p:spPr>
        </p:pic>
        <p:pic>
          <p:nvPicPr>
            <p:cNvPr id="7" name="Picture 6" descr="A close up of a logo&#10;&#10;AI-generated content may be incorrect.">
              <a:extLst>
                <a:ext uri="{FF2B5EF4-FFF2-40B4-BE49-F238E27FC236}">
                  <a16:creationId xmlns:a16="http://schemas.microsoft.com/office/drawing/2014/main" id="{6BC92AD4-9E1C-AA49-D66F-5CBC201AC4A9}"/>
                </a:ext>
              </a:extLst>
            </p:cNvPr>
            <p:cNvPicPr>
              <a:picLocks noGrp="1" noRot="1" noChangeAspect="1" noMove="1" noResize="1" noEditPoints="1" noAdjustHandles="1" noChangeArrowheads="1" noChangeShapeType="1" noCrop="1"/>
            </p:cNvPicPr>
            <p:nvPr/>
          </p:nvPicPr>
          <p:blipFill>
            <a:blip r:embed="rId9"/>
            <a:stretch>
              <a:fillRect/>
            </a:stretch>
          </p:blipFill>
          <p:spPr>
            <a:xfrm>
              <a:off x="2733628" y="1861713"/>
              <a:ext cx="2413000" cy="190500"/>
            </a:xfrm>
            <a:prstGeom prst="rect">
              <a:avLst/>
            </a:prstGeom>
          </p:spPr>
        </p:pic>
        <p:sp>
          <p:nvSpPr>
            <p:cNvPr id="41" name="TextBox 40">
              <a:extLst>
                <a:ext uri="{FF2B5EF4-FFF2-40B4-BE49-F238E27FC236}">
                  <a16:creationId xmlns:a16="http://schemas.microsoft.com/office/drawing/2014/main" id="{31EF984C-69FD-2B6E-8556-C6F3DDCE9AA6}"/>
                </a:ext>
              </a:extLst>
            </p:cNvPr>
            <p:cNvSpPr txBox="1">
              <a:spLocks noGrp="1" noRot="1" noMove="1" noResize="1" noEditPoints="1" noAdjustHandles="1" noChangeArrowheads="1" noChangeShapeType="1"/>
            </p:cNvSpPr>
            <p:nvPr/>
          </p:nvSpPr>
          <p:spPr>
            <a:xfrm>
              <a:off x="1610642" y="343663"/>
              <a:ext cx="4967957" cy="1338828"/>
            </a:xfrm>
            <a:prstGeom prst="rect">
              <a:avLst/>
            </a:prstGeom>
            <a:noFill/>
          </p:spPr>
          <p:txBody>
            <a:bodyPr wrap="square" rtlCol="0" anchor="ctr" anchorCtr="0">
              <a:spAutoFit/>
            </a:bodyPr>
            <a:lstStyle/>
            <a:p>
              <a:r>
                <a:rPr lang="en-US" sz="900" dirty="0" err="1">
                  <a:solidFill>
                    <a:srgbClr val="000000"/>
                  </a:solidFill>
                  <a:latin typeface="Cousine" panose="02070409020205020404" pitchFamily="49" charset="0"/>
                  <a:cs typeface="Cousine" panose="02070409020205020404" pitchFamily="49" charset="0"/>
                </a:rPr>
                <a:t>AboutMe</a:t>
              </a:r>
              <a:r>
                <a:rPr lang="en-US" sz="900" dirty="0">
                  <a:solidFill>
                    <a:srgbClr val="000000"/>
                  </a:solidFill>
                  <a:latin typeface="Cousine" panose="02070409020205020404" pitchFamily="49" charset="0"/>
                  <a:cs typeface="Cousine" panose="02070409020205020404" pitchFamily="49" charset="0"/>
                </a:rPr>
                <a:t> = </a:t>
              </a:r>
            </a:p>
            <a:p>
              <a:pPr lvl="1"/>
              <a:br>
                <a:rPr lang="en-US" sz="900" dirty="0">
                  <a:solidFill>
                    <a:srgbClr val="000000"/>
                  </a:solidFill>
                  <a:latin typeface="Cousine" panose="02070409020205020404" pitchFamily="49" charset="0"/>
                  <a:cs typeface="Cousine" panose="02070409020205020404" pitchFamily="49" charset="0"/>
                </a:rPr>
              </a:br>
              <a:r>
                <a:rPr lang="en-US" sz="900" dirty="0">
                  <a:solidFill>
                    <a:srgbClr val="0070C0"/>
                  </a:solidFill>
                  <a:latin typeface="Cousine" panose="02070409020205020404" pitchFamily="49" charset="0"/>
                  <a:cs typeface="Cousine" panose="02070409020205020404" pitchFamily="49" charset="0"/>
                </a:rPr>
                <a:t>VAR   </a:t>
              </a:r>
              <a:r>
                <a:rPr lang="en-US" sz="900" dirty="0">
                  <a:solidFill>
                    <a:schemeClr val="tx1"/>
                  </a:solidFill>
                  <a:latin typeface="Cousine" panose="02070409020205020404" pitchFamily="49" charset="0"/>
                  <a:cs typeface="Cousine" panose="02070409020205020404" pitchFamily="49" charset="0"/>
                </a:rPr>
                <a:t>Name = 'Ener Hagi'</a:t>
              </a:r>
              <a:endParaRPr lang="en-US" sz="900" dirty="0">
                <a:solidFill>
                  <a:srgbClr val="000000"/>
                </a:solidFill>
                <a:latin typeface="Cousine" panose="02070409020205020404" pitchFamily="49" charset="0"/>
                <a:cs typeface="Cousine" panose="02070409020205020404" pitchFamily="49" charset="0"/>
              </a:endParaRPr>
            </a:p>
            <a:p>
              <a:pPr lvl="1"/>
              <a:r>
                <a:rPr lang="en-US" sz="900" dirty="0">
                  <a:solidFill>
                    <a:srgbClr val="0070C0"/>
                  </a:solidFill>
                  <a:latin typeface="Cousine" panose="02070409020205020404" pitchFamily="49" charset="0"/>
                  <a:cs typeface="Cousine" panose="02070409020205020404" pitchFamily="49" charset="0"/>
                </a:rPr>
                <a:t>VAR   </a:t>
              </a:r>
              <a:r>
                <a:rPr lang="en-US" sz="900" dirty="0">
                  <a:solidFill>
                    <a:schemeClr val="tx1"/>
                  </a:solidFill>
                  <a:latin typeface="Cousine" panose="02070409020205020404" pitchFamily="49" charset="0"/>
                  <a:cs typeface="Cousine" panose="02070409020205020404" pitchFamily="49" charset="0"/>
                </a:rPr>
                <a:t>Position = 'Data Analyst'</a:t>
              </a:r>
              <a:br>
                <a:rPr lang="en-US" sz="900" dirty="0">
                  <a:solidFill>
                    <a:schemeClr val="tx1"/>
                  </a:solidFill>
                  <a:latin typeface="Cousine" panose="02070409020205020404" pitchFamily="49" charset="0"/>
                  <a:cs typeface="Cousine" panose="02070409020205020404" pitchFamily="49" charset="0"/>
                </a:rPr>
              </a:br>
              <a:r>
                <a:rPr lang="en-US" sz="900" dirty="0">
                  <a:solidFill>
                    <a:srgbClr val="0070C0"/>
                  </a:solidFill>
                  <a:latin typeface="Cousine" panose="02070409020205020404" pitchFamily="49" charset="0"/>
                  <a:cs typeface="Cousine" panose="02070409020205020404" pitchFamily="49" charset="0"/>
                </a:rPr>
                <a:t>VAR   </a:t>
              </a:r>
              <a:r>
                <a:rPr lang="en-US" sz="900" dirty="0">
                  <a:solidFill>
                    <a:schemeClr val="tx1"/>
                  </a:solidFill>
                  <a:latin typeface="Cousine" panose="02070409020205020404" pitchFamily="49" charset="0"/>
                  <a:cs typeface="Cousine" panose="02070409020205020404" pitchFamily="49" charset="0"/>
                </a:rPr>
                <a:t>Company = '</a:t>
              </a:r>
              <a:r>
                <a:rPr lang="en-US" sz="900" dirty="0">
                  <a:solidFill>
                    <a:srgbClr val="000000"/>
                  </a:solidFill>
                  <a:latin typeface="Cousine" panose="02070409020205020404" pitchFamily="49" charset="0"/>
                  <a:cs typeface="Cousine" panose="02070409020205020404" pitchFamily="49" charset="0"/>
                </a:rPr>
                <a:t>Odense Analytica</a:t>
              </a:r>
              <a:r>
                <a:rPr lang="en-US" sz="900" dirty="0">
                  <a:solidFill>
                    <a:schemeClr val="tx1"/>
                  </a:solidFill>
                  <a:latin typeface="Cousine" panose="02070409020205020404" pitchFamily="49" charset="0"/>
                  <a:cs typeface="Cousine" panose="02070409020205020404" pitchFamily="49" charset="0"/>
                </a:rPr>
                <a:t>'</a:t>
              </a:r>
              <a:br>
                <a:rPr lang="en-US" sz="900" dirty="0">
                  <a:solidFill>
                    <a:schemeClr val="tx1"/>
                  </a:solidFill>
                  <a:latin typeface="Cousine" panose="02070409020205020404" pitchFamily="49" charset="0"/>
                  <a:cs typeface="Cousine" panose="02070409020205020404" pitchFamily="49" charset="0"/>
                </a:rPr>
              </a:br>
              <a:r>
                <a:rPr lang="en-US" sz="900" dirty="0">
                  <a:solidFill>
                    <a:srgbClr val="0070C0"/>
                  </a:solidFill>
                  <a:latin typeface="Cousine" panose="02070409020205020404" pitchFamily="49" charset="0"/>
                  <a:cs typeface="Cousine" panose="02070409020205020404" pitchFamily="49" charset="0"/>
                </a:rPr>
                <a:t>VAR   </a:t>
              </a:r>
              <a:r>
                <a:rPr lang="en-US" sz="900" dirty="0">
                  <a:solidFill>
                    <a:schemeClr val="tx1"/>
                  </a:solidFill>
                  <a:latin typeface="Cousine" panose="02070409020205020404" pitchFamily="49" charset="0"/>
                  <a:cs typeface="Cousine" panose="02070409020205020404" pitchFamily="49" charset="0"/>
                </a:rPr>
                <a:t>Focus = 'Bridging Data for Agile &amp; Optimized Processes'</a:t>
              </a:r>
            </a:p>
            <a:p>
              <a:pPr lvl="1"/>
              <a:endParaRPr lang="en-US" sz="900" dirty="0">
                <a:solidFill>
                  <a:srgbClr val="000000"/>
                </a:solidFill>
                <a:latin typeface="Cousine" panose="02070409020205020404" pitchFamily="49" charset="0"/>
                <a:cs typeface="Cousine" panose="02070409020205020404" pitchFamily="49" charset="0"/>
              </a:endParaRPr>
            </a:p>
            <a:p>
              <a:r>
                <a:rPr lang="en-US" sz="900" dirty="0">
                  <a:solidFill>
                    <a:srgbClr val="0070C0"/>
                  </a:solidFill>
                  <a:latin typeface="Cousine" panose="02070409020205020404" pitchFamily="49" charset="0"/>
                  <a:cs typeface="Cousine" panose="02070409020205020404" pitchFamily="49" charset="0"/>
                </a:rPr>
                <a:t>Return</a:t>
              </a:r>
            </a:p>
            <a:p>
              <a:pPr lvl="1"/>
              <a:r>
                <a:rPr lang="en-US" sz="900" dirty="0">
                  <a:solidFill>
                    <a:schemeClr val="tx1"/>
                  </a:solidFill>
                  <a:latin typeface="Cousine" panose="02070409020205020404" pitchFamily="49" charset="0"/>
                  <a:cs typeface="Cousine" panose="02070409020205020404" pitchFamily="49" charset="0"/>
                </a:rPr>
                <a:t>Position &amp; 'at' &amp; Company Focus &amp; '–' &amp; Focus</a:t>
              </a:r>
            </a:p>
          </p:txBody>
        </p:sp>
        <p:sp>
          <p:nvSpPr>
            <p:cNvPr id="47" name="TextBox 46">
              <a:hlinkClick r:id="rId10"/>
              <a:extLst>
                <a:ext uri="{FF2B5EF4-FFF2-40B4-BE49-F238E27FC236}">
                  <a16:creationId xmlns:a16="http://schemas.microsoft.com/office/drawing/2014/main" id="{6B609DFB-84C8-0D30-FCDC-70E5E212E5B7}"/>
                </a:ext>
              </a:extLst>
            </p:cNvPr>
            <p:cNvSpPr txBox="1">
              <a:spLocks noGrp="1" noRot="1" noMove="1" noResize="1" noEditPoints="1" noAdjustHandles="1" noChangeArrowheads="1" noChangeShapeType="1"/>
            </p:cNvSpPr>
            <p:nvPr/>
          </p:nvSpPr>
          <p:spPr>
            <a:xfrm>
              <a:off x="3064287" y="2114986"/>
              <a:ext cx="895732" cy="200055"/>
            </a:xfrm>
            <a:prstGeom prst="rect">
              <a:avLst/>
            </a:prstGeom>
            <a:noFill/>
          </p:spPr>
          <p:txBody>
            <a:bodyPr wrap="square" rtlCol="0">
              <a:spAutoFit/>
            </a:bodyPr>
            <a:lstStyle/>
            <a:p>
              <a:r>
                <a:rPr lang="en-US" sz="700" dirty="0">
                  <a:noFill/>
                </a:rPr>
                <a:t>tests</a:t>
              </a:r>
            </a:p>
          </p:txBody>
        </p:sp>
        <p:sp>
          <p:nvSpPr>
            <p:cNvPr id="50" name="TextBox 49">
              <a:hlinkClick r:id="rId11"/>
              <a:extLst>
                <a:ext uri="{FF2B5EF4-FFF2-40B4-BE49-F238E27FC236}">
                  <a16:creationId xmlns:a16="http://schemas.microsoft.com/office/drawing/2014/main" id="{192DB8EF-85A9-B78E-2062-CEA9AFA9DF24}"/>
                </a:ext>
              </a:extLst>
            </p:cNvPr>
            <p:cNvSpPr txBox="1">
              <a:spLocks noGrp="1" noRot="1" noMove="1" noResize="1" noEditPoints="1" noAdjustHandles="1" noChangeArrowheads="1" noChangeShapeType="1"/>
            </p:cNvSpPr>
            <p:nvPr/>
          </p:nvSpPr>
          <p:spPr>
            <a:xfrm>
              <a:off x="4118290" y="2113822"/>
              <a:ext cx="717570" cy="200055"/>
            </a:xfrm>
            <a:prstGeom prst="rect">
              <a:avLst/>
            </a:prstGeom>
            <a:noFill/>
          </p:spPr>
          <p:txBody>
            <a:bodyPr wrap="square" rtlCol="0">
              <a:spAutoFit/>
            </a:bodyPr>
            <a:lstStyle/>
            <a:p>
              <a:r>
                <a:rPr lang="en-US" sz="700" dirty="0">
                  <a:noFill/>
                </a:rPr>
                <a:t>tests</a:t>
              </a:r>
            </a:p>
          </p:txBody>
        </p:sp>
      </p:grpSp>
      <p:pic>
        <p:nvPicPr>
          <p:cNvPr id="2" name="Picture 1" descr="A red and white logo&#10;&#10;AI-generated content may be incorrect.">
            <a:extLst>
              <a:ext uri="{FF2B5EF4-FFF2-40B4-BE49-F238E27FC236}">
                <a16:creationId xmlns:a16="http://schemas.microsoft.com/office/drawing/2014/main" id="{8132CD40-936E-9D59-863A-9B4EC51C7CCE}"/>
              </a:ext>
            </a:extLst>
          </p:cNvPr>
          <p:cNvPicPr>
            <a:picLocks noChangeAspect="1"/>
          </p:cNvPicPr>
          <p:nvPr/>
        </p:nvPicPr>
        <p:blipFill rotWithShape="1">
          <a:blip r:embed="rId12"/>
          <a:srcRect t="5364" r="2210" b="4111"/>
          <a:stretch/>
        </p:blipFill>
        <p:spPr>
          <a:xfrm>
            <a:off x="372073" y="8120345"/>
            <a:ext cx="236836" cy="245554"/>
          </a:xfrm>
          <a:prstGeom prst="rect">
            <a:avLst/>
          </a:prstGeom>
        </p:spPr>
      </p:pic>
      <p:pic>
        <p:nvPicPr>
          <p:cNvPr id="3" name="Picture 2" descr="A white deer with antlers on a blue background&#10;&#10;AI-generated content may be incorrect.">
            <a:extLst>
              <a:ext uri="{FF2B5EF4-FFF2-40B4-BE49-F238E27FC236}">
                <a16:creationId xmlns:a16="http://schemas.microsoft.com/office/drawing/2014/main" id="{952E254E-1F14-81B8-252F-711049E04D86}"/>
              </a:ext>
            </a:extLst>
          </p:cNvPr>
          <p:cNvPicPr>
            <a:picLocks noChangeAspect="1"/>
          </p:cNvPicPr>
          <p:nvPr/>
        </p:nvPicPr>
        <p:blipFill>
          <a:blip r:embed="rId13"/>
          <a:srcRect t="11435" b="6181"/>
          <a:stretch/>
        </p:blipFill>
        <p:spPr>
          <a:xfrm>
            <a:off x="372073" y="6040876"/>
            <a:ext cx="223545" cy="245554"/>
          </a:xfrm>
          <a:prstGeom prst="rect">
            <a:avLst/>
          </a:prstGeom>
        </p:spPr>
      </p:pic>
    </p:spTree>
    <p:extLst>
      <p:ext uri="{BB962C8B-B14F-4D97-AF65-F5344CB8AC3E}">
        <p14:creationId xmlns:p14="http://schemas.microsoft.com/office/powerpoint/2010/main" val="1606175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4C066-DC9F-002F-10E0-26AD3D9A1B3E}"/>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565163C-75F7-B3D8-832B-CDBD4A3140D9}"/>
              </a:ext>
            </a:extLst>
          </p:cNvPr>
          <p:cNvGraphicFramePr>
            <a:graphicFrameLocks noGrp="1"/>
          </p:cNvGraphicFramePr>
          <p:nvPr>
            <p:extLst>
              <p:ext uri="{D42A27DB-BD31-4B8C-83A1-F6EECF244321}">
                <p14:modId xmlns:p14="http://schemas.microsoft.com/office/powerpoint/2010/main" val="3962684206"/>
              </p:ext>
            </p:extLst>
          </p:nvPr>
        </p:nvGraphicFramePr>
        <p:xfrm>
          <a:off x="179388" y="192088"/>
          <a:ext cx="7561262" cy="9585736"/>
        </p:xfrm>
        <a:graphic>
          <a:graphicData uri="http://schemas.openxmlformats.org/drawingml/2006/table">
            <a:tbl>
              <a:tblPr firstRow="1" bandRow="1">
                <a:tableStyleId>{5940675A-B579-460E-94D1-54222C63F5DA}</a:tableStyleId>
              </a:tblPr>
              <a:tblGrid>
                <a:gridCol w="3725857">
                  <a:extLst>
                    <a:ext uri="{9D8B030D-6E8A-4147-A177-3AD203B41FA5}">
                      <a16:colId xmlns:a16="http://schemas.microsoft.com/office/drawing/2014/main" val="1937547890"/>
                    </a:ext>
                  </a:extLst>
                </a:gridCol>
                <a:gridCol w="3835405">
                  <a:extLst>
                    <a:ext uri="{9D8B030D-6E8A-4147-A177-3AD203B41FA5}">
                      <a16:colId xmlns:a16="http://schemas.microsoft.com/office/drawing/2014/main" val="496833056"/>
                    </a:ext>
                  </a:extLst>
                </a:gridCol>
              </a:tblGrid>
              <a:tr h="267573">
                <a:tc gridSpan="2">
                  <a:txBody>
                    <a:bodyPr/>
                    <a:lstStyle/>
                    <a:p>
                      <a:pPr algn="ctr"/>
                      <a:r>
                        <a:rPr lang="en-US" sz="1100" b="0" i="0" kern="1200" dirty="0">
                          <a:solidFill>
                            <a:srgbClr val="334155"/>
                          </a:solidFill>
                          <a:latin typeface="Plus Jakarta Sans" pitchFamily="2" charset="77"/>
                          <a:ea typeface="Helvetica Neue Light" panose="02000403000000020004" pitchFamily="2" charset="0"/>
                          <a:cs typeface="Plus Jakarta Sans" pitchFamily="2" charset="77"/>
                        </a:rPr>
                        <a:t>Work Experience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rgbClr val="E2E8F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3836952481"/>
                  </a:ext>
                </a:extLst>
              </a:tr>
              <a:tr h="371630">
                <a:tc>
                  <a:txBody>
                    <a:bodyPr/>
                    <a:lstStyle/>
                    <a:p>
                      <a:pPr lvl="1"/>
                      <a:r>
                        <a:rPr lang="en-US" sz="900" b="1" i="0" dirty="0">
                          <a:solidFill>
                            <a:srgbClr val="334155"/>
                          </a:solidFill>
                          <a:latin typeface="Plus Jakarta Sans" pitchFamily="2" charset="77"/>
                          <a:ea typeface="Helvetica Neue Light" panose="02000403000000020004" pitchFamily="2" charset="0"/>
                          <a:cs typeface="Plus Jakarta Sans" pitchFamily="2" charset="77"/>
                        </a:rPr>
                        <a:t>D365 Advisors</a:t>
                      </a:r>
                    </a:p>
                    <a:p>
                      <a:pPr lvl="1"/>
                      <a:r>
                        <a:rPr lang="en-US" sz="800" b="0" i="0" dirty="0">
                          <a:solidFill>
                            <a:srgbClr val="334155"/>
                          </a:solidFill>
                          <a:latin typeface="Plus Jakarta Sans" pitchFamily="2" charset="77"/>
                          <a:ea typeface="Helvetica Neue Light" panose="02000403000000020004" pitchFamily="2" charset="0"/>
                          <a:cs typeface="Plus Jakarta Sans" pitchFamily="2" charset="77"/>
                        </a:rPr>
                        <a:t>Odense, Denmark, Nov 2021 – April 2023</a:t>
                      </a:r>
                      <a:endParaRPr lang="en-US" sz="800" b="0" i="0" dirty="0">
                        <a:solidFill>
                          <a:srgbClr val="334155"/>
                        </a:solidFill>
                        <a:highlight>
                          <a:srgbClr val="FFFF00"/>
                        </a:highlight>
                        <a:latin typeface="Plus Jakarta Sans" pitchFamily="2" charset="77"/>
                        <a:ea typeface="Helvetica Neue Light" panose="02000403000000020004" pitchFamily="2" charset="0"/>
                        <a:cs typeface="Plus Jakarta Sans" pitchFamily="2" charset="77"/>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a:r>
                        <a:rPr lang="en-US" sz="900" b="1" i="0" dirty="0">
                          <a:solidFill>
                            <a:srgbClr val="334155"/>
                          </a:solidFill>
                          <a:latin typeface="Plus Jakarta Sans" pitchFamily="2" charset="77"/>
                          <a:ea typeface="Helvetica Neue Light" panose="02000403000000020004" pitchFamily="2" charset="0"/>
                          <a:cs typeface="Plus Jakarta Sans" pitchFamily="2" charset="77"/>
                        </a:rPr>
                        <a:t>Power BI Consultant</a:t>
                      </a:r>
                    </a:p>
                    <a:p>
                      <a:pPr algn="r"/>
                      <a:r>
                        <a:rPr lang="en-US" sz="800" b="0" i="0" dirty="0">
                          <a:solidFill>
                            <a:srgbClr val="334155"/>
                          </a:solidFill>
                          <a:latin typeface="Plus Jakarta Sans" pitchFamily="2" charset="77"/>
                          <a:ea typeface="Helvetica Neue Light" panose="02000403000000020004" pitchFamily="2" charset="0"/>
                          <a:cs typeface="Plus Jakarta Sans" pitchFamily="2" charset="77"/>
                        </a:rPr>
                        <a:t>Full time – Hybrid</a:t>
                      </a:r>
                      <a:endParaRPr lang="en-US" sz="1400" dirty="0">
                        <a:solidFill>
                          <a:srgbClr val="334155"/>
                        </a:solidFill>
                        <a:latin typeface="Plus Jakarta Sans" pitchFamily="2" charset="77"/>
                        <a:cs typeface="Plus Jakarta Sans" pitchFamily="2" charset="77"/>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92289325"/>
                  </a:ext>
                </a:extLst>
              </a:tr>
              <a:tr h="1575710">
                <a:tc gridSpan="2">
                  <a:txBody>
                    <a:bodyPr/>
                    <a:lstStyle/>
                    <a:p>
                      <a:pPr marL="171450" marR="0" lvl="0" indent="-171450" algn="l"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1" i="0" kern="1200" dirty="0">
                          <a:solidFill>
                            <a:srgbClr val="334155"/>
                          </a:solidFill>
                          <a:latin typeface="Plus Jakarta Sans" pitchFamily="2" charset="77"/>
                          <a:ea typeface="Helvetica Neue Light" panose="02000403000000020004" pitchFamily="2" charset="0"/>
                          <a:cs typeface="Plus Jakarta Sans" pitchFamily="2" charset="77"/>
                        </a:rPr>
                        <a:t>Company</a:t>
                      </a:r>
                      <a:r>
                        <a:rPr lang="en-GB" sz="900" b="0" i="0" kern="1200" dirty="0">
                          <a:solidFill>
                            <a:srgbClr val="334155"/>
                          </a:solidFill>
                          <a:latin typeface="Plus Jakarta Sans" pitchFamily="2" charset="77"/>
                          <a:ea typeface="Helvetica Neue Light" panose="02000403000000020004" pitchFamily="2" charset="0"/>
                          <a:cs typeface="Plus Jakarta Sans" pitchFamily="2" charset="77"/>
                        </a:rPr>
                        <a:t>: Danish-based IT consulting firm specializing in Microsoft Dynamics 365 Finance &amp; Operations (F&amp;O) and Power BI for highly regulated Danish manufacturing companies within consumer goods, industrial products, and HVAC. </a:t>
                      </a:r>
                    </a:p>
                    <a:p>
                      <a:pPr marL="171450" marR="0" lvl="0" indent="-171450" algn="l"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900" b="0" i="0" kern="1200" dirty="0">
                        <a:solidFill>
                          <a:srgbClr val="334155"/>
                        </a:solidFill>
                        <a:latin typeface="Plus Jakarta Sans" pitchFamily="2" charset="77"/>
                        <a:ea typeface="Helvetica Neue Light" panose="02000403000000020004" pitchFamily="2" charset="0"/>
                        <a:cs typeface="Plus Jakarta Sans" pitchFamily="2" charset="77"/>
                      </a:endParaRPr>
                    </a:p>
                    <a:p>
                      <a:pPr marL="171450" marR="0" lvl="0" indent="-171450" algn="l"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1" i="0" kern="1200" dirty="0">
                          <a:solidFill>
                            <a:srgbClr val="334155"/>
                          </a:solidFill>
                          <a:latin typeface="Plus Jakarta Sans" pitchFamily="2" charset="77"/>
                          <a:ea typeface="Helvetica Neue Light" panose="02000403000000020004" pitchFamily="2" charset="0"/>
                          <a:cs typeface="Plus Jakarta Sans" pitchFamily="2" charset="77"/>
                        </a:rPr>
                        <a:t>Responsibilities: </a:t>
                      </a:r>
                      <a:r>
                        <a:rPr lang="en-GB" sz="900" b="0" i="0" kern="1200" dirty="0">
                          <a:solidFill>
                            <a:srgbClr val="334155"/>
                          </a:solidFill>
                          <a:latin typeface="Plus Jakarta Sans" pitchFamily="2" charset="77"/>
                          <a:ea typeface="Helvetica Neue Light" panose="02000403000000020004" pitchFamily="2" charset="0"/>
                          <a:cs typeface="Plus Jakarta Sans" pitchFamily="2" charset="77"/>
                        </a:rPr>
                        <a:t>1) Led the development of embedded Power BI reports, automating workflows and unifying data from Microsoft Dynamics 365 F&amp;O, Excel and SharePoint via REST APIs, OData, and SQL Server. 2) Addressed manufacturing, procurement, operational efficiency, and inventory optimization, cutting reporting by 30%, trimming procurement lead times by 20%, and lowering excess stock by 15%.</a:t>
                      </a:r>
                    </a:p>
                    <a:p>
                      <a:pPr marL="171450" marR="0" lvl="0" indent="-171450" algn="l"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900" b="0" i="0" kern="1200" dirty="0">
                        <a:solidFill>
                          <a:srgbClr val="334155"/>
                        </a:solidFill>
                        <a:latin typeface="Plus Jakarta Sans" pitchFamily="2" charset="77"/>
                        <a:ea typeface="Helvetica Neue Light" panose="02000403000000020004" pitchFamily="2" charset="0"/>
                        <a:cs typeface="Plus Jakarta Sans" pitchFamily="2" charset="77"/>
                      </a:endParaRPr>
                    </a:p>
                    <a:p>
                      <a:pPr marL="171450" marR="0" lvl="0" indent="-171450" algn="l"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1" i="0" kern="1200" dirty="0">
                          <a:solidFill>
                            <a:srgbClr val="334155"/>
                          </a:solidFill>
                          <a:latin typeface="Plus Jakarta Sans" pitchFamily="2" charset="77"/>
                          <a:ea typeface="Helvetica Neue Light" panose="02000403000000020004" pitchFamily="2" charset="0"/>
                          <a:cs typeface="Plus Jakarta Sans" pitchFamily="2" charset="77"/>
                        </a:rPr>
                        <a:t>Software : </a:t>
                      </a:r>
                      <a:r>
                        <a:rPr lang="en-GB" sz="900" b="0" i="0" kern="1200" dirty="0">
                          <a:solidFill>
                            <a:srgbClr val="334155"/>
                          </a:solidFill>
                          <a:latin typeface="Plus Jakarta Sans" pitchFamily="2" charset="77"/>
                          <a:ea typeface="Helvetica Neue Light" panose="02000403000000020004" pitchFamily="2" charset="0"/>
                          <a:cs typeface="Plus Jakarta Sans" pitchFamily="2" charset="77"/>
                        </a:rPr>
                        <a:t>Power BI (Power Query, DAX) | Power Platform &amp; Automate | Azure SQL (SQL Server Management Studio) | DevOps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2021684612"/>
                  </a:ext>
                </a:extLst>
              </a:tr>
              <a:tr h="371630">
                <a:tc>
                  <a:txBody>
                    <a:bodyPr/>
                    <a:lstStyle/>
                    <a:p>
                      <a:pPr lvl="1"/>
                      <a:r>
                        <a:rPr lang="en-US" sz="900" b="1" i="0" dirty="0">
                          <a:solidFill>
                            <a:srgbClr val="334155"/>
                          </a:solidFill>
                          <a:latin typeface="Plus Jakarta Sans" pitchFamily="2" charset="77"/>
                          <a:ea typeface="Helvetica Neue Light" panose="02000403000000020004" pitchFamily="2" charset="0"/>
                          <a:cs typeface="Plus Jakarta Sans" pitchFamily="2" charset="77"/>
                        </a:rPr>
                        <a:t>Universal Robots</a:t>
                      </a:r>
                    </a:p>
                    <a:p>
                      <a:pPr lvl="1"/>
                      <a:r>
                        <a:rPr lang="en-US" sz="800" b="0" i="0" dirty="0">
                          <a:solidFill>
                            <a:srgbClr val="334155"/>
                          </a:solidFill>
                          <a:latin typeface="Plus Jakarta Sans" pitchFamily="2" charset="77"/>
                          <a:ea typeface="Helvetica Neue Light" panose="02000403000000020004" pitchFamily="2" charset="0"/>
                          <a:cs typeface="Plus Jakarta Sans" pitchFamily="2" charset="77"/>
                        </a:rPr>
                        <a:t>Odense, Denmark, Nov 2020 – Nov 2021</a:t>
                      </a:r>
                      <a:endParaRPr lang="en-US" sz="800" b="0" i="0" dirty="0">
                        <a:solidFill>
                          <a:srgbClr val="334155"/>
                        </a:solidFill>
                        <a:highlight>
                          <a:srgbClr val="FFFF00"/>
                        </a:highlight>
                        <a:latin typeface="Plus Jakarta Sans" pitchFamily="2" charset="77"/>
                        <a:ea typeface="Helvetica Neue Light" panose="02000403000000020004" pitchFamily="2" charset="0"/>
                        <a:cs typeface="Plus Jakarta Sans" pitchFamily="2" charset="77"/>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900" b="1" i="0" dirty="0">
                          <a:solidFill>
                            <a:srgbClr val="334155"/>
                          </a:solidFill>
                          <a:latin typeface="Plus Jakarta Sans" pitchFamily="2" charset="77"/>
                          <a:ea typeface="Helvetica Neue Light" panose="02000403000000020004" pitchFamily="2" charset="0"/>
                          <a:cs typeface="Plus Jakarta Sans" pitchFamily="2" charset="77"/>
                        </a:rPr>
                        <a:t>Market Analyst Intern</a:t>
                      </a:r>
                    </a:p>
                    <a:p>
                      <a:pPr algn="r"/>
                      <a:r>
                        <a:rPr lang="en-US" sz="800" b="0" i="0" dirty="0">
                          <a:solidFill>
                            <a:srgbClr val="334155"/>
                          </a:solidFill>
                          <a:latin typeface="Plus Jakarta Sans" pitchFamily="2" charset="77"/>
                          <a:ea typeface="Helvetica Neue Light" panose="02000403000000020004" pitchFamily="2" charset="0"/>
                          <a:cs typeface="Plus Jakarta Sans" pitchFamily="2" charset="77"/>
                        </a:rPr>
                        <a:t>Part time – On site</a:t>
                      </a:r>
                      <a:endParaRPr lang="en-US" sz="1200" dirty="0">
                        <a:solidFill>
                          <a:srgbClr val="334155"/>
                        </a:solidFill>
                        <a:latin typeface="Plus Jakarta Sans" pitchFamily="2" charset="77"/>
                        <a:cs typeface="Plus Jakarta Sans" pitchFamily="2" charset="77"/>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01884549"/>
                  </a:ext>
                </a:extLst>
              </a:tr>
              <a:tr h="1427058">
                <a:tc gridSpan="2">
                  <a:txBody>
                    <a:bodyPr/>
                    <a:lstStyle/>
                    <a:p>
                      <a:pPr marL="171450" marR="0" lvl="0" indent="-171450" algn="l"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1" i="0" kern="1200" dirty="0">
                          <a:solidFill>
                            <a:srgbClr val="334155"/>
                          </a:solidFill>
                          <a:latin typeface="Plus Jakarta Sans" pitchFamily="2" charset="77"/>
                          <a:ea typeface="Helvetica Neue Light" panose="02000403000000020004" pitchFamily="2" charset="0"/>
                          <a:cs typeface="Plus Jakarta Sans" pitchFamily="2" charset="77"/>
                        </a:rPr>
                        <a:t>Company</a:t>
                      </a:r>
                      <a:r>
                        <a:rPr lang="en-GB" sz="900" b="0" i="0" kern="1200" dirty="0">
                          <a:solidFill>
                            <a:srgbClr val="334155"/>
                          </a:solidFill>
                          <a:latin typeface="Plus Jakarta Sans" pitchFamily="2" charset="77"/>
                          <a:ea typeface="Helvetica Neue Light" panose="02000403000000020004" pitchFamily="2" charset="0"/>
                          <a:cs typeface="Plus Jakarta Sans" pitchFamily="2" charset="77"/>
                        </a:rPr>
                        <a:t>: Leading robotic company, which manufactures and distributes collaborative robots – </a:t>
                      </a:r>
                      <a:r>
                        <a:rPr lang="en-GB" sz="900" b="0" i="1" kern="1200" dirty="0" err="1">
                          <a:solidFill>
                            <a:srgbClr val="334155"/>
                          </a:solidFill>
                          <a:latin typeface="Plus Jakarta Sans" pitchFamily="2" charset="77"/>
                          <a:ea typeface="Helvetica Neue Light" panose="02000403000000020004" pitchFamily="2" charset="0"/>
                          <a:cs typeface="Plus Jakarta Sans" pitchFamily="2" charset="77"/>
                        </a:rPr>
                        <a:t>cobots</a:t>
                      </a:r>
                      <a:r>
                        <a:rPr lang="en-GB" sz="900" b="0" i="0" kern="1200" dirty="0">
                          <a:solidFill>
                            <a:srgbClr val="334155"/>
                          </a:solidFill>
                          <a:latin typeface="Plus Jakarta Sans" pitchFamily="2" charset="77"/>
                          <a:ea typeface="Helvetica Neue Light" panose="02000403000000020004" pitchFamily="2" charset="0"/>
                          <a:cs typeface="Plus Jakarta Sans" pitchFamily="2" charset="77"/>
                        </a:rPr>
                        <a:t> worldwide, driving productivity and efficiency mainly in manufacturing through automation. </a:t>
                      </a:r>
                    </a:p>
                    <a:p>
                      <a:pPr marL="171450" marR="0" lvl="0" indent="-171450" algn="l"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900" b="0" i="0" kern="1200" dirty="0">
                        <a:solidFill>
                          <a:srgbClr val="334155"/>
                        </a:solidFill>
                        <a:latin typeface="Plus Jakarta Sans" pitchFamily="2" charset="77"/>
                        <a:ea typeface="Helvetica Neue Light" panose="02000403000000020004" pitchFamily="2" charset="0"/>
                        <a:cs typeface="Plus Jakarta Sans" pitchFamily="2" charset="77"/>
                      </a:endParaRPr>
                    </a:p>
                    <a:p>
                      <a:pPr marL="171450" marR="0" lvl="0" indent="-171450" algn="l"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1" i="0" kern="1200" dirty="0">
                          <a:solidFill>
                            <a:srgbClr val="334155"/>
                          </a:solidFill>
                          <a:latin typeface="Plus Jakarta Sans" pitchFamily="2" charset="77"/>
                          <a:ea typeface="Helvetica Neue Light" panose="02000403000000020004" pitchFamily="2" charset="0"/>
                          <a:cs typeface="Plus Jakarta Sans" pitchFamily="2" charset="77"/>
                        </a:rPr>
                        <a:t>Responsibilities: </a:t>
                      </a:r>
                      <a:r>
                        <a:rPr lang="en-GB" sz="900" b="0" i="0" kern="1200" dirty="0">
                          <a:solidFill>
                            <a:srgbClr val="334155"/>
                          </a:solidFill>
                          <a:latin typeface="Plus Jakarta Sans" pitchFamily="2" charset="77"/>
                          <a:ea typeface="Helvetica Neue Light" panose="02000403000000020004" pitchFamily="2" charset="0"/>
                          <a:cs typeface="Plus Jakarta Sans" pitchFamily="2" charset="77"/>
                        </a:rPr>
                        <a:t>1)</a:t>
                      </a:r>
                      <a:r>
                        <a:rPr lang="en-GB" sz="900" b="1" i="0" kern="1200" dirty="0">
                          <a:solidFill>
                            <a:srgbClr val="334155"/>
                          </a:solidFill>
                          <a:latin typeface="Plus Jakarta Sans" pitchFamily="2" charset="77"/>
                          <a:ea typeface="Helvetica Neue Light" panose="02000403000000020004" pitchFamily="2" charset="0"/>
                          <a:cs typeface="Plus Jakarta Sans" pitchFamily="2" charset="77"/>
                        </a:rPr>
                        <a:t> </a:t>
                      </a:r>
                      <a:r>
                        <a:rPr lang="en-GB" sz="900" b="0" i="0" kern="1200" dirty="0">
                          <a:solidFill>
                            <a:srgbClr val="334155"/>
                          </a:solidFill>
                          <a:latin typeface="Plus Jakarta Sans" pitchFamily="2" charset="77"/>
                          <a:ea typeface="Helvetica Neue Light" panose="02000403000000020004" pitchFamily="2" charset="0"/>
                          <a:cs typeface="Plus Jakarta Sans" pitchFamily="2" charset="77"/>
                        </a:rPr>
                        <a:t>Architected Heatmap Analysis reports in Power BI for Switzerland, Austria, and Italy, revealing geographic and industry-specific demand. 2) Identified a 30% TAM shortfall in Italy, enabling data-driven FTE allocation and targeted market expansion. 3) Supported Market Outlook Updates and Labor Shortage Analysis, using Eurostat, national statistics, </a:t>
                      </a:r>
                      <a:r>
                        <a:rPr lang="en-GB" sz="900" b="0" i="0" kern="1200" dirty="0" err="1">
                          <a:solidFill>
                            <a:srgbClr val="334155"/>
                          </a:solidFill>
                          <a:latin typeface="Plus Jakarta Sans" pitchFamily="2" charset="77"/>
                          <a:ea typeface="Helvetica Neue Light" panose="02000403000000020004" pitchFamily="2" charset="0"/>
                          <a:cs typeface="Plus Jakarta Sans" pitchFamily="2" charset="77"/>
                        </a:rPr>
                        <a:t>PoS</a:t>
                      </a:r>
                      <a:r>
                        <a:rPr lang="en-GB" sz="900" b="0" i="0" kern="1200" dirty="0">
                          <a:solidFill>
                            <a:srgbClr val="334155"/>
                          </a:solidFill>
                          <a:latin typeface="Plus Jakarta Sans" pitchFamily="2" charset="77"/>
                          <a:ea typeface="Helvetica Neue Light" panose="02000403000000020004" pitchFamily="2" charset="0"/>
                          <a:cs typeface="Plus Jakarta Sans" pitchFamily="2" charset="77"/>
                        </a:rPr>
                        <a:t> and D&amp;B data, addressing workforce reductions and aging demographics. </a:t>
                      </a:r>
                    </a:p>
                    <a:p>
                      <a:pPr marL="171450" marR="0" lvl="0" indent="-171450" algn="l"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900" b="0" i="0" kern="1200" dirty="0">
                        <a:solidFill>
                          <a:srgbClr val="334155"/>
                        </a:solidFill>
                        <a:latin typeface="Plus Jakarta Sans" pitchFamily="2" charset="77"/>
                        <a:ea typeface="Helvetica Neue Light" panose="02000403000000020004" pitchFamily="2" charset="0"/>
                        <a:cs typeface="Plus Jakarta Sans" pitchFamily="2" charset="77"/>
                      </a:endParaRPr>
                    </a:p>
                    <a:p>
                      <a:pPr marL="171450" marR="0" lvl="0" indent="-171450" algn="l"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1" i="0" kern="1200" dirty="0">
                          <a:solidFill>
                            <a:srgbClr val="334155"/>
                          </a:solidFill>
                          <a:latin typeface="Plus Jakarta Sans" pitchFamily="2" charset="77"/>
                          <a:ea typeface="Helvetica Neue Light" panose="02000403000000020004" pitchFamily="2" charset="0"/>
                          <a:cs typeface="Plus Jakarta Sans" pitchFamily="2" charset="77"/>
                        </a:rPr>
                        <a:t>Software: </a:t>
                      </a:r>
                      <a:r>
                        <a:rPr lang="en-GB" sz="900" b="0" i="0" kern="1200" dirty="0">
                          <a:solidFill>
                            <a:srgbClr val="334155"/>
                          </a:solidFill>
                          <a:latin typeface="Plus Jakarta Sans" pitchFamily="2" charset="77"/>
                          <a:ea typeface="Helvetica Neue Light" panose="02000403000000020004" pitchFamily="2" charset="0"/>
                          <a:cs typeface="Plus Jakarta Sans" pitchFamily="2" charset="77"/>
                        </a:rPr>
                        <a:t>Power BI (Power Query, DAX) | Excel | PowerPoint</a:t>
                      </a:r>
                    </a:p>
                    <a:p>
                      <a:pPr marL="171450" marR="0" lvl="0" indent="-171450" algn="l"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900" b="0" i="0" kern="1200" dirty="0">
                        <a:solidFill>
                          <a:srgbClr val="334155"/>
                        </a:solidFill>
                        <a:latin typeface="Plus Jakarta Sans" pitchFamily="2" charset="77"/>
                        <a:ea typeface="Helvetica Neue Light" panose="02000403000000020004" pitchFamily="2" charset="0"/>
                        <a:cs typeface="Plus Jakarta Sans" pitchFamily="2" charset="77"/>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3806784012"/>
                  </a:ext>
                </a:extLst>
              </a:tr>
              <a:tr h="371630">
                <a:tc>
                  <a:txBody>
                    <a:bodyPr/>
                    <a:lstStyle/>
                    <a:p>
                      <a:pPr lvl="1"/>
                      <a:r>
                        <a:rPr lang="en-US" sz="900" b="1" i="0" dirty="0">
                          <a:solidFill>
                            <a:srgbClr val="334155"/>
                          </a:solidFill>
                          <a:latin typeface="Plus Jakarta Sans" pitchFamily="2" charset="77"/>
                          <a:ea typeface="Helvetica Neue Light" panose="02000403000000020004" pitchFamily="2" charset="0"/>
                          <a:cs typeface="Plus Jakarta Sans" pitchFamily="2" charset="77"/>
                        </a:rPr>
                        <a:t>Research Assistant in Health Economics</a:t>
                      </a:r>
                    </a:p>
                    <a:p>
                      <a:pPr lvl="1" algn="l"/>
                      <a:r>
                        <a:rPr lang="en-US" sz="800" b="0" i="0" dirty="0">
                          <a:solidFill>
                            <a:srgbClr val="334155"/>
                          </a:solidFill>
                          <a:latin typeface="Plus Jakarta Sans" pitchFamily="2" charset="77"/>
                          <a:ea typeface="Helvetica Neue Light" panose="02000403000000020004" pitchFamily="2" charset="0"/>
                          <a:cs typeface="Plus Jakarta Sans" pitchFamily="2" charset="77"/>
                        </a:rPr>
                        <a:t>Odense, Denmark. Sept 2020 – Sept 2021</a:t>
                      </a:r>
                      <a:endParaRPr lang="en-US" sz="1200" dirty="0">
                        <a:solidFill>
                          <a:srgbClr val="334155"/>
                        </a:solidFill>
                        <a:latin typeface="Plus Jakarta Sans" pitchFamily="2" charset="77"/>
                        <a:cs typeface="Plus Jakarta Sans" pitchFamily="2" charset="77"/>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900" b="1" i="0" dirty="0">
                          <a:solidFill>
                            <a:srgbClr val="334155"/>
                          </a:solidFill>
                          <a:latin typeface="Plus Jakarta Sans" pitchFamily="2" charset="77"/>
                          <a:ea typeface="Helvetica Neue Light" panose="02000403000000020004" pitchFamily="2" charset="0"/>
                          <a:cs typeface="Plus Jakarta Sans" pitchFamily="2" charset="77"/>
                        </a:rPr>
                        <a:t>Southern Denmark University</a:t>
                      </a:r>
                    </a:p>
                    <a:p>
                      <a:pPr algn="r"/>
                      <a:r>
                        <a:rPr lang="en-US" sz="800" b="0" i="0" dirty="0">
                          <a:solidFill>
                            <a:srgbClr val="334155"/>
                          </a:solidFill>
                          <a:latin typeface="Plus Jakarta Sans" pitchFamily="2" charset="77"/>
                          <a:ea typeface="Helvetica Neue Light" panose="02000403000000020004" pitchFamily="2" charset="0"/>
                          <a:cs typeface="Plus Jakarta Sans" pitchFamily="2" charset="77"/>
                        </a:rPr>
                        <a:t>Part time – Hybrid</a:t>
                      </a:r>
                      <a:endParaRPr lang="en-US" sz="1200" dirty="0">
                        <a:solidFill>
                          <a:srgbClr val="334155"/>
                        </a:solidFill>
                        <a:latin typeface="Plus Jakarta Sans" pitchFamily="2" charset="77"/>
                        <a:cs typeface="Plus Jakarta Sans" pitchFamily="2" charset="77"/>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3431745"/>
                  </a:ext>
                </a:extLst>
              </a:tr>
              <a:tr h="1401527">
                <a:tc gridSpan="2">
                  <a:txBody>
                    <a:bodyPr/>
                    <a:lstStyle/>
                    <a:p>
                      <a:pPr marL="171450" marR="0" lvl="0" indent="-171450" algn="just"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1" i="0" kern="1200" dirty="0">
                          <a:solidFill>
                            <a:srgbClr val="334155"/>
                          </a:solidFill>
                          <a:latin typeface="Plus Jakarta Sans" pitchFamily="2" charset="77"/>
                          <a:ea typeface="Helvetica Neue Light" panose="02000403000000020004" pitchFamily="2" charset="0"/>
                          <a:cs typeface="Plus Jakarta Sans" pitchFamily="2" charset="77"/>
                        </a:rPr>
                        <a:t>Feature</a:t>
                      </a:r>
                      <a:r>
                        <a:rPr lang="en-GB" sz="900" b="0" i="0" kern="1200" dirty="0">
                          <a:solidFill>
                            <a:srgbClr val="334155"/>
                          </a:solidFill>
                          <a:latin typeface="Plus Jakarta Sans" pitchFamily="2" charset="77"/>
                          <a:ea typeface="Helvetica Neue Light" panose="02000403000000020004" pitchFamily="2" charset="0"/>
                          <a:cs typeface="Plus Jakarta Sans" pitchFamily="2" charset="77"/>
                        </a:rPr>
                        <a:t>: A study project to determine the causality of the use of antidepressants (AD) over the socioeconomic variables in Denmark.</a:t>
                      </a:r>
                    </a:p>
                    <a:p>
                      <a:pPr marL="171450" marR="0" lvl="0" indent="-171450" algn="just"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900" b="0" i="0" kern="1200" dirty="0">
                        <a:solidFill>
                          <a:srgbClr val="334155"/>
                        </a:solidFill>
                        <a:latin typeface="Plus Jakarta Sans" pitchFamily="2" charset="77"/>
                        <a:ea typeface="Helvetica Neue Light" panose="02000403000000020004" pitchFamily="2" charset="0"/>
                        <a:cs typeface="Plus Jakarta Sans" pitchFamily="2" charset="77"/>
                      </a:endParaRPr>
                    </a:p>
                    <a:p>
                      <a:pPr marL="171450" marR="0" lvl="0" indent="-171450" algn="just"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1" i="0" kern="1200" dirty="0">
                          <a:solidFill>
                            <a:srgbClr val="334155"/>
                          </a:solidFill>
                          <a:latin typeface="Plus Jakarta Sans" pitchFamily="2" charset="77"/>
                          <a:ea typeface="Helvetica Neue Light" panose="02000403000000020004" pitchFamily="2" charset="0"/>
                          <a:cs typeface="Plus Jakarta Sans" pitchFamily="2" charset="77"/>
                        </a:rPr>
                        <a:t>Responsibilities</a:t>
                      </a:r>
                      <a:r>
                        <a:rPr lang="en-GB" sz="900" b="0" i="0" kern="1200" dirty="0">
                          <a:solidFill>
                            <a:srgbClr val="334155"/>
                          </a:solidFill>
                          <a:latin typeface="Plus Jakarta Sans" pitchFamily="2" charset="77"/>
                          <a:ea typeface="Helvetica Neue Light" panose="02000403000000020004" pitchFamily="2" charset="0"/>
                          <a:cs typeface="Plus Jakarta Sans" pitchFamily="2" charset="77"/>
                        </a:rPr>
                        <a:t>: Executed ETL processes on </a:t>
                      </a:r>
                      <a:r>
                        <a:rPr lang="en-GB" sz="900" b="0" i="0" kern="1200" dirty="0" err="1">
                          <a:solidFill>
                            <a:srgbClr val="334155"/>
                          </a:solidFill>
                          <a:latin typeface="Plus Jakarta Sans" pitchFamily="2" charset="77"/>
                          <a:ea typeface="Helvetica Neue Light" panose="02000403000000020004" pitchFamily="2" charset="0"/>
                          <a:cs typeface="Plus Jakarta Sans" pitchFamily="2" charset="77"/>
                        </a:rPr>
                        <a:t>Danmarks</a:t>
                      </a:r>
                      <a:r>
                        <a:rPr lang="en-GB" sz="900" b="0" i="0" kern="1200" dirty="0">
                          <a:solidFill>
                            <a:srgbClr val="334155"/>
                          </a:solidFill>
                          <a:latin typeface="Plus Jakarta Sans" pitchFamily="2" charset="77"/>
                          <a:ea typeface="Helvetica Neue Light" panose="02000403000000020004" pitchFamily="2" charset="0"/>
                          <a:cs typeface="Plus Jakarta Sans" pitchFamily="2" charset="77"/>
                        </a:rPr>
                        <a:t> </a:t>
                      </a:r>
                      <a:r>
                        <a:rPr lang="en-GB" sz="900" b="0" i="0" kern="1200" dirty="0" err="1">
                          <a:solidFill>
                            <a:srgbClr val="334155"/>
                          </a:solidFill>
                          <a:latin typeface="Plus Jakarta Sans" pitchFamily="2" charset="77"/>
                          <a:ea typeface="Helvetica Neue Light" panose="02000403000000020004" pitchFamily="2" charset="0"/>
                          <a:cs typeface="Plus Jakarta Sans" pitchFamily="2" charset="77"/>
                        </a:rPr>
                        <a:t>Statistik’s</a:t>
                      </a:r>
                      <a:r>
                        <a:rPr lang="en-GB" sz="900" b="0" i="0" kern="1200" dirty="0">
                          <a:solidFill>
                            <a:srgbClr val="334155"/>
                          </a:solidFill>
                          <a:latin typeface="Plus Jakarta Sans" pitchFamily="2" charset="77"/>
                          <a:ea typeface="Helvetica Neue Light" panose="02000403000000020004" pitchFamily="2" charset="0"/>
                          <a:cs typeface="Plus Jakarta Sans" pitchFamily="2" charset="77"/>
                        </a:rPr>
                        <a:t> (DST) private server using RStudio with R (utilizing SQL for database operations via </a:t>
                      </a:r>
                      <a:r>
                        <a:rPr lang="en-GB" sz="900" b="0" i="0" kern="1200" dirty="0" err="1">
                          <a:solidFill>
                            <a:srgbClr val="334155"/>
                          </a:solidFill>
                          <a:latin typeface="Plus Jakarta Sans" pitchFamily="2" charset="77"/>
                          <a:ea typeface="Helvetica Neue Light" panose="02000403000000020004" pitchFamily="2" charset="0"/>
                          <a:cs typeface="Plus Jakarta Sans" pitchFamily="2" charset="77"/>
                        </a:rPr>
                        <a:t>dbplyr</a:t>
                      </a:r>
                      <a:r>
                        <a:rPr lang="en-GB" sz="900" b="0" i="0" kern="1200" dirty="0">
                          <a:solidFill>
                            <a:srgbClr val="334155"/>
                          </a:solidFill>
                          <a:latin typeface="Plus Jakarta Sans" pitchFamily="2" charset="77"/>
                          <a:ea typeface="Helvetica Neue Light" panose="02000403000000020004" pitchFamily="2" charset="0"/>
                          <a:cs typeface="Plus Jakarta Sans" pitchFamily="2" charset="77"/>
                        </a:rPr>
                        <a:t> package, similar to </a:t>
                      </a:r>
                      <a:r>
                        <a:rPr lang="en-GB" sz="900" b="0" i="0" kern="1200" dirty="0" err="1">
                          <a:solidFill>
                            <a:srgbClr val="334155"/>
                          </a:solidFill>
                          <a:latin typeface="Plus Jakarta Sans" pitchFamily="2" charset="77"/>
                          <a:ea typeface="Helvetica Neue Light" panose="02000403000000020004" pitchFamily="2" charset="0"/>
                          <a:cs typeface="Plus Jakarta Sans" pitchFamily="2" charset="77"/>
                        </a:rPr>
                        <a:t>PySpark</a:t>
                      </a:r>
                      <a:r>
                        <a:rPr lang="en-GB" sz="900" b="0" i="0" kern="1200" dirty="0">
                          <a:solidFill>
                            <a:srgbClr val="334155"/>
                          </a:solidFill>
                          <a:latin typeface="Plus Jakarta Sans" pitchFamily="2" charset="77"/>
                          <a:ea typeface="Helvetica Neue Light" panose="02000403000000020004" pitchFamily="2" charset="0"/>
                          <a:cs typeface="Plus Jakarta Sans" pitchFamily="2" charset="77"/>
                        </a:rPr>
                        <a:t> for Apache Spark in Python). Processed yearly CSV files, harmonized multi-dimensional data, improved data integrity, and loaded the data into a star-schema database accessible via DST's Microsoft Virtual Desktop.</a:t>
                      </a:r>
                    </a:p>
                    <a:p>
                      <a:pPr marL="171450" marR="0" lvl="0" indent="-171450" algn="just"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900" b="0" i="0" kern="1200" dirty="0">
                        <a:solidFill>
                          <a:srgbClr val="334155"/>
                        </a:solidFill>
                        <a:latin typeface="Plus Jakarta Sans" pitchFamily="2" charset="77"/>
                        <a:ea typeface="Helvetica Neue Light" panose="02000403000000020004" pitchFamily="2" charset="0"/>
                        <a:cs typeface="Plus Jakarta Sans" pitchFamily="2" charset="77"/>
                      </a:endParaRPr>
                    </a:p>
                    <a:p>
                      <a:pPr marL="171450" marR="0" lvl="0" indent="-171450" algn="just"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1" i="0" kern="1200" dirty="0">
                          <a:solidFill>
                            <a:srgbClr val="334155"/>
                          </a:solidFill>
                          <a:latin typeface="Plus Jakarta Sans" pitchFamily="2" charset="77"/>
                          <a:ea typeface="Helvetica Neue Light" panose="02000403000000020004" pitchFamily="2" charset="0"/>
                          <a:cs typeface="Plus Jakarta Sans" pitchFamily="2" charset="77"/>
                        </a:rPr>
                        <a:t>Software : </a:t>
                      </a:r>
                      <a:r>
                        <a:rPr lang="en-GB" sz="900" b="0" i="0" kern="1200" dirty="0">
                          <a:solidFill>
                            <a:srgbClr val="334155"/>
                          </a:solidFill>
                          <a:latin typeface="Plus Jakarta Sans" pitchFamily="2" charset="77"/>
                          <a:ea typeface="Helvetica Neue Light" panose="02000403000000020004" pitchFamily="2" charset="0"/>
                          <a:cs typeface="Plus Jakarta Sans" pitchFamily="2" charset="77"/>
                        </a:rPr>
                        <a:t>RStudio (SQL)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rgbClr val="E2E8F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4192549582"/>
                  </a:ext>
                </a:extLst>
              </a:tr>
              <a:tr h="0">
                <a:tc gridSpan="2">
                  <a:txBody>
                    <a:bodyPr/>
                    <a:lstStyle/>
                    <a:p>
                      <a:pPr marL="0" marR="0" lvl="0" indent="0" algn="ctr" defTabSz="79196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i="0" kern="1200" dirty="0">
                          <a:solidFill>
                            <a:srgbClr val="334155"/>
                          </a:solidFill>
                          <a:latin typeface="Plus Jakarta Sans" pitchFamily="2" charset="77"/>
                          <a:ea typeface="Helvetica Neue Light" panose="02000403000000020004" pitchFamily="2" charset="0"/>
                          <a:cs typeface="Plus Jakarta Sans" pitchFamily="2" charset="77"/>
                        </a:rPr>
                        <a:t>Education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E2E8F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453828288"/>
                  </a:ext>
                </a:extLst>
              </a:tr>
              <a:tr h="371630">
                <a:tc>
                  <a:txBody>
                    <a:bodyPr/>
                    <a:lstStyle/>
                    <a:p>
                      <a:pPr marL="0" marR="0" lvl="0" indent="0" algn="l" defTabSz="791962"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b="1" i="0" kern="1200" dirty="0">
                          <a:solidFill>
                            <a:srgbClr val="334155"/>
                          </a:solidFill>
                          <a:latin typeface="Plus Jakarta Sans" pitchFamily="2" charset="77"/>
                          <a:ea typeface="Helvetica Neue Light" panose="02000403000000020004" pitchFamily="2" charset="0"/>
                          <a:cs typeface="Plus Jakarta Sans" pitchFamily="2" charset="77"/>
                        </a:rPr>
                        <a:t>Southern Denmark University</a:t>
                      </a:r>
                    </a:p>
                    <a:p>
                      <a:pPr marL="0" marR="0" lvl="0" indent="0" algn="l" defTabSz="791962"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800" b="0" i="0" kern="1200" dirty="0">
                          <a:solidFill>
                            <a:srgbClr val="334155"/>
                          </a:solidFill>
                          <a:latin typeface="Plus Jakarta Sans" pitchFamily="2" charset="77"/>
                          <a:ea typeface="Helvetica Neue Light" panose="02000403000000020004" pitchFamily="2" charset="0"/>
                          <a:cs typeface="Plus Jakarta Sans" pitchFamily="2" charset="77"/>
                        </a:rPr>
                        <a:t>Odense, Denmark. Sept 2019 – Sept 2021</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r" defTabSz="791962"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b="1" i="0" kern="1200" dirty="0">
                          <a:solidFill>
                            <a:srgbClr val="334155"/>
                          </a:solidFill>
                          <a:latin typeface="Plus Jakarta Sans" pitchFamily="2" charset="77"/>
                          <a:ea typeface="Helvetica Neue Light" panose="02000403000000020004" pitchFamily="2" charset="0"/>
                          <a:cs typeface="Plus Jakarta Sans" pitchFamily="2" charset="77"/>
                        </a:rPr>
                        <a:t>MSc. In Economics</a:t>
                      </a: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81144072"/>
                  </a:ext>
                </a:extLst>
              </a:tr>
              <a:tr h="1674176">
                <a:tc gridSpan="2">
                  <a:txBody>
                    <a:bodyPr/>
                    <a:lstStyle/>
                    <a:p>
                      <a:pPr marL="171450" marR="0" lvl="0" indent="-171450" algn="just"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0" i="0" kern="1200" dirty="0">
                          <a:solidFill>
                            <a:srgbClr val="334155"/>
                          </a:solidFill>
                          <a:latin typeface="Plus Jakarta Sans" pitchFamily="2" charset="77"/>
                          <a:ea typeface="Helvetica Neue Light" panose="02000403000000020004" pitchFamily="2" charset="0"/>
                          <a:cs typeface="Plus Jakarta Sans" pitchFamily="2" charset="77"/>
                        </a:rPr>
                        <a:t>Two-year program with relevant courses such as Big Data and Applications, Industrial Organization, Advanced Economic Evaluation, and Micro-econometrics.</a:t>
                      </a:r>
                    </a:p>
                    <a:p>
                      <a:pPr marL="171450" marR="0" lvl="0" indent="-171450" algn="just"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900" b="0" i="0" kern="1200" dirty="0">
                        <a:solidFill>
                          <a:srgbClr val="334155"/>
                        </a:solidFill>
                        <a:latin typeface="Plus Jakarta Sans" pitchFamily="2" charset="77"/>
                        <a:ea typeface="Helvetica Neue Light" panose="02000403000000020004" pitchFamily="2" charset="0"/>
                        <a:cs typeface="Plus Jakarta Sans" pitchFamily="2" charset="77"/>
                      </a:endParaRPr>
                    </a:p>
                    <a:p>
                      <a:pPr marL="171450" marR="0" lvl="0" indent="-171450" algn="just"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0" i="0" kern="1200" dirty="0">
                          <a:solidFill>
                            <a:srgbClr val="334155"/>
                          </a:solidFill>
                          <a:latin typeface="Plus Jakarta Sans" pitchFamily="2" charset="77"/>
                          <a:ea typeface="Helvetica Neue Light" panose="02000403000000020004" pitchFamily="2" charset="0"/>
                          <a:cs typeface="Plus Jakarta Sans" pitchFamily="2" charset="77"/>
                        </a:rPr>
                        <a:t>Thesis: Developed a star-schema database to analyse antidepressant (AD) market trends and competitor performance in Denmark, evaluating alignment with WHO’s 2030 depression diagnosis projections. Data sourced from </a:t>
                      </a:r>
                      <a:r>
                        <a:rPr lang="en-GB" sz="900" b="0" i="0" kern="1200" dirty="0" err="1">
                          <a:solidFill>
                            <a:srgbClr val="334155"/>
                          </a:solidFill>
                          <a:latin typeface="Plus Jakarta Sans" pitchFamily="2" charset="77"/>
                          <a:ea typeface="Helvetica Neue Light" panose="02000403000000020004" pitchFamily="2" charset="0"/>
                          <a:cs typeface="Plus Jakarta Sans" pitchFamily="2" charset="77"/>
                        </a:rPr>
                        <a:t>Danmarks</a:t>
                      </a:r>
                      <a:r>
                        <a:rPr lang="en-GB" sz="900" b="0" i="0" kern="1200" dirty="0">
                          <a:solidFill>
                            <a:srgbClr val="334155"/>
                          </a:solidFill>
                          <a:latin typeface="Plus Jakarta Sans" pitchFamily="2" charset="77"/>
                          <a:ea typeface="Helvetica Neue Light" panose="02000403000000020004" pitchFamily="2" charset="0"/>
                          <a:cs typeface="Plus Jakarta Sans" pitchFamily="2" charset="77"/>
                        </a:rPr>
                        <a:t> </a:t>
                      </a:r>
                      <a:r>
                        <a:rPr lang="en-GB" sz="900" b="0" i="0" kern="1200" dirty="0" err="1">
                          <a:solidFill>
                            <a:srgbClr val="334155"/>
                          </a:solidFill>
                          <a:latin typeface="Plus Jakarta Sans" pitchFamily="2" charset="77"/>
                          <a:ea typeface="Helvetica Neue Light" panose="02000403000000020004" pitchFamily="2" charset="0"/>
                          <a:cs typeface="Plus Jakarta Sans" pitchFamily="2" charset="77"/>
                        </a:rPr>
                        <a:t>Statistik</a:t>
                      </a:r>
                      <a:r>
                        <a:rPr lang="en-GB" sz="900" b="0" i="0" kern="1200" dirty="0">
                          <a:solidFill>
                            <a:srgbClr val="334155"/>
                          </a:solidFill>
                          <a:latin typeface="Plus Jakarta Sans" pitchFamily="2" charset="77"/>
                          <a:ea typeface="Helvetica Neue Light" panose="02000403000000020004" pitchFamily="2" charset="0"/>
                          <a:cs typeface="Plus Jakarta Sans" pitchFamily="2" charset="77"/>
                        </a:rPr>
                        <a:t> (DST).</a:t>
                      </a:r>
                    </a:p>
                    <a:p>
                      <a:pPr marL="171450" marR="0" lvl="0" indent="-171450" algn="just"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900" b="0" i="0" kern="1200" dirty="0">
                        <a:solidFill>
                          <a:srgbClr val="334155"/>
                        </a:solidFill>
                        <a:latin typeface="Plus Jakarta Sans" pitchFamily="2" charset="77"/>
                        <a:ea typeface="Helvetica Neue Light" panose="02000403000000020004" pitchFamily="2" charset="0"/>
                        <a:cs typeface="Plus Jakarta Sans" pitchFamily="2" charset="77"/>
                      </a:endParaRPr>
                    </a:p>
                    <a:p>
                      <a:pPr marL="171450" marR="0" lvl="0" indent="-171450" algn="just"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0" i="0" kern="1200" dirty="0">
                          <a:solidFill>
                            <a:srgbClr val="334155"/>
                          </a:solidFill>
                          <a:latin typeface="Plus Jakarta Sans" pitchFamily="2" charset="77"/>
                          <a:ea typeface="Helvetica Neue Light" panose="02000403000000020004" pitchFamily="2" charset="0"/>
                          <a:cs typeface="Plus Jakarta Sans" pitchFamily="2" charset="77"/>
                        </a:rPr>
                        <a:t>Key data project: Cost-Benefit Analysis of transitioning from conventional to EV cars in Denmark, quantifying financial benefits.</a:t>
                      </a:r>
                    </a:p>
                    <a:p>
                      <a:pPr marL="171450" marR="0" lvl="0" indent="-171450" algn="just"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900" b="0" i="0" kern="1200" dirty="0">
                        <a:solidFill>
                          <a:srgbClr val="334155"/>
                        </a:solidFill>
                        <a:latin typeface="Plus Jakarta Sans" pitchFamily="2" charset="77"/>
                        <a:ea typeface="Helvetica Neue Light" panose="02000403000000020004" pitchFamily="2" charset="0"/>
                        <a:cs typeface="Plus Jakarta Sans" pitchFamily="2" charset="77"/>
                      </a:endParaRPr>
                    </a:p>
                    <a:p>
                      <a:pPr marL="171450" marR="0" lvl="0" indent="-171450" algn="just"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0" i="0" kern="1200" dirty="0">
                          <a:solidFill>
                            <a:srgbClr val="334155"/>
                          </a:solidFill>
                          <a:latin typeface="Plus Jakarta Sans" pitchFamily="2" charset="77"/>
                          <a:ea typeface="Helvetica Neue Light" panose="02000403000000020004" pitchFamily="2" charset="0"/>
                          <a:cs typeface="Plus Jakarta Sans" pitchFamily="2" charset="77"/>
                        </a:rPr>
                        <a:t>Key data project: Monte-Carlo simulation on RStudio to test the causal effect of an instrumental variable on a dependent variable under stress scenarios for enhancing statistical business applications.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2114379147"/>
                  </a:ext>
                </a:extLst>
              </a:tr>
              <a:tr h="371630">
                <a:tc>
                  <a:txBody>
                    <a:bodyPr/>
                    <a:lstStyle/>
                    <a:p>
                      <a:pPr marL="0" marR="0" lvl="0" indent="0" algn="l" defTabSz="791962"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b="1" i="0" kern="1200" dirty="0">
                          <a:solidFill>
                            <a:srgbClr val="334155"/>
                          </a:solidFill>
                          <a:latin typeface="Plus Jakarta Sans" pitchFamily="2" charset="77"/>
                          <a:ea typeface="Helvetica Neue Light" panose="02000403000000020004" pitchFamily="2" charset="0"/>
                          <a:cs typeface="Plus Jakarta Sans" pitchFamily="2" charset="77"/>
                        </a:rPr>
                        <a:t>Complutense University of Madrid</a:t>
                      </a:r>
                    </a:p>
                    <a:p>
                      <a:pPr marL="0" marR="0" lvl="0" indent="0" algn="l" defTabSz="791962"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800" b="0" i="0" kern="1200" dirty="0">
                          <a:solidFill>
                            <a:srgbClr val="334155"/>
                          </a:solidFill>
                          <a:latin typeface="Plus Jakarta Sans" pitchFamily="2" charset="77"/>
                          <a:ea typeface="Helvetica Neue Light" panose="02000403000000020004" pitchFamily="2" charset="0"/>
                          <a:cs typeface="Plus Jakarta Sans" pitchFamily="2" charset="77"/>
                        </a:rPr>
                        <a:t>Madrid, Spain. Sept 2012 – Feb 2017</a:t>
                      </a: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791962"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b="1" i="0" kern="1200" dirty="0">
                          <a:solidFill>
                            <a:srgbClr val="334155"/>
                          </a:solidFill>
                          <a:latin typeface="Plus Jakarta Sans" pitchFamily="2" charset="77"/>
                          <a:ea typeface="Helvetica Neue Light" panose="02000403000000020004" pitchFamily="2" charset="0"/>
                          <a:cs typeface="Plus Jakarta Sans" pitchFamily="2" charset="77"/>
                        </a:rPr>
                        <a:t>Bachelor’s Degree in Economics </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77326749"/>
                  </a:ext>
                </a:extLst>
              </a:tr>
              <a:tr h="1086480">
                <a:tc gridSpan="2">
                  <a:txBody>
                    <a:bodyPr/>
                    <a:lstStyle/>
                    <a:p>
                      <a:pPr marL="171450" marR="0" lvl="0" indent="-171450" algn="just"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0" i="0" kern="1200" dirty="0">
                          <a:solidFill>
                            <a:srgbClr val="334155"/>
                          </a:solidFill>
                          <a:latin typeface="Plus Jakarta Sans" pitchFamily="2" charset="77"/>
                          <a:ea typeface="Helvetica Neue Light" panose="02000403000000020004" pitchFamily="2" charset="0"/>
                          <a:cs typeface="Plus Jakarta Sans" pitchFamily="2" charset="77"/>
                        </a:rPr>
                        <a:t>Four-years Bachelor’s Degree with focus on market analysis. Utilized Microeconomics, Macroeconomics, and Econometrics to predict market response to shocks in demand and production, aligned with LEAN principles for production and supply chain.</a:t>
                      </a:r>
                    </a:p>
                    <a:p>
                      <a:pPr marL="171450" marR="0" lvl="0" indent="-171450" algn="just"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900" b="0" i="0" kern="1200" dirty="0">
                        <a:solidFill>
                          <a:srgbClr val="334155"/>
                        </a:solidFill>
                        <a:latin typeface="Plus Jakarta Sans" pitchFamily="2" charset="77"/>
                        <a:ea typeface="Helvetica Neue Light" panose="02000403000000020004" pitchFamily="2" charset="0"/>
                        <a:cs typeface="Plus Jakarta Sans" pitchFamily="2" charset="77"/>
                      </a:endParaRPr>
                    </a:p>
                    <a:p>
                      <a:pPr marL="171450" marR="0" lvl="0" indent="-171450" algn="just" defTabSz="7919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b="0" i="0" kern="1200" dirty="0">
                          <a:solidFill>
                            <a:srgbClr val="334155"/>
                          </a:solidFill>
                          <a:latin typeface="Plus Jakarta Sans" pitchFamily="2" charset="77"/>
                          <a:ea typeface="Helvetica Neue Light" panose="02000403000000020004" pitchFamily="2" charset="0"/>
                          <a:cs typeface="Plus Jakarta Sans" pitchFamily="2" charset="77"/>
                        </a:rPr>
                        <a:t>Key data project: Utilized ArcGIS for spatial analysis of FMCG companies across Spain, optimizing supply chain delivery by ensuring optimal lead time between cities and supplier locations. Data source: RCE and SABI.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508981627"/>
                  </a:ext>
                </a:extLst>
              </a:tr>
            </a:tbl>
          </a:graphicData>
        </a:graphic>
      </p:graphicFrame>
      <p:pic>
        <p:nvPicPr>
          <p:cNvPr id="2" name="Content Placeholder 4" descr="A blue and white logo&#10;&#10;AI-generated content may be incorrect.">
            <a:extLst>
              <a:ext uri="{FF2B5EF4-FFF2-40B4-BE49-F238E27FC236}">
                <a16:creationId xmlns:a16="http://schemas.microsoft.com/office/drawing/2014/main" id="{1D4B7554-1F00-B75D-2804-869B6BEA8DFC}"/>
              </a:ext>
            </a:extLst>
          </p:cNvPr>
          <p:cNvPicPr>
            <a:picLocks noChangeAspect="1"/>
          </p:cNvPicPr>
          <p:nvPr/>
        </p:nvPicPr>
        <p:blipFill>
          <a:blip r:embed="rId3"/>
          <a:srcRect l="7233" t="10387" b="11916"/>
          <a:stretch/>
        </p:blipFill>
        <p:spPr>
          <a:xfrm>
            <a:off x="298117" y="495966"/>
            <a:ext cx="268303" cy="256032"/>
          </a:xfrm>
          <a:prstGeom prst="rect">
            <a:avLst/>
          </a:prstGeom>
        </p:spPr>
      </p:pic>
      <p:pic>
        <p:nvPicPr>
          <p:cNvPr id="3" name="Graphic 2">
            <a:extLst>
              <a:ext uri="{FF2B5EF4-FFF2-40B4-BE49-F238E27FC236}">
                <a16:creationId xmlns:a16="http://schemas.microsoft.com/office/drawing/2014/main" id="{2411FA12-A003-3DD8-682B-701CED7364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3605" y="2456555"/>
            <a:ext cx="257325" cy="256032"/>
          </a:xfrm>
          <a:prstGeom prst="rect">
            <a:avLst/>
          </a:prstGeom>
        </p:spPr>
      </p:pic>
      <p:pic>
        <p:nvPicPr>
          <p:cNvPr id="4" name="Content Placeholder 4" descr="A black and white logo with a fruit and leaves&#10;&#10;AI-generated content may be incorrect.">
            <a:extLst>
              <a:ext uri="{FF2B5EF4-FFF2-40B4-BE49-F238E27FC236}">
                <a16:creationId xmlns:a16="http://schemas.microsoft.com/office/drawing/2014/main" id="{9AE8CC47-83EB-18EE-23D4-D2FC0DC86659}"/>
              </a:ext>
            </a:extLst>
          </p:cNvPr>
          <p:cNvPicPr>
            <a:picLocks noChangeAspect="1"/>
          </p:cNvPicPr>
          <p:nvPr/>
        </p:nvPicPr>
        <p:blipFill>
          <a:blip r:embed="rId6"/>
          <a:srcRect l="16435" t="31449" r="20213" b="30359"/>
          <a:stretch/>
        </p:blipFill>
        <p:spPr>
          <a:xfrm>
            <a:off x="179388" y="4304164"/>
            <a:ext cx="460859" cy="166694"/>
          </a:xfrm>
          <a:prstGeom prst="rect">
            <a:avLst/>
          </a:prstGeom>
        </p:spPr>
      </p:pic>
    </p:spTree>
    <p:extLst>
      <p:ext uri="{BB962C8B-B14F-4D97-AF65-F5344CB8AC3E}">
        <p14:creationId xmlns:p14="http://schemas.microsoft.com/office/powerpoint/2010/main" val="23589247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3284</TotalTime>
  <Words>1977</Words>
  <Application>Microsoft Macintosh PowerPoint</Application>
  <PresentationFormat>Custom</PresentationFormat>
  <Paragraphs>170</Paragraphs>
  <Slides>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vt:i4>
      </vt:variant>
    </vt:vector>
  </HeadingPairs>
  <TitlesOfParts>
    <vt:vector size="12" baseType="lpstr">
      <vt:lpstr>-webkit-standard</vt:lpstr>
      <vt:lpstr>Aptos</vt:lpstr>
      <vt:lpstr>Aptos Display</vt:lpstr>
      <vt:lpstr>Arial</vt:lpstr>
      <vt:lpstr>ArialMT</vt:lpstr>
      <vt:lpstr>Cousine</vt:lpstr>
      <vt:lpstr>Helvetica</vt:lpstr>
      <vt:lpstr>Helvetica Neue Light</vt:lpstr>
      <vt:lpstr>Plus Jakarta Sans</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Ener Hagi</dc:creator>
  <cp:lastModifiedBy>Ener Hagi</cp:lastModifiedBy>
  <cp:revision>127</cp:revision>
  <dcterms:created xsi:type="dcterms:W3CDTF">2024-09-17T14:54:41Z</dcterms:created>
  <dcterms:modified xsi:type="dcterms:W3CDTF">2025-02-01T07:27:57Z</dcterms:modified>
</cp:coreProperties>
</file>