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371" r:id="rId2"/>
    <p:sldId id="258" r:id="rId3"/>
    <p:sldId id="312" r:id="rId4"/>
    <p:sldId id="357" r:id="rId5"/>
    <p:sldId id="274" r:id="rId6"/>
    <p:sldId id="304" r:id="rId7"/>
    <p:sldId id="305" r:id="rId8"/>
    <p:sldId id="306" r:id="rId9"/>
    <p:sldId id="284" r:id="rId10"/>
    <p:sldId id="342" r:id="rId11"/>
    <p:sldId id="316" r:id="rId12"/>
    <p:sldId id="315" r:id="rId13"/>
    <p:sldId id="317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59" r:id="rId22"/>
    <p:sldId id="326" r:id="rId23"/>
    <p:sldId id="344" r:id="rId24"/>
    <p:sldId id="328" r:id="rId25"/>
    <p:sldId id="346" r:id="rId26"/>
    <p:sldId id="343" r:id="rId27"/>
    <p:sldId id="345" r:id="rId28"/>
    <p:sldId id="330" r:id="rId29"/>
    <p:sldId id="340" r:id="rId30"/>
    <p:sldId id="350" r:id="rId31"/>
    <p:sldId id="349" r:id="rId32"/>
    <p:sldId id="341" r:id="rId33"/>
    <p:sldId id="347" r:id="rId34"/>
    <p:sldId id="348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27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F6"/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8"/>
    <p:restoredTop sz="94586"/>
  </p:normalViewPr>
  <p:slideViewPr>
    <p:cSldViewPr snapToGrid="0" snapToObjects="1">
      <p:cViewPr varScale="1">
        <p:scale>
          <a:sx n="62" d="100"/>
          <a:sy n="62" d="100"/>
        </p:scale>
        <p:origin x="7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70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base_normaliz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6350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This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deck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consists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used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5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lecture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videos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Week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4.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Below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shortcut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hyperlinks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you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jump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specific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sections.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Week 4: One-to-Many Models Overview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10)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Week 4: Removing Replication in One-to-Many Models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18)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Week 4: Storing Primary and Foreign Keys in a Database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24)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/>
              </a:rPr>
              <a:t>Week 4: Representing One-To-Many MOdels in Django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32)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/>
              </a:rPr>
              <a:t>Week 4: Using the Django Shell to Explore ONe-to-Many Models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60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Data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smtClean="0"/>
              <a:t>Removing Duplication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 smtClean="0"/>
              <a:t>Adding Links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a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physical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a Logical Model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42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Terminology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 smtClean="0"/>
              <a:t>We add an </a:t>
            </a:r>
            <a:r>
              <a:rPr lang="en-US" i="1" dirty="0" smtClean="0"/>
              <a:t>automatically incrementing </a:t>
            </a:r>
            <a:r>
              <a:rPr lang="en-US" dirty="0" smtClean="0"/>
              <a:t>column to every row which we call the "</a:t>
            </a:r>
            <a:r>
              <a:rPr lang="en-US" dirty="0" smtClean="0">
                <a:solidFill>
                  <a:srgbClr val="FFFF00"/>
                </a:solidFill>
              </a:rPr>
              <a:t>Primary Key</a:t>
            </a:r>
            <a:r>
              <a:rPr lang="en-US" dirty="0" smtClean="0"/>
              <a:t>" for that row.   We often name the column "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" to indicate that it is the "identifier" for that row.</a:t>
            </a:r>
          </a:p>
          <a:p>
            <a:r>
              <a:rPr lang="en-US" dirty="0" smtClean="0"/>
              <a:t>When we add a column to a table that "points to" a row in another table we call it a "</a:t>
            </a:r>
            <a:r>
              <a:rPr lang="en-US" dirty="0" smtClean="0">
                <a:solidFill>
                  <a:srgbClr val="FFFF00"/>
                </a:solidFill>
              </a:rPr>
              <a:t>Foreign Key</a:t>
            </a:r>
            <a:r>
              <a:rPr lang="en-US" dirty="0" smtClean="0"/>
              <a:t>" and often include the name of the destination table in the column name like "</a:t>
            </a:r>
            <a:r>
              <a:rPr lang="en-US" dirty="0" err="1" smtClean="0">
                <a:solidFill>
                  <a:srgbClr val="FFFF00"/>
                </a:solidFill>
              </a:rPr>
              <a:t>lang_id</a:t>
            </a:r>
            <a:r>
              <a:rPr lang="en-US" dirty="0" smtClean="0"/>
              <a:t>"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 smtClean="0"/>
              <a:t>Physical / Logical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our ORM on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docs.djangoproject.com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</a:t>
            </a:r>
            <a:r>
              <a:rPr lang="hr-HR" dirty="0" smtClean="0"/>
              <a:t>3.0</a:t>
            </a:r>
            <a:r>
              <a:rPr lang="en-US" dirty="0" smtClean="0"/>
              <a:t>/ref/models/fields</a:t>
            </a:r>
            <a:r>
              <a:rPr lang="en-US" dirty="0"/>
              <a:t>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695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null=</a:t>
            </a:r>
            <a:r>
              <a:rPr lang="en-US" sz="15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</a:t>
            </a:r>
            <a:r>
              <a:rPr lang="en-US" dirty="0" err="1" smtClean="0"/>
              <a:t>bookone</a:t>
            </a:r>
            <a:r>
              <a:rPr lang="en-US" dirty="0" smtClean="0"/>
              <a:t>/</a:t>
            </a:r>
            <a:r>
              <a:rPr lang="en-US" dirty="0" err="1" smtClean="0"/>
              <a:t>models.py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1430803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book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,... 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 smtClean="0"/>
              <a:t>From </a:t>
            </a:r>
            <a:r>
              <a:rPr lang="en-US" dirty="0" smtClean="0"/>
              <a:t>Model to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Note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>
                <a:latin typeface="Menlo-Regular" charset="0"/>
              </a:rPr>
              <a:t>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</a:t>
            </a:r>
            <a:r>
              <a:rPr lang="de-DE" sz="1300" dirty="0" smtClean="0">
                <a:latin typeface="Menlo-Regular" charset="0"/>
              </a:rPr>
              <a:t>NULL,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 smtClean="0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  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DEFERRABLE INITIALLY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</a:t>
            </a:r>
            <a:r>
              <a:rPr lang="de-DE" sz="1300" dirty="0" smtClean="0">
                <a:latin typeface="Menlo-Regular" charset="0"/>
              </a:rPr>
              <a:t>NULL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  DEFERRABLE 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INITIALLY 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 smtClean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3" idx="2"/>
          </p:cNvCxnSpPr>
          <p:nvPr/>
        </p:nvCxnSpPr>
        <p:spPr>
          <a:xfrm flipV="1">
            <a:off x="9768668" y="3421029"/>
            <a:ext cx="1004916" cy="230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0"/>
            <a:endCxn id="14" idx="2"/>
          </p:cNvCxnSpPr>
          <p:nvPr/>
        </p:nvCxnSpPr>
        <p:spPr>
          <a:xfrm flipV="1">
            <a:off x="8664626" y="3966793"/>
            <a:ext cx="473108" cy="448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on_delete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46250"/>
          </a:xfrm>
        </p:spPr>
        <p:txBody>
          <a:bodyPr/>
          <a:lstStyle/>
          <a:p>
            <a:r>
              <a:rPr lang="en-US" dirty="0" smtClean="0"/>
              <a:t>What do we do when a row in one table points to a row in a "foreign" table via a foreign key and the "destination row" is deleted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</a:t>
            </a:r>
            <a:r>
              <a:rPr lang="en-US" dirty="0" err="1" smtClean="0"/>
              <a:t>set_null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Keep the row but set foreign key to null</a:t>
            </a:r>
          </a:p>
          <a:p>
            <a:pPr lvl="1"/>
            <a:r>
              <a:rPr lang="en-US" dirty="0" err="1" smtClean="0"/>
              <a:t>on_delete</a:t>
            </a:r>
            <a:r>
              <a:rPr lang="en-US" dirty="0" smtClean="0"/>
              <a:t> = cascade  - Delete the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70551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docs.djangoproject.com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/3.0/ref/models/fields</a:t>
            </a:r>
            <a:r>
              <a:rPr lang="en-US" dirty="0"/>
              <a:t>/#</a:t>
            </a:r>
            <a:r>
              <a:rPr lang="en-US" dirty="0" err="1"/>
              <a:t>django.db.models.ForeignKey.on_delete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80014"/>
              </p:ext>
            </p:extLst>
          </p:nvPr>
        </p:nvGraphicFramePr>
        <p:xfrm>
          <a:off x="1034025" y="3850246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651"/>
              </p:ext>
            </p:extLst>
          </p:nvPr>
        </p:nvGraphicFramePr>
        <p:xfrm>
          <a:off x="9239810" y="3850246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239687" y="4367068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39687" y="4490422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Models in the </a:t>
            </a:r>
            <a:br>
              <a:rPr lang="en-US" dirty="0" smtClean="0"/>
            </a:br>
            <a:r>
              <a:rPr lang="en-US" dirty="0" smtClean="0"/>
              <a:t>Django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604837"/>
            <a:ext cx="8472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302" y="587178"/>
            <a:ext cx="74474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Book, 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book.</a:t>
            </a:r>
            <a:r>
              <a:rPr lang="en-US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10" name="Picture 9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Batch Loading from 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/csev/dj4e-samples/tree/master/samples/scripts</a:t>
            </a:r>
          </a:p>
          <a:p>
            <a:r>
              <a:rPr lang="en-US" dirty="0"/>
              <a:t>https://</a:t>
            </a:r>
            <a:r>
              <a:rPr lang="en-US" dirty="0" err="1" smtClean="0"/>
              <a:t>django-extensions.readthedocs.io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/latest/</a:t>
            </a:r>
            <a:r>
              <a:rPr lang="en-US" dirty="0" err="1" smtClean="0"/>
              <a:t>runscript.html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From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/>
          <a:lstStyle/>
          <a:p>
            <a:r>
              <a:rPr lang="en-US" dirty="0" smtClean="0"/>
              <a:t>Sometimes we need to pre-load data into our Django database</a:t>
            </a:r>
          </a:p>
          <a:p>
            <a:r>
              <a:rPr lang="en-US" dirty="0" smtClean="0"/>
              <a:t>This data might come from an API or file</a:t>
            </a:r>
          </a:p>
          <a:p>
            <a:r>
              <a:rPr lang="en-US" dirty="0" smtClean="0"/>
              <a:t>We need to write a Python program to function like the Django shell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3926" y="3861473"/>
            <a:ext cx="27241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Menlo" charset="0"/>
              </a:rPr>
              <a:t>cats/</a:t>
            </a:r>
            <a:r>
              <a:rPr lang="en-US" sz="1600" dirty="0" err="1" smtClean="0">
                <a:solidFill>
                  <a:srgbClr val="FFFF00"/>
                </a:solidFill>
                <a:latin typeface="Menlo" charset="0"/>
              </a:rPr>
              <a:t>meow.csv</a:t>
            </a:r>
            <a:endParaRPr lang="en-US" sz="1600" dirty="0" smtClean="0">
              <a:solidFill>
                <a:srgbClr val="FFFF00"/>
              </a:solidFill>
              <a:latin typeface="Menlo" charset="0"/>
            </a:endParaRPr>
          </a:p>
          <a:p>
            <a:r>
              <a:rPr lang="en-US" sz="1600" dirty="0" err="1" smtClean="0">
                <a:latin typeface="Menlo" charset="0"/>
              </a:rPr>
              <a:t>Name,Breed,Weight</a:t>
            </a:r>
            <a:endParaRPr lang="en-US" sz="1600" dirty="0" smtClean="0">
              <a:latin typeface="Menlo" charset="0"/>
            </a:endParaRPr>
          </a:p>
          <a:p>
            <a:r>
              <a:rPr lang="en-US" sz="1600" dirty="0" smtClean="0">
                <a:latin typeface="Menlo" charset="0"/>
              </a:rPr>
              <a:t>Abby,Sphinx,6.4</a:t>
            </a:r>
          </a:p>
          <a:p>
            <a:r>
              <a:rPr lang="en-US" sz="1600" dirty="0" smtClean="0">
                <a:latin typeface="Menlo" charset="0"/>
              </a:rPr>
              <a:t>Annie,Burmese,7.6</a:t>
            </a:r>
          </a:p>
          <a:p>
            <a:r>
              <a:rPr lang="en-US" sz="1600" dirty="0" smtClean="0">
                <a:latin typeface="Menlo" charset="0"/>
              </a:rPr>
              <a:t>Ash,Manx,7.8</a:t>
            </a:r>
          </a:p>
          <a:p>
            <a:r>
              <a:rPr lang="en-US" sz="1600" dirty="0" smtClean="0">
                <a:latin typeface="Menlo" charset="0"/>
              </a:rPr>
              <a:t>Athena,Manx,8.9</a:t>
            </a:r>
            <a:endParaRPr lang="en-US" sz="1600" dirty="0"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7721" y="39068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scripts/</a:t>
            </a:r>
            <a:r>
              <a:rPr lang="en-US" dirty="0" err="1" smtClean="0">
                <a:solidFill>
                  <a:srgbClr val="FFFF00"/>
                </a:solidFill>
              </a:rPr>
              <a:t>cats_load.py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7721" y="49736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cats/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8429625" y="3777265"/>
            <a:ext cx="2571750" cy="884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db.sqlite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5772152" y="4606924"/>
            <a:ext cx="0" cy="36671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3648077" y="4256881"/>
            <a:ext cx="959644" cy="38942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2"/>
          </p:cNvCxnSpPr>
          <p:nvPr/>
        </p:nvCxnSpPr>
        <p:spPr>
          <a:xfrm flipV="1">
            <a:off x="6936583" y="4219479"/>
            <a:ext cx="1493042" cy="3740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60133" y="5139014"/>
            <a:ext cx="379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983288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django</a:t>
            </a:r>
            <a:r>
              <a:rPr lang="en-US" dirty="0" smtClean="0"/>
              <a:t>-extensions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24313" y="520529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10410"/>
            <a:ext cx="107418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17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-extensions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-extensions in /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Library/Frameworks/</a:t>
            </a:r>
            <a:r>
              <a:rPr lang="en-US" sz="1700" dirty="0" err="1" smtClean="0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six&gt;=1.2 in /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Library/Frameworks/</a:t>
            </a:r>
            <a:r>
              <a:rPr lang="en-US" sz="1700" dirty="0" err="1" smtClean="0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7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871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Note that this </a:t>
            </a:r>
            <a:r>
              <a:rPr lang="en-US" dirty="0"/>
              <a:t>is installed already in dj4e-samples but for a new project you will need to install it yourself and edit </a:t>
            </a:r>
            <a:r>
              <a:rPr lang="en-US" b="1" dirty="0" err="1"/>
              <a:t>settings.py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7044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5681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Menlo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Menlo" charset="0"/>
              </a:rPr>
              <a:t>settings.py</a:t>
            </a:r>
            <a:endParaRPr lang="en-US" dirty="0">
              <a:solidFill>
                <a:srgbClr val="FFFF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912" y="47148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Extensions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see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requirements.txt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django_extensions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crispy_forms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home.apps.HomeConfig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Sample Applications - don't copy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hello.apps.HelloConfig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getpost.apps.GetpostConfig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users.apps.UsersConfig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0913" cy="1778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Include Extensions in Project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63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scripts folder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37618" y="1979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mkdir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 scripts</a:t>
            </a:r>
          </a:p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smtClean="0">
                <a:solidFill>
                  <a:srgbClr val="FFFF00"/>
                </a:solidFill>
                <a:latin typeface="Menlo-Regular" charset="0"/>
              </a:rPr>
              <a:t>touch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scripts/__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__.</a:t>
            </a:r>
            <a:r>
              <a:rPr lang="en-US" dirty="0" err="1" smtClean="0">
                <a:solidFill>
                  <a:srgbClr val="FFFF00"/>
                </a:solidFill>
                <a:latin typeface="Menlo-Regular" charset="0"/>
              </a:rPr>
              <a:t>py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373172"/>
            <a:ext cx="507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effbot.org</a:t>
            </a:r>
            <a:r>
              <a:rPr lang="en-US" dirty="0"/>
              <a:t>/</a:t>
            </a:r>
            <a:r>
              <a:rPr lang="en-US" dirty="0" err="1"/>
              <a:t>pyfaq</a:t>
            </a:r>
            <a:r>
              <a:rPr lang="en-US" dirty="0"/>
              <a:t>/what-is-</a:t>
            </a:r>
            <a:r>
              <a:rPr lang="en-US" dirty="0" err="1"/>
              <a:t>init</a:t>
            </a:r>
            <a:r>
              <a:rPr lang="en-US" dirty="0"/>
              <a:t>-</a:t>
            </a:r>
            <a:r>
              <a:rPr lang="en-US" dirty="0" err="1"/>
              <a:t>py</a:t>
            </a:r>
            <a:r>
              <a:rPr lang="en-US" dirty="0"/>
              <a:t>-used-</a:t>
            </a:r>
            <a:r>
              <a:rPr lang="en-US" dirty="0" err="1"/>
              <a:t>for.htm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5" y="3214686"/>
            <a:ext cx="105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We place empty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files in folders to indicate to Python that they contain files that hold modules and as such are suitable for importing into a Python application.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8813" y="1738313"/>
            <a:ext cx="85439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FDFF"/>
                </a:solidFill>
                <a:latin typeface="Menlo" charset="0"/>
              </a:rPr>
              <a:t>dj4e-samples$ </a:t>
            </a:r>
            <a:r>
              <a:rPr lang="en-US" sz="2000" dirty="0">
                <a:solidFill>
                  <a:srgbClr val="FFFF00"/>
                </a:solidFill>
                <a:latin typeface="Menlo" charset="0"/>
              </a:rPr>
              <a:t>cat cats/</a:t>
            </a:r>
            <a:r>
              <a:rPr lang="en-US" sz="2000" dirty="0" err="1">
                <a:solidFill>
                  <a:srgbClr val="FFFF00"/>
                </a:solidFill>
                <a:latin typeface="Menlo" charset="0"/>
              </a:rPr>
              <a:t>meow.csv</a:t>
            </a:r>
            <a:endParaRPr lang="en-US" sz="2000" dirty="0">
              <a:solidFill>
                <a:srgbClr val="FFFF00"/>
              </a:solidFill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Name,Breed,Weight</a:t>
            </a:r>
            <a:endParaRPr lang="en-US" sz="2000" dirty="0">
              <a:latin typeface="Menlo" charset="0"/>
            </a:endParaRPr>
          </a:p>
          <a:p>
            <a:r>
              <a:rPr lang="en-US" sz="2000" dirty="0">
                <a:latin typeface="Menlo" charset="0"/>
              </a:rPr>
              <a:t>Abby,Sphinx,6.4</a:t>
            </a:r>
          </a:p>
          <a:p>
            <a:r>
              <a:rPr lang="en-US" sz="2000" dirty="0">
                <a:latin typeface="Menlo" charset="0"/>
              </a:rPr>
              <a:t>Annie,Burmese,7.6</a:t>
            </a:r>
          </a:p>
          <a:p>
            <a:r>
              <a:rPr lang="en-US" sz="2000" dirty="0">
                <a:latin typeface="Menlo" charset="0"/>
              </a:rPr>
              <a:t>Ash,Manx,7.8</a:t>
            </a:r>
          </a:p>
          <a:p>
            <a:r>
              <a:rPr lang="en-US" sz="2000" dirty="0">
                <a:latin typeface="Menlo" charset="0"/>
              </a:rPr>
              <a:t>Athena,Manx,8.9</a:t>
            </a:r>
          </a:p>
          <a:p>
            <a:r>
              <a:rPr lang="en-US" sz="2000" dirty="0" smtClean="0">
                <a:solidFill>
                  <a:srgbClr val="00FDFF"/>
                </a:solidFill>
                <a:latin typeface="Menlo" charset="0"/>
              </a:rPr>
              <a:t>dj4e-samples$</a:t>
            </a:r>
            <a:endParaRPr lang="en-US" sz="2000" dirty="0">
              <a:solidFill>
                <a:srgbClr val="00FDFF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2929" y="5015984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/wiki/Cat_(Unix)</a:t>
            </a:r>
          </a:p>
        </p:txBody>
      </p:sp>
    </p:spTree>
    <p:extLst>
      <p:ext uri="{BB962C8B-B14F-4D97-AF65-F5344CB8AC3E}">
        <p14:creationId xmlns:p14="http://schemas.microsoft.com/office/powerpoint/2010/main" val="2111028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49" y="479424"/>
            <a:ext cx="8896351" cy="57554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cats.models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Cat, Breed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'cats/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meow.csv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reader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csv.reader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(reader)  </a:t>
            </a:r>
            <a:r>
              <a:rPr lang="en-US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Advance past the header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Cat.objects.all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Breed.objects.all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6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Name,Breed,Weight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Abby,Sphinx,6.4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600" dirty="0" smtClean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Annie,Burmese,7.6</a:t>
            </a:r>
            <a:endParaRPr lang="de-DE" sz="16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smtClean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Ash,Manx,7.8</a:t>
            </a:r>
            <a:endParaRPr lang="mr-IN" sz="16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b, created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Breed.objects.get_or_create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 = Cat(nickname=row[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], breed=b, weight=row[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c.save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3" y="971550"/>
            <a:ext cx="205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scripts/</a:t>
            </a:r>
            <a:r>
              <a:rPr lang="en-US" dirty="0" err="1" smtClean="0">
                <a:solidFill>
                  <a:srgbClr val="FFFF00"/>
                </a:solidFill>
              </a:rPr>
              <a:t>cats_load.py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34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411" y="2222453"/>
            <a:ext cx="10661893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Breed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nickname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breed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'Breed'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weight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models.FloatField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3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687" y="569086"/>
            <a:ext cx="7624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runscript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cats_load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Abby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Sphinx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'6.4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Annie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Burmese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'7.6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Ash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Manx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'7.8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Athena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Manx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'8.9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Baby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Tabby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'6.9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Bagheera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Sphinx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'6.3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dirty="0">
              <a:solidFill>
                <a:srgbClr val="00FD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4497" y="3768534"/>
            <a:ext cx="8896351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b, created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Breed.objects.get_or_create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 = Cat(nickname=row[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], breed=b, weight=row[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c.save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79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have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theory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special 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1606</TotalTime>
  <Words>2812</Words>
  <Application>Microsoft Office PowerPoint</Application>
  <PresentationFormat>Widescreen</PresentationFormat>
  <Paragraphs>1097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9" baseType="lpstr">
      <vt:lpstr>ＭＳ Ｐゴシック</vt:lpstr>
      <vt:lpstr>Arial</vt:lpstr>
      <vt:lpstr>Cabin</vt:lpstr>
      <vt:lpstr>Calibri</vt:lpstr>
      <vt:lpstr>Calibri Light</vt:lpstr>
      <vt:lpstr>Courier</vt:lpstr>
      <vt:lpstr>等线</vt:lpstr>
      <vt:lpstr>等线 Light</vt:lpstr>
      <vt:lpstr>Gill Sans</vt:lpstr>
      <vt:lpstr>Helvetica</vt:lpstr>
      <vt:lpstr>Mangal</vt:lpstr>
      <vt:lpstr>Menlo</vt:lpstr>
      <vt:lpstr>Menlo-Regular</vt:lpstr>
      <vt:lpstr>ヒラギノ角ゴ ProN W3</vt:lpstr>
      <vt:lpstr>Office Theme</vt:lpstr>
      <vt:lpstr>Table of Contents</vt:lpstr>
      <vt:lpstr>Data Modelling One to Many</vt:lpstr>
      <vt:lpstr>PowerPoint Presentation</vt:lpstr>
      <vt:lpstr>Model Design</vt:lpstr>
      <vt:lpstr>Model Design</vt:lpstr>
      <vt:lpstr>PowerPoint Presentation</vt:lpstr>
      <vt:lpstr>PowerPoint Presentation</vt:lpstr>
      <vt:lpstr>PowerPoint Presentation</vt:lpstr>
      <vt:lpstr>Database Normalization (3NF)</vt:lpstr>
      <vt:lpstr>Designing a Data Model</vt:lpstr>
      <vt:lpstr>PowerPoint Presentation</vt:lpstr>
      <vt:lpstr>PowerPoint Presentation</vt:lpstr>
      <vt:lpstr>PowerPoint Presentation</vt:lpstr>
      <vt:lpstr>Removing Duplication</vt:lpstr>
      <vt:lpstr>Adding Links</vt:lpstr>
      <vt:lpstr>PowerPoint Presentation</vt:lpstr>
      <vt:lpstr>PowerPoint Presentation</vt:lpstr>
      <vt:lpstr>Representing Links (Relationships) in a Database</vt:lpstr>
      <vt:lpstr>Links in a Logical Model</vt:lpstr>
      <vt:lpstr>Links in a Physical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PowerPoint Presentation</vt:lpstr>
      <vt:lpstr>PowerPoint Presentation</vt:lpstr>
      <vt:lpstr>From Model to Database</vt:lpstr>
      <vt:lpstr>PowerPoint Presentation</vt:lpstr>
      <vt:lpstr>About on_delete</vt:lpstr>
      <vt:lpstr>PowerPoint Presentation</vt:lpstr>
      <vt:lpstr>Using Models in the  Django Shell</vt:lpstr>
      <vt:lpstr>PowerPoint Presentation</vt:lpstr>
      <vt:lpstr>PowerPoint Presentation</vt:lpstr>
      <vt:lpstr>Demo Batch Loading from CSV</vt:lpstr>
      <vt:lpstr>Loading Data From A File</vt:lpstr>
      <vt:lpstr>Installing django-extensions</vt:lpstr>
      <vt:lpstr>Include Extensions in Project Settings</vt:lpstr>
      <vt:lpstr>Make a scripts folder</vt:lpstr>
      <vt:lpstr>The Data File</vt:lpstr>
      <vt:lpstr>PowerPoint Presentation</vt:lpstr>
      <vt:lpstr>PowerPoint Presentation</vt:lpstr>
      <vt:lpstr>PowerPoint Presentation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Vucinich, Sean</cp:lastModifiedBy>
  <cp:revision>117</cp:revision>
  <dcterms:created xsi:type="dcterms:W3CDTF">2019-01-19T02:12:54Z</dcterms:created>
  <dcterms:modified xsi:type="dcterms:W3CDTF">2021-01-05T18:54:15Z</dcterms:modified>
</cp:coreProperties>
</file>